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93" r:id="rId2"/>
    <p:sldId id="585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1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10078144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3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92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60363" y="274638"/>
            <a:ext cx="2336800" cy="6178698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558741" cy="61786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3322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234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206553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573016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742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875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508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64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4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486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0986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67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301208"/>
            <a:ext cx="11258217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399" y="5901664"/>
            <a:ext cx="11258220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1258219" cy="47761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72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12192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12192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078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963674" y="625211"/>
            <a:ext cx="268982" cy="122132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0791" y="6590376"/>
            <a:ext cx="770003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24704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600200"/>
            <a:ext cx="1124704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84566" y="6597351"/>
            <a:ext cx="1020233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577" y="6620808"/>
            <a:ext cx="828212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7570" y="6597352"/>
            <a:ext cx="1426996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2017-10-26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9456" y="6608386"/>
            <a:ext cx="641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2017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AAILab</a:t>
            </a:r>
            <a:r>
              <a:rPr lang="en-US" altLang="ko-KR" sz="1200" dirty="0" smtClean="0">
                <a:solidFill>
                  <a:schemeClr val="bg1"/>
                </a:solidFill>
              </a:rPr>
              <a:t>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2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1966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Graph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966" y="3598339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Il-Chul Moon</a:t>
            </a:r>
            <a:br>
              <a:rPr lang="en-US" altLang="ko-KR" dirty="0" smtClean="0"/>
            </a:br>
            <a:r>
              <a:rPr lang="en-US" altLang="ko-KR" dirty="0" smtClean="0"/>
              <a:t>Dept. of Industrial and Systems Engineering</a:t>
            </a:r>
            <a:br>
              <a:rPr lang="en-US" altLang="ko-KR" dirty="0" smtClean="0"/>
            </a:br>
            <a:r>
              <a:rPr lang="en-US" altLang="ko-KR" dirty="0" smtClean="0"/>
              <a:t>KAIST</a:t>
            </a:r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icmoon@kaist.ac.kr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38455" y="6477005"/>
            <a:ext cx="753545" cy="365125"/>
          </a:xfrm>
        </p:spPr>
        <p:txBody>
          <a:bodyPr/>
          <a:lstStyle/>
          <a:p>
            <a:fld id="{5201CCC1-3165-4E50-B981-0BF2C62E27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528" y="105445"/>
            <a:ext cx="8897737" cy="970450"/>
          </a:xfrm>
        </p:spPr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Tree traversing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591" y="1042053"/>
            <a:ext cx="4175400" cy="556522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Tree</a:t>
            </a:r>
          </a:p>
          <a:p>
            <a:pPr lvl="1"/>
            <a:r>
              <a:rPr lang="en-US" altLang="ko-KR" dirty="0" smtClean="0"/>
              <a:t>Complicated than a list</a:t>
            </a:r>
          </a:p>
          <a:p>
            <a:pPr lvl="1"/>
            <a:r>
              <a:rPr lang="en-US" altLang="ko-KR" dirty="0" smtClean="0"/>
              <a:t>Multiple ways to show the entire dataset</a:t>
            </a:r>
          </a:p>
          <a:p>
            <a:pPr lvl="2"/>
            <a:r>
              <a:rPr lang="en-US" altLang="ko-KR" dirty="0" smtClean="0"/>
              <a:t>If it were a list</a:t>
            </a:r>
          </a:p>
          <a:p>
            <a:pPr lvl="3"/>
            <a:r>
              <a:rPr lang="en-US" altLang="ko-KR" dirty="0" smtClean="0"/>
              <a:t>Just show the values from the beginning to the end</a:t>
            </a:r>
          </a:p>
          <a:p>
            <a:pPr lvl="2"/>
            <a:r>
              <a:rPr lang="en-US" altLang="ko-KR" dirty="0" smtClean="0"/>
              <a:t>Since this is a BST</a:t>
            </a:r>
          </a:p>
          <a:p>
            <a:pPr lvl="3"/>
            <a:r>
              <a:rPr lang="en-US" altLang="ko-KR" dirty="0" smtClean="0"/>
              <a:t>You have to choose what to show at a time</a:t>
            </a:r>
          </a:p>
          <a:p>
            <a:pPr lvl="4"/>
            <a:r>
              <a:rPr lang="en-US" altLang="ko-KR" dirty="0" smtClean="0"/>
              <a:t>The value in LHS</a:t>
            </a:r>
          </a:p>
          <a:p>
            <a:pPr lvl="4"/>
            <a:r>
              <a:rPr lang="en-US" altLang="ko-KR" dirty="0" smtClean="0"/>
              <a:t>The value in RHS</a:t>
            </a:r>
          </a:p>
          <a:p>
            <a:pPr lvl="4"/>
            <a:r>
              <a:rPr lang="en-US" altLang="ko-KR" dirty="0" smtClean="0"/>
              <a:t>The value that you have</a:t>
            </a:r>
          </a:p>
          <a:p>
            <a:r>
              <a:rPr lang="en-US" altLang="ko-KR" dirty="0" smtClean="0"/>
              <a:t>Hence there are multiple traversing approaches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8407170" y="2819043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7903114" y="3395107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7407674" y="404317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8920427" y="3395107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9423400" y="404317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8551186" y="404317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9055242" y="469125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903114" y="4691251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9847330" y="4696552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9559298" y="5339323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15" name="Straight Arrow Connector 14"/>
          <p:cNvCxnSpPr>
            <a:stCxn id="5" idx="3"/>
            <a:endCxn id="6" idx="7"/>
          </p:cNvCxnSpPr>
          <p:nvPr/>
        </p:nvCxnSpPr>
        <p:spPr>
          <a:xfrm flipH="1">
            <a:off x="8333353" y="3126356"/>
            <a:ext cx="147634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8" idx="1"/>
          </p:cNvCxnSpPr>
          <p:nvPr/>
        </p:nvCxnSpPr>
        <p:spPr>
          <a:xfrm>
            <a:off x="8837410" y="3126356"/>
            <a:ext cx="156835" cy="32147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5"/>
            <a:endCxn id="9" idx="0"/>
          </p:cNvCxnSpPr>
          <p:nvPr/>
        </p:nvCxnSpPr>
        <p:spPr>
          <a:xfrm>
            <a:off x="9350666" y="3702421"/>
            <a:ext cx="324762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0" idx="0"/>
          </p:cNvCxnSpPr>
          <p:nvPr/>
        </p:nvCxnSpPr>
        <p:spPr>
          <a:xfrm flipH="1">
            <a:off x="8803214" y="3702421"/>
            <a:ext cx="191030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13" idx="0"/>
          </p:cNvCxnSpPr>
          <p:nvPr/>
        </p:nvCxnSpPr>
        <p:spPr>
          <a:xfrm>
            <a:off x="9853640" y="4350492"/>
            <a:ext cx="245719" cy="34606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1" idx="0"/>
          </p:cNvCxnSpPr>
          <p:nvPr/>
        </p:nvCxnSpPr>
        <p:spPr>
          <a:xfrm flipH="1">
            <a:off x="9307271" y="4350493"/>
            <a:ext cx="189947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3"/>
            <a:endCxn id="14" idx="0"/>
          </p:cNvCxnSpPr>
          <p:nvPr/>
        </p:nvCxnSpPr>
        <p:spPr>
          <a:xfrm flipH="1">
            <a:off x="9811327" y="5003865"/>
            <a:ext cx="109821" cy="3354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7" idx="0"/>
          </p:cNvCxnSpPr>
          <p:nvPr/>
        </p:nvCxnSpPr>
        <p:spPr>
          <a:xfrm flipH="1">
            <a:off x="7659703" y="3702421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5"/>
            <a:endCxn id="12" idx="0"/>
          </p:cNvCxnSpPr>
          <p:nvPr/>
        </p:nvCxnSpPr>
        <p:spPr>
          <a:xfrm>
            <a:off x="7837914" y="4350493"/>
            <a:ext cx="317229" cy="3407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6030906" y="2567015"/>
            <a:ext cx="1008112" cy="900100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Level 1</a:t>
            </a:r>
            <a:endParaRPr lang="ko-KR" altLang="en-US" sz="1400" dirty="0"/>
          </a:p>
        </p:txBody>
      </p:sp>
      <p:sp>
        <p:nvSpPr>
          <p:cNvPr id="43" name="Right Arrow 42"/>
          <p:cNvSpPr/>
          <p:nvPr/>
        </p:nvSpPr>
        <p:spPr>
          <a:xfrm>
            <a:off x="6042532" y="3185072"/>
            <a:ext cx="1008112" cy="900100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Level 2</a:t>
            </a:r>
            <a:endParaRPr lang="ko-KR" altLang="en-US" sz="1400" dirty="0"/>
          </a:p>
        </p:txBody>
      </p:sp>
      <p:sp>
        <p:nvSpPr>
          <p:cNvPr id="44" name="Right Arrow 43"/>
          <p:cNvSpPr/>
          <p:nvPr/>
        </p:nvSpPr>
        <p:spPr>
          <a:xfrm>
            <a:off x="6030906" y="3824665"/>
            <a:ext cx="1008112" cy="900100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Level 3</a:t>
            </a:r>
            <a:endParaRPr lang="ko-KR" altLang="en-US" sz="1400" dirty="0"/>
          </a:p>
        </p:txBody>
      </p:sp>
      <p:sp>
        <p:nvSpPr>
          <p:cNvPr id="45" name="Right Arrow 44"/>
          <p:cNvSpPr/>
          <p:nvPr/>
        </p:nvSpPr>
        <p:spPr>
          <a:xfrm>
            <a:off x="6060263" y="4403219"/>
            <a:ext cx="1008112" cy="900100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Level 4</a:t>
            </a:r>
            <a:endParaRPr lang="ko-KR" altLang="en-US" sz="1400" dirty="0"/>
          </a:p>
        </p:txBody>
      </p:sp>
      <p:sp>
        <p:nvSpPr>
          <p:cNvPr id="46" name="Right Arrow 45"/>
          <p:cNvSpPr/>
          <p:nvPr/>
        </p:nvSpPr>
        <p:spPr>
          <a:xfrm>
            <a:off x="6074606" y="4983175"/>
            <a:ext cx="1008112" cy="900100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Level 5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22243" y="1254670"/>
            <a:ext cx="32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Inserting 3, 2, 0, 5, 7, 4, 6, 1, 9, 8</a:t>
            </a:r>
            <a:endParaRPr lang="ko-KR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7183034" y="1922835"/>
            <a:ext cx="1224136" cy="644180"/>
          </a:xfrm>
          <a:prstGeom prst="downArrow">
            <a:avLst>
              <a:gd name="adj1" fmla="val 68843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LHS</a:t>
            </a:r>
            <a:endParaRPr lang="ko-KR" altLang="en-US" dirty="0"/>
          </a:p>
        </p:txBody>
      </p:sp>
      <p:sp>
        <p:nvSpPr>
          <p:cNvPr id="49" name="Down Arrow 48"/>
          <p:cNvSpPr/>
          <p:nvPr/>
        </p:nvSpPr>
        <p:spPr>
          <a:xfrm>
            <a:off x="8839218" y="1922835"/>
            <a:ext cx="1224136" cy="644180"/>
          </a:xfrm>
          <a:prstGeom prst="downArrow">
            <a:avLst>
              <a:gd name="adj1" fmla="val 68843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r>
              <a:rPr lang="en-US" altLang="ko-KR"/>
              <a:t>HS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1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9" y="86728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DFS vs. BFS traverse on graphs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7641" y="1057178"/>
            <a:ext cx="4176199" cy="535872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DFS utilizes</a:t>
            </a:r>
          </a:p>
          <a:p>
            <a:pPr lvl="1"/>
            <a:r>
              <a:rPr lang="en-US" altLang="ko-KR" dirty="0" smtClean="0"/>
              <a:t>Stacks, or recursions that imitates the stack operations</a:t>
            </a:r>
          </a:p>
          <a:p>
            <a:pPr lvl="1"/>
            <a:r>
              <a:rPr lang="en-US" altLang="ko-KR" dirty="0" smtClean="0"/>
              <a:t>Pre-order traverse</a:t>
            </a:r>
          </a:p>
          <a:p>
            <a:pPr lvl="1"/>
            <a:r>
              <a:rPr lang="en-US" altLang="ko-KR" dirty="0" smtClean="0"/>
              <a:t>In-order traverse</a:t>
            </a:r>
          </a:p>
          <a:p>
            <a:pPr lvl="1"/>
            <a:r>
              <a:rPr lang="en-US" altLang="ko-KR" dirty="0" smtClean="0"/>
              <a:t>Post-order traverse</a:t>
            </a:r>
          </a:p>
          <a:p>
            <a:pPr lvl="1"/>
            <a:r>
              <a:rPr lang="en-US" altLang="ko-KR" dirty="0" smtClean="0"/>
              <a:t>In graphs, often only pre-order traverse is used</a:t>
            </a:r>
          </a:p>
          <a:p>
            <a:r>
              <a:rPr lang="en-US" altLang="ko-KR" dirty="0" smtClean="0"/>
              <a:t>BFS utilizes</a:t>
            </a:r>
          </a:p>
          <a:p>
            <a:pPr lvl="1"/>
            <a:r>
              <a:rPr lang="en-US" altLang="ko-KR" dirty="0" smtClean="0"/>
              <a:t>Queues</a:t>
            </a:r>
          </a:p>
          <a:p>
            <a:pPr lvl="1"/>
            <a:r>
              <a:rPr lang="en-US" altLang="ko-KR" dirty="0" smtClean="0"/>
              <a:t>Lever-order traverse</a:t>
            </a:r>
          </a:p>
          <a:p>
            <a:r>
              <a:rPr lang="en-US" altLang="ko-KR" dirty="0" smtClean="0"/>
              <a:t>Having said this,</a:t>
            </a:r>
          </a:p>
          <a:p>
            <a:pPr lvl="1"/>
            <a:r>
              <a:rPr lang="en-US" altLang="ko-KR" dirty="0" smtClean="0"/>
              <a:t>Tree is a directed acyclic graph.</a:t>
            </a:r>
          </a:p>
          <a:p>
            <a:pPr lvl="1"/>
            <a:r>
              <a:rPr lang="en-US" altLang="ko-KR" dirty="0" smtClean="0"/>
              <a:t>Graph may not be a DAG</a:t>
            </a:r>
          </a:p>
          <a:p>
            <a:pPr lvl="1"/>
            <a:r>
              <a:rPr lang="en-US" altLang="ko-KR" dirty="0" smtClean="0"/>
              <a:t>Then….</a:t>
            </a:r>
          </a:p>
          <a:p>
            <a:pPr lvl="2"/>
            <a:r>
              <a:rPr lang="en-US" altLang="ko-KR" dirty="0" smtClean="0"/>
              <a:t>You have to check the repeated visits to avoid falling into a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86089" y="6133026"/>
            <a:ext cx="753545" cy="365125"/>
          </a:xfrm>
        </p:spPr>
        <p:txBody>
          <a:bodyPr/>
          <a:lstStyle/>
          <a:p>
            <a:fld id="{7F92C22C-EC2B-4071-B4C5-3756ABCA11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8488364" y="263462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9023725" y="180838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7498673" y="1626508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8593486" y="3488310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9256334" y="405405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8209542" y="4256387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8761987" y="5072546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7424856" y="2399225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10306985" y="4309114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9802929" y="5298916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16" name="Straight Arrow Connector 15"/>
          <p:cNvCxnSpPr>
            <a:stCxn id="6" idx="0"/>
            <a:endCxn id="7" idx="3"/>
          </p:cNvCxnSpPr>
          <p:nvPr/>
        </p:nvCxnSpPr>
        <p:spPr>
          <a:xfrm flipV="1">
            <a:off x="8740392" y="2115694"/>
            <a:ext cx="357150" cy="5189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6" idx="4"/>
          </p:cNvCxnSpPr>
          <p:nvPr/>
        </p:nvCxnSpPr>
        <p:spPr>
          <a:xfrm flipH="1" flipV="1">
            <a:off x="8740392" y="2994660"/>
            <a:ext cx="105122" cy="4936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0" idx="0"/>
          </p:cNvCxnSpPr>
          <p:nvPr/>
        </p:nvCxnSpPr>
        <p:spPr>
          <a:xfrm>
            <a:off x="9023726" y="3795623"/>
            <a:ext cx="484637" cy="2584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0"/>
          </p:cNvCxnSpPr>
          <p:nvPr/>
        </p:nvCxnSpPr>
        <p:spPr>
          <a:xfrm flipH="1">
            <a:off x="8461571" y="3795623"/>
            <a:ext cx="205733" cy="46076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14" idx="2"/>
          </p:cNvCxnSpPr>
          <p:nvPr/>
        </p:nvCxnSpPr>
        <p:spPr>
          <a:xfrm>
            <a:off x="9686573" y="4361372"/>
            <a:ext cx="620412" cy="1277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2" idx="7"/>
          </p:cNvCxnSpPr>
          <p:nvPr/>
        </p:nvCxnSpPr>
        <p:spPr>
          <a:xfrm flipH="1">
            <a:off x="9192227" y="4361373"/>
            <a:ext cx="137925" cy="7639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5" idx="0"/>
          </p:cNvCxnSpPr>
          <p:nvPr/>
        </p:nvCxnSpPr>
        <p:spPr>
          <a:xfrm flipH="1">
            <a:off x="10054957" y="4669154"/>
            <a:ext cx="504056" cy="62976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6"/>
          </p:cNvCxnSpPr>
          <p:nvPr/>
        </p:nvCxnSpPr>
        <p:spPr>
          <a:xfrm flipH="1" flipV="1">
            <a:off x="8002729" y="1806528"/>
            <a:ext cx="1020996" cy="18187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  <a:endCxn id="13" idx="0"/>
          </p:cNvCxnSpPr>
          <p:nvPr/>
        </p:nvCxnSpPr>
        <p:spPr>
          <a:xfrm flipH="1">
            <a:off x="7676885" y="1986549"/>
            <a:ext cx="73817" cy="41267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6"/>
            <a:endCxn id="6" idx="2"/>
          </p:cNvCxnSpPr>
          <p:nvPr/>
        </p:nvCxnSpPr>
        <p:spPr>
          <a:xfrm>
            <a:off x="7928912" y="2579246"/>
            <a:ext cx="559452" cy="23539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4"/>
            <a:endCxn id="12" idx="1"/>
          </p:cNvCxnSpPr>
          <p:nvPr/>
        </p:nvCxnSpPr>
        <p:spPr>
          <a:xfrm>
            <a:off x="8461570" y="4616427"/>
            <a:ext cx="374234" cy="50884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0"/>
            <a:endCxn id="7" idx="5"/>
          </p:cNvCxnSpPr>
          <p:nvPr/>
        </p:nvCxnSpPr>
        <p:spPr>
          <a:xfrm flipH="1" flipV="1">
            <a:off x="9453965" y="2115694"/>
            <a:ext cx="1105049" cy="21934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1" idx="1"/>
            <a:endCxn id="13" idx="4"/>
          </p:cNvCxnSpPr>
          <p:nvPr/>
        </p:nvCxnSpPr>
        <p:spPr>
          <a:xfrm flipH="1" flipV="1">
            <a:off x="7676885" y="2759266"/>
            <a:ext cx="606475" cy="154984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8904463" y="3011594"/>
            <a:ext cx="146905" cy="432048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8685822" y="2115693"/>
            <a:ext cx="292093" cy="432048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8072930" y="1681441"/>
            <a:ext cx="904984" cy="179666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7498674" y="2040773"/>
            <a:ext cx="111087" cy="290944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8360960" y="3779370"/>
            <a:ext cx="156154" cy="367419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377032" y="4669155"/>
            <a:ext cx="336566" cy="456119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9192226" y="3735018"/>
            <a:ext cx="392870" cy="228060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858522" y="4277262"/>
            <a:ext cx="392870" cy="114030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10251392" y="4783184"/>
            <a:ext cx="363214" cy="469383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 121"/>
          <p:cNvSpPr/>
          <p:nvPr/>
        </p:nvSpPr>
        <p:spPr>
          <a:xfrm>
            <a:off x="8368436" y="3282528"/>
            <a:ext cx="1058333" cy="855133"/>
          </a:xfrm>
          <a:custGeom>
            <a:avLst/>
            <a:gdLst>
              <a:gd name="connsiteX0" fmla="*/ 203200 w 1058333"/>
              <a:gd name="connsiteY0" fmla="*/ 42333 h 855133"/>
              <a:gd name="connsiteX1" fmla="*/ 0 w 1058333"/>
              <a:gd name="connsiteY1" fmla="*/ 431800 h 855133"/>
              <a:gd name="connsiteX2" fmla="*/ 465666 w 1058333"/>
              <a:gd name="connsiteY2" fmla="*/ 855133 h 855133"/>
              <a:gd name="connsiteX3" fmla="*/ 1058333 w 1058333"/>
              <a:gd name="connsiteY3" fmla="*/ 482600 h 855133"/>
              <a:gd name="connsiteX4" fmla="*/ 872066 w 1058333"/>
              <a:gd name="connsiteY4" fmla="*/ 0 h 855133"/>
              <a:gd name="connsiteX5" fmla="*/ 203200 w 1058333"/>
              <a:gd name="connsiteY5" fmla="*/ 42333 h 85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8333" h="855133">
                <a:moveTo>
                  <a:pt x="203200" y="42333"/>
                </a:moveTo>
                <a:lnTo>
                  <a:pt x="0" y="431800"/>
                </a:lnTo>
                <a:lnTo>
                  <a:pt x="465666" y="855133"/>
                </a:lnTo>
                <a:lnTo>
                  <a:pt x="1058333" y="482600"/>
                </a:lnTo>
                <a:lnTo>
                  <a:pt x="872066" y="0"/>
                </a:lnTo>
                <a:lnTo>
                  <a:pt x="203200" y="42333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Freeform 122"/>
          <p:cNvSpPr/>
          <p:nvPr/>
        </p:nvSpPr>
        <p:spPr>
          <a:xfrm>
            <a:off x="7665702" y="2503593"/>
            <a:ext cx="2497667" cy="2607734"/>
          </a:xfrm>
          <a:custGeom>
            <a:avLst/>
            <a:gdLst>
              <a:gd name="connsiteX0" fmla="*/ 719667 w 2497667"/>
              <a:gd name="connsiteY0" fmla="*/ 0 h 2607734"/>
              <a:gd name="connsiteX1" fmla="*/ 0 w 2497667"/>
              <a:gd name="connsiteY1" fmla="*/ 1439334 h 2607734"/>
              <a:gd name="connsiteX2" fmla="*/ 651934 w 2497667"/>
              <a:gd name="connsiteY2" fmla="*/ 2607734 h 2607734"/>
              <a:gd name="connsiteX3" fmla="*/ 2150534 w 2497667"/>
              <a:gd name="connsiteY3" fmla="*/ 2218267 h 2607734"/>
              <a:gd name="connsiteX4" fmla="*/ 2497667 w 2497667"/>
              <a:gd name="connsiteY4" fmla="*/ 1591734 h 2607734"/>
              <a:gd name="connsiteX5" fmla="*/ 1515534 w 2497667"/>
              <a:gd name="connsiteY5" fmla="*/ 59267 h 2607734"/>
              <a:gd name="connsiteX6" fmla="*/ 719667 w 2497667"/>
              <a:gd name="connsiteY6" fmla="*/ 0 h 260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97667" h="2607734">
                <a:moveTo>
                  <a:pt x="719667" y="0"/>
                </a:moveTo>
                <a:lnTo>
                  <a:pt x="0" y="1439334"/>
                </a:lnTo>
                <a:lnTo>
                  <a:pt x="651934" y="2607734"/>
                </a:lnTo>
                <a:lnTo>
                  <a:pt x="2150534" y="2218267"/>
                </a:lnTo>
                <a:lnTo>
                  <a:pt x="2497667" y="1591734"/>
                </a:lnTo>
                <a:lnTo>
                  <a:pt x="1515534" y="59267"/>
                </a:lnTo>
                <a:lnTo>
                  <a:pt x="719667" y="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Freeform 123"/>
          <p:cNvSpPr/>
          <p:nvPr/>
        </p:nvSpPr>
        <p:spPr>
          <a:xfrm>
            <a:off x="7369369" y="1504527"/>
            <a:ext cx="3623733" cy="4216400"/>
          </a:xfrm>
          <a:custGeom>
            <a:avLst/>
            <a:gdLst>
              <a:gd name="connsiteX0" fmla="*/ 1540933 w 3623733"/>
              <a:gd name="connsiteY0" fmla="*/ 0 h 4216400"/>
              <a:gd name="connsiteX1" fmla="*/ 0 w 3623733"/>
              <a:gd name="connsiteY1" fmla="*/ 2370666 h 4216400"/>
              <a:gd name="connsiteX2" fmla="*/ 821267 w 3623733"/>
              <a:gd name="connsiteY2" fmla="*/ 4182533 h 4216400"/>
              <a:gd name="connsiteX3" fmla="*/ 1964267 w 3623733"/>
              <a:gd name="connsiteY3" fmla="*/ 4216400 h 4216400"/>
              <a:gd name="connsiteX4" fmla="*/ 2599267 w 3623733"/>
              <a:gd name="connsiteY4" fmla="*/ 3268133 h 4216400"/>
              <a:gd name="connsiteX5" fmla="*/ 3623733 w 3623733"/>
              <a:gd name="connsiteY5" fmla="*/ 3225800 h 4216400"/>
              <a:gd name="connsiteX6" fmla="*/ 3378200 w 3623733"/>
              <a:gd name="connsiteY6" fmla="*/ 1955800 h 4216400"/>
              <a:gd name="connsiteX7" fmla="*/ 2099733 w 3623733"/>
              <a:gd name="connsiteY7" fmla="*/ 67733 h 4216400"/>
              <a:gd name="connsiteX8" fmla="*/ 1540933 w 3623733"/>
              <a:gd name="connsiteY8" fmla="*/ 0 h 421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23733" h="4216400">
                <a:moveTo>
                  <a:pt x="1540933" y="0"/>
                </a:moveTo>
                <a:lnTo>
                  <a:pt x="0" y="2370666"/>
                </a:lnTo>
                <a:lnTo>
                  <a:pt x="821267" y="4182533"/>
                </a:lnTo>
                <a:lnTo>
                  <a:pt x="1964267" y="4216400"/>
                </a:lnTo>
                <a:lnTo>
                  <a:pt x="2599267" y="3268133"/>
                </a:lnTo>
                <a:lnTo>
                  <a:pt x="3623733" y="3225800"/>
                </a:lnTo>
                <a:lnTo>
                  <a:pt x="3378200" y="1955800"/>
                </a:lnTo>
                <a:lnTo>
                  <a:pt x="2099733" y="67733"/>
                </a:lnTo>
                <a:lnTo>
                  <a:pt x="1540933" y="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Freeform 124"/>
          <p:cNvSpPr/>
          <p:nvPr/>
        </p:nvSpPr>
        <p:spPr>
          <a:xfrm>
            <a:off x="7089969" y="1419860"/>
            <a:ext cx="4047067" cy="4445000"/>
          </a:xfrm>
          <a:custGeom>
            <a:avLst/>
            <a:gdLst>
              <a:gd name="connsiteX0" fmla="*/ 626533 w 4047067"/>
              <a:gd name="connsiteY0" fmla="*/ 67733 h 4445000"/>
              <a:gd name="connsiteX1" fmla="*/ 0 w 4047067"/>
              <a:gd name="connsiteY1" fmla="*/ 262467 h 4445000"/>
              <a:gd name="connsiteX2" fmla="*/ 67733 w 4047067"/>
              <a:gd name="connsiteY2" fmla="*/ 719667 h 4445000"/>
              <a:gd name="connsiteX3" fmla="*/ 1016000 w 4047067"/>
              <a:gd name="connsiteY3" fmla="*/ 965200 h 4445000"/>
              <a:gd name="connsiteX4" fmla="*/ 127000 w 4047067"/>
              <a:gd name="connsiteY4" fmla="*/ 2565400 h 4445000"/>
              <a:gd name="connsiteX5" fmla="*/ 1049867 w 4047067"/>
              <a:gd name="connsiteY5" fmla="*/ 4445000 h 4445000"/>
              <a:gd name="connsiteX6" fmla="*/ 3403600 w 4047067"/>
              <a:gd name="connsiteY6" fmla="*/ 4402667 h 4445000"/>
              <a:gd name="connsiteX7" fmla="*/ 4047067 w 4047067"/>
              <a:gd name="connsiteY7" fmla="*/ 3361267 h 4445000"/>
              <a:gd name="connsiteX8" fmla="*/ 3767667 w 4047067"/>
              <a:gd name="connsiteY8" fmla="*/ 1744133 h 4445000"/>
              <a:gd name="connsiteX9" fmla="*/ 2489200 w 4047067"/>
              <a:gd name="connsiteY9" fmla="*/ 0 h 4445000"/>
              <a:gd name="connsiteX10" fmla="*/ 626533 w 4047067"/>
              <a:gd name="connsiteY10" fmla="*/ 67733 h 444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47067" h="4445000">
                <a:moveTo>
                  <a:pt x="626533" y="67733"/>
                </a:moveTo>
                <a:lnTo>
                  <a:pt x="0" y="262467"/>
                </a:lnTo>
                <a:lnTo>
                  <a:pt x="67733" y="719667"/>
                </a:lnTo>
                <a:lnTo>
                  <a:pt x="1016000" y="965200"/>
                </a:lnTo>
                <a:lnTo>
                  <a:pt x="127000" y="2565400"/>
                </a:lnTo>
                <a:lnTo>
                  <a:pt x="1049867" y="4445000"/>
                </a:lnTo>
                <a:lnTo>
                  <a:pt x="3403600" y="4402667"/>
                </a:lnTo>
                <a:lnTo>
                  <a:pt x="4047067" y="3361267"/>
                </a:lnTo>
                <a:lnTo>
                  <a:pt x="3767667" y="1744133"/>
                </a:lnTo>
                <a:lnTo>
                  <a:pt x="2489200" y="0"/>
                </a:lnTo>
                <a:lnTo>
                  <a:pt x="626533" y="67733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Rectangle 125"/>
          <p:cNvSpPr/>
          <p:nvPr/>
        </p:nvSpPr>
        <p:spPr>
          <a:xfrm>
            <a:off x="6920800" y="1194460"/>
            <a:ext cx="4283968" cy="48245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760" y="235505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Single-Source Shortest Path Problem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12" y="1235882"/>
            <a:ext cx="4055532" cy="5360581"/>
          </a:xfrm>
        </p:spPr>
        <p:txBody>
          <a:bodyPr/>
          <a:lstStyle/>
          <a:p>
            <a:r>
              <a:rPr lang="en-US" altLang="ko-KR" dirty="0" smtClean="0"/>
              <a:t>One recurring problem in graph</a:t>
            </a:r>
          </a:p>
          <a:p>
            <a:r>
              <a:rPr lang="en-US" altLang="ko-KR" dirty="0" smtClean="0"/>
              <a:t>Happens in</a:t>
            </a:r>
          </a:p>
          <a:p>
            <a:pPr lvl="1"/>
            <a:r>
              <a:rPr lang="en-US" altLang="ko-KR" dirty="0" smtClean="0"/>
              <a:t>Path finding</a:t>
            </a:r>
          </a:p>
          <a:p>
            <a:pPr lvl="1"/>
            <a:r>
              <a:rPr lang="en-US" altLang="ko-KR" dirty="0" smtClean="0"/>
              <a:t>Routing on comm. networks</a:t>
            </a:r>
          </a:p>
          <a:p>
            <a:pPr lvl="1"/>
            <a:r>
              <a:rPr lang="en-US" altLang="ko-KR" dirty="0" smtClean="0"/>
              <a:t>Social networks</a:t>
            </a:r>
          </a:p>
          <a:p>
            <a:r>
              <a:rPr lang="en-US" altLang="ko-KR" dirty="0" smtClean="0"/>
              <a:t>We know where we are</a:t>
            </a:r>
          </a:p>
          <a:p>
            <a:r>
              <a:rPr lang="en-US" altLang="ko-KR" dirty="0" smtClean="0"/>
              <a:t>We want to know how long to travel to our destination</a:t>
            </a:r>
          </a:p>
          <a:p>
            <a:r>
              <a:rPr lang="en-US" altLang="ko-KR" dirty="0" smtClean="0"/>
              <a:t>Terminology</a:t>
            </a:r>
          </a:p>
          <a:p>
            <a:pPr lvl="1"/>
            <a:r>
              <a:rPr lang="en-US" altLang="ko-KR" dirty="0" smtClean="0"/>
              <a:t>Source = where we start</a:t>
            </a:r>
          </a:p>
          <a:p>
            <a:pPr lvl="1"/>
            <a:r>
              <a:rPr lang="en-US" altLang="ko-KR" dirty="0" smtClean="0"/>
              <a:t>Destination = where we arrive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032104" y="3501008"/>
            <a:ext cx="864096" cy="57606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77695" y="3284984"/>
            <a:ext cx="720080" cy="72008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</a:t>
            </a:r>
          </a:p>
          <a:p>
            <a:pPr algn="ctr"/>
            <a:r>
              <a:rPr lang="en-US" altLang="ko-KR" sz="1600" dirty="0"/>
              <a:t>(0)</a:t>
            </a:r>
            <a:endParaRPr lang="ko-KR" alt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7680176" y="4229472"/>
            <a:ext cx="720080" cy="72008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</a:p>
          <a:p>
            <a:pPr algn="ctr"/>
            <a:r>
              <a:rPr lang="en-US" altLang="ko-KR" sz="1600" dirty="0"/>
              <a:t>(3)</a:t>
            </a:r>
            <a:endParaRPr lang="ko-KR" alt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9192344" y="3625391"/>
            <a:ext cx="720080" cy="72008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</a:p>
          <a:p>
            <a:pPr algn="ctr"/>
            <a:r>
              <a:rPr lang="en-US" altLang="ko-KR" sz="1600" dirty="0"/>
              <a:t>(8)</a:t>
            </a:r>
            <a:endParaRPr lang="ko-KR" alt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7896200" y="5757874"/>
            <a:ext cx="720080" cy="72008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</a:p>
          <a:p>
            <a:pPr algn="ctr"/>
            <a:r>
              <a:rPr lang="en-US" altLang="ko-KR" sz="1600" dirty="0"/>
              <a:t>(9)</a:t>
            </a:r>
            <a:endParaRPr lang="ko-KR" alt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9696400" y="5402867"/>
            <a:ext cx="720080" cy="72008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</a:t>
            </a:r>
            <a:br>
              <a:rPr lang="en-US" altLang="ko-KR" sz="1600" dirty="0"/>
            </a:br>
            <a:r>
              <a:rPr lang="en-US" altLang="ko-KR" sz="1600" dirty="0"/>
              <a:t>(13)</a:t>
            </a:r>
            <a:endParaRPr lang="ko-KR" altLang="en-US" sz="1600" dirty="0"/>
          </a:p>
        </p:txBody>
      </p:sp>
      <p:cxnSp>
        <p:nvCxnSpPr>
          <p:cNvPr id="13" name="Straight Arrow Connector 12"/>
          <p:cNvCxnSpPr>
            <a:stCxn id="8" idx="5"/>
            <a:endCxn id="9" idx="1"/>
          </p:cNvCxnSpPr>
          <p:nvPr/>
        </p:nvCxnSpPr>
        <p:spPr>
          <a:xfrm>
            <a:off x="6892323" y="3899611"/>
            <a:ext cx="893307" cy="435314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10" idx="2"/>
          </p:cNvCxnSpPr>
          <p:nvPr/>
        </p:nvCxnSpPr>
        <p:spPr>
          <a:xfrm flipV="1">
            <a:off x="8294804" y="3985431"/>
            <a:ext cx="897541" cy="349494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5"/>
            <a:endCxn id="12" idx="2"/>
          </p:cNvCxnSpPr>
          <p:nvPr/>
        </p:nvCxnSpPr>
        <p:spPr>
          <a:xfrm>
            <a:off x="8294804" y="4844099"/>
            <a:ext cx="1401597" cy="918808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1" idx="0"/>
          </p:cNvCxnSpPr>
          <p:nvPr/>
        </p:nvCxnSpPr>
        <p:spPr>
          <a:xfrm>
            <a:off x="8040216" y="4949552"/>
            <a:ext cx="216024" cy="808322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6"/>
            <a:endCxn id="12" idx="3"/>
          </p:cNvCxnSpPr>
          <p:nvPr/>
        </p:nvCxnSpPr>
        <p:spPr>
          <a:xfrm flipV="1">
            <a:off x="8616281" y="6017494"/>
            <a:ext cx="1185573" cy="10042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4"/>
            <a:endCxn id="12" idx="0"/>
          </p:cNvCxnSpPr>
          <p:nvPr/>
        </p:nvCxnSpPr>
        <p:spPr>
          <a:xfrm>
            <a:off x="9552384" y="4345471"/>
            <a:ext cx="504056" cy="1057396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04112" y="3933056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987767" y="5169047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743573" y="5033535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995601" y="5938281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583112" y="3989032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696400" y="4589512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80176" y="4958845"/>
            <a:ext cx="216024" cy="8040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743574" y="6307613"/>
            <a:ext cx="1273748" cy="9833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6856576" y="3341406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179281" y="3156740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596" y="1164763"/>
            <a:ext cx="39338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smtClean="0"/>
              <a:t>Detour: </a:t>
            </a:r>
            <a:r>
              <a:rPr lang="en-US" altLang="ko-KR" dirty="0" smtClean="0"/>
              <a:t>Dynamic Programming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482952" cy="4925144"/>
          </a:xfrm>
        </p:spPr>
        <p:txBody>
          <a:bodyPr/>
          <a:lstStyle/>
          <a:p>
            <a:r>
              <a:rPr lang="en-US" altLang="ko-KR" dirty="0" smtClean="0"/>
              <a:t>Dynamic programming:</a:t>
            </a:r>
          </a:p>
          <a:p>
            <a:pPr lvl="1"/>
            <a:r>
              <a:rPr lang="en-US" altLang="ko-KR" dirty="0" smtClean="0"/>
              <a:t>A general algorithm design technique for solving problems defined by or formulated as </a:t>
            </a:r>
            <a:r>
              <a:rPr lang="en-US" altLang="ko-KR" b="1" i="1" dirty="0" smtClean="0"/>
              <a:t>recurrences with overlapping sub-instances</a:t>
            </a:r>
          </a:p>
          <a:p>
            <a:pPr lvl="1"/>
            <a:r>
              <a:rPr lang="en-US" altLang="ko-KR" dirty="0" smtClean="0"/>
              <a:t>In this context, Programming == Planning</a:t>
            </a:r>
          </a:p>
          <a:p>
            <a:r>
              <a:rPr lang="en-US" altLang="ko-KR" dirty="0" smtClean="0"/>
              <a:t>Main storyline</a:t>
            </a:r>
          </a:p>
          <a:p>
            <a:pPr lvl="1"/>
            <a:r>
              <a:rPr lang="en-US" altLang="ko-KR" dirty="0" smtClean="0"/>
              <a:t>Setting up a recurrence</a:t>
            </a:r>
          </a:p>
          <a:p>
            <a:pPr lvl="2"/>
            <a:r>
              <a:rPr lang="en-US" altLang="ko-KR" dirty="0" smtClean="0"/>
              <a:t>Relating a solution of a larger instance to solutions of some smaller instances</a:t>
            </a:r>
          </a:p>
          <a:p>
            <a:pPr lvl="2"/>
            <a:r>
              <a:rPr lang="en-US" altLang="ko-KR" dirty="0" smtClean="0"/>
              <a:t>Solve small instances once</a:t>
            </a:r>
          </a:p>
          <a:p>
            <a:pPr lvl="2"/>
            <a:r>
              <a:rPr lang="en-US" altLang="ko-KR" dirty="0" smtClean="0"/>
              <a:t>Record solutions in a table</a:t>
            </a:r>
          </a:p>
          <a:p>
            <a:pPr lvl="2"/>
            <a:r>
              <a:rPr lang="en-US" altLang="ko-KR" dirty="0" smtClean="0"/>
              <a:t>Extract a solution of a larger instance from the table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055313" y="1412776"/>
            <a:ext cx="3479873" cy="2166256"/>
            <a:chOff x="4499992" y="3933057"/>
            <a:chExt cx="4288713" cy="2507252"/>
          </a:xfrm>
        </p:grpSpPr>
        <p:sp>
          <p:nvSpPr>
            <p:cNvPr id="5" name="Oval 4"/>
            <p:cNvSpPr/>
            <p:nvPr/>
          </p:nvSpPr>
          <p:spPr>
            <a:xfrm>
              <a:off x="6637640" y="3933057"/>
              <a:ext cx="924388" cy="3409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F(4)</a:t>
              </a:r>
              <a:endParaRPr lang="ko-KR" alt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835527" y="4496880"/>
              <a:ext cx="924388" cy="34099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F(3)</a:t>
              </a:r>
              <a:endParaRPr lang="ko-KR" alt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446480" y="4520159"/>
              <a:ext cx="924388" cy="3409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F(2)</a:t>
              </a:r>
              <a:endParaRPr lang="ko-KR" alt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373333" y="5104756"/>
              <a:ext cx="924388" cy="34099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F(2)</a:t>
              </a:r>
              <a:endParaRPr lang="ko-KR" alt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297721" y="5566034"/>
              <a:ext cx="924388" cy="3409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F(1)</a:t>
              </a:r>
              <a:endParaRPr lang="ko-KR" alt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499992" y="5638035"/>
              <a:ext cx="924388" cy="3409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F(1)</a:t>
              </a:r>
              <a:endParaRPr lang="ko-KR" alt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308832" y="6099313"/>
              <a:ext cx="924388" cy="3409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F(0)</a:t>
              </a:r>
              <a:endParaRPr lang="ko-KR" altLang="en-US" dirty="0"/>
            </a:p>
          </p:txBody>
        </p:sp>
        <p:cxnSp>
          <p:nvCxnSpPr>
            <p:cNvPr id="12" name="Straight Arrow Connector 11"/>
            <p:cNvCxnSpPr>
              <a:stCxn id="5" idx="3"/>
              <a:endCxn id="6" idx="0"/>
            </p:cNvCxnSpPr>
            <p:nvPr/>
          </p:nvCxnSpPr>
          <p:spPr>
            <a:xfrm flipH="1">
              <a:off x="6297721" y="4224115"/>
              <a:ext cx="475292" cy="272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8" idx="0"/>
            </p:cNvCxnSpPr>
            <p:nvPr/>
          </p:nvCxnSpPr>
          <p:spPr>
            <a:xfrm flipH="1">
              <a:off x="5835527" y="4787938"/>
              <a:ext cx="135373" cy="3168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5"/>
              <a:endCxn id="9" idx="0"/>
            </p:cNvCxnSpPr>
            <p:nvPr/>
          </p:nvCxnSpPr>
          <p:spPr>
            <a:xfrm>
              <a:off x="6624542" y="4787938"/>
              <a:ext cx="135373" cy="778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10" idx="7"/>
            </p:cNvCxnSpPr>
            <p:nvPr/>
          </p:nvCxnSpPr>
          <p:spPr>
            <a:xfrm flipH="1">
              <a:off x="5289007" y="5395814"/>
              <a:ext cx="219699" cy="292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1" idx="0"/>
            </p:cNvCxnSpPr>
            <p:nvPr/>
          </p:nvCxnSpPr>
          <p:spPr>
            <a:xfrm flipH="1">
              <a:off x="5771026" y="5445752"/>
              <a:ext cx="64501" cy="6535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5"/>
              <a:endCxn id="7" idx="1"/>
            </p:cNvCxnSpPr>
            <p:nvPr/>
          </p:nvCxnSpPr>
          <p:spPr>
            <a:xfrm>
              <a:off x="7426655" y="4224115"/>
              <a:ext cx="155198" cy="3459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055477" y="5225038"/>
              <a:ext cx="924388" cy="3409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F(1)</a:t>
              </a:r>
              <a:endParaRPr lang="ko-KR" alt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864317" y="5686316"/>
              <a:ext cx="924388" cy="3409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F(0)</a:t>
              </a:r>
              <a:endParaRPr lang="ko-KR" altLang="en-US" dirty="0"/>
            </a:p>
          </p:txBody>
        </p:sp>
        <p:cxnSp>
          <p:nvCxnSpPr>
            <p:cNvPr id="20" name="Straight Arrow Connector 19"/>
            <p:cNvCxnSpPr>
              <a:stCxn id="7" idx="3"/>
              <a:endCxn id="18" idx="0"/>
            </p:cNvCxnSpPr>
            <p:nvPr/>
          </p:nvCxnSpPr>
          <p:spPr>
            <a:xfrm flipH="1">
              <a:off x="7517671" y="4811217"/>
              <a:ext cx="64182" cy="4138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19" idx="0"/>
            </p:cNvCxnSpPr>
            <p:nvPr/>
          </p:nvCxnSpPr>
          <p:spPr>
            <a:xfrm>
              <a:off x="8235494" y="4811217"/>
              <a:ext cx="91016" cy="875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7430336" y="3933056"/>
          <a:ext cx="2961464" cy="231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Instance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Solution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F(1)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F(2)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F(4)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873785" y="3717032"/>
            <a:ext cx="220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Memoization</a:t>
            </a:r>
            <a:r>
              <a:rPr lang="en-US" altLang="ko-KR" b="1" dirty="0"/>
              <a:t> Table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5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435280" cy="706090"/>
          </a:xfrm>
        </p:spPr>
        <p:txBody>
          <a:bodyPr>
            <a:normAutofit/>
          </a:bodyPr>
          <a:lstStyle/>
          <a:p>
            <a:r>
              <a:rPr lang="en-US" altLang="ko-KR" sz="3200" i="1" dirty="0"/>
              <a:t>Detour: </a:t>
            </a:r>
            <a:r>
              <a:rPr lang="en-US" altLang="ko-KR" sz="3200" dirty="0"/>
              <a:t>Tracing Assembly Line Scheduling in DP</a:t>
            </a:r>
            <a:endParaRPr lang="ko-KR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2515858" y="3605546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2423592" y="941250"/>
            <a:ext cx="758183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932897" y="14453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3004905" y="382157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67609" y="106863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1,1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639617" y="435251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2,1</a:t>
            </a:r>
            <a:endParaRPr lang="ko-KR" altLang="en-US" baseline="-25000" dirty="0"/>
          </a:p>
        </p:txBody>
      </p:sp>
      <p:sp>
        <p:nvSpPr>
          <p:cNvPr id="11" name="Oval 10"/>
          <p:cNvSpPr/>
          <p:nvPr/>
        </p:nvSpPr>
        <p:spPr>
          <a:xfrm>
            <a:off x="4229041" y="144334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4301049" y="3819611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3" y="106668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1,2</a:t>
            </a:r>
            <a:endParaRPr lang="ko-KR" alt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35761" y="435055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2,2</a:t>
            </a:r>
            <a:endParaRPr lang="ko-KR" alt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458425" y="14487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5530433" y="38250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93137" y="107211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1,3</a:t>
            </a:r>
            <a:endParaRPr lang="ko-KR" alt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165145" y="43559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2,3</a:t>
            </a:r>
            <a:endParaRPr lang="ko-KR" altLang="en-US" baseline="-25000" dirty="0"/>
          </a:p>
        </p:txBody>
      </p:sp>
      <p:sp>
        <p:nvSpPr>
          <p:cNvPr id="19" name="Oval 18"/>
          <p:cNvSpPr/>
          <p:nvPr/>
        </p:nvSpPr>
        <p:spPr>
          <a:xfrm>
            <a:off x="6672064" y="14468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6744072" y="382308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06776" y="107015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1,4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6378784" y="43540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2,4</a:t>
            </a:r>
            <a:endParaRPr lang="ko-KR" altLang="en-US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7906697" y="144877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4" name="Oval 23"/>
          <p:cNvSpPr/>
          <p:nvPr/>
        </p:nvSpPr>
        <p:spPr>
          <a:xfrm>
            <a:off x="7978705" y="382504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41409" y="107211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1,5</a:t>
            </a:r>
            <a:endParaRPr lang="ko-KR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7613417" y="43559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2,5</a:t>
            </a:r>
            <a:endParaRPr lang="ko-KR" altLang="en-US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9064074" y="14468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Oval 27"/>
          <p:cNvSpPr/>
          <p:nvPr/>
        </p:nvSpPr>
        <p:spPr>
          <a:xfrm>
            <a:off x="9136082" y="382308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98786" y="107015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1,6</a:t>
            </a:r>
            <a:endParaRPr lang="ko-KR" alt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8770794" y="435402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station S</a:t>
            </a:r>
            <a:r>
              <a:rPr lang="en-US" altLang="ko-KR" baseline="-25000" dirty="0"/>
              <a:t>2,6</a:t>
            </a:r>
            <a:endParaRPr lang="ko-KR" alt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380074" y="692696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Assembly Line 1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519937" y="4719889"/>
            <a:ext cx="189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Assembly Line 2</a:t>
            </a:r>
            <a:endParaRPr lang="ko-KR" altLang="en-US" b="1" dirty="0"/>
          </a:p>
        </p:txBody>
      </p:sp>
      <p:sp>
        <p:nvSpPr>
          <p:cNvPr id="33" name="Oval 32"/>
          <p:cNvSpPr/>
          <p:nvPr/>
        </p:nvSpPr>
        <p:spPr>
          <a:xfrm>
            <a:off x="2063552" y="199687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Oval 33"/>
          <p:cNvSpPr/>
          <p:nvPr/>
        </p:nvSpPr>
        <p:spPr>
          <a:xfrm>
            <a:off x="2063552" y="32455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5" name="Oval 34"/>
          <p:cNvSpPr/>
          <p:nvPr/>
        </p:nvSpPr>
        <p:spPr>
          <a:xfrm>
            <a:off x="3438841" y="21569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Oval 35"/>
          <p:cNvSpPr/>
          <p:nvPr/>
        </p:nvSpPr>
        <p:spPr>
          <a:xfrm>
            <a:off x="3438841" y="310149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7" name="Straight Arrow Connector 36"/>
          <p:cNvCxnSpPr>
            <a:stCxn id="7" idx="5"/>
            <a:endCxn id="35" idx="1"/>
          </p:cNvCxnSpPr>
          <p:nvPr/>
        </p:nvCxnSpPr>
        <p:spPr>
          <a:xfrm>
            <a:off x="3363136" y="1875546"/>
            <a:ext cx="149522" cy="35519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5"/>
            <a:endCxn id="12" idx="0"/>
          </p:cNvCxnSpPr>
          <p:nvPr/>
        </p:nvCxnSpPr>
        <p:spPr>
          <a:xfrm>
            <a:off x="3869081" y="2587159"/>
            <a:ext cx="683997" cy="123245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7"/>
            <a:endCxn id="36" idx="3"/>
          </p:cNvCxnSpPr>
          <p:nvPr/>
        </p:nvCxnSpPr>
        <p:spPr>
          <a:xfrm flipV="1">
            <a:off x="3435144" y="3531729"/>
            <a:ext cx="77514" cy="3636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7"/>
            <a:endCxn id="11" idx="3"/>
          </p:cNvCxnSpPr>
          <p:nvPr/>
        </p:nvCxnSpPr>
        <p:spPr>
          <a:xfrm flipV="1">
            <a:off x="3869080" y="1873587"/>
            <a:ext cx="433778" cy="13017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3"/>
          </p:cNvCxnSpPr>
          <p:nvPr/>
        </p:nvCxnSpPr>
        <p:spPr>
          <a:xfrm flipV="1">
            <a:off x="1919537" y="2427112"/>
            <a:ext cx="217833" cy="233864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4" idx="1"/>
          </p:cNvCxnSpPr>
          <p:nvPr/>
        </p:nvCxnSpPr>
        <p:spPr>
          <a:xfrm>
            <a:off x="1919537" y="3101491"/>
            <a:ext cx="217833" cy="2178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3" idx="7"/>
            <a:endCxn id="7" idx="2"/>
          </p:cNvCxnSpPr>
          <p:nvPr/>
        </p:nvCxnSpPr>
        <p:spPr>
          <a:xfrm flipV="1">
            <a:off x="2493791" y="1697334"/>
            <a:ext cx="439106" cy="37335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5"/>
            <a:endCxn id="8" idx="2"/>
          </p:cNvCxnSpPr>
          <p:nvPr/>
        </p:nvCxnSpPr>
        <p:spPr>
          <a:xfrm>
            <a:off x="2493791" y="3675746"/>
            <a:ext cx="511114" cy="3978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33097" y="215691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Oval 45"/>
          <p:cNvSpPr/>
          <p:nvPr/>
        </p:nvSpPr>
        <p:spPr>
          <a:xfrm>
            <a:off x="4733097" y="310149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7" name="Straight Arrow Connector 46"/>
          <p:cNvCxnSpPr>
            <a:stCxn id="11" idx="5"/>
            <a:endCxn id="45" idx="1"/>
          </p:cNvCxnSpPr>
          <p:nvPr/>
        </p:nvCxnSpPr>
        <p:spPr>
          <a:xfrm>
            <a:off x="4659280" y="1873586"/>
            <a:ext cx="147634" cy="3571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5"/>
            <a:endCxn id="16" idx="0"/>
          </p:cNvCxnSpPr>
          <p:nvPr/>
        </p:nvCxnSpPr>
        <p:spPr>
          <a:xfrm>
            <a:off x="5163337" y="2587158"/>
            <a:ext cx="619125" cy="12378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7"/>
            <a:endCxn id="46" idx="3"/>
          </p:cNvCxnSpPr>
          <p:nvPr/>
        </p:nvCxnSpPr>
        <p:spPr>
          <a:xfrm flipV="1">
            <a:off x="4731288" y="3531730"/>
            <a:ext cx="75626" cy="36169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7"/>
            <a:endCxn id="15" idx="3"/>
          </p:cNvCxnSpPr>
          <p:nvPr/>
        </p:nvCxnSpPr>
        <p:spPr>
          <a:xfrm flipV="1">
            <a:off x="5163336" y="1879017"/>
            <a:ext cx="368906" cy="129629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962481" y="21282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Oval 51"/>
          <p:cNvSpPr/>
          <p:nvPr/>
        </p:nvSpPr>
        <p:spPr>
          <a:xfrm>
            <a:off x="5962481" y="3072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53" name="Straight Arrow Connector 52"/>
          <p:cNvCxnSpPr>
            <a:stCxn id="15" idx="5"/>
            <a:endCxn id="51" idx="1"/>
          </p:cNvCxnSpPr>
          <p:nvPr/>
        </p:nvCxnSpPr>
        <p:spPr>
          <a:xfrm>
            <a:off x="5888664" y="1879018"/>
            <a:ext cx="147634" cy="32305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5"/>
            <a:endCxn id="20" idx="1"/>
          </p:cNvCxnSpPr>
          <p:nvPr/>
        </p:nvCxnSpPr>
        <p:spPr>
          <a:xfrm>
            <a:off x="6392721" y="2558492"/>
            <a:ext cx="425169" cy="1338408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6" idx="7"/>
            <a:endCxn id="52" idx="3"/>
          </p:cNvCxnSpPr>
          <p:nvPr/>
        </p:nvCxnSpPr>
        <p:spPr>
          <a:xfrm flipV="1">
            <a:off x="5960672" y="3503063"/>
            <a:ext cx="75626" cy="3957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7"/>
            <a:endCxn id="19" idx="3"/>
          </p:cNvCxnSpPr>
          <p:nvPr/>
        </p:nvCxnSpPr>
        <p:spPr>
          <a:xfrm flipV="1">
            <a:off x="6392721" y="1877059"/>
            <a:ext cx="353161" cy="126958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229117" y="21282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8" name="Oval 57"/>
          <p:cNvSpPr/>
          <p:nvPr/>
        </p:nvSpPr>
        <p:spPr>
          <a:xfrm>
            <a:off x="7229117" y="3072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59" name="Straight Arrow Connector 58"/>
          <p:cNvCxnSpPr>
            <a:stCxn id="19" idx="5"/>
            <a:endCxn id="57" idx="1"/>
          </p:cNvCxnSpPr>
          <p:nvPr/>
        </p:nvCxnSpPr>
        <p:spPr>
          <a:xfrm>
            <a:off x="7102304" y="1877058"/>
            <a:ext cx="200631" cy="32501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5"/>
            <a:endCxn id="24" idx="0"/>
          </p:cNvCxnSpPr>
          <p:nvPr/>
        </p:nvCxnSpPr>
        <p:spPr>
          <a:xfrm>
            <a:off x="7659357" y="2558492"/>
            <a:ext cx="571377" cy="12665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7"/>
            <a:endCxn id="58" idx="3"/>
          </p:cNvCxnSpPr>
          <p:nvPr/>
        </p:nvCxnSpPr>
        <p:spPr>
          <a:xfrm flipV="1">
            <a:off x="7174312" y="3503064"/>
            <a:ext cx="128623" cy="39383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7"/>
            <a:endCxn id="23" idx="3"/>
          </p:cNvCxnSpPr>
          <p:nvPr/>
        </p:nvCxnSpPr>
        <p:spPr>
          <a:xfrm flipV="1">
            <a:off x="7659356" y="1879017"/>
            <a:ext cx="321158" cy="12676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410753" y="212825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Oval 63"/>
          <p:cNvSpPr/>
          <p:nvPr/>
        </p:nvSpPr>
        <p:spPr>
          <a:xfrm>
            <a:off x="8410753" y="30728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5" name="Straight Arrow Connector 64"/>
          <p:cNvCxnSpPr>
            <a:stCxn id="23" idx="5"/>
            <a:endCxn id="63" idx="1"/>
          </p:cNvCxnSpPr>
          <p:nvPr/>
        </p:nvCxnSpPr>
        <p:spPr>
          <a:xfrm>
            <a:off x="8336936" y="1879018"/>
            <a:ext cx="147634" cy="3230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3" idx="5"/>
            <a:endCxn id="28" idx="0"/>
          </p:cNvCxnSpPr>
          <p:nvPr/>
        </p:nvCxnSpPr>
        <p:spPr>
          <a:xfrm>
            <a:off x="8840992" y="2558493"/>
            <a:ext cx="547118" cy="12645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7"/>
            <a:endCxn id="64" idx="3"/>
          </p:cNvCxnSpPr>
          <p:nvPr/>
        </p:nvCxnSpPr>
        <p:spPr>
          <a:xfrm flipV="1">
            <a:off x="8408944" y="3503063"/>
            <a:ext cx="75626" cy="39579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7"/>
            <a:endCxn id="27" idx="4"/>
          </p:cNvCxnSpPr>
          <p:nvPr/>
        </p:nvCxnSpPr>
        <p:spPr>
          <a:xfrm flipV="1">
            <a:off x="8840992" y="1950875"/>
            <a:ext cx="475110" cy="119576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747107" y="199687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0" name="Oval 69"/>
          <p:cNvSpPr/>
          <p:nvPr/>
        </p:nvSpPr>
        <p:spPr>
          <a:xfrm>
            <a:off x="9747107" y="324550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1" name="Straight Arrow Connector 70"/>
          <p:cNvCxnSpPr>
            <a:stCxn id="27" idx="6"/>
            <a:endCxn id="69" idx="1"/>
          </p:cNvCxnSpPr>
          <p:nvPr/>
        </p:nvCxnSpPr>
        <p:spPr>
          <a:xfrm>
            <a:off x="9568130" y="1698848"/>
            <a:ext cx="252794" cy="37184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8" idx="7"/>
            <a:endCxn id="70" idx="3"/>
          </p:cNvCxnSpPr>
          <p:nvPr/>
        </p:nvCxnSpPr>
        <p:spPr>
          <a:xfrm flipV="1">
            <a:off x="9566322" y="3675746"/>
            <a:ext cx="254603" cy="221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5"/>
          </p:cNvCxnSpPr>
          <p:nvPr/>
        </p:nvCxnSpPr>
        <p:spPr>
          <a:xfrm>
            <a:off x="10177346" y="2427113"/>
            <a:ext cx="167126" cy="23386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7"/>
          </p:cNvCxnSpPr>
          <p:nvPr/>
        </p:nvCxnSpPr>
        <p:spPr>
          <a:xfrm flipV="1">
            <a:off x="10177347" y="2957475"/>
            <a:ext cx="219553" cy="3618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55965" y="2564076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Start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9351241" y="2564905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Production</a:t>
            </a:r>
            <a:br>
              <a:rPr lang="en-US" altLang="ko-KR" b="1" dirty="0"/>
            </a:br>
            <a:r>
              <a:rPr lang="en-US" altLang="ko-KR" b="1" dirty="0"/>
              <a:t>End</a:t>
            </a:r>
            <a:endParaRPr lang="ko-KR" altLang="en-US" b="1" dirty="0"/>
          </a:p>
        </p:txBody>
      </p:sp>
      <p:cxnSp>
        <p:nvCxnSpPr>
          <p:cNvPr id="78" name="Straight Arrow Connector 77"/>
          <p:cNvCxnSpPr>
            <a:stCxn id="8" idx="6"/>
            <a:endCxn id="12" idx="2"/>
          </p:cNvCxnSpPr>
          <p:nvPr/>
        </p:nvCxnSpPr>
        <p:spPr>
          <a:xfrm flipV="1">
            <a:off x="3508961" y="4071640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6"/>
            <a:endCxn id="16" idx="2"/>
          </p:cNvCxnSpPr>
          <p:nvPr/>
        </p:nvCxnSpPr>
        <p:spPr>
          <a:xfrm>
            <a:off x="4805105" y="4071640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" idx="6"/>
            <a:endCxn id="20" idx="2"/>
          </p:cNvCxnSpPr>
          <p:nvPr/>
        </p:nvCxnSpPr>
        <p:spPr>
          <a:xfrm flipV="1">
            <a:off x="6034490" y="4075112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0" idx="6"/>
            <a:endCxn id="24" idx="2"/>
          </p:cNvCxnSpPr>
          <p:nvPr/>
        </p:nvCxnSpPr>
        <p:spPr>
          <a:xfrm>
            <a:off x="7248129" y="4075112"/>
            <a:ext cx="730577" cy="195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4" idx="6"/>
            <a:endCxn id="28" idx="2"/>
          </p:cNvCxnSpPr>
          <p:nvPr/>
        </p:nvCxnSpPr>
        <p:spPr>
          <a:xfrm flipV="1">
            <a:off x="8482762" y="4075112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" idx="6"/>
            <a:endCxn id="11" idx="2"/>
          </p:cNvCxnSpPr>
          <p:nvPr/>
        </p:nvCxnSpPr>
        <p:spPr>
          <a:xfrm flipV="1">
            <a:off x="3436953" y="1695376"/>
            <a:ext cx="792088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1" idx="6"/>
            <a:endCxn id="15" idx="2"/>
          </p:cNvCxnSpPr>
          <p:nvPr/>
        </p:nvCxnSpPr>
        <p:spPr>
          <a:xfrm>
            <a:off x="4733097" y="1695376"/>
            <a:ext cx="725328" cy="543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5" idx="6"/>
            <a:endCxn id="19" idx="2"/>
          </p:cNvCxnSpPr>
          <p:nvPr/>
        </p:nvCxnSpPr>
        <p:spPr>
          <a:xfrm flipV="1">
            <a:off x="5962482" y="1698848"/>
            <a:ext cx="709583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9" idx="6"/>
            <a:endCxn id="23" idx="2"/>
          </p:cNvCxnSpPr>
          <p:nvPr/>
        </p:nvCxnSpPr>
        <p:spPr>
          <a:xfrm>
            <a:off x="7176121" y="1698848"/>
            <a:ext cx="730577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6"/>
            <a:endCxn id="27" idx="2"/>
          </p:cNvCxnSpPr>
          <p:nvPr/>
        </p:nvCxnSpPr>
        <p:spPr>
          <a:xfrm flipV="1">
            <a:off x="8410754" y="1698848"/>
            <a:ext cx="653321" cy="19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2210151" y="5373216"/>
          <a:ext cx="3696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Time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6293572" y="5373216"/>
          <a:ext cx="36398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/>
                        <a:t>Trace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4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1837184" y="1600200"/>
            <a:ext cx="4690864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V = the set of vertexes</a:t>
            </a:r>
          </a:p>
          <a:p>
            <a:r>
              <a:rPr lang="en-US" altLang="ko-KR" dirty="0" smtClean="0"/>
              <a:t>W = the set of weights on edges</a:t>
            </a:r>
          </a:p>
          <a:p>
            <a:r>
              <a:rPr lang="en-US" altLang="ko-KR" dirty="0" smtClean="0"/>
              <a:t>s = the source vertex</a:t>
            </a:r>
          </a:p>
          <a:p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algorithm(V, W,s)</a:t>
            </a:r>
          </a:p>
          <a:p>
            <a:pPr lvl="1"/>
            <a:r>
              <a:rPr lang="en-US" altLang="ko-KR" dirty="0" err="1" smtClean="0"/>
              <a:t>dist</a:t>
            </a:r>
            <a:r>
              <a:rPr lang="en-US" altLang="ko-KR" dirty="0"/>
              <a:t> </a:t>
            </a:r>
            <a:r>
              <a:rPr lang="en-US" altLang="ko-KR" dirty="0" smtClean="0"/>
              <a:t>= {}</a:t>
            </a:r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 err="1" smtClean="0"/>
              <a:t>itr</a:t>
            </a:r>
            <a:r>
              <a:rPr lang="en-US" altLang="ko-KR" dirty="0" smtClean="0"/>
              <a:t> in V</a:t>
            </a:r>
          </a:p>
          <a:p>
            <a:pPr lvl="2"/>
            <a:r>
              <a:rPr lang="en-US" altLang="ko-KR" dirty="0" err="1" smtClean="0"/>
              <a:t>dist</a:t>
            </a:r>
            <a:r>
              <a:rPr lang="en-US" altLang="ko-KR" dirty="0" smtClean="0"/>
              <a:t>[v] = 99999</a:t>
            </a:r>
          </a:p>
          <a:p>
            <a:pPr lvl="1"/>
            <a:r>
              <a:rPr lang="en-US" altLang="ko-KR" dirty="0" err="1" smtClean="0"/>
              <a:t>dist</a:t>
            </a:r>
            <a:r>
              <a:rPr lang="en-US" altLang="ko-KR" dirty="0" smtClean="0"/>
              <a:t>[s] = 0</a:t>
            </a:r>
          </a:p>
          <a:p>
            <a:pPr lvl="1"/>
            <a:r>
              <a:rPr lang="en-US" altLang="ko-KR" dirty="0" smtClean="0"/>
              <a:t>While size(V) != 0</a:t>
            </a:r>
          </a:p>
          <a:p>
            <a:pPr lvl="2"/>
            <a:r>
              <a:rPr lang="en-US" altLang="ko-KR" dirty="0" smtClean="0"/>
              <a:t>u = </a:t>
            </a:r>
            <a:r>
              <a:rPr lang="en-US" altLang="ko-KR" dirty="0" err="1" smtClean="0"/>
              <a:t>getVertexWithMinDistance</a:t>
            </a:r>
            <a:r>
              <a:rPr lang="en-US" altLang="ko-KR" dirty="0" smtClean="0"/>
              <a:t>(V,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V.remove</a:t>
            </a:r>
            <a:r>
              <a:rPr lang="en-US" altLang="ko-KR" dirty="0" smtClean="0"/>
              <a:t>(u)</a:t>
            </a:r>
          </a:p>
          <a:p>
            <a:pPr lvl="2"/>
            <a:r>
              <a:rPr lang="en-US" altLang="ko-KR" dirty="0" smtClean="0"/>
              <a:t>For neighbor in </a:t>
            </a:r>
            <a:r>
              <a:rPr lang="en-US" altLang="ko-KR" dirty="0" err="1" smtClean="0"/>
              <a:t>getNeighbors</a:t>
            </a:r>
            <a:r>
              <a:rPr lang="en-US" altLang="ko-KR" dirty="0" smtClean="0"/>
              <a:t>(u)</a:t>
            </a:r>
          </a:p>
          <a:p>
            <a:pPr lvl="3"/>
            <a:r>
              <a:rPr lang="en-US" altLang="ko-KR" dirty="0" smtClean="0"/>
              <a:t>If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[neighbor] &gt; </a:t>
            </a:r>
            <a:r>
              <a:rPr lang="en-US" altLang="ko-KR" dirty="0" err="1" smtClean="0"/>
              <a:t>dist</a:t>
            </a:r>
            <a:r>
              <a:rPr lang="en-US" altLang="ko-KR" dirty="0" smtClean="0"/>
              <a:t>[u]+w(</a:t>
            </a:r>
            <a:r>
              <a:rPr lang="en-US" altLang="ko-KR" dirty="0" err="1" smtClean="0"/>
              <a:t>u,neighbor</a:t>
            </a:r>
            <a:r>
              <a:rPr lang="en-US" altLang="ko-KR" dirty="0" smtClean="0"/>
              <a:t>)</a:t>
            </a:r>
          </a:p>
          <a:p>
            <a:pPr lvl="4"/>
            <a:r>
              <a:rPr lang="en-US" altLang="ko-KR" dirty="0" err="1" smtClean="0"/>
              <a:t>dist</a:t>
            </a:r>
            <a:r>
              <a:rPr lang="en-US" altLang="ko-KR" dirty="0" smtClean="0"/>
              <a:t>[neighbor] = </a:t>
            </a:r>
            <a:r>
              <a:rPr lang="en-US" altLang="ko-KR" dirty="0" err="1"/>
              <a:t>dist</a:t>
            </a:r>
            <a:r>
              <a:rPr lang="en-US" altLang="ko-KR" dirty="0"/>
              <a:t>[u]+w(</a:t>
            </a:r>
            <a:r>
              <a:rPr lang="en-US" altLang="ko-KR" dirty="0" err="1"/>
              <a:t>u,neighbor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Return </a:t>
            </a:r>
            <a:r>
              <a:rPr lang="en-US" altLang="ko-KR" dirty="0" err="1" smtClean="0"/>
              <a:t>dist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71" y="1"/>
            <a:ext cx="1665167" cy="221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332" y="0"/>
            <a:ext cx="3836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Computer science is no more about</a:t>
            </a:r>
            <a:br>
              <a:rPr lang="en-US" altLang="ko-KR" sz="1400" b="1" dirty="0"/>
            </a:br>
            <a:r>
              <a:rPr lang="en-US" altLang="ko-KR" sz="1400" b="1" dirty="0"/>
              <a:t>computers than astronomy is about telescopes.</a:t>
            </a:r>
            <a:endParaRPr lang="ko-KR" altLang="en-US" sz="1400" b="1" dirty="0"/>
          </a:p>
        </p:txBody>
      </p:sp>
      <p:pic>
        <p:nvPicPr>
          <p:cNvPr id="1026" name="Picture 2" descr="Dijkstra's algorithm runtim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02" y="523221"/>
            <a:ext cx="2421237" cy="18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7739121" y="30125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</a:t>
            </a:r>
          </a:p>
          <a:p>
            <a:pPr algn="ctr"/>
            <a:r>
              <a:rPr lang="en-US" altLang="ko-KR" sz="1600" dirty="0"/>
              <a:t>(0)</a:t>
            </a:r>
            <a:endParaRPr lang="ko-KR" alt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7176120" y="436510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</a:p>
          <a:p>
            <a:pPr algn="ctr"/>
            <a:r>
              <a:rPr lang="en-US" altLang="ko-KR" sz="1600" dirty="0"/>
              <a:t>(9)</a:t>
            </a:r>
            <a:endParaRPr lang="ko-KR" alt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8976320" y="401009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</a:t>
            </a:r>
            <a:br>
              <a:rPr lang="en-US" altLang="ko-KR" sz="1600" dirty="0"/>
            </a:br>
            <a:r>
              <a:rPr lang="en-US" altLang="ko-KR" sz="1600" dirty="0"/>
              <a:t>(20)</a:t>
            </a:r>
            <a:endParaRPr lang="ko-KR" altLang="en-US" sz="1600" dirty="0"/>
          </a:p>
        </p:txBody>
      </p:sp>
      <p:cxnSp>
        <p:nvCxnSpPr>
          <p:cNvPr id="11" name="Straight Arrow Connector 10"/>
          <p:cNvCxnSpPr>
            <a:stCxn id="9" idx="6"/>
            <a:endCxn id="10" idx="3"/>
          </p:cNvCxnSpPr>
          <p:nvPr/>
        </p:nvCxnSpPr>
        <p:spPr>
          <a:xfrm flipV="1">
            <a:off x="7896201" y="4624724"/>
            <a:ext cx="1185573" cy="100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75521" y="4545511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cxnSp>
        <p:nvCxnSpPr>
          <p:cNvPr id="15" name="Straight Arrow Connector 14"/>
          <p:cNvCxnSpPr>
            <a:stCxn id="8" idx="6"/>
            <a:endCxn id="10" idx="1"/>
          </p:cNvCxnSpPr>
          <p:nvPr/>
        </p:nvCxnSpPr>
        <p:spPr>
          <a:xfrm>
            <a:off x="8459201" y="3372628"/>
            <a:ext cx="622572" cy="7429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89784" y="3548001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  <p:cxnSp>
        <p:nvCxnSpPr>
          <p:cNvPr id="19" name="Straight Arrow Connector 18"/>
          <p:cNvCxnSpPr>
            <a:stCxn id="8" idx="3"/>
            <a:endCxn id="9" idx="0"/>
          </p:cNvCxnSpPr>
          <p:nvPr/>
        </p:nvCxnSpPr>
        <p:spPr>
          <a:xfrm flipH="1">
            <a:off x="7536160" y="3627214"/>
            <a:ext cx="308414" cy="737890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23652" y="378620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23" name="Rectangular Callout 22"/>
          <p:cNvSpPr/>
          <p:nvPr/>
        </p:nvSpPr>
        <p:spPr>
          <a:xfrm>
            <a:off x="6672064" y="5373216"/>
            <a:ext cx="1512168" cy="1008112"/>
          </a:xfrm>
          <a:prstGeom prst="wedgeRectCallout">
            <a:avLst>
              <a:gd name="adj1" fmla="val 2903"/>
              <a:gd name="adj2" fmla="val -894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Somehow, I know it takes 9 to reach 3</a:t>
            </a:r>
            <a:endParaRPr lang="ko-KR" alt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8770487" y="5107017"/>
            <a:ext cx="1512168" cy="1274311"/>
          </a:xfrm>
          <a:prstGeom prst="wedgeRectCallout">
            <a:avLst>
              <a:gd name="adj1" fmla="val 2903"/>
              <a:gd name="adj2" fmla="val -894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Will I update the time 20 with time 9+4?</a:t>
            </a:r>
            <a:endParaRPr lang="ko-KR" alt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5231904" y="2708921"/>
            <a:ext cx="2196244" cy="1077289"/>
          </a:xfrm>
          <a:prstGeom prst="wedgeRectCallout">
            <a:avLst>
              <a:gd name="adj1" fmla="val -52089"/>
              <a:gd name="adj2" fmla="val 1200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Retrieving minimum distance from a list. Does that ring a bell?</a:t>
            </a:r>
            <a:endParaRPr lang="ko-KR" alt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4338449" y="1139701"/>
            <a:ext cx="2196244" cy="433725"/>
          </a:xfrm>
          <a:prstGeom prst="wedgeRectCallout">
            <a:avLst>
              <a:gd name="adj1" fmla="val -93724"/>
              <a:gd name="adj2" fmla="val 3919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Memoization</a:t>
            </a:r>
            <a:r>
              <a:rPr lang="en-US" altLang="ko-KR" dirty="0"/>
              <a:t>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6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4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 of </a:t>
            </a:r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 (1)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703512" y="21802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</a:t>
            </a:r>
          </a:p>
          <a:p>
            <a:pPr algn="ctr"/>
            <a:r>
              <a:rPr lang="en-US" altLang="ko-KR" sz="1600" dirty="0"/>
              <a:t>(0)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105993" y="312473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1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993" y="3124734"/>
                <a:ext cx="720080" cy="72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618161" y="2520653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2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61" y="2520653"/>
                <a:ext cx="720080" cy="72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322017" y="4653136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3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17" y="4653136"/>
                <a:ext cx="720080" cy="72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122217" y="4298129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D</a:t>
                </a:r>
                <a:br>
                  <a:rPr lang="en-US" altLang="ko-KR" sz="1600" dirty="0"/>
                </a:b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17" y="4298129"/>
                <a:ext cx="720080" cy="72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6" idx="5"/>
            <a:endCxn id="7" idx="1"/>
          </p:cNvCxnSpPr>
          <p:nvPr/>
        </p:nvCxnSpPr>
        <p:spPr>
          <a:xfrm>
            <a:off x="2318140" y="2794873"/>
            <a:ext cx="893307" cy="4353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8" idx="2"/>
          </p:cNvCxnSpPr>
          <p:nvPr/>
        </p:nvCxnSpPr>
        <p:spPr>
          <a:xfrm flipV="1">
            <a:off x="3720621" y="2880693"/>
            <a:ext cx="897541" cy="3494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10" idx="2"/>
          </p:cNvCxnSpPr>
          <p:nvPr/>
        </p:nvCxnSpPr>
        <p:spPr>
          <a:xfrm>
            <a:off x="3720621" y="3739361"/>
            <a:ext cx="1401597" cy="9188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>
            <a:off x="3466033" y="3844814"/>
            <a:ext cx="216024" cy="8083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  <a:endCxn id="10" idx="3"/>
          </p:cNvCxnSpPr>
          <p:nvPr/>
        </p:nvCxnSpPr>
        <p:spPr>
          <a:xfrm flipV="1">
            <a:off x="4042098" y="4912756"/>
            <a:ext cx="1185573" cy="100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0" idx="0"/>
          </p:cNvCxnSpPr>
          <p:nvPr/>
        </p:nvCxnSpPr>
        <p:spPr>
          <a:xfrm>
            <a:off x="4978201" y="3240733"/>
            <a:ext cx="504056" cy="10573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9929" y="2828318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13584" y="406430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69390" y="3928797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21418" y="4833543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08929" y="288429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22217" y="348477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5" name="Freeform 24"/>
          <p:cNvSpPr/>
          <p:nvPr/>
        </p:nvSpPr>
        <p:spPr>
          <a:xfrm>
            <a:off x="2282393" y="2236668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63552" y="5589240"/>
              <a:ext cx="34870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63552" y="5589240"/>
              <a:ext cx="3487008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61321" r="-302083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3158" t="-61321" r="-205263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98958" t="-61321" r="-103125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4211" t="-61321" r="-4211" b="-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Oval 26"/>
          <p:cNvSpPr/>
          <p:nvPr/>
        </p:nvSpPr>
        <p:spPr>
          <a:xfrm>
            <a:off x="6321883" y="222967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</a:t>
            </a:r>
          </a:p>
          <a:p>
            <a:pPr algn="ctr"/>
            <a:r>
              <a:rPr lang="en-US" altLang="ko-KR" sz="1600" dirty="0"/>
              <a:t>(0)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7724364" y="3174165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1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364" y="3174165"/>
                <a:ext cx="720080" cy="72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236532" y="257008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2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532" y="2570084"/>
                <a:ext cx="720080" cy="72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7940388" y="4702567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3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8" y="4702567"/>
                <a:ext cx="720080" cy="72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9740588" y="4347560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D</a:t>
                </a:r>
                <a:br>
                  <a:rPr lang="en-US" altLang="ko-KR" sz="1600" dirty="0"/>
                </a:b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20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588" y="4347560"/>
                <a:ext cx="720080" cy="72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7" idx="5"/>
            <a:endCxn id="28" idx="1"/>
          </p:cNvCxnSpPr>
          <p:nvPr/>
        </p:nvCxnSpPr>
        <p:spPr>
          <a:xfrm>
            <a:off x="6936511" y="2844304"/>
            <a:ext cx="893307" cy="43531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7"/>
            <a:endCxn id="29" idx="2"/>
          </p:cNvCxnSpPr>
          <p:nvPr/>
        </p:nvCxnSpPr>
        <p:spPr>
          <a:xfrm flipV="1">
            <a:off x="8338992" y="2930124"/>
            <a:ext cx="897541" cy="3494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1" idx="2"/>
          </p:cNvCxnSpPr>
          <p:nvPr/>
        </p:nvCxnSpPr>
        <p:spPr>
          <a:xfrm>
            <a:off x="8338992" y="3788792"/>
            <a:ext cx="1401597" cy="9188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4"/>
            <a:endCxn id="30" idx="0"/>
          </p:cNvCxnSpPr>
          <p:nvPr/>
        </p:nvCxnSpPr>
        <p:spPr>
          <a:xfrm>
            <a:off x="8084404" y="3894245"/>
            <a:ext cx="216024" cy="8083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6"/>
            <a:endCxn id="31" idx="3"/>
          </p:cNvCxnSpPr>
          <p:nvPr/>
        </p:nvCxnSpPr>
        <p:spPr>
          <a:xfrm flipV="1">
            <a:off x="8660469" y="4962187"/>
            <a:ext cx="1185573" cy="100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9596572" y="3290164"/>
            <a:ext cx="504056" cy="10573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48300" y="287774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031955" y="411374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787761" y="3978228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39789" y="488297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627300" y="293372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40588" y="353420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44" name="Freeform 43"/>
          <p:cNvSpPr/>
          <p:nvPr/>
        </p:nvSpPr>
        <p:spPr>
          <a:xfrm>
            <a:off x="6900764" y="228609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81923" y="5638671"/>
              <a:ext cx="34870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81923" y="5638671"/>
              <a:ext cx="3487008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3158" t="-61321" r="-205263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98958" t="-61321" r="-103125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TextBox 45"/>
          <p:cNvSpPr txBox="1"/>
          <p:nvPr/>
        </p:nvSpPr>
        <p:spPr>
          <a:xfrm>
            <a:off x="8431880" y="2159401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26073" y="2101433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59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 of </a:t>
            </a:r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 (2)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703512" y="21802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</a:t>
            </a:r>
          </a:p>
          <a:p>
            <a:pPr algn="ctr"/>
            <a:r>
              <a:rPr lang="en-US" altLang="ko-KR" sz="1600" dirty="0"/>
              <a:t>(0)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105993" y="312473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1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993" y="3124734"/>
                <a:ext cx="720080" cy="72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618161" y="2520653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2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8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61" y="2520653"/>
                <a:ext cx="720080" cy="72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322017" y="4653136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3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9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17" y="4653136"/>
                <a:ext cx="720080" cy="72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122217" y="4298129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D</a:t>
                </a:r>
                <a:br>
                  <a:rPr lang="en-US" altLang="ko-KR" sz="1600" dirty="0"/>
                </a:b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18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17" y="4298129"/>
                <a:ext cx="720080" cy="72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6" idx="5"/>
            <a:endCxn id="7" idx="1"/>
          </p:cNvCxnSpPr>
          <p:nvPr/>
        </p:nvCxnSpPr>
        <p:spPr>
          <a:xfrm>
            <a:off x="2318140" y="2794873"/>
            <a:ext cx="893307" cy="4353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8" idx="2"/>
          </p:cNvCxnSpPr>
          <p:nvPr/>
        </p:nvCxnSpPr>
        <p:spPr>
          <a:xfrm flipV="1">
            <a:off x="3720621" y="2880693"/>
            <a:ext cx="897541" cy="34949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10" idx="2"/>
          </p:cNvCxnSpPr>
          <p:nvPr/>
        </p:nvCxnSpPr>
        <p:spPr>
          <a:xfrm>
            <a:off x="3720621" y="3739361"/>
            <a:ext cx="1401597" cy="9188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>
            <a:off x="3466033" y="3844814"/>
            <a:ext cx="216024" cy="8083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  <a:endCxn id="10" idx="3"/>
          </p:cNvCxnSpPr>
          <p:nvPr/>
        </p:nvCxnSpPr>
        <p:spPr>
          <a:xfrm flipV="1">
            <a:off x="4042098" y="4912756"/>
            <a:ext cx="1185573" cy="100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0" idx="0"/>
          </p:cNvCxnSpPr>
          <p:nvPr/>
        </p:nvCxnSpPr>
        <p:spPr>
          <a:xfrm>
            <a:off x="4978201" y="3240733"/>
            <a:ext cx="504056" cy="10573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9929" y="2828318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13584" y="406430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69390" y="3928797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21418" y="4833543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08929" y="288429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22217" y="348477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5" name="Freeform 24"/>
          <p:cNvSpPr/>
          <p:nvPr/>
        </p:nvSpPr>
        <p:spPr>
          <a:xfrm>
            <a:off x="2282393" y="2236668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63552" y="5589240"/>
              <a:ext cx="34870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63552" y="5589240"/>
              <a:ext cx="3487008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3158" t="-61321" r="-205263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98958" t="-61321" r="-103125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Oval 26"/>
          <p:cNvSpPr/>
          <p:nvPr/>
        </p:nvSpPr>
        <p:spPr>
          <a:xfrm>
            <a:off x="6321883" y="222967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</a:t>
            </a:r>
          </a:p>
          <a:p>
            <a:pPr algn="ctr"/>
            <a:r>
              <a:rPr lang="en-US" altLang="ko-KR" sz="1600" dirty="0"/>
              <a:t>(0)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7724364" y="3174165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1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364" y="3174165"/>
                <a:ext cx="720080" cy="72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236532" y="257008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2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8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532" y="2570084"/>
                <a:ext cx="720080" cy="72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7940388" y="4702567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3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9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8" y="4702567"/>
                <a:ext cx="720080" cy="72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9740588" y="4347560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D</a:t>
                </a:r>
                <a:br>
                  <a:rPr lang="en-US" altLang="ko-KR" sz="1600" dirty="0"/>
                </a:b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15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588" y="4347560"/>
                <a:ext cx="720080" cy="72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7" idx="5"/>
            <a:endCxn id="28" idx="1"/>
          </p:cNvCxnSpPr>
          <p:nvPr/>
        </p:nvCxnSpPr>
        <p:spPr>
          <a:xfrm>
            <a:off x="6936511" y="2844304"/>
            <a:ext cx="893307" cy="43531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7"/>
            <a:endCxn id="29" idx="2"/>
          </p:cNvCxnSpPr>
          <p:nvPr/>
        </p:nvCxnSpPr>
        <p:spPr>
          <a:xfrm flipV="1">
            <a:off x="8338992" y="2930124"/>
            <a:ext cx="897541" cy="3494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1" idx="2"/>
          </p:cNvCxnSpPr>
          <p:nvPr/>
        </p:nvCxnSpPr>
        <p:spPr>
          <a:xfrm>
            <a:off x="8338992" y="3788792"/>
            <a:ext cx="1401597" cy="9188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4"/>
            <a:endCxn id="30" idx="0"/>
          </p:cNvCxnSpPr>
          <p:nvPr/>
        </p:nvCxnSpPr>
        <p:spPr>
          <a:xfrm>
            <a:off x="8084404" y="3894245"/>
            <a:ext cx="216024" cy="8083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6"/>
            <a:endCxn id="31" idx="3"/>
          </p:cNvCxnSpPr>
          <p:nvPr/>
        </p:nvCxnSpPr>
        <p:spPr>
          <a:xfrm flipV="1">
            <a:off x="8660469" y="4962187"/>
            <a:ext cx="1185573" cy="100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9596572" y="3290164"/>
            <a:ext cx="504056" cy="10573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48300" y="287774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031955" y="411374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787761" y="3978228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39789" y="488297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627300" y="293372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40588" y="353420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44" name="Freeform 43"/>
          <p:cNvSpPr/>
          <p:nvPr/>
        </p:nvSpPr>
        <p:spPr>
          <a:xfrm>
            <a:off x="6900764" y="228609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6681923" y="5638671"/>
          <a:ext cx="34870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8431880" y="2159401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826073" y="2101433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5239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 of </a:t>
            </a:r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 (3)</a:t>
            </a:r>
            <a:endParaRPr lang="ko-KR" alt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6240016" y="1484784"/>
            <a:ext cx="4176464" cy="5040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Time complexity</a:t>
            </a:r>
          </a:p>
          <a:p>
            <a:pPr lvl="1"/>
            <a:r>
              <a:rPr lang="en-US" altLang="ko-KR" dirty="0" smtClean="0"/>
              <a:t>O( (|E|+|V|)</a:t>
            </a:r>
            <a:r>
              <a:rPr lang="en-US" altLang="ko-KR" dirty="0" err="1" smtClean="0"/>
              <a:t>log|V</a:t>
            </a:r>
            <a:r>
              <a:rPr lang="en-US" altLang="ko-KR" dirty="0" smtClean="0"/>
              <a:t>| )</a:t>
            </a:r>
          </a:p>
          <a:p>
            <a:pPr lvl="2"/>
            <a:r>
              <a:rPr lang="en-US" altLang="ko-KR" dirty="0" smtClean="0"/>
              <a:t>We will not prove this</a:t>
            </a:r>
          </a:p>
          <a:p>
            <a:pPr lvl="1"/>
            <a:r>
              <a:rPr lang="en-US" altLang="ko-KR" dirty="0" smtClean="0"/>
              <a:t>|E|</a:t>
            </a:r>
          </a:p>
          <a:p>
            <a:pPr lvl="2"/>
            <a:r>
              <a:rPr lang="en-US" altLang="ko-KR" dirty="0" smtClean="0"/>
              <a:t>The number can vary</a:t>
            </a:r>
          </a:p>
          <a:p>
            <a:pPr lvl="2"/>
            <a:r>
              <a:rPr lang="en-US" altLang="ko-KR" dirty="0" smtClean="0"/>
              <a:t>It can be close to</a:t>
            </a:r>
          </a:p>
          <a:p>
            <a:pPr lvl="3"/>
            <a:r>
              <a:rPr lang="en-US" altLang="ko-KR" dirty="0" smtClean="0"/>
              <a:t>1 = dense graph</a:t>
            </a:r>
          </a:p>
          <a:p>
            <a:pPr lvl="3"/>
            <a:r>
              <a:rPr lang="en-US" altLang="ko-KR" dirty="0" smtClean="0"/>
              <a:t>0 = sparse graph</a:t>
            </a:r>
          </a:p>
          <a:p>
            <a:pPr lvl="2"/>
            <a:r>
              <a:rPr lang="en-US" altLang="ko-KR" dirty="0" smtClean="0"/>
              <a:t>If it is a dense graph,</a:t>
            </a:r>
          </a:p>
          <a:p>
            <a:pPr lvl="3"/>
            <a:r>
              <a:rPr lang="en-US" altLang="ko-KR" dirty="0" smtClean="0"/>
              <a:t>|E| is almost equal to |V| X |V|</a:t>
            </a:r>
          </a:p>
          <a:p>
            <a:pPr lvl="3"/>
            <a:r>
              <a:rPr lang="en-US" altLang="ko-KR" dirty="0" smtClean="0"/>
              <a:t>Then?</a:t>
            </a:r>
          </a:p>
          <a:p>
            <a:pPr lvl="3"/>
            <a:r>
              <a:rPr lang="en-US" altLang="ko-KR" dirty="0" smtClean="0"/>
              <a:t>O( |V|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log|V| )</a:t>
            </a:r>
          </a:p>
          <a:p>
            <a:pPr lvl="3"/>
            <a:r>
              <a:rPr lang="en-US" altLang="ko-KR" dirty="0" smtClean="0"/>
              <a:t>More than a quadratic time complexity</a:t>
            </a:r>
          </a:p>
          <a:p>
            <a:pPr lvl="3"/>
            <a:r>
              <a:rPr lang="en-US" altLang="ko-KR" dirty="0" smtClean="0"/>
              <a:t>Pretty expensive!</a:t>
            </a:r>
          </a:p>
          <a:p>
            <a:pPr lvl="3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1703512" y="21802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</a:t>
            </a:r>
          </a:p>
          <a:p>
            <a:pPr algn="ctr"/>
            <a:r>
              <a:rPr lang="en-US" altLang="ko-KR" sz="1600" dirty="0"/>
              <a:t>(0)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105993" y="3124734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1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993" y="3124734"/>
                <a:ext cx="720080" cy="72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618161" y="2520653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2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8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61" y="2520653"/>
                <a:ext cx="720080" cy="72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322017" y="4653136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3</a:t>
                </a:r>
              </a:p>
              <a:p>
                <a:pPr algn="ctr"/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9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17" y="4653136"/>
                <a:ext cx="720080" cy="72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122217" y="4298129"/>
                <a:ext cx="720080" cy="72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D</a:t>
                </a:r>
                <a:br>
                  <a:rPr lang="en-US" altLang="ko-KR" sz="1600" dirty="0"/>
                </a:b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  <a:ea typeface="Cambria Math"/>
                      </a:rPr>
                      <m:t>13</m:t>
                    </m:r>
                  </m:oMath>
                </a14:m>
                <a:r>
                  <a:rPr lang="en-US" altLang="ko-KR" sz="1600" dirty="0"/>
                  <a:t>)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17" y="4298129"/>
                <a:ext cx="720080" cy="72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6" idx="5"/>
            <a:endCxn id="7" idx="1"/>
          </p:cNvCxnSpPr>
          <p:nvPr/>
        </p:nvCxnSpPr>
        <p:spPr>
          <a:xfrm>
            <a:off x="2318140" y="2794873"/>
            <a:ext cx="893307" cy="4353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8" idx="2"/>
          </p:cNvCxnSpPr>
          <p:nvPr/>
        </p:nvCxnSpPr>
        <p:spPr>
          <a:xfrm flipV="1">
            <a:off x="3720621" y="2880693"/>
            <a:ext cx="897541" cy="349494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10" idx="2"/>
          </p:cNvCxnSpPr>
          <p:nvPr/>
        </p:nvCxnSpPr>
        <p:spPr>
          <a:xfrm>
            <a:off x="3720621" y="3739361"/>
            <a:ext cx="1401597" cy="91880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>
            <a:off x="3466033" y="3844814"/>
            <a:ext cx="216024" cy="808322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  <a:endCxn id="10" idx="3"/>
          </p:cNvCxnSpPr>
          <p:nvPr/>
        </p:nvCxnSpPr>
        <p:spPr>
          <a:xfrm flipV="1">
            <a:off x="4042098" y="4912756"/>
            <a:ext cx="1185573" cy="10042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0" idx="0"/>
          </p:cNvCxnSpPr>
          <p:nvPr/>
        </p:nvCxnSpPr>
        <p:spPr>
          <a:xfrm>
            <a:off x="4978201" y="3240733"/>
            <a:ext cx="504056" cy="10573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9929" y="2828318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13584" y="406430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69390" y="3928797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21418" y="4833543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08929" y="288429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22217" y="348477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5" name="Freeform 24"/>
          <p:cNvSpPr/>
          <p:nvPr/>
        </p:nvSpPr>
        <p:spPr>
          <a:xfrm>
            <a:off x="2282393" y="2236668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63552" y="5589240"/>
              <a:ext cx="348700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63552" y="5589240"/>
              <a:ext cx="3487008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1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err="1" smtClean="0"/>
                            <a:t>Dist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03158" t="-61321" r="-205263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98958" t="-61321" r="-103125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TextBox 46"/>
          <p:cNvSpPr txBox="1"/>
          <p:nvPr/>
        </p:nvSpPr>
        <p:spPr>
          <a:xfrm>
            <a:off x="3826073" y="2101433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79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Minimum Spanning Tree Problem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483488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Shortest-path problem</a:t>
            </a:r>
          </a:p>
          <a:p>
            <a:pPr lvl="1"/>
            <a:r>
              <a:rPr lang="en-US" altLang="ko-KR" dirty="0" smtClean="0"/>
              <a:t>Path planning from a selected source</a:t>
            </a:r>
          </a:p>
          <a:p>
            <a:pPr lvl="1"/>
            <a:r>
              <a:rPr lang="en-US" altLang="ko-KR" dirty="0" smtClean="0"/>
              <a:t>Many times, algorithm for planning</a:t>
            </a:r>
          </a:p>
          <a:p>
            <a:r>
              <a:rPr lang="en-US" altLang="ko-KR" dirty="0" smtClean="0"/>
              <a:t>Minimum spanning tree</a:t>
            </a:r>
          </a:p>
          <a:p>
            <a:pPr lvl="1"/>
            <a:r>
              <a:rPr lang="en-US" altLang="ko-KR" dirty="0" smtClean="0"/>
              <a:t>Network control problem</a:t>
            </a:r>
          </a:p>
          <a:p>
            <a:pPr lvl="1"/>
            <a:r>
              <a:rPr lang="en-US" altLang="ko-KR" dirty="0" smtClean="0"/>
              <a:t>All vertex coverage with minimum cost</a:t>
            </a:r>
          </a:p>
          <a:p>
            <a:pPr lvl="1"/>
            <a:r>
              <a:rPr lang="en-US" altLang="ko-KR" dirty="0" smtClean="0"/>
              <a:t>Algorithm from network design</a:t>
            </a:r>
          </a:p>
          <a:p>
            <a:pPr lvl="2"/>
            <a:r>
              <a:rPr lang="en-US" altLang="ko-KR" dirty="0" smtClean="0"/>
              <a:t>Telephone network</a:t>
            </a:r>
          </a:p>
          <a:p>
            <a:pPr lvl="2"/>
            <a:r>
              <a:rPr lang="en-US" altLang="ko-KR" dirty="0" smtClean="0"/>
              <a:t>Electricity grid network </a:t>
            </a:r>
          </a:p>
          <a:p>
            <a:pPr lvl="2"/>
            <a:r>
              <a:rPr lang="en-US" altLang="ko-KR" dirty="0" smtClean="0"/>
              <a:t>TV cable network</a:t>
            </a:r>
          </a:p>
          <a:p>
            <a:pPr lvl="2"/>
            <a:r>
              <a:rPr lang="en-US" altLang="ko-KR" dirty="0" smtClean="0"/>
              <a:t>Computer network</a:t>
            </a:r>
          </a:p>
          <a:p>
            <a:pPr lvl="2"/>
            <a:r>
              <a:rPr lang="en-US" altLang="ko-KR" dirty="0" smtClean="0"/>
              <a:t>Road network</a:t>
            </a:r>
          </a:p>
          <a:p>
            <a:pPr lvl="1"/>
            <a:r>
              <a:rPr lang="en-US" altLang="ko-KR" dirty="0" smtClean="0"/>
              <a:t>Evolving to the influence propagation tree</a:t>
            </a:r>
          </a:p>
          <a:p>
            <a:pPr lvl="2"/>
            <a:r>
              <a:rPr lang="en-US" altLang="ko-KR" dirty="0" smtClean="0"/>
              <a:t>Social network influence</a:t>
            </a:r>
          </a:p>
          <a:p>
            <a:pPr lvl="3"/>
            <a:r>
              <a:rPr lang="en-US" altLang="ko-KR" dirty="0" smtClean="0"/>
              <a:t>From one politician to all tweeter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26" name="Picture 2" descr="http://geeksforgeeks.org/wp-content/uploads/MST-1024x626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556792"/>
            <a:ext cx="341589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d/d2/Minimum_spanning_tree.svg/300px-Minimum_spanning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5" y="3789040"/>
            <a:ext cx="3409635" cy="27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789" y="1732449"/>
            <a:ext cx="7643208" cy="4058751"/>
          </a:xfrm>
        </p:spPr>
        <p:txBody>
          <a:bodyPr>
            <a:normAutofit/>
          </a:bodyPr>
          <a:lstStyle/>
          <a:p>
            <a:r>
              <a:rPr lang="en-US" altLang="ko-KR" dirty="0"/>
              <a:t>This week, we </a:t>
            </a:r>
            <a:r>
              <a:rPr lang="en-US" altLang="ko-KR" dirty="0" smtClean="0"/>
              <a:t>study graphs. </a:t>
            </a:r>
          </a:p>
          <a:p>
            <a:r>
              <a:rPr lang="en-US" altLang="ko-KR" dirty="0" smtClean="0"/>
              <a:t>Objectives are</a:t>
            </a:r>
          </a:p>
          <a:p>
            <a:pPr lvl="1"/>
            <a:r>
              <a:rPr lang="en-US" altLang="ko-KR" dirty="0" smtClean="0"/>
              <a:t>Understanding the data structure of graphs</a:t>
            </a:r>
          </a:p>
          <a:p>
            <a:pPr lvl="2"/>
            <a:r>
              <a:rPr lang="en-US" altLang="ko-KR" dirty="0" smtClean="0"/>
              <a:t>Able to implement the data structure for dense graphs</a:t>
            </a:r>
          </a:p>
          <a:p>
            <a:pPr lvl="2"/>
            <a:r>
              <a:rPr lang="en-US" altLang="ko-KR" dirty="0" smtClean="0"/>
              <a:t>Able to implement the data structure for sparse graphs</a:t>
            </a:r>
          </a:p>
          <a:p>
            <a:pPr lvl="1"/>
            <a:r>
              <a:rPr lang="en-US" altLang="ko-KR" dirty="0" smtClean="0"/>
              <a:t>Understanding the operations of graphs</a:t>
            </a:r>
          </a:p>
          <a:p>
            <a:pPr lvl="2"/>
            <a:r>
              <a:rPr lang="en-US" altLang="ko-KR" dirty="0" smtClean="0"/>
              <a:t>BFS and DFS traverse</a:t>
            </a:r>
          </a:p>
          <a:p>
            <a:pPr lvl="1"/>
            <a:r>
              <a:rPr lang="en-US" altLang="ko-KR" dirty="0" smtClean="0"/>
              <a:t>Understanding the algorithms on graphs</a:t>
            </a:r>
          </a:p>
          <a:p>
            <a:pPr lvl="2"/>
            <a:r>
              <a:rPr lang="en-US" altLang="ko-KR" dirty="0" err="1" smtClean="0"/>
              <a:t>Dijkstra’s</a:t>
            </a:r>
            <a:r>
              <a:rPr lang="en-US" altLang="ko-KR" dirty="0" smtClean="0"/>
              <a:t> shortest path algorithm</a:t>
            </a:r>
          </a:p>
          <a:p>
            <a:pPr lvl="2"/>
            <a:r>
              <a:rPr lang="en-US" altLang="ko-KR" dirty="0" smtClean="0"/>
              <a:t>Minimum Spanning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Prim’s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idx="1"/>
              </p:nvPr>
            </p:nvSpPr>
            <p:spPr>
              <a:xfrm>
                <a:off x="1837184" y="1600200"/>
                <a:ext cx="4690864" cy="49251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V = the set of vertexes</a:t>
                </a:r>
              </a:p>
              <a:p>
                <a:r>
                  <a:rPr lang="en-US" altLang="ko-KR" dirty="0" smtClean="0"/>
                  <a:t>U </a:t>
                </a:r>
                <a:r>
                  <a:rPr lang="en-US" altLang="ko-KR" dirty="0"/>
                  <a:t>= the </a:t>
                </a:r>
                <a:r>
                  <a:rPr lang="en-US" altLang="ko-KR" dirty="0" smtClean="0"/>
                  <a:t>covered set </a:t>
                </a:r>
                <a:r>
                  <a:rPr lang="en-US" altLang="ko-KR" dirty="0"/>
                  <a:t>of vertexes</a:t>
                </a:r>
              </a:p>
              <a:p>
                <a:r>
                  <a:rPr lang="en-US" altLang="ko-KR" dirty="0" smtClean="0"/>
                  <a:t>W = the set of weights on edges</a:t>
                </a:r>
              </a:p>
              <a:p>
                <a:r>
                  <a:rPr lang="en-US" altLang="ko-KR" dirty="0" smtClean="0"/>
                  <a:t>E = the selected set of edges</a:t>
                </a:r>
              </a:p>
              <a:p>
                <a:r>
                  <a:rPr lang="en-US" altLang="ko-KR" dirty="0" smtClean="0"/>
                  <a:t>s = the source vertex</a:t>
                </a:r>
              </a:p>
              <a:p>
                <a:r>
                  <a:rPr lang="en-US" altLang="ko-KR" dirty="0" smtClean="0"/>
                  <a:t>Prim’s algorithm(V, W,s)</a:t>
                </a:r>
              </a:p>
              <a:p>
                <a:pPr lvl="1"/>
                <a:r>
                  <a:rPr lang="en-US" altLang="ko-KR" dirty="0" smtClean="0"/>
                  <a:t>U = {s}, E={}</a:t>
                </a:r>
              </a:p>
              <a:p>
                <a:pPr lvl="1"/>
                <a:r>
                  <a:rPr lang="en-US" altLang="ko-KR" dirty="0" smtClean="0"/>
                  <a:t>While U == V</a:t>
                </a:r>
              </a:p>
              <a:p>
                <a:pPr lvl="2"/>
                <a:r>
                  <a:rPr lang="en-US" altLang="ko-KR" i="1" dirty="0" smtClean="0"/>
                  <a:t>edges</a:t>
                </a:r>
                <a:r>
                  <a:rPr lang="en-US" altLang="ko-KR" dirty="0" smtClean="0"/>
                  <a:t> = Find edges of (</a:t>
                </a:r>
                <a:r>
                  <a:rPr lang="en-US" altLang="ko-KR" i="1" dirty="0" err="1" smtClean="0"/>
                  <a:t>src</a:t>
                </a:r>
                <a:r>
                  <a:rPr lang="en-US" altLang="ko-KR" i="1" dirty="0" smtClean="0"/>
                  <a:t>, </a:t>
                </a:r>
                <a:r>
                  <a:rPr lang="en-US" altLang="ko-KR" i="1" dirty="0" err="1" smtClean="0"/>
                  <a:t>dst</a:t>
                </a:r>
                <a:r>
                  <a:rPr lang="en-US" altLang="ko-KR" dirty="0" smtClean="0"/>
                  <a:t>) </a:t>
                </a:r>
                <a:r>
                  <a:rPr lang="en-US" altLang="ko-KR" dirty="0" err="1" smtClean="0"/>
                  <a:t>s.t.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𝑠𝑟𝑐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𝑑𝑠𝑡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i="1" dirty="0" smtClean="0"/>
                  <a:t>e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getEdgeWithMinimumWeight</a:t>
                </a:r>
                <a:r>
                  <a:rPr lang="en-US" altLang="ko-KR" dirty="0" smtClean="0"/>
                  <a:t>(</a:t>
                </a:r>
                <a:r>
                  <a:rPr lang="en-US" altLang="ko-KR" i="1" dirty="0" smtClean="0"/>
                  <a:t>edges</a:t>
                </a:r>
                <a:r>
                  <a:rPr lang="en-US" altLang="ko-KR" dirty="0" smtClean="0"/>
                  <a:t>)</a:t>
                </a:r>
              </a:p>
              <a:p>
                <a:pPr lvl="2"/>
                <a:r>
                  <a:rPr lang="en-US" altLang="ko-KR" i="1" dirty="0" smtClean="0"/>
                  <a:t>E</a:t>
                </a:r>
                <a:r>
                  <a:rPr lang="en-US" altLang="ko-KR" dirty="0" smtClean="0"/>
                  <a:t> 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∪{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i="1" dirty="0" smtClean="0"/>
                  <a:t>U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𝑈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∪{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𝑑𝑠𝑡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 smtClean="0"/>
                  <a:t>Return </a:t>
                </a:r>
                <a:r>
                  <a:rPr lang="en-US" altLang="ko-KR" i="1" dirty="0" smtClean="0"/>
                  <a:t>E</a:t>
                </a:r>
                <a:r>
                  <a:rPr lang="en-US" altLang="ko-KR" dirty="0" smtClean="0"/>
                  <a:t> and </a:t>
                </a:r>
                <a:r>
                  <a:rPr lang="en-US" altLang="ko-KR" i="1" dirty="0" smtClean="0"/>
                  <a:t>U</a:t>
                </a:r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7184" y="1600200"/>
                <a:ext cx="4690864" cy="4925144"/>
              </a:xfrm>
              <a:blipFill>
                <a:blip r:embed="rId4"/>
                <a:stretch>
                  <a:fillRect t="-1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759765" y="344463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6744072" y="496714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8621782" y="2909221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cxnSp>
        <p:nvCxnSpPr>
          <p:cNvPr id="15" name="Straight Arrow Connector 14"/>
          <p:cNvCxnSpPr>
            <a:stCxn id="8" idx="6"/>
            <a:endCxn id="10" idx="2"/>
          </p:cNvCxnSpPr>
          <p:nvPr/>
        </p:nvCxnSpPr>
        <p:spPr>
          <a:xfrm flipV="1">
            <a:off x="7479846" y="3269261"/>
            <a:ext cx="1141937" cy="53541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7686" y="3352302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3" name="[mix]minimum-spanning-tree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01229" y="0"/>
            <a:ext cx="2600348" cy="2492896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8621782" y="422108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8621782" y="544522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cxnSp>
        <p:nvCxnSpPr>
          <p:cNvPr id="36" name="Straight Arrow Connector 35"/>
          <p:cNvCxnSpPr>
            <a:stCxn id="9" idx="6"/>
            <a:endCxn id="30" idx="2"/>
          </p:cNvCxnSpPr>
          <p:nvPr/>
        </p:nvCxnSpPr>
        <p:spPr>
          <a:xfrm flipV="1">
            <a:off x="7464152" y="4581128"/>
            <a:ext cx="1157630" cy="7460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6"/>
            <a:endCxn id="31" idx="2"/>
          </p:cNvCxnSpPr>
          <p:nvPr/>
        </p:nvCxnSpPr>
        <p:spPr>
          <a:xfrm>
            <a:off x="7464152" y="5327186"/>
            <a:ext cx="1157630" cy="4780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31" idx="1"/>
          </p:cNvCxnSpPr>
          <p:nvPr/>
        </p:nvCxnSpPr>
        <p:spPr>
          <a:xfrm>
            <a:off x="7479845" y="3804675"/>
            <a:ext cx="1247390" cy="17460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4"/>
            <a:endCxn id="9" idx="0"/>
          </p:cNvCxnSpPr>
          <p:nvPr/>
        </p:nvCxnSpPr>
        <p:spPr>
          <a:xfrm flipH="1">
            <a:off x="7104113" y="4164716"/>
            <a:ext cx="15693" cy="8024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1" idx="0"/>
            <a:endCxn id="30" idx="4"/>
          </p:cNvCxnSpPr>
          <p:nvPr/>
        </p:nvCxnSpPr>
        <p:spPr>
          <a:xfrm flipV="1">
            <a:off x="8981822" y="4941168"/>
            <a:ext cx="0" cy="5040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82618" y="4269263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714491" y="4854034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13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757686" y="5343552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825339" y="500853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cxnSp>
        <p:nvCxnSpPr>
          <p:cNvPr id="63" name="Straight Arrow Connector 62"/>
          <p:cNvCxnSpPr>
            <a:stCxn id="10" idx="4"/>
            <a:endCxn id="30" idx="0"/>
          </p:cNvCxnSpPr>
          <p:nvPr/>
        </p:nvCxnSpPr>
        <p:spPr>
          <a:xfrm>
            <a:off x="8981822" y="3629302"/>
            <a:ext cx="0" cy="5917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753234" y="3679295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6891217" y="438126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029" name="Freeform 1028"/>
          <p:cNvSpPr/>
          <p:nvPr/>
        </p:nvSpPr>
        <p:spPr>
          <a:xfrm>
            <a:off x="6888088" y="2751667"/>
            <a:ext cx="670092" cy="3683000"/>
          </a:xfrm>
          <a:custGeom>
            <a:avLst/>
            <a:gdLst>
              <a:gd name="connsiteX0" fmla="*/ 93134 w 670092"/>
              <a:gd name="connsiteY0" fmla="*/ 0 h 3683000"/>
              <a:gd name="connsiteX1" fmla="*/ 550334 w 670092"/>
              <a:gd name="connsiteY1" fmla="*/ 558800 h 3683000"/>
              <a:gd name="connsiteX2" fmla="*/ 668867 w 670092"/>
              <a:gd name="connsiteY2" fmla="*/ 1286933 h 3683000"/>
              <a:gd name="connsiteX3" fmla="*/ 567267 w 670092"/>
              <a:gd name="connsiteY3" fmla="*/ 3031066 h 3683000"/>
              <a:gd name="connsiteX4" fmla="*/ 0 w 670092"/>
              <a:gd name="connsiteY4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092" h="3683000">
                <a:moveTo>
                  <a:pt x="93134" y="0"/>
                </a:moveTo>
                <a:cubicBezTo>
                  <a:pt x="273756" y="172155"/>
                  <a:pt x="454379" y="344311"/>
                  <a:pt x="550334" y="558800"/>
                </a:cubicBezTo>
                <a:cubicBezTo>
                  <a:pt x="646289" y="773289"/>
                  <a:pt x="666045" y="874889"/>
                  <a:pt x="668867" y="1286933"/>
                </a:cubicBezTo>
                <a:cubicBezTo>
                  <a:pt x="671689" y="1698977"/>
                  <a:pt x="678745" y="2631722"/>
                  <a:pt x="567267" y="3031066"/>
                </a:cubicBezTo>
                <a:cubicBezTo>
                  <a:pt x="455789" y="3430410"/>
                  <a:pt x="227894" y="3556705"/>
                  <a:pt x="0" y="36830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Freeform 1029"/>
          <p:cNvSpPr/>
          <p:nvPr/>
        </p:nvSpPr>
        <p:spPr>
          <a:xfrm>
            <a:off x="8446796" y="2692400"/>
            <a:ext cx="817557" cy="3772228"/>
          </a:xfrm>
          <a:custGeom>
            <a:avLst/>
            <a:gdLst>
              <a:gd name="connsiteX0" fmla="*/ 648224 w 817557"/>
              <a:gd name="connsiteY0" fmla="*/ 0 h 3772228"/>
              <a:gd name="connsiteX1" fmla="*/ 114824 w 817557"/>
              <a:gd name="connsiteY1" fmla="*/ 465667 h 3772228"/>
              <a:gd name="connsiteX2" fmla="*/ 47090 w 817557"/>
              <a:gd name="connsiteY2" fmla="*/ 1811867 h 3772228"/>
              <a:gd name="connsiteX3" fmla="*/ 64024 w 817557"/>
              <a:gd name="connsiteY3" fmla="*/ 3496733 h 3772228"/>
              <a:gd name="connsiteX4" fmla="*/ 817557 w 817557"/>
              <a:gd name="connsiteY4" fmla="*/ 3750733 h 377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557" h="3772228">
                <a:moveTo>
                  <a:pt x="648224" y="0"/>
                </a:moveTo>
                <a:cubicBezTo>
                  <a:pt x="431618" y="81844"/>
                  <a:pt x="215013" y="163689"/>
                  <a:pt x="114824" y="465667"/>
                </a:cubicBezTo>
                <a:cubicBezTo>
                  <a:pt x="14635" y="767645"/>
                  <a:pt x="55557" y="1306689"/>
                  <a:pt x="47090" y="1811867"/>
                </a:cubicBezTo>
                <a:cubicBezTo>
                  <a:pt x="38623" y="2317045"/>
                  <a:pt x="-64387" y="3173589"/>
                  <a:pt x="64024" y="3496733"/>
                </a:cubicBezTo>
                <a:cubicBezTo>
                  <a:pt x="192435" y="3819877"/>
                  <a:pt x="504996" y="3785305"/>
                  <a:pt x="817557" y="3750733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Box 1030"/>
          <p:cNvSpPr txBox="1"/>
          <p:nvPr/>
        </p:nvSpPr>
        <p:spPr>
          <a:xfrm>
            <a:off x="6023993" y="2692400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Covered Nodes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256240" y="2507734"/>
            <a:ext cx="193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Uncovered Nodes</a:t>
            </a:r>
            <a:endParaRPr lang="ko-KR" altLang="en-US" dirty="0"/>
          </a:p>
        </p:txBody>
      </p:sp>
      <p:sp>
        <p:nvSpPr>
          <p:cNvPr id="1032" name="Rectangular Callout 1031"/>
          <p:cNvSpPr/>
          <p:nvPr/>
        </p:nvSpPr>
        <p:spPr>
          <a:xfrm>
            <a:off x="5015880" y="3629301"/>
            <a:ext cx="1440160" cy="535414"/>
          </a:xfrm>
          <a:prstGeom prst="wedgeRectCallout">
            <a:avLst>
              <a:gd name="adj1" fmla="val 79110"/>
              <a:gd name="adj2" fmla="val 11362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Edges of don’t care</a:t>
            </a:r>
            <a:endParaRPr lang="ko-KR" altLang="en-US" dirty="0"/>
          </a:p>
        </p:txBody>
      </p:sp>
      <p:sp>
        <p:nvSpPr>
          <p:cNvPr id="76" name="Rectangular Callout 75"/>
          <p:cNvSpPr/>
          <p:nvPr/>
        </p:nvSpPr>
        <p:spPr>
          <a:xfrm>
            <a:off x="9480377" y="4750596"/>
            <a:ext cx="1114903" cy="936630"/>
          </a:xfrm>
          <a:prstGeom prst="wedgeRectCallout">
            <a:avLst>
              <a:gd name="adj1" fmla="val -75050"/>
              <a:gd name="adj2" fmla="val -13920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Edges of don’t care</a:t>
            </a:r>
            <a:endParaRPr lang="ko-KR" altLang="en-US" dirty="0"/>
          </a:p>
        </p:txBody>
      </p:sp>
      <p:sp>
        <p:nvSpPr>
          <p:cNvPr id="77" name="Rectangular Callout 76"/>
          <p:cNvSpPr/>
          <p:nvPr/>
        </p:nvSpPr>
        <p:spPr>
          <a:xfrm>
            <a:off x="9480377" y="4742078"/>
            <a:ext cx="1114903" cy="945148"/>
          </a:xfrm>
          <a:prstGeom prst="wedgeRectCallout">
            <a:avLst>
              <a:gd name="adj1" fmla="val -77329"/>
              <a:gd name="adj2" fmla="val 18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Edges of don’t care</a:t>
            </a:r>
            <a:endParaRPr lang="ko-KR" altLang="en-US" dirty="0"/>
          </a:p>
        </p:txBody>
      </p:sp>
      <p:sp>
        <p:nvSpPr>
          <p:cNvPr id="78" name="Rectangular Callout 77"/>
          <p:cNvSpPr/>
          <p:nvPr/>
        </p:nvSpPr>
        <p:spPr>
          <a:xfrm>
            <a:off x="7360696" y="6079514"/>
            <a:ext cx="1114903" cy="710307"/>
          </a:xfrm>
          <a:prstGeom prst="wedgeRectCallout">
            <a:avLst>
              <a:gd name="adj1" fmla="val 32786"/>
              <a:gd name="adj2" fmla="val -770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Edges to consider</a:t>
            </a:r>
            <a:endParaRPr lang="ko-KR" altLang="en-US" dirty="0"/>
          </a:p>
        </p:txBody>
      </p:sp>
      <p:sp>
        <p:nvSpPr>
          <p:cNvPr id="1033" name="Freeform 1032"/>
          <p:cNvSpPr/>
          <p:nvPr/>
        </p:nvSpPr>
        <p:spPr>
          <a:xfrm>
            <a:off x="7606437" y="2988271"/>
            <a:ext cx="781608" cy="3069280"/>
          </a:xfrm>
          <a:custGeom>
            <a:avLst/>
            <a:gdLst>
              <a:gd name="connsiteX0" fmla="*/ 267563 w 781608"/>
              <a:gd name="connsiteY0" fmla="*/ 135929 h 3069280"/>
              <a:gd name="connsiteX1" fmla="*/ 55896 w 781608"/>
              <a:gd name="connsiteY1" fmla="*/ 432262 h 3069280"/>
              <a:gd name="connsiteX2" fmla="*/ 55896 w 781608"/>
              <a:gd name="connsiteY2" fmla="*/ 2709796 h 3069280"/>
              <a:gd name="connsiteX3" fmla="*/ 690896 w 781608"/>
              <a:gd name="connsiteY3" fmla="*/ 2811396 h 3069280"/>
              <a:gd name="connsiteX4" fmla="*/ 724763 w 781608"/>
              <a:gd name="connsiteY4" fmla="*/ 237529 h 3069280"/>
              <a:gd name="connsiteX5" fmla="*/ 191363 w 781608"/>
              <a:gd name="connsiteY5" fmla="*/ 102062 h 3069280"/>
              <a:gd name="connsiteX6" fmla="*/ 267563 w 781608"/>
              <a:gd name="connsiteY6" fmla="*/ 135929 h 306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1608" h="3069280">
                <a:moveTo>
                  <a:pt x="267563" y="135929"/>
                </a:moveTo>
                <a:cubicBezTo>
                  <a:pt x="244985" y="190962"/>
                  <a:pt x="91174" y="3284"/>
                  <a:pt x="55896" y="432262"/>
                </a:cubicBezTo>
                <a:cubicBezTo>
                  <a:pt x="20618" y="861240"/>
                  <a:pt x="-49937" y="2313274"/>
                  <a:pt x="55896" y="2709796"/>
                </a:cubicBezTo>
                <a:cubicBezTo>
                  <a:pt x="161729" y="3106318"/>
                  <a:pt x="579418" y="3223441"/>
                  <a:pt x="690896" y="2811396"/>
                </a:cubicBezTo>
                <a:cubicBezTo>
                  <a:pt x="802374" y="2399351"/>
                  <a:pt x="808019" y="689085"/>
                  <a:pt x="724763" y="237529"/>
                </a:cubicBezTo>
                <a:cubicBezTo>
                  <a:pt x="641507" y="-214027"/>
                  <a:pt x="266152" y="120406"/>
                  <a:pt x="191363" y="102062"/>
                </a:cubicBezTo>
                <a:cubicBezTo>
                  <a:pt x="116574" y="83718"/>
                  <a:pt x="290141" y="80896"/>
                  <a:pt x="267563" y="135929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8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4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1032" grpId="0" animBg="1"/>
      <p:bldP spid="76" grpId="0" animBg="1"/>
      <p:bldP spid="77" grpId="0" animBg="1"/>
      <p:bldP spid="78" grpId="0" animBg="1"/>
      <p:bldP spid="10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 of Prim’s Algorithm (1)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703512" y="192363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105993" y="286812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618161" y="22640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322017" y="439652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122217" y="404152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cxnSp>
        <p:nvCxnSpPr>
          <p:cNvPr id="10" name="Straight Arrow Connector 9"/>
          <p:cNvCxnSpPr>
            <a:stCxn id="5" idx="5"/>
            <a:endCxn id="6" idx="1"/>
          </p:cNvCxnSpPr>
          <p:nvPr/>
        </p:nvCxnSpPr>
        <p:spPr>
          <a:xfrm>
            <a:off x="2318140" y="2538264"/>
            <a:ext cx="893307" cy="435314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  <a:endCxn id="7" idx="2"/>
          </p:cNvCxnSpPr>
          <p:nvPr/>
        </p:nvCxnSpPr>
        <p:spPr>
          <a:xfrm flipV="1">
            <a:off x="3720621" y="2624084"/>
            <a:ext cx="897541" cy="349494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2"/>
          </p:cNvCxnSpPr>
          <p:nvPr/>
        </p:nvCxnSpPr>
        <p:spPr>
          <a:xfrm>
            <a:off x="3720621" y="3482752"/>
            <a:ext cx="1401597" cy="918808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>
          <a:xfrm>
            <a:off x="3466033" y="3588205"/>
            <a:ext cx="216024" cy="808322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3"/>
          </p:cNvCxnSpPr>
          <p:nvPr/>
        </p:nvCxnSpPr>
        <p:spPr>
          <a:xfrm flipV="1">
            <a:off x="4042098" y="4656147"/>
            <a:ext cx="1185573" cy="10042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9" idx="0"/>
          </p:cNvCxnSpPr>
          <p:nvPr/>
        </p:nvCxnSpPr>
        <p:spPr>
          <a:xfrm>
            <a:off x="4978201" y="2984124"/>
            <a:ext cx="504056" cy="1057396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9929" y="257170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13584" y="380770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69390" y="3672188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21418" y="457693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08929" y="262768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22217" y="322816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2" name="Freeform 21"/>
          <p:cNvSpPr/>
          <p:nvPr/>
        </p:nvSpPr>
        <p:spPr>
          <a:xfrm>
            <a:off x="2282393" y="198005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26073" y="1844824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66396" y="5301209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V={1,2,3,4,5}</a:t>
            </a:r>
          </a:p>
          <a:p>
            <a:pPr algn="ctr"/>
            <a:r>
              <a:rPr lang="en-US" altLang="ko-KR" sz="2400" dirty="0"/>
              <a:t>U={1}</a:t>
            </a:r>
          </a:p>
          <a:p>
            <a:pPr algn="ctr"/>
            <a:r>
              <a:rPr lang="en-US" altLang="ko-KR" sz="2400" dirty="0"/>
              <a:t>E={}</a:t>
            </a:r>
            <a:endParaRPr lang="ko-KR" altLang="en-US" sz="2400" dirty="0"/>
          </a:p>
        </p:txBody>
      </p:sp>
      <p:sp>
        <p:nvSpPr>
          <p:cNvPr id="26" name="Freeform 25"/>
          <p:cNvSpPr/>
          <p:nvPr/>
        </p:nvSpPr>
        <p:spPr>
          <a:xfrm>
            <a:off x="1604649" y="1625500"/>
            <a:ext cx="1173566" cy="1427431"/>
          </a:xfrm>
          <a:custGeom>
            <a:avLst/>
            <a:gdLst>
              <a:gd name="connsiteX0" fmla="*/ 401951 w 1173566"/>
              <a:gd name="connsiteY0" fmla="*/ 8568 h 1427431"/>
              <a:gd name="connsiteX1" fmla="*/ 4018 w 1173566"/>
              <a:gd name="connsiteY1" fmla="*/ 431901 h 1427431"/>
              <a:gd name="connsiteX2" fmla="*/ 258018 w 1173566"/>
              <a:gd name="connsiteY2" fmla="*/ 1422501 h 1427431"/>
              <a:gd name="connsiteX3" fmla="*/ 1172418 w 1173566"/>
              <a:gd name="connsiteY3" fmla="*/ 779034 h 1427431"/>
              <a:gd name="connsiteX4" fmla="*/ 401951 w 1173566"/>
              <a:gd name="connsiteY4" fmla="*/ 8568 h 142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566" h="1427431">
                <a:moveTo>
                  <a:pt x="401951" y="8568"/>
                </a:moveTo>
                <a:cubicBezTo>
                  <a:pt x="207218" y="-49287"/>
                  <a:pt x="28007" y="196246"/>
                  <a:pt x="4018" y="431901"/>
                </a:cubicBezTo>
                <a:cubicBezTo>
                  <a:pt x="-19971" y="667557"/>
                  <a:pt x="63285" y="1364646"/>
                  <a:pt x="258018" y="1422501"/>
                </a:cubicBezTo>
                <a:cubicBezTo>
                  <a:pt x="452751" y="1480356"/>
                  <a:pt x="1141374" y="1014689"/>
                  <a:pt x="1172418" y="779034"/>
                </a:cubicBezTo>
                <a:cubicBezTo>
                  <a:pt x="1203462" y="543379"/>
                  <a:pt x="596684" y="66423"/>
                  <a:pt x="401951" y="856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6349703" y="192363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7752184" y="286812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9264352" y="22640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7968208" y="439652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9768408" y="404152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cxnSp>
        <p:nvCxnSpPr>
          <p:cNvPr id="32" name="Straight Arrow Connector 31"/>
          <p:cNvCxnSpPr>
            <a:stCxn id="27" idx="5"/>
            <a:endCxn id="28" idx="1"/>
          </p:cNvCxnSpPr>
          <p:nvPr/>
        </p:nvCxnSpPr>
        <p:spPr>
          <a:xfrm>
            <a:off x="6964331" y="2538264"/>
            <a:ext cx="893307" cy="43531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7"/>
            <a:endCxn id="29" idx="2"/>
          </p:cNvCxnSpPr>
          <p:nvPr/>
        </p:nvCxnSpPr>
        <p:spPr>
          <a:xfrm flipV="1">
            <a:off x="8366812" y="2624084"/>
            <a:ext cx="897541" cy="349494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1" idx="2"/>
          </p:cNvCxnSpPr>
          <p:nvPr/>
        </p:nvCxnSpPr>
        <p:spPr>
          <a:xfrm>
            <a:off x="8366812" y="3482752"/>
            <a:ext cx="1401597" cy="918808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4"/>
            <a:endCxn id="30" idx="0"/>
          </p:cNvCxnSpPr>
          <p:nvPr/>
        </p:nvCxnSpPr>
        <p:spPr>
          <a:xfrm>
            <a:off x="8112224" y="3588205"/>
            <a:ext cx="216024" cy="808322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6"/>
            <a:endCxn id="31" idx="3"/>
          </p:cNvCxnSpPr>
          <p:nvPr/>
        </p:nvCxnSpPr>
        <p:spPr>
          <a:xfrm flipV="1">
            <a:off x="8688289" y="4656147"/>
            <a:ext cx="1185573" cy="10042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9624392" y="2984124"/>
            <a:ext cx="504056" cy="1057396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76120" y="257170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059775" y="380770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815581" y="3672188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67609" y="457693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655120" y="262768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68408" y="322816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44" name="Freeform 43"/>
          <p:cNvSpPr/>
          <p:nvPr/>
        </p:nvSpPr>
        <p:spPr>
          <a:xfrm>
            <a:off x="6928584" y="198005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472264" y="1844824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312587" y="5301209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V={1,2,3,4,5}</a:t>
            </a:r>
          </a:p>
          <a:p>
            <a:pPr algn="ctr"/>
            <a:r>
              <a:rPr lang="en-US" altLang="ko-KR" sz="2400" dirty="0"/>
              <a:t>U={1,2}</a:t>
            </a:r>
          </a:p>
          <a:p>
            <a:pPr algn="ctr"/>
            <a:r>
              <a:rPr lang="en-US" altLang="ko-KR" sz="2400" dirty="0"/>
              <a:t>E={(1,2)}</a:t>
            </a:r>
            <a:endParaRPr lang="ko-KR" altLang="en-US" sz="2400" dirty="0"/>
          </a:p>
        </p:txBody>
      </p:sp>
      <p:sp>
        <p:nvSpPr>
          <p:cNvPr id="48" name="Freeform 47"/>
          <p:cNvSpPr/>
          <p:nvPr/>
        </p:nvSpPr>
        <p:spPr>
          <a:xfrm>
            <a:off x="6108957" y="1701793"/>
            <a:ext cx="2737866" cy="2052786"/>
          </a:xfrm>
          <a:custGeom>
            <a:avLst/>
            <a:gdLst>
              <a:gd name="connsiteX0" fmla="*/ 410376 w 2737866"/>
              <a:gd name="connsiteY0" fmla="*/ 7 h 2052786"/>
              <a:gd name="connsiteX1" fmla="*/ 46310 w 2737866"/>
              <a:gd name="connsiteY1" fmla="*/ 508007 h 2052786"/>
              <a:gd name="connsiteX2" fmla="*/ 1307843 w 2737866"/>
              <a:gd name="connsiteY2" fmla="*/ 1854207 h 2052786"/>
              <a:gd name="connsiteX3" fmla="*/ 2484710 w 2737866"/>
              <a:gd name="connsiteY3" fmla="*/ 2015074 h 2052786"/>
              <a:gd name="connsiteX4" fmla="*/ 2679443 w 2737866"/>
              <a:gd name="connsiteY4" fmla="*/ 1549407 h 2052786"/>
              <a:gd name="connsiteX5" fmla="*/ 1705776 w 2737866"/>
              <a:gd name="connsiteY5" fmla="*/ 516474 h 2052786"/>
              <a:gd name="connsiteX6" fmla="*/ 410376 w 2737866"/>
              <a:gd name="connsiteY6" fmla="*/ 7 h 205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866" h="2052786">
                <a:moveTo>
                  <a:pt x="410376" y="7"/>
                </a:moveTo>
                <a:cubicBezTo>
                  <a:pt x="133798" y="-1404"/>
                  <a:pt x="-103268" y="198974"/>
                  <a:pt x="46310" y="508007"/>
                </a:cubicBezTo>
                <a:cubicBezTo>
                  <a:pt x="195888" y="817040"/>
                  <a:pt x="901443" y="1603029"/>
                  <a:pt x="1307843" y="1854207"/>
                </a:cubicBezTo>
                <a:cubicBezTo>
                  <a:pt x="1714243" y="2105385"/>
                  <a:pt x="2256110" y="2065874"/>
                  <a:pt x="2484710" y="2015074"/>
                </a:cubicBezTo>
                <a:cubicBezTo>
                  <a:pt x="2713310" y="1964274"/>
                  <a:pt x="2809265" y="1799174"/>
                  <a:pt x="2679443" y="1549407"/>
                </a:cubicBezTo>
                <a:cubicBezTo>
                  <a:pt x="2549621" y="1299640"/>
                  <a:pt x="2085365" y="770474"/>
                  <a:pt x="1705776" y="516474"/>
                </a:cubicBezTo>
                <a:cubicBezTo>
                  <a:pt x="1326187" y="262474"/>
                  <a:pt x="686954" y="1418"/>
                  <a:pt x="410376" y="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3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 of Prim’s Algorithm (2)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703512" y="192363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105993" y="286812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618161" y="22640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322017" y="439652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122217" y="404152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cxnSp>
        <p:nvCxnSpPr>
          <p:cNvPr id="10" name="Straight Arrow Connector 9"/>
          <p:cNvCxnSpPr>
            <a:stCxn id="5" idx="5"/>
            <a:endCxn id="6" idx="1"/>
          </p:cNvCxnSpPr>
          <p:nvPr/>
        </p:nvCxnSpPr>
        <p:spPr>
          <a:xfrm>
            <a:off x="2318140" y="2538264"/>
            <a:ext cx="893307" cy="43531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  <a:endCxn id="7" idx="2"/>
          </p:cNvCxnSpPr>
          <p:nvPr/>
        </p:nvCxnSpPr>
        <p:spPr>
          <a:xfrm flipV="1">
            <a:off x="3720621" y="2624084"/>
            <a:ext cx="897541" cy="34949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2"/>
          </p:cNvCxnSpPr>
          <p:nvPr/>
        </p:nvCxnSpPr>
        <p:spPr>
          <a:xfrm>
            <a:off x="3720621" y="3482752"/>
            <a:ext cx="1401597" cy="918808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>
          <a:xfrm>
            <a:off x="3466033" y="3588205"/>
            <a:ext cx="216024" cy="808322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3"/>
          </p:cNvCxnSpPr>
          <p:nvPr/>
        </p:nvCxnSpPr>
        <p:spPr>
          <a:xfrm flipV="1">
            <a:off x="4042098" y="4656147"/>
            <a:ext cx="1185573" cy="100420"/>
          </a:xfrm>
          <a:prstGeom prst="straightConnector1">
            <a:avLst/>
          </a:prstGeom>
          <a:ln w="635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9" idx="0"/>
          </p:cNvCxnSpPr>
          <p:nvPr/>
        </p:nvCxnSpPr>
        <p:spPr>
          <a:xfrm>
            <a:off x="4978201" y="2984124"/>
            <a:ext cx="504056" cy="1057396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9929" y="257170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13584" y="380770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69390" y="3672188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21418" y="457693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08929" y="262768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22217" y="322816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2" name="Freeform 21"/>
          <p:cNvSpPr/>
          <p:nvPr/>
        </p:nvSpPr>
        <p:spPr>
          <a:xfrm>
            <a:off x="2282393" y="198005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26073" y="1844824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94260" y="5301209"/>
            <a:ext cx="217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V={1,2,3,4,5}</a:t>
            </a:r>
          </a:p>
          <a:p>
            <a:pPr algn="ctr"/>
            <a:r>
              <a:rPr lang="en-US" altLang="ko-KR" sz="2400" dirty="0"/>
              <a:t>U={1,2,4}</a:t>
            </a:r>
          </a:p>
          <a:p>
            <a:pPr algn="ctr"/>
            <a:r>
              <a:rPr lang="en-US" altLang="ko-KR" sz="2400" dirty="0"/>
              <a:t>E={(1,2),(2,4)}</a:t>
            </a:r>
            <a:endParaRPr lang="ko-KR" alt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6349703" y="192363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7752184" y="286812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9264352" y="22640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7968208" y="439652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9768408" y="404152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cxnSp>
        <p:nvCxnSpPr>
          <p:cNvPr id="32" name="Straight Arrow Connector 31"/>
          <p:cNvCxnSpPr>
            <a:stCxn id="27" idx="5"/>
            <a:endCxn id="28" idx="1"/>
          </p:cNvCxnSpPr>
          <p:nvPr/>
        </p:nvCxnSpPr>
        <p:spPr>
          <a:xfrm>
            <a:off x="6964331" y="2538264"/>
            <a:ext cx="893307" cy="43531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7"/>
            <a:endCxn id="29" idx="2"/>
          </p:cNvCxnSpPr>
          <p:nvPr/>
        </p:nvCxnSpPr>
        <p:spPr>
          <a:xfrm flipV="1">
            <a:off x="8366812" y="2624084"/>
            <a:ext cx="897541" cy="34949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31" idx="2"/>
          </p:cNvCxnSpPr>
          <p:nvPr/>
        </p:nvCxnSpPr>
        <p:spPr>
          <a:xfrm>
            <a:off x="8366812" y="3482752"/>
            <a:ext cx="1401597" cy="918808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4"/>
            <a:endCxn id="30" idx="0"/>
          </p:cNvCxnSpPr>
          <p:nvPr/>
        </p:nvCxnSpPr>
        <p:spPr>
          <a:xfrm>
            <a:off x="8112224" y="3588205"/>
            <a:ext cx="216024" cy="808322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6"/>
            <a:endCxn id="31" idx="3"/>
          </p:cNvCxnSpPr>
          <p:nvPr/>
        </p:nvCxnSpPr>
        <p:spPr>
          <a:xfrm flipV="1">
            <a:off x="8688289" y="4656147"/>
            <a:ext cx="1185573" cy="100420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9624392" y="2984124"/>
            <a:ext cx="504056" cy="1057396"/>
          </a:xfrm>
          <a:prstGeom prst="straightConnector1">
            <a:avLst/>
          </a:prstGeom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76120" y="257170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059775" y="380770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815581" y="3672188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67609" y="457693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655120" y="262768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68408" y="322816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44" name="Freeform 43"/>
          <p:cNvSpPr/>
          <p:nvPr/>
        </p:nvSpPr>
        <p:spPr>
          <a:xfrm>
            <a:off x="6928584" y="198005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472264" y="1844824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897410" y="5301209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V={1,2,3,4,5}</a:t>
            </a:r>
          </a:p>
          <a:p>
            <a:pPr algn="ctr"/>
            <a:r>
              <a:rPr lang="en-US" altLang="ko-KR" sz="2400" dirty="0"/>
              <a:t>U={1,2,3,4}</a:t>
            </a:r>
          </a:p>
          <a:p>
            <a:pPr algn="ctr"/>
            <a:r>
              <a:rPr lang="en-US" altLang="ko-KR" sz="2400" dirty="0"/>
              <a:t>E={(1,2),(2,4),(2,3)}</a:t>
            </a:r>
            <a:endParaRPr lang="ko-KR" altLang="en-US" sz="2400" dirty="0"/>
          </a:p>
        </p:txBody>
      </p:sp>
      <p:sp>
        <p:nvSpPr>
          <p:cNvPr id="3" name="Freeform 2"/>
          <p:cNvSpPr/>
          <p:nvPr/>
        </p:nvSpPr>
        <p:spPr>
          <a:xfrm>
            <a:off x="1548317" y="1617069"/>
            <a:ext cx="4219763" cy="2160485"/>
          </a:xfrm>
          <a:custGeom>
            <a:avLst/>
            <a:gdLst>
              <a:gd name="connsiteX0" fmla="*/ 348217 w 4219763"/>
              <a:gd name="connsiteY0" fmla="*/ 8532 h 2160485"/>
              <a:gd name="connsiteX1" fmla="*/ 18017 w 4219763"/>
              <a:gd name="connsiteY1" fmla="*/ 592732 h 2160485"/>
              <a:gd name="connsiteX2" fmla="*/ 729217 w 4219763"/>
              <a:gd name="connsiteY2" fmla="*/ 1828865 h 2160485"/>
              <a:gd name="connsiteX3" fmla="*/ 2363284 w 4219763"/>
              <a:gd name="connsiteY3" fmla="*/ 2125199 h 2160485"/>
              <a:gd name="connsiteX4" fmla="*/ 4132817 w 4219763"/>
              <a:gd name="connsiteY4" fmla="*/ 1185399 h 2160485"/>
              <a:gd name="connsiteX5" fmla="*/ 3802617 w 4219763"/>
              <a:gd name="connsiteY5" fmla="*/ 558865 h 2160485"/>
              <a:gd name="connsiteX6" fmla="*/ 2541084 w 4219763"/>
              <a:gd name="connsiteY6" fmla="*/ 702799 h 2160485"/>
              <a:gd name="connsiteX7" fmla="*/ 1762151 w 4219763"/>
              <a:gd name="connsiteY7" fmla="*/ 999132 h 2160485"/>
              <a:gd name="connsiteX8" fmla="*/ 348217 w 4219763"/>
              <a:gd name="connsiteY8" fmla="*/ 8532 h 216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9763" h="2160485">
                <a:moveTo>
                  <a:pt x="348217" y="8532"/>
                </a:moveTo>
                <a:cubicBezTo>
                  <a:pt x="57528" y="-59201"/>
                  <a:pt x="-45483" y="289343"/>
                  <a:pt x="18017" y="592732"/>
                </a:cubicBezTo>
                <a:cubicBezTo>
                  <a:pt x="81517" y="896121"/>
                  <a:pt x="338339" y="1573454"/>
                  <a:pt x="729217" y="1828865"/>
                </a:cubicBezTo>
                <a:cubicBezTo>
                  <a:pt x="1120095" y="2084276"/>
                  <a:pt x="1796017" y="2232443"/>
                  <a:pt x="2363284" y="2125199"/>
                </a:cubicBezTo>
                <a:cubicBezTo>
                  <a:pt x="2930551" y="2017955"/>
                  <a:pt x="3892928" y="1446455"/>
                  <a:pt x="4132817" y="1185399"/>
                </a:cubicBezTo>
                <a:cubicBezTo>
                  <a:pt x="4372706" y="924343"/>
                  <a:pt x="4067906" y="639298"/>
                  <a:pt x="3802617" y="558865"/>
                </a:cubicBezTo>
                <a:cubicBezTo>
                  <a:pt x="3537328" y="478432"/>
                  <a:pt x="2881162" y="629421"/>
                  <a:pt x="2541084" y="702799"/>
                </a:cubicBezTo>
                <a:cubicBezTo>
                  <a:pt x="2201006" y="776177"/>
                  <a:pt x="2121984" y="1113432"/>
                  <a:pt x="1762151" y="999132"/>
                </a:cubicBezTo>
                <a:cubicBezTo>
                  <a:pt x="1402318" y="884832"/>
                  <a:pt x="638906" y="76265"/>
                  <a:pt x="348217" y="853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Freeform 22"/>
          <p:cNvSpPr/>
          <p:nvPr/>
        </p:nvSpPr>
        <p:spPr>
          <a:xfrm>
            <a:off x="6160993" y="1635068"/>
            <a:ext cx="4116263" cy="3697551"/>
          </a:xfrm>
          <a:custGeom>
            <a:avLst/>
            <a:gdLst>
              <a:gd name="connsiteX0" fmla="*/ 409141 w 4116263"/>
              <a:gd name="connsiteY0" fmla="*/ 100600 h 3697551"/>
              <a:gd name="connsiteX1" fmla="*/ 11208 w 4116263"/>
              <a:gd name="connsiteY1" fmla="*/ 473133 h 3697551"/>
              <a:gd name="connsiteX2" fmla="*/ 248275 w 4116263"/>
              <a:gd name="connsiteY2" fmla="*/ 1269000 h 3697551"/>
              <a:gd name="connsiteX3" fmla="*/ 1586008 w 4116263"/>
              <a:gd name="connsiteY3" fmla="*/ 2115666 h 3697551"/>
              <a:gd name="connsiteX4" fmla="*/ 1594475 w 4116263"/>
              <a:gd name="connsiteY4" fmla="*/ 3495733 h 3697551"/>
              <a:gd name="connsiteX5" fmla="*/ 2585075 w 4116263"/>
              <a:gd name="connsiteY5" fmla="*/ 3605800 h 3697551"/>
              <a:gd name="connsiteX6" fmla="*/ 2703608 w 4116263"/>
              <a:gd name="connsiteY6" fmla="*/ 2682933 h 3697551"/>
              <a:gd name="connsiteX7" fmla="*/ 2407275 w 4116263"/>
              <a:gd name="connsiteY7" fmla="*/ 1895533 h 3697551"/>
              <a:gd name="connsiteX8" fmla="*/ 3050741 w 4116263"/>
              <a:gd name="connsiteY8" fmla="*/ 1548400 h 3697551"/>
              <a:gd name="connsiteX9" fmla="*/ 4015941 w 4116263"/>
              <a:gd name="connsiteY9" fmla="*/ 1345200 h 3697551"/>
              <a:gd name="connsiteX10" fmla="*/ 3990541 w 4116263"/>
              <a:gd name="connsiteY10" fmla="*/ 684800 h 3697551"/>
              <a:gd name="connsiteX11" fmla="*/ 3169275 w 4116263"/>
              <a:gd name="connsiteY11" fmla="*/ 532400 h 3697551"/>
              <a:gd name="connsiteX12" fmla="*/ 2017808 w 4116263"/>
              <a:gd name="connsiteY12" fmla="*/ 998066 h 3697551"/>
              <a:gd name="connsiteX13" fmla="*/ 722408 w 4116263"/>
              <a:gd name="connsiteY13" fmla="*/ 75200 h 3697551"/>
              <a:gd name="connsiteX14" fmla="*/ 409141 w 4116263"/>
              <a:gd name="connsiteY14" fmla="*/ 100600 h 369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6263" h="3697551">
                <a:moveTo>
                  <a:pt x="409141" y="100600"/>
                </a:moveTo>
                <a:cubicBezTo>
                  <a:pt x="290608" y="166922"/>
                  <a:pt x="38019" y="278400"/>
                  <a:pt x="11208" y="473133"/>
                </a:cubicBezTo>
                <a:cubicBezTo>
                  <a:pt x="-15603" y="667866"/>
                  <a:pt x="-14192" y="995245"/>
                  <a:pt x="248275" y="1269000"/>
                </a:cubicBezTo>
                <a:cubicBezTo>
                  <a:pt x="510742" y="1542755"/>
                  <a:pt x="1361641" y="1744544"/>
                  <a:pt x="1586008" y="2115666"/>
                </a:cubicBezTo>
                <a:cubicBezTo>
                  <a:pt x="1810375" y="2486788"/>
                  <a:pt x="1427964" y="3247377"/>
                  <a:pt x="1594475" y="3495733"/>
                </a:cubicBezTo>
                <a:cubicBezTo>
                  <a:pt x="1760986" y="3744089"/>
                  <a:pt x="2400220" y="3741267"/>
                  <a:pt x="2585075" y="3605800"/>
                </a:cubicBezTo>
                <a:cubicBezTo>
                  <a:pt x="2769930" y="3470333"/>
                  <a:pt x="2733241" y="2967978"/>
                  <a:pt x="2703608" y="2682933"/>
                </a:cubicBezTo>
                <a:cubicBezTo>
                  <a:pt x="2673975" y="2397889"/>
                  <a:pt x="2349420" y="2084622"/>
                  <a:pt x="2407275" y="1895533"/>
                </a:cubicBezTo>
                <a:cubicBezTo>
                  <a:pt x="2465130" y="1706444"/>
                  <a:pt x="2782630" y="1640122"/>
                  <a:pt x="3050741" y="1548400"/>
                </a:cubicBezTo>
                <a:cubicBezTo>
                  <a:pt x="3318852" y="1456678"/>
                  <a:pt x="3859308" y="1489133"/>
                  <a:pt x="4015941" y="1345200"/>
                </a:cubicBezTo>
                <a:cubicBezTo>
                  <a:pt x="4172574" y="1201267"/>
                  <a:pt x="4131652" y="820267"/>
                  <a:pt x="3990541" y="684800"/>
                </a:cubicBezTo>
                <a:cubicBezTo>
                  <a:pt x="3849430" y="549333"/>
                  <a:pt x="3498064" y="480189"/>
                  <a:pt x="3169275" y="532400"/>
                </a:cubicBezTo>
                <a:cubicBezTo>
                  <a:pt x="2840486" y="584611"/>
                  <a:pt x="2425619" y="1074266"/>
                  <a:pt x="2017808" y="998066"/>
                </a:cubicBezTo>
                <a:cubicBezTo>
                  <a:pt x="1609997" y="921866"/>
                  <a:pt x="989108" y="224778"/>
                  <a:pt x="722408" y="75200"/>
                </a:cubicBezTo>
                <a:cubicBezTo>
                  <a:pt x="455708" y="-74378"/>
                  <a:pt x="527674" y="34278"/>
                  <a:pt x="409141" y="1006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Progress of Prim’s Algorithm (3)</a:t>
            </a:r>
            <a:endParaRPr lang="ko-KR" altLang="en-US" dirty="0"/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6240016" y="1484784"/>
            <a:ext cx="4176464" cy="5040560"/>
          </a:xfrm>
        </p:spPr>
        <p:txBody>
          <a:bodyPr/>
          <a:lstStyle/>
          <a:p>
            <a:r>
              <a:rPr lang="en-US" altLang="ko-KR" dirty="0" smtClean="0"/>
              <a:t>Time complexity</a:t>
            </a:r>
          </a:p>
          <a:p>
            <a:pPr lvl="1"/>
            <a:r>
              <a:rPr lang="en-US" altLang="ko-KR" dirty="0" smtClean="0"/>
              <a:t>O( (|E|+|V|)</a:t>
            </a:r>
            <a:r>
              <a:rPr lang="en-US" altLang="ko-KR" dirty="0" err="1" smtClean="0"/>
              <a:t>log|V</a:t>
            </a:r>
            <a:r>
              <a:rPr lang="en-US" altLang="ko-KR" dirty="0" smtClean="0"/>
              <a:t>| )</a:t>
            </a:r>
          </a:p>
          <a:p>
            <a:pPr lvl="2"/>
            <a:r>
              <a:rPr lang="en-US" altLang="ko-KR" dirty="0" smtClean="0"/>
              <a:t>We will not prove this</a:t>
            </a:r>
          </a:p>
          <a:p>
            <a:pPr lvl="1"/>
            <a:r>
              <a:rPr lang="en-US" altLang="ko-KR" dirty="0" smtClean="0"/>
              <a:t>Same time complexity to the </a:t>
            </a:r>
            <a:r>
              <a:rPr lang="en-US" altLang="ko-KR" dirty="0" err="1" smtClean="0"/>
              <a:t>Dijkstra’s</a:t>
            </a:r>
            <a:r>
              <a:rPr lang="en-US" altLang="ko-KR" dirty="0" smtClean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703512" y="192363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105993" y="2868125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618161" y="226404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322017" y="439652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122217" y="404152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cxnSp>
        <p:nvCxnSpPr>
          <p:cNvPr id="10" name="Straight Arrow Connector 9"/>
          <p:cNvCxnSpPr>
            <a:stCxn id="5" idx="5"/>
            <a:endCxn id="6" idx="1"/>
          </p:cNvCxnSpPr>
          <p:nvPr/>
        </p:nvCxnSpPr>
        <p:spPr>
          <a:xfrm>
            <a:off x="2318140" y="2538264"/>
            <a:ext cx="893307" cy="43531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  <a:endCxn id="7" idx="2"/>
          </p:cNvCxnSpPr>
          <p:nvPr/>
        </p:nvCxnSpPr>
        <p:spPr>
          <a:xfrm flipV="1">
            <a:off x="3720621" y="2624084"/>
            <a:ext cx="897541" cy="349494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9" idx="2"/>
          </p:cNvCxnSpPr>
          <p:nvPr/>
        </p:nvCxnSpPr>
        <p:spPr>
          <a:xfrm>
            <a:off x="3720621" y="3482752"/>
            <a:ext cx="1401597" cy="918808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8" idx="0"/>
          </p:cNvCxnSpPr>
          <p:nvPr/>
        </p:nvCxnSpPr>
        <p:spPr>
          <a:xfrm>
            <a:off x="3466033" y="3588205"/>
            <a:ext cx="216024" cy="808322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9" idx="3"/>
          </p:cNvCxnSpPr>
          <p:nvPr/>
        </p:nvCxnSpPr>
        <p:spPr>
          <a:xfrm flipV="1">
            <a:off x="4042098" y="4656147"/>
            <a:ext cx="1185573" cy="100420"/>
          </a:xfrm>
          <a:prstGeom prst="straightConnector1">
            <a:avLst/>
          </a:prstGeom>
          <a:ln w="635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9" idx="0"/>
          </p:cNvCxnSpPr>
          <p:nvPr/>
        </p:nvCxnSpPr>
        <p:spPr>
          <a:xfrm>
            <a:off x="4978201" y="2984124"/>
            <a:ext cx="504056" cy="1057396"/>
          </a:xfrm>
          <a:prstGeom prst="straightConnector1">
            <a:avLst/>
          </a:prstGeom>
          <a:ln w="635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29929" y="2571709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13584" y="3807700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69390" y="3672188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21418" y="4576934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08929" y="262768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22217" y="3228165"/>
            <a:ext cx="301686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2" name="Freeform 21"/>
          <p:cNvSpPr/>
          <p:nvPr/>
        </p:nvSpPr>
        <p:spPr>
          <a:xfrm>
            <a:off x="2282393" y="1980059"/>
            <a:ext cx="3601288" cy="2127902"/>
          </a:xfrm>
          <a:custGeom>
            <a:avLst/>
            <a:gdLst>
              <a:gd name="connsiteX0" fmla="*/ 0 w 3601288"/>
              <a:gd name="connsiteY0" fmla="*/ 0 h 2127902"/>
              <a:gd name="connsiteX1" fmla="*/ 2247544 w 3601288"/>
              <a:gd name="connsiteY1" fmla="*/ 34183 h 2127902"/>
              <a:gd name="connsiteX2" fmla="*/ 3520867 w 3601288"/>
              <a:gd name="connsiteY2" fmla="*/ 205099 h 2127902"/>
              <a:gd name="connsiteX3" fmla="*/ 3469592 w 3601288"/>
              <a:gd name="connsiteY3" fmla="*/ 2127902 h 212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1288" h="2127902">
                <a:moveTo>
                  <a:pt x="0" y="0"/>
                </a:moveTo>
                <a:cubicBezTo>
                  <a:pt x="830366" y="0"/>
                  <a:pt x="1660733" y="0"/>
                  <a:pt x="2247544" y="34183"/>
                </a:cubicBezTo>
                <a:cubicBezTo>
                  <a:pt x="2834355" y="68366"/>
                  <a:pt x="3317192" y="-143854"/>
                  <a:pt x="3520867" y="205099"/>
                </a:cubicBezTo>
                <a:cubicBezTo>
                  <a:pt x="3724542" y="554052"/>
                  <a:pt x="3478138" y="1813132"/>
                  <a:pt x="3469592" y="2127902"/>
                </a:cubicBezTo>
              </a:path>
            </a:pathLst>
          </a:custGeom>
          <a:noFill/>
          <a:ln w="635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26073" y="1844824"/>
            <a:ext cx="418704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20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08176" y="5301209"/>
            <a:ext cx="3547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V={1,2,3,4,5}</a:t>
            </a:r>
          </a:p>
          <a:p>
            <a:pPr algn="ctr"/>
            <a:r>
              <a:rPr lang="en-US" altLang="ko-KR" sz="2400" dirty="0"/>
              <a:t>U={1,2,3,4,5}</a:t>
            </a:r>
          </a:p>
          <a:p>
            <a:pPr algn="ctr"/>
            <a:r>
              <a:rPr lang="en-US" altLang="ko-KR" sz="2400" dirty="0"/>
              <a:t>E={(1,2),(2,4),(2,3),(3,5)}</a:t>
            </a:r>
            <a:endParaRPr lang="ko-KR" altLang="en-US" sz="2400" dirty="0"/>
          </a:p>
        </p:txBody>
      </p:sp>
      <p:sp>
        <p:nvSpPr>
          <p:cNvPr id="26" name="Freeform 25"/>
          <p:cNvSpPr/>
          <p:nvPr/>
        </p:nvSpPr>
        <p:spPr>
          <a:xfrm>
            <a:off x="1613991" y="1566984"/>
            <a:ext cx="4681428" cy="3715296"/>
          </a:xfrm>
          <a:custGeom>
            <a:avLst/>
            <a:gdLst>
              <a:gd name="connsiteX0" fmla="*/ 367209 w 4681428"/>
              <a:gd name="connsiteY0" fmla="*/ 50149 h 3715296"/>
              <a:gd name="connsiteX1" fmla="*/ 20076 w 4681428"/>
              <a:gd name="connsiteY1" fmla="*/ 515816 h 3715296"/>
              <a:gd name="connsiteX2" fmla="*/ 189409 w 4681428"/>
              <a:gd name="connsiteY2" fmla="*/ 1345549 h 3715296"/>
              <a:gd name="connsiteX3" fmla="*/ 1391676 w 4681428"/>
              <a:gd name="connsiteY3" fmla="*/ 1989016 h 3715296"/>
              <a:gd name="connsiteX4" fmla="*/ 1577942 w 4681428"/>
              <a:gd name="connsiteY4" fmla="*/ 3597683 h 3715296"/>
              <a:gd name="connsiteX5" fmla="*/ 3389809 w 4681428"/>
              <a:gd name="connsiteY5" fmla="*/ 3504549 h 3715296"/>
              <a:gd name="connsiteX6" fmla="*/ 4676742 w 4681428"/>
              <a:gd name="connsiteY6" fmla="*/ 2801816 h 3715296"/>
              <a:gd name="connsiteX7" fmla="*/ 3745409 w 4681428"/>
              <a:gd name="connsiteY7" fmla="*/ 651283 h 3715296"/>
              <a:gd name="connsiteX8" fmla="*/ 1815009 w 4681428"/>
              <a:gd name="connsiteY8" fmla="*/ 989949 h 3715296"/>
              <a:gd name="connsiteX9" fmla="*/ 841342 w 4681428"/>
              <a:gd name="connsiteY9" fmla="*/ 117883 h 3715296"/>
              <a:gd name="connsiteX10" fmla="*/ 367209 w 4681428"/>
              <a:gd name="connsiteY10" fmla="*/ 50149 h 371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81428" h="3715296">
                <a:moveTo>
                  <a:pt x="367209" y="50149"/>
                </a:moveTo>
                <a:cubicBezTo>
                  <a:pt x="230331" y="116471"/>
                  <a:pt x="49709" y="299916"/>
                  <a:pt x="20076" y="515816"/>
                </a:cubicBezTo>
                <a:cubicBezTo>
                  <a:pt x="-9557" y="731716"/>
                  <a:pt x="-39191" y="1100016"/>
                  <a:pt x="189409" y="1345549"/>
                </a:cubicBezTo>
                <a:cubicBezTo>
                  <a:pt x="418009" y="1591082"/>
                  <a:pt x="1160254" y="1613660"/>
                  <a:pt x="1391676" y="1989016"/>
                </a:cubicBezTo>
                <a:cubicBezTo>
                  <a:pt x="1623098" y="2364372"/>
                  <a:pt x="1244920" y="3345094"/>
                  <a:pt x="1577942" y="3597683"/>
                </a:cubicBezTo>
                <a:cubicBezTo>
                  <a:pt x="1910964" y="3850272"/>
                  <a:pt x="2873342" y="3637193"/>
                  <a:pt x="3389809" y="3504549"/>
                </a:cubicBezTo>
                <a:cubicBezTo>
                  <a:pt x="3906276" y="3371905"/>
                  <a:pt x="4617475" y="3277360"/>
                  <a:pt x="4676742" y="2801816"/>
                </a:cubicBezTo>
                <a:cubicBezTo>
                  <a:pt x="4736009" y="2326272"/>
                  <a:pt x="4222364" y="953261"/>
                  <a:pt x="3745409" y="651283"/>
                </a:cubicBezTo>
                <a:cubicBezTo>
                  <a:pt x="3268454" y="349305"/>
                  <a:pt x="2299020" y="1078849"/>
                  <a:pt x="1815009" y="989949"/>
                </a:cubicBezTo>
                <a:cubicBezTo>
                  <a:pt x="1330998" y="901049"/>
                  <a:pt x="1088287" y="273105"/>
                  <a:pt x="841342" y="117883"/>
                </a:cubicBezTo>
                <a:cubicBezTo>
                  <a:pt x="594398" y="-37339"/>
                  <a:pt x="504087" y="-16173"/>
                  <a:pt x="367209" y="5014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Reading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Introductions to Algorithms by </a:t>
            </a:r>
            <a:r>
              <a:rPr lang="en-US" altLang="ko-KR" dirty="0" err="1"/>
              <a:t>Cormen</a:t>
            </a:r>
            <a:r>
              <a:rPr lang="en-US" altLang="ko-KR" dirty="0"/>
              <a:t> et al.</a:t>
            </a:r>
          </a:p>
          <a:p>
            <a:pPr lvl="1"/>
            <a:r>
              <a:rPr lang="en-US" altLang="ko-KR" dirty="0"/>
              <a:t>pp. </a:t>
            </a:r>
            <a:r>
              <a:rPr lang="en-US" altLang="ko-KR" dirty="0" smtClean="0"/>
              <a:t>527-619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43" y="135775"/>
            <a:ext cx="7959092" cy="9704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Graphs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445" y="1106225"/>
            <a:ext cx="7772400" cy="30480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dirty="0" smtClean="0"/>
              <a:t>Examples of ordered collections, where each item may have successors and predecessors :</a:t>
            </a:r>
          </a:p>
          <a:p>
            <a:pPr lvl="1" eaLnBrk="1" hangingPunct="1"/>
            <a:r>
              <a:rPr lang="en-US" altLang="ko-KR" dirty="0" smtClean="0"/>
              <a:t>List : one predecessor, one successor at most</a:t>
            </a:r>
          </a:p>
          <a:p>
            <a:pPr lvl="1" eaLnBrk="1" hangingPunct="1"/>
            <a:r>
              <a:rPr lang="en-US" altLang="ko-KR" dirty="0" smtClean="0"/>
              <a:t>Tree : one predecessor (parent), several successors (children)</a:t>
            </a:r>
          </a:p>
          <a:p>
            <a:pPr lvl="1" eaLnBrk="1" hangingPunct="1"/>
            <a:r>
              <a:rPr lang="en-US" altLang="ko-KR" dirty="0" smtClean="0">
                <a:solidFill>
                  <a:schemeClr val="hlink"/>
                </a:solidFill>
              </a:rPr>
              <a:t>Graph : several predecessors and successors</a:t>
            </a:r>
          </a:p>
          <a:p>
            <a:pPr eaLnBrk="1" hangingPunct="1"/>
            <a:r>
              <a:rPr lang="en-US" altLang="ko-KR" dirty="0" smtClean="0"/>
              <a:t>Graph G = (V, E)</a:t>
            </a:r>
          </a:p>
          <a:p>
            <a:pPr lvl="1" eaLnBrk="1" hangingPunct="1"/>
            <a:r>
              <a:rPr lang="en-US" altLang="ko-KR" dirty="0" smtClean="0"/>
              <a:t>V = { v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} : a finite non-empty set of vertices (or nodes)</a:t>
            </a:r>
          </a:p>
          <a:p>
            <a:pPr lvl="1" eaLnBrk="1" hangingPunct="1"/>
            <a:r>
              <a:rPr lang="en-US" altLang="ko-KR" dirty="0" smtClean="0"/>
              <a:t>E = { </a:t>
            </a:r>
            <a:r>
              <a:rPr lang="en-US" altLang="ko-KR" dirty="0" err="1" smtClean="0"/>
              <a:t>e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} :  a finite (possibly empty) set of edges (or arcs)</a:t>
            </a:r>
          </a:p>
          <a:p>
            <a:pPr lvl="2" eaLnBrk="1" hangingPunct="1"/>
            <a:r>
              <a:rPr lang="en-US" altLang="ko-KR" dirty="0" err="1" smtClean="0"/>
              <a:t>e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connects two vertices in V</a:t>
            </a:r>
            <a:endParaRPr lang="ko-KR" altLang="en-US" dirty="0" smtClean="0">
              <a:solidFill>
                <a:schemeClr val="hlink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51265" y="4556323"/>
            <a:ext cx="2255093" cy="1697059"/>
            <a:chOff x="3499658" y="4639450"/>
            <a:chExt cx="2255093" cy="1697059"/>
          </a:xfrm>
        </p:grpSpPr>
        <p:sp>
          <p:nvSpPr>
            <p:cNvPr id="2" name="Oval 1"/>
            <p:cNvSpPr/>
            <p:nvPr/>
          </p:nvSpPr>
          <p:spPr>
            <a:xfrm>
              <a:off x="3726659" y="463945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99658" y="543193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402761" y="5215361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56397" y="591256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305864" y="5063399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/>
            <p:cNvCxnSpPr>
              <a:stCxn id="2" idx="3"/>
              <a:endCxn id="6" idx="0"/>
            </p:cNvCxnSpPr>
            <p:nvPr/>
          </p:nvCxnSpPr>
          <p:spPr>
            <a:xfrm flipH="1">
              <a:off x="3724102" y="5001313"/>
              <a:ext cx="68295" cy="43061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1"/>
              <a:endCxn id="2" idx="5"/>
            </p:cNvCxnSpPr>
            <p:nvPr/>
          </p:nvCxnSpPr>
          <p:spPr>
            <a:xfrm flipH="1" flipV="1">
              <a:off x="4109808" y="5001313"/>
              <a:ext cx="358691" cy="27613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1"/>
              <a:endCxn id="6" idx="5"/>
            </p:cNvCxnSpPr>
            <p:nvPr/>
          </p:nvCxnSpPr>
          <p:spPr>
            <a:xfrm flipH="1" flipV="1">
              <a:off x="3882807" y="5793793"/>
              <a:ext cx="239328" cy="18085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7"/>
              <a:endCxn id="7" idx="4"/>
            </p:cNvCxnSpPr>
            <p:nvPr/>
          </p:nvCxnSpPr>
          <p:spPr>
            <a:xfrm flipV="1">
              <a:off x="4439546" y="5639310"/>
              <a:ext cx="187659" cy="33533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6"/>
              <a:endCxn id="9" idx="3"/>
            </p:cNvCxnSpPr>
            <p:nvPr/>
          </p:nvCxnSpPr>
          <p:spPr>
            <a:xfrm flipV="1">
              <a:off x="4505284" y="5425262"/>
              <a:ext cx="866318" cy="69927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240040" y="5829433"/>
            <a:ext cx="18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Unlabeld</a:t>
            </a:r>
            <a:r>
              <a:rPr lang="en-US" altLang="ko-KR" dirty="0" smtClean="0"/>
              <a:t> vertices</a:t>
            </a:r>
            <a:endParaRPr lang="ko-KR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995943" y="4493605"/>
            <a:ext cx="2255093" cy="1697059"/>
            <a:chOff x="3499658" y="4639450"/>
            <a:chExt cx="2255093" cy="1697059"/>
          </a:xfrm>
        </p:grpSpPr>
        <p:sp>
          <p:nvSpPr>
            <p:cNvPr id="29" name="Oval 28"/>
            <p:cNvSpPr/>
            <p:nvPr/>
          </p:nvSpPr>
          <p:spPr>
            <a:xfrm>
              <a:off x="3726659" y="463945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499658" y="543193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402761" y="5215361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056397" y="591256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5305864" y="5063399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34" name="Straight Connector 33"/>
            <p:cNvCxnSpPr>
              <a:stCxn id="29" idx="3"/>
              <a:endCxn id="30" idx="0"/>
            </p:cNvCxnSpPr>
            <p:nvPr/>
          </p:nvCxnSpPr>
          <p:spPr>
            <a:xfrm flipH="1">
              <a:off x="3724102" y="5001313"/>
              <a:ext cx="68295" cy="43061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1" idx="1"/>
              <a:endCxn id="29" idx="5"/>
            </p:cNvCxnSpPr>
            <p:nvPr/>
          </p:nvCxnSpPr>
          <p:spPr>
            <a:xfrm flipH="1" flipV="1">
              <a:off x="4109808" y="5001313"/>
              <a:ext cx="358691" cy="27613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2" idx="1"/>
              <a:endCxn id="30" idx="5"/>
            </p:cNvCxnSpPr>
            <p:nvPr/>
          </p:nvCxnSpPr>
          <p:spPr>
            <a:xfrm flipH="1" flipV="1">
              <a:off x="3882807" y="5793793"/>
              <a:ext cx="239328" cy="18085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7"/>
              <a:endCxn id="31" idx="4"/>
            </p:cNvCxnSpPr>
            <p:nvPr/>
          </p:nvCxnSpPr>
          <p:spPr>
            <a:xfrm flipV="1">
              <a:off x="4439546" y="5639310"/>
              <a:ext cx="187659" cy="33533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6"/>
              <a:endCxn id="33" idx="3"/>
            </p:cNvCxnSpPr>
            <p:nvPr/>
          </p:nvCxnSpPr>
          <p:spPr>
            <a:xfrm flipV="1">
              <a:off x="4505284" y="5425262"/>
              <a:ext cx="866318" cy="69927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279698" y="5817799"/>
            <a:ext cx="175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Labeled vertices</a:t>
            </a:r>
            <a:endParaRPr lang="ko-KR" alt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8782774" y="4442521"/>
            <a:ext cx="2255093" cy="1697059"/>
            <a:chOff x="3499658" y="4639450"/>
            <a:chExt cx="2255093" cy="1697059"/>
          </a:xfrm>
        </p:grpSpPr>
        <p:sp>
          <p:nvSpPr>
            <p:cNvPr id="41" name="Oval 40"/>
            <p:cNvSpPr/>
            <p:nvPr/>
          </p:nvSpPr>
          <p:spPr>
            <a:xfrm>
              <a:off x="3726659" y="463945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3499658" y="543193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402761" y="5215361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056397" y="591256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5305864" y="5063399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46" name="Straight Connector 45"/>
            <p:cNvCxnSpPr>
              <a:stCxn id="41" idx="3"/>
              <a:endCxn id="42" idx="0"/>
            </p:cNvCxnSpPr>
            <p:nvPr/>
          </p:nvCxnSpPr>
          <p:spPr>
            <a:xfrm flipH="1">
              <a:off x="3724102" y="5001313"/>
              <a:ext cx="68295" cy="43061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3" idx="1"/>
              <a:endCxn id="41" idx="5"/>
            </p:cNvCxnSpPr>
            <p:nvPr/>
          </p:nvCxnSpPr>
          <p:spPr>
            <a:xfrm flipH="1" flipV="1">
              <a:off x="4109808" y="5001313"/>
              <a:ext cx="358691" cy="27613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4" idx="1"/>
              <a:endCxn id="42" idx="5"/>
            </p:cNvCxnSpPr>
            <p:nvPr/>
          </p:nvCxnSpPr>
          <p:spPr>
            <a:xfrm flipH="1" flipV="1">
              <a:off x="3882807" y="5793793"/>
              <a:ext cx="239328" cy="18085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4" idx="7"/>
              <a:endCxn id="43" idx="4"/>
            </p:cNvCxnSpPr>
            <p:nvPr/>
          </p:nvCxnSpPr>
          <p:spPr>
            <a:xfrm flipV="1">
              <a:off x="4439546" y="5639310"/>
              <a:ext cx="187659" cy="33533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4" idx="6"/>
              <a:endCxn id="45" idx="3"/>
            </p:cNvCxnSpPr>
            <p:nvPr/>
          </p:nvCxnSpPr>
          <p:spPr>
            <a:xfrm flipV="1">
              <a:off x="4505284" y="5425262"/>
              <a:ext cx="866318" cy="69927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9854138" y="5846933"/>
            <a:ext cx="219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Labeled vertices</a:t>
            </a:r>
          </a:p>
          <a:p>
            <a:r>
              <a:rPr lang="en-US" altLang="ko-KR" dirty="0" smtClean="0"/>
              <a:t>And Weighted edges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793919" y="484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486714" y="4670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247921" y="5448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620290" y="5361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090775" y="5569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9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5882" y="0"/>
            <a:ext cx="10353762" cy="9704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Graph terminology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2885056" y="1080250"/>
            <a:ext cx="8476210" cy="287620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b="1" dirty="0"/>
              <a:t>adjacent</a:t>
            </a:r>
            <a:r>
              <a:rPr lang="en-US" altLang="ko-KR" dirty="0"/>
              <a:t>, </a:t>
            </a:r>
            <a:r>
              <a:rPr lang="en-US" altLang="ko-KR" b="1" dirty="0"/>
              <a:t>neighbor</a:t>
            </a:r>
            <a:r>
              <a:rPr lang="en-US" altLang="ko-KR" dirty="0"/>
              <a:t>, </a:t>
            </a:r>
            <a:r>
              <a:rPr lang="en-US" altLang="ko-KR" b="1" dirty="0"/>
              <a:t>incident</a:t>
            </a:r>
          </a:p>
          <a:p>
            <a:pPr eaLnBrk="1" hangingPunct="1"/>
            <a:r>
              <a:rPr lang="en-US" altLang="ko-KR" b="1" dirty="0"/>
              <a:t>path</a:t>
            </a:r>
            <a:r>
              <a:rPr lang="en-US" altLang="ko-KR" dirty="0"/>
              <a:t> between A and B : a sequence of edges connecting A and B</a:t>
            </a:r>
          </a:p>
          <a:p>
            <a:pPr eaLnBrk="1" hangingPunct="1"/>
            <a:r>
              <a:rPr lang="en-US" altLang="ko-KR" b="1" dirty="0"/>
              <a:t>connected graph</a:t>
            </a:r>
            <a:r>
              <a:rPr lang="en-US" altLang="ko-KR" dirty="0"/>
              <a:t> : path from each to every other vertex</a:t>
            </a:r>
          </a:p>
          <a:p>
            <a:pPr eaLnBrk="1" hangingPunct="1"/>
            <a:r>
              <a:rPr lang="en-US" altLang="ko-KR" b="1" dirty="0"/>
              <a:t>connected component</a:t>
            </a:r>
            <a:r>
              <a:rPr lang="en-US" altLang="ko-KR" dirty="0"/>
              <a:t> : graph subset containing the set of vertices reachable from a vertex and their edges</a:t>
            </a:r>
          </a:p>
          <a:p>
            <a:pPr eaLnBrk="1" hangingPunct="1"/>
            <a:r>
              <a:rPr lang="en-US" altLang="ko-KR" b="1" dirty="0"/>
              <a:t>complete graph</a:t>
            </a:r>
            <a:r>
              <a:rPr lang="en-US" altLang="ko-KR" dirty="0"/>
              <a:t> : edge for every pair of vertices</a:t>
            </a:r>
          </a:p>
          <a:p>
            <a:pPr lvl="1" eaLnBrk="1" hangingPunct="1"/>
            <a:r>
              <a:rPr lang="en-US" altLang="ko-KR" dirty="0"/>
              <a:t>dense graph : close to complete graph    |E| = O(|V|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en-US" altLang="ko-KR" dirty="0"/>
              <a:t>sparse graph : far from complete graph   |E| = O(|V|)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5222" y="4435416"/>
            <a:ext cx="2255093" cy="1697059"/>
            <a:chOff x="3499658" y="4639450"/>
            <a:chExt cx="2255093" cy="1697059"/>
          </a:xfrm>
        </p:grpSpPr>
        <p:sp>
          <p:nvSpPr>
            <p:cNvPr id="9" name="Oval 8"/>
            <p:cNvSpPr/>
            <p:nvPr/>
          </p:nvSpPr>
          <p:spPr>
            <a:xfrm>
              <a:off x="3726659" y="463945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499658" y="543193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402761" y="5215361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56397" y="591256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305864" y="5063399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14" name="Straight Connector 13"/>
            <p:cNvCxnSpPr>
              <a:stCxn id="9" idx="3"/>
              <a:endCxn id="10" idx="0"/>
            </p:cNvCxnSpPr>
            <p:nvPr/>
          </p:nvCxnSpPr>
          <p:spPr>
            <a:xfrm flipH="1">
              <a:off x="3724102" y="5001313"/>
              <a:ext cx="68295" cy="43061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1"/>
              <a:endCxn id="9" idx="5"/>
            </p:cNvCxnSpPr>
            <p:nvPr/>
          </p:nvCxnSpPr>
          <p:spPr>
            <a:xfrm flipH="1" flipV="1">
              <a:off x="4109808" y="5001313"/>
              <a:ext cx="358691" cy="27613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10" idx="5"/>
            </p:cNvCxnSpPr>
            <p:nvPr/>
          </p:nvCxnSpPr>
          <p:spPr>
            <a:xfrm flipH="1" flipV="1">
              <a:off x="3882807" y="5793793"/>
              <a:ext cx="239328" cy="18085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11" idx="4"/>
            </p:cNvCxnSpPr>
            <p:nvPr/>
          </p:nvCxnSpPr>
          <p:spPr>
            <a:xfrm flipV="1">
              <a:off x="4439546" y="5639310"/>
              <a:ext cx="187659" cy="33533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518977" y="575961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Disconnected</a:t>
            </a:r>
          </a:p>
          <a:p>
            <a:r>
              <a:rPr lang="en-US" altLang="ko-KR" dirty="0" smtClean="0"/>
              <a:t>Graph</a:t>
            </a:r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025386" y="4435416"/>
            <a:ext cx="2255093" cy="1697059"/>
            <a:chOff x="3499658" y="4639450"/>
            <a:chExt cx="2255093" cy="1697059"/>
          </a:xfrm>
        </p:grpSpPr>
        <p:sp>
          <p:nvSpPr>
            <p:cNvPr id="21" name="Oval 20"/>
            <p:cNvSpPr/>
            <p:nvPr/>
          </p:nvSpPr>
          <p:spPr>
            <a:xfrm>
              <a:off x="3726659" y="463945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499658" y="543193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402761" y="5215361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056397" y="591256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305864" y="5063399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26" name="Straight Connector 25"/>
            <p:cNvCxnSpPr>
              <a:stCxn id="21" idx="3"/>
              <a:endCxn id="22" idx="0"/>
            </p:cNvCxnSpPr>
            <p:nvPr/>
          </p:nvCxnSpPr>
          <p:spPr>
            <a:xfrm flipH="1">
              <a:off x="3724102" y="5001313"/>
              <a:ext cx="68295" cy="43061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1"/>
              <a:endCxn id="21" idx="5"/>
            </p:cNvCxnSpPr>
            <p:nvPr/>
          </p:nvCxnSpPr>
          <p:spPr>
            <a:xfrm flipH="1" flipV="1">
              <a:off x="4109808" y="5001313"/>
              <a:ext cx="358691" cy="27613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1"/>
              <a:endCxn id="22" idx="5"/>
            </p:cNvCxnSpPr>
            <p:nvPr/>
          </p:nvCxnSpPr>
          <p:spPr>
            <a:xfrm flipH="1" flipV="1">
              <a:off x="3882807" y="5793793"/>
              <a:ext cx="239328" cy="18085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7"/>
              <a:endCxn id="23" idx="4"/>
            </p:cNvCxnSpPr>
            <p:nvPr/>
          </p:nvCxnSpPr>
          <p:spPr>
            <a:xfrm flipV="1">
              <a:off x="4439546" y="5639310"/>
              <a:ext cx="187659" cy="33533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4" idx="6"/>
              <a:endCxn id="25" idx="3"/>
            </p:cNvCxnSpPr>
            <p:nvPr/>
          </p:nvCxnSpPr>
          <p:spPr>
            <a:xfrm flipV="1">
              <a:off x="4505284" y="5425262"/>
              <a:ext cx="866318" cy="69927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309141" y="5759610"/>
            <a:ext cx="1239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Connected</a:t>
            </a:r>
          </a:p>
          <a:p>
            <a:r>
              <a:rPr lang="en-US" altLang="ko-KR" dirty="0" smtClean="0"/>
              <a:t>Graph</a:t>
            </a:r>
            <a:endParaRPr lang="ko-KR" alt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003416" y="4434784"/>
            <a:ext cx="2255093" cy="1697059"/>
            <a:chOff x="3499658" y="4639450"/>
            <a:chExt cx="2255093" cy="1697059"/>
          </a:xfrm>
        </p:grpSpPr>
        <p:sp>
          <p:nvSpPr>
            <p:cNvPr id="33" name="Oval 32"/>
            <p:cNvSpPr/>
            <p:nvPr/>
          </p:nvSpPr>
          <p:spPr>
            <a:xfrm>
              <a:off x="3726659" y="463945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499658" y="543193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402761" y="5215361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056397" y="591256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305864" y="5063399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38" name="Straight Connector 37"/>
            <p:cNvCxnSpPr>
              <a:stCxn id="33" idx="3"/>
              <a:endCxn id="34" idx="0"/>
            </p:cNvCxnSpPr>
            <p:nvPr/>
          </p:nvCxnSpPr>
          <p:spPr>
            <a:xfrm flipH="1">
              <a:off x="3724102" y="5001313"/>
              <a:ext cx="68295" cy="43061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1"/>
              <a:endCxn id="33" idx="5"/>
            </p:cNvCxnSpPr>
            <p:nvPr/>
          </p:nvCxnSpPr>
          <p:spPr>
            <a:xfrm flipH="1" flipV="1">
              <a:off x="4109808" y="5001313"/>
              <a:ext cx="358691" cy="27613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1"/>
              <a:endCxn id="34" idx="5"/>
            </p:cNvCxnSpPr>
            <p:nvPr/>
          </p:nvCxnSpPr>
          <p:spPr>
            <a:xfrm flipH="1" flipV="1">
              <a:off x="3882807" y="5793793"/>
              <a:ext cx="239328" cy="18085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6" idx="7"/>
              <a:endCxn id="35" idx="4"/>
            </p:cNvCxnSpPr>
            <p:nvPr/>
          </p:nvCxnSpPr>
          <p:spPr>
            <a:xfrm flipV="1">
              <a:off x="4439546" y="5639310"/>
              <a:ext cx="187659" cy="33533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815550" y="4225185"/>
            <a:ext cx="1626017" cy="21257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507146" y="5769980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Connected</a:t>
            </a:r>
          </a:p>
          <a:p>
            <a:r>
              <a:rPr lang="en-US" altLang="ko-KR" dirty="0" smtClean="0"/>
              <a:t>Component</a:t>
            </a:r>
            <a:endParaRPr lang="ko-KR" alt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952156" y="4379366"/>
            <a:ext cx="2255093" cy="1697059"/>
            <a:chOff x="3499658" y="4639450"/>
            <a:chExt cx="2255093" cy="1697059"/>
          </a:xfrm>
        </p:grpSpPr>
        <p:sp>
          <p:nvSpPr>
            <p:cNvPr id="45" name="Oval 44"/>
            <p:cNvSpPr/>
            <p:nvPr/>
          </p:nvSpPr>
          <p:spPr>
            <a:xfrm>
              <a:off x="3726659" y="463945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3499658" y="543193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402761" y="5215361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056397" y="591256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5305864" y="5063399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50" name="Straight Connector 49"/>
            <p:cNvCxnSpPr>
              <a:stCxn id="45" idx="3"/>
              <a:endCxn id="46" idx="0"/>
            </p:cNvCxnSpPr>
            <p:nvPr/>
          </p:nvCxnSpPr>
          <p:spPr>
            <a:xfrm flipH="1">
              <a:off x="3724102" y="5001313"/>
              <a:ext cx="68295" cy="43061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7" idx="1"/>
              <a:endCxn id="45" idx="5"/>
            </p:cNvCxnSpPr>
            <p:nvPr/>
          </p:nvCxnSpPr>
          <p:spPr>
            <a:xfrm flipH="1" flipV="1">
              <a:off x="4109808" y="5001313"/>
              <a:ext cx="358691" cy="27613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8" idx="1"/>
              <a:endCxn id="46" idx="5"/>
            </p:cNvCxnSpPr>
            <p:nvPr/>
          </p:nvCxnSpPr>
          <p:spPr>
            <a:xfrm flipH="1" flipV="1">
              <a:off x="3882807" y="5793793"/>
              <a:ext cx="239328" cy="18085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8" idx="7"/>
              <a:endCxn id="47" idx="4"/>
            </p:cNvCxnSpPr>
            <p:nvPr/>
          </p:nvCxnSpPr>
          <p:spPr>
            <a:xfrm flipV="1">
              <a:off x="4439546" y="5639310"/>
              <a:ext cx="187659" cy="33533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>
            <a:stCxn id="47" idx="2"/>
            <a:endCxn id="46" idx="6"/>
          </p:cNvCxnSpPr>
          <p:nvPr/>
        </p:nvCxnSpPr>
        <p:spPr>
          <a:xfrm flipH="1">
            <a:off x="9401043" y="5167252"/>
            <a:ext cx="454216" cy="21656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0"/>
            <a:endCxn id="45" idx="4"/>
          </p:cNvCxnSpPr>
          <p:nvPr/>
        </p:nvCxnSpPr>
        <p:spPr>
          <a:xfrm flipH="1" flipV="1">
            <a:off x="9403601" y="4803315"/>
            <a:ext cx="329738" cy="8491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9" idx="1"/>
            <a:endCxn id="45" idx="6"/>
          </p:cNvCxnSpPr>
          <p:nvPr/>
        </p:nvCxnSpPr>
        <p:spPr>
          <a:xfrm flipH="1" flipV="1">
            <a:off x="9628044" y="4591341"/>
            <a:ext cx="1196056" cy="27406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4"/>
            <a:endCxn id="48" idx="6"/>
          </p:cNvCxnSpPr>
          <p:nvPr/>
        </p:nvCxnSpPr>
        <p:spPr>
          <a:xfrm flipH="1">
            <a:off x="9957782" y="5227264"/>
            <a:ext cx="1025024" cy="6371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9" idx="2"/>
            <a:endCxn id="47" idx="6"/>
          </p:cNvCxnSpPr>
          <p:nvPr/>
        </p:nvCxnSpPr>
        <p:spPr>
          <a:xfrm flipH="1">
            <a:off x="10304146" y="5015290"/>
            <a:ext cx="454216" cy="15196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9368444" y="4814111"/>
            <a:ext cx="1413163" cy="422907"/>
          </a:xfrm>
          <a:custGeom>
            <a:avLst/>
            <a:gdLst>
              <a:gd name="connsiteX0" fmla="*/ 0 w 1413163"/>
              <a:gd name="connsiteY0" fmla="*/ 422907 h 422907"/>
              <a:gd name="connsiteX1" fmla="*/ 465512 w 1413163"/>
              <a:gd name="connsiteY1" fmla="*/ 15584 h 422907"/>
              <a:gd name="connsiteX2" fmla="*/ 1413163 w 1413163"/>
              <a:gd name="connsiteY2" fmla="*/ 123649 h 4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3163" h="422907">
                <a:moveTo>
                  <a:pt x="0" y="422907"/>
                </a:moveTo>
                <a:cubicBezTo>
                  <a:pt x="114992" y="244183"/>
                  <a:pt x="229985" y="65460"/>
                  <a:pt x="465512" y="15584"/>
                </a:cubicBezTo>
                <a:cubicBezTo>
                  <a:pt x="701039" y="-34292"/>
                  <a:pt x="1057101" y="44678"/>
                  <a:pt x="1413163" y="123649"/>
                </a:cubicBezTo>
              </a:path>
            </a:pathLst>
          </a:cu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0322273" y="5753259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Complete</a:t>
            </a:r>
          </a:p>
          <a:p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73" name="Rectangular Callout 72"/>
          <p:cNvSpPr/>
          <p:nvPr/>
        </p:nvSpPr>
        <p:spPr>
          <a:xfrm>
            <a:off x="684109" y="3422475"/>
            <a:ext cx="2067404" cy="644410"/>
          </a:xfrm>
          <a:prstGeom prst="wedgeRectCallout">
            <a:avLst>
              <a:gd name="adj1" fmla="val -13194"/>
              <a:gd name="adj2" fmla="val 18891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Adjacent vertex</a:t>
            </a:r>
            <a:r>
              <a:rPr lang="ko-KR" altLang="en-US" dirty="0"/>
              <a:t> </a:t>
            </a:r>
            <a:r>
              <a:rPr lang="en-US" altLang="ko-KR" dirty="0"/>
              <a:t>or Neighbor</a:t>
            </a:r>
          </a:p>
        </p:txBody>
      </p:sp>
      <p:sp>
        <p:nvSpPr>
          <p:cNvPr id="64" name="Rectangular Callout 63"/>
          <p:cNvSpPr/>
          <p:nvPr/>
        </p:nvSpPr>
        <p:spPr>
          <a:xfrm>
            <a:off x="684109" y="3420515"/>
            <a:ext cx="2067404" cy="644410"/>
          </a:xfrm>
          <a:prstGeom prst="wedgeRectCallout">
            <a:avLst>
              <a:gd name="adj1" fmla="val -42144"/>
              <a:gd name="adj2" fmla="val 9732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Adjacent vertex</a:t>
            </a:r>
            <a:r>
              <a:rPr lang="ko-KR" altLang="en-US" dirty="0"/>
              <a:t> </a:t>
            </a:r>
            <a:r>
              <a:rPr lang="en-US" altLang="ko-KR" dirty="0"/>
              <a:t>or Neighbor</a:t>
            </a:r>
          </a:p>
        </p:txBody>
      </p:sp>
    </p:spTree>
    <p:extLst>
      <p:ext uri="{BB962C8B-B14F-4D97-AF65-F5344CB8AC3E}">
        <p14:creationId xmlns:p14="http://schemas.microsoft.com/office/powerpoint/2010/main" val="8780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04418" y="1439679"/>
            <a:ext cx="7965831" cy="229235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b="1" dirty="0"/>
              <a:t>Cycle</a:t>
            </a:r>
            <a:r>
              <a:rPr lang="en-US" altLang="ko-KR" dirty="0"/>
              <a:t> : a path starting from a node and ending the node itself</a:t>
            </a:r>
          </a:p>
          <a:p>
            <a:pPr eaLnBrk="1" hangingPunct="1"/>
            <a:r>
              <a:rPr lang="en-US" altLang="ko-KR" b="1" dirty="0"/>
              <a:t>Directed edge</a:t>
            </a:r>
            <a:r>
              <a:rPr lang="en-US" altLang="ko-KR" dirty="0"/>
              <a:t> : an edge with direction (source and destination)</a:t>
            </a:r>
          </a:p>
          <a:p>
            <a:pPr eaLnBrk="1" hangingPunct="1"/>
            <a:r>
              <a:rPr lang="en-US" altLang="ko-KR" b="1" dirty="0"/>
              <a:t>Digraph</a:t>
            </a:r>
            <a:r>
              <a:rPr lang="en-US" altLang="ko-KR" dirty="0"/>
              <a:t> : Directed graph.</a:t>
            </a:r>
          </a:p>
          <a:p>
            <a:pPr lvl="1" eaLnBrk="1" hangingPunct="1"/>
            <a:r>
              <a:rPr lang="en-US" altLang="ko-KR" dirty="0"/>
              <a:t>Graph with directed edges</a:t>
            </a:r>
          </a:p>
          <a:p>
            <a:pPr eaLnBrk="1" hangingPunct="1"/>
            <a:r>
              <a:rPr lang="en-US" altLang="ko-KR" b="1" dirty="0"/>
              <a:t>DAG</a:t>
            </a:r>
            <a:r>
              <a:rPr lang="en-US" altLang="ko-KR" dirty="0"/>
              <a:t> : Directed Acyclic Graph</a:t>
            </a:r>
          </a:p>
          <a:p>
            <a:pPr lvl="1" eaLnBrk="1" hangingPunct="1"/>
            <a:r>
              <a:rPr lang="en-US" altLang="ko-KR" dirty="0"/>
              <a:t>Directed graph without cycle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09731" y="4345522"/>
            <a:ext cx="2255093" cy="1697059"/>
            <a:chOff x="3499658" y="4639450"/>
            <a:chExt cx="2255093" cy="1697059"/>
          </a:xfrm>
        </p:grpSpPr>
        <p:sp>
          <p:nvSpPr>
            <p:cNvPr id="9" name="Oval 8"/>
            <p:cNvSpPr/>
            <p:nvPr/>
          </p:nvSpPr>
          <p:spPr>
            <a:xfrm>
              <a:off x="3726659" y="463945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499658" y="543193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402761" y="5215361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56397" y="591256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305864" y="5063399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14" name="Straight Connector 13"/>
            <p:cNvCxnSpPr>
              <a:stCxn id="9" idx="3"/>
              <a:endCxn id="10" idx="0"/>
            </p:cNvCxnSpPr>
            <p:nvPr/>
          </p:nvCxnSpPr>
          <p:spPr>
            <a:xfrm flipH="1">
              <a:off x="3724102" y="5001313"/>
              <a:ext cx="68295" cy="43061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1"/>
              <a:endCxn id="9" idx="5"/>
            </p:cNvCxnSpPr>
            <p:nvPr/>
          </p:nvCxnSpPr>
          <p:spPr>
            <a:xfrm flipH="1" flipV="1">
              <a:off x="4109808" y="5001313"/>
              <a:ext cx="358691" cy="27613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10" idx="5"/>
            </p:cNvCxnSpPr>
            <p:nvPr/>
          </p:nvCxnSpPr>
          <p:spPr>
            <a:xfrm flipH="1" flipV="1">
              <a:off x="3882807" y="5793793"/>
              <a:ext cx="239328" cy="18085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7"/>
              <a:endCxn id="11" idx="4"/>
            </p:cNvCxnSpPr>
            <p:nvPr/>
          </p:nvCxnSpPr>
          <p:spPr>
            <a:xfrm flipV="1">
              <a:off x="4439546" y="5639310"/>
              <a:ext cx="187659" cy="335336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2" idx="6"/>
              <a:endCxn id="13" idx="3"/>
            </p:cNvCxnSpPr>
            <p:nvPr/>
          </p:nvCxnSpPr>
          <p:spPr>
            <a:xfrm flipV="1">
              <a:off x="4505284" y="5425262"/>
              <a:ext cx="866318" cy="699273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161721" y="5717342"/>
            <a:ext cx="73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Cycle</a:t>
            </a:r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19040" y="4327649"/>
            <a:ext cx="2255093" cy="1697059"/>
            <a:chOff x="3499658" y="4639450"/>
            <a:chExt cx="2255093" cy="1697059"/>
          </a:xfrm>
        </p:grpSpPr>
        <p:sp>
          <p:nvSpPr>
            <p:cNvPr id="21" name="Oval 20"/>
            <p:cNvSpPr/>
            <p:nvPr/>
          </p:nvSpPr>
          <p:spPr>
            <a:xfrm>
              <a:off x="3726659" y="463945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499658" y="543193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402761" y="5215361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056397" y="591256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305864" y="5063399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26" name="Straight Connector 25"/>
            <p:cNvCxnSpPr>
              <a:stCxn id="21" idx="3"/>
              <a:endCxn id="22" idx="0"/>
            </p:cNvCxnSpPr>
            <p:nvPr/>
          </p:nvCxnSpPr>
          <p:spPr>
            <a:xfrm flipH="1">
              <a:off x="3724102" y="5001313"/>
              <a:ext cx="68295" cy="430617"/>
            </a:xfrm>
            <a:prstGeom prst="line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1"/>
              <a:endCxn id="21" idx="5"/>
            </p:cNvCxnSpPr>
            <p:nvPr/>
          </p:nvCxnSpPr>
          <p:spPr>
            <a:xfrm flipH="1" flipV="1">
              <a:off x="4109808" y="5001313"/>
              <a:ext cx="358691" cy="276134"/>
            </a:xfrm>
            <a:prstGeom prst="line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1"/>
              <a:endCxn id="22" idx="5"/>
            </p:cNvCxnSpPr>
            <p:nvPr/>
          </p:nvCxnSpPr>
          <p:spPr>
            <a:xfrm flipH="1" flipV="1">
              <a:off x="3882807" y="5793793"/>
              <a:ext cx="239328" cy="180853"/>
            </a:xfrm>
            <a:prstGeom prst="line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7"/>
              <a:endCxn id="23" idx="4"/>
            </p:cNvCxnSpPr>
            <p:nvPr/>
          </p:nvCxnSpPr>
          <p:spPr>
            <a:xfrm flipV="1">
              <a:off x="4439546" y="5639310"/>
              <a:ext cx="187659" cy="335336"/>
            </a:xfrm>
            <a:prstGeom prst="line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4" idx="6"/>
              <a:endCxn id="25" idx="3"/>
            </p:cNvCxnSpPr>
            <p:nvPr/>
          </p:nvCxnSpPr>
          <p:spPr>
            <a:xfrm flipV="1">
              <a:off x="4505284" y="5425262"/>
              <a:ext cx="866318" cy="699273"/>
            </a:xfrm>
            <a:prstGeom prst="line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674648" y="5629591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Directed Graph</a:t>
            </a:r>
          </a:p>
          <a:p>
            <a:r>
              <a:rPr lang="en-US" altLang="ko-KR" dirty="0" smtClean="0"/>
              <a:t>Or Digraph</a:t>
            </a:r>
            <a:endParaRPr lang="ko-KR" alt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176482" y="4326492"/>
            <a:ext cx="2255093" cy="1697059"/>
            <a:chOff x="3499658" y="4639450"/>
            <a:chExt cx="2255093" cy="1697059"/>
          </a:xfrm>
        </p:grpSpPr>
        <p:sp>
          <p:nvSpPr>
            <p:cNvPr id="33" name="Oval 32"/>
            <p:cNvSpPr/>
            <p:nvPr/>
          </p:nvSpPr>
          <p:spPr>
            <a:xfrm>
              <a:off x="3726659" y="463945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499658" y="543193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402761" y="5215361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056397" y="591256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305864" y="5063399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38" name="Straight Connector 37"/>
            <p:cNvCxnSpPr>
              <a:stCxn id="33" idx="3"/>
              <a:endCxn id="34" idx="0"/>
            </p:cNvCxnSpPr>
            <p:nvPr/>
          </p:nvCxnSpPr>
          <p:spPr>
            <a:xfrm flipH="1">
              <a:off x="3724102" y="5001313"/>
              <a:ext cx="68295" cy="430617"/>
            </a:xfrm>
            <a:prstGeom prst="line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1"/>
              <a:endCxn id="33" idx="5"/>
            </p:cNvCxnSpPr>
            <p:nvPr/>
          </p:nvCxnSpPr>
          <p:spPr>
            <a:xfrm flipH="1" flipV="1">
              <a:off x="4109808" y="5001313"/>
              <a:ext cx="358691" cy="276134"/>
            </a:xfrm>
            <a:prstGeom prst="line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5"/>
              <a:endCxn id="36" idx="1"/>
            </p:cNvCxnSpPr>
            <p:nvPr/>
          </p:nvCxnSpPr>
          <p:spPr>
            <a:xfrm>
              <a:off x="3882807" y="5793793"/>
              <a:ext cx="239328" cy="180853"/>
            </a:xfrm>
            <a:prstGeom prst="line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6" idx="7"/>
              <a:endCxn id="35" idx="4"/>
            </p:cNvCxnSpPr>
            <p:nvPr/>
          </p:nvCxnSpPr>
          <p:spPr>
            <a:xfrm flipV="1">
              <a:off x="4439546" y="5639310"/>
              <a:ext cx="187659" cy="335336"/>
            </a:xfrm>
            <a:prstGeom prst="line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6"/>
              <a:endCxn id="37" idx="3"/>
            </p:cNvCxnSpPr>
            <p:nvPr/>
          </p:nvCxnSpPr>
          <p:spPr>
            <a:xfrm flipV="1">
              <a:off x="4505284" y="5425262"/>
              <a:ext cx="866318" cy="699273"/>
            </a:xfrm>
            <a:prstGeom prst="line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460237" y="5650686"/>
            <a:ext cx="99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Cyclic</a:t>
            </a:r>
          </a:p>
          <a:p>
            <a:r>
              <a:rPr lang="en-US" altLang="ko-KR" dirty="0" smtClean="0"/>
              <a:t>Digraph</a:t>
            </a:r>
            <a:endParaRPr lang="ko-KR" alt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8834073" y="4345522"/>
            <a:ext cx="2255093" cy="1697059"/>
            <a:chOff x="3499658" y="4639450"/>
            <a:chExt cx="2255093" cy="1697059"/>
          </a:xfrm>
        </p:grpSpPr>
        <p:sp>
          <p:nvSpPr>
            <p:cNvPr id="48" name="Oval 47"/>
            <p:cNvSpPr/>
            <p:nvPr/>
          </p:nvSpPr>
          <p:spPr>
            <a:xfrm>
              <a:off x="3726659" y="463945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499658" y="543193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4402761" y="5215361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056397" y="5912560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305864" y="5063399"/>
              <a:ext cx="448887" cy="423949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9</a:t>
              </a:r>
              <a:endParaRPr lang="ko-KR" altLang="en-US" dirty="0"/>
            </a:p>
          </p:txBody>
        </p:sp>
        <p:cxnSp>
          <p:nvCxnSpPr>
            <p:cNvPr id="53" name="Straight Connector 52"/>
            <p:cNvCxnSpPr>
              <a:stCxn id="48" idx="3"/>
              <a:endCxn id="49" idx="0"/>
            </p:cNvCxnSpPr>
            <p:nvPr/>
          </p:nvCxnSpPr>
          <p:spPr>
            <a:xfrm flipH="1">
              <a:off x="3724102" y="5001313"/>
              <a:ext cx="68295" cy="430617"/>
            </a:xfrm>
            <a:prstGeom prst="line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1"/>
              <a:endCxn id="48" idx="5"/>
            </p:cNvCxnSpPr>
            <p:nvPr/>
          </p:nvCxnSpPr>
          <p:spPr>
            <a:xfrm flipH="1" flipV="1">
              <a:off x="4109808" y="5001313"/>
              <a:ext cx="358691" cy="276134"/>
            </a:xfrm>
            <a:prstGeom prst="line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1" idx="1"/>
              <a:endCxn id="49" idx="5"/>
            </p:cNvCxnSpPr>
            <p:nvPr/>
          </p:nvCxnSpPr>
          <p:spPr>
            <a:xfrm flipH="1" flipV="1">
              <a:off x="3882807" y="5793793"/>
              <a:ext cx="239328" cy="180853"/>
            </a:xfrm>
            <a:prstGeom prst="line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1" idx="7"/>
              <a:endCxn id="50" idx="4"/>
            </p:cNvCxnSpPr>
            <p:nvPr/>
          </p:nvCxnSpPr>
          <p:spPr>
            <a:xfrm flipV="1">
              <a:off x="4439546" y="5639310"/>
              <a:ext cx="187659" cy="335336"/>
            </a:xfrm>
            <a:prstGeom prst="line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1" idx="6"/>
              <a:endCxn id="52" idx="3"/>
            </p:cNvCxnSpPr>
            <p:nvPr/>
          </p:nvCxnSpPr>
          <p:spPr>
            <a:xfrm flipV="1">
              <a:off x="4505284" y="5425262"/>
              <a:ext cx="866318" cy="699273"/>
            </a:xfrm>
            <a:prstGeom prst="line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9989681" y="5647464"/>
            <a:ext cx="181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Directed Acyclic</a:t>
            </a:r>
          </a:p>
          <a:p>
            <a:r>
              <a:rPr lang="en-US" altLang="ko-KR" dirty="0" smtClean="0"/>
              <a:t>Graph or (DAG)</a:t>
            </a:r>
            <a:endParaRPr lang="ko-KR" altLang="en-US" dirty="0"/>
          </a:p>
        </p:txBody>
      </p:sp>
      <p:sp>
        <p:nvSpPr>
          <p:cNvPr id="59" name="Rectangular Callout 58"/>
          <p:cNvSpPr/>
          <p:nvPr/>
        </p:nvSpPr>
        <p:spPr>
          <a:xfrm>
            <a:off x="4435558" y="4141555"/>
            <a:ext cx="937449" cy="380453"/>
          </a:xfrm>
          <a:prstGeom prst="wedgeRectCallout">
            <a:avLst>
              <a:gd name="adj1" fmla="val -17390"/>
              <a:gd name="adj2" fmla="val 144983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</a:t>
            </a:r>
            <a:endParaRPr lang="en-US" altLang="ko-KR" dirty="0"/>
          </a:p>
        </p:txBody>
      </p:sp>
      <p:sp>
        <p:nvSpPr>
          <p:cNvPr id="60" name="Rectangular Callout 59"/>
          <p:cNvSpPr/>
          <p:nvPr/>
        </p:nvSpPr>
        <p:spPr>
          <a:xfrm>
            <a:off x="2448233" y="3901124"/>
            <a:ext cx="1334500" cy="380453"/>
          </a:xfrm>
          <a:prstGeom prst="wedgeRectCallout">
            <a:avLst>
              <a:gd name="adj1" fmla="val 46589"/>
              <a:gd name="adj2" fmla="val 9329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Destination</a:t>
            </a:r>
            <a:endParaRPr lang="en-US" altLang="ko-KR" dirty="0"/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>
          <a:xfrm>
            <a:off x="505882" y="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Graph terminology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8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5425" y="-40401"/>
            <a:ext cx="7588345" cy="970450"/>
          </a:xfrm>
        </p:spPr>
        <p:txBody>
          <a:bodyPr/>
          <a:lstStyle/>
          <a:p>
            <a:r>
              <a:rPr lang="en-US" altLang="ko-KR" dirty="0" smtClean="0"/>
              <a:t>Data structure for graphs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89" y="0"/>
            <a:ext cx="4456281" cy="6858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 store a graph</a:t>
            </a:r>
          </a:p>
          <a:p>
            <a:pPr lvl="1"/>
            <a:r>
              <a:rPr lang="en-US" altLang="ko-KR" dirty="0" smtClean="0"/>
              <a:t>Store a set of vertexes</a:t>
            </a:r>
          </a:p>
          <a:p>
            <a:pPr lvl="2"/>
            <a:r>
              <a:rPr lang="en-US" altLang="ko-KR" dirty="0" smtClean="0"/>
              <a:t>0,1,2,3,4,5,6,7,8,9</a:t>
            </a:r>
          </a:p>
          <a:p>
            <a:pPr lvl="1"/>
            <a:r>
              <a:rPr lang="en-US" altLang="ko-KR" dirty="0" smtClean="0"/>
              <a:t>Store a set of edges</a:t>
            </a:r>
          </a:p>
          <a:p>
            <a:pPr lvl="2"/>
            <a:r>
              <a:rPr lang="en-US" altLang="ko-KR" dirty="0" smtClean="0"/>
              <a:t>(0,1), (1,3), (2,0), (5,3)…</a:t>
            </a:r>
          </a:p>
          <a:p>
            <a:r>
              <a:rPr lang="en-US" altLang="ko-KR" dirty="0" smtClean="0"/>
              <a:t>How to store?</a:t>
            </a:r>
          </a:p>
          <a:p>
            <a:pPr lvl="1"/>
            <a:r>
              <a:rPr lang="en-US" altLang="ko-KR" dirty="0" smtClean="0"/>
              <a:t>Storing vertexes</a:t>
            </a:r>
          </a:p>
          <a:p>
            <a:pPr lvl="2"/>
            <a:r>
              <a:rPr lang="en-US" altLang="ko-KR" dirty="0" smtClean="0"/>
              <a:t>Simple. </a:t>
            </a:r>
          </a:p>
          <a:p>
            <a:pPr lvl="2"/>
            <a:r>
              <a:rPr lang="en-US" altLang="ko-KR" dirty="0" smtClean="0"/>
              <a:t>Linked list, BST, Hash….</a:t>
            </a:r>
          </a:p>
          <a:p>
            <a:pPr lvl="1"/>
            <a:r>
              <a:rPr lang="en-US" altLang="ko-KR" dirty="0" smtClean="0"/>
              <a:t>Store edges</a:t>
            </a:r>
          </a:p>
          <a:p>
            <a:pPr lvl="2"/>
            <a:r>
              <a:rPr lang="en-US" altLang="ko-KR" dirty="0" smtClean="0"/>
              <a:t>Fundamentally, a pair of values</a:t>
            </a:r>
          </a:p>
          <a:p>
            <a:pPr lvl="2"/>
            <a:r>
              <a:rPr lang="en-US" altLang="ko-KR" dirty="0" smtClean="0"/>
              <a:t>Initially, a two-dimensional matrix </a:t>
            </a:r>
          </a:p>
          <a:p>
            <a:pPr lvl="3"/>
            <a:r>
              <a:rPr lang="en-US" altLang="ko-KR" dirty="0" smtClean="0"/>
              <a:t>Space: O(V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Time: O(1)</a:t>
            </a:r>
          </a:p>
          <a:p>
            <a:pPr lvl="2"/>
            <a:r>
              <a:rPr lang="en-US" altLang="ko-KR" dirty="0" smtClean="0"/>
              <a:t>However….</a:t>
            </a:r>
          </a:p>
          <a:p>
            <a:pPr lvl="2"/>
            <a:r>
              <a:rPr lang="en-US" altLang="ko-KR" dirty="0" smtClean="0"/>
              <a:t>Graph density becomes problem</a:t>
            </a:r>
          </a:p>
          <a:p>
            <a:pPr lvl="2"/>
            <a:r>
              <a:rPr lang="en-US" altLang="ko-KR" dirty="0" smtClean="0"/>
              <a:t>So, adjacency list</a:t>
            </a:r>
          </a:p>
          <a:p>
            <a:pPr lvl="3"/>
            <a:r>
              <a:rPr lang="en-US" altLang="ko-KR" dirty="0" smtClean="0"/>
              <a:t>Space: O(E)</a:t>
            </a:r>
          </a:p>
          <a:p>
            <a:pPr lvl="3"/>
            <a:r>
              <a:rPr lang="en-US" altLang="ko-KR" dirty="0" smtClean="0"/>
              <a:t>Time: O(E)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08576" y="1417320"/>
            <a:ext cx="4069914" cy="4675976"/>
            <a:chOff x="6708576" y="2060848"/>
            <a:chExt cx="3386185" cy="4032448"/>
          </a:xfrm>
        </p:grpSpPr>
        <p:sp>
          <p:nvSpPr>
            <p:cNvPr id="5" name="Oval 4"/>
            <p:cNvSpPr/>
            <p:nvPr/>
          </p:nvSpPr>
          <p:spPr>
            <a:xfrm>
              <a:off x="7772084" y="3068960"/>
              <a:ext cx="504056" cy="36004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3</a:t>
              </a:r>
              <a:endParaRPr lang="ko-KR" altLang="en-US" sz="28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307445" y="2242720"/>
              <a:ext cx="504056" cy="36004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2</a:t>
              </a:r>
              <a:endParaRPr lang="ko-KR" alt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82393" y="2060848"/>
              <a:ext cx="504056" cy="36004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0</a:t>
              </a:r>
              <a:endParaRPr lang="ko-KR" alt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877206" y="3922650"/>
              <a:ext cx="504056" cy="36004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5</a:t>
              </a:r>
              <a:endParaRPr lang="ko-KR" altLang="en-US" sz="28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540054" y="4488399"/>
              <a:ext cx="504056" cy="36004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7</a:t>
              </a:r>
              <a:endParaRPr lang="ko-KR" altLang="en-US" sz="2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493262" y="4690727"/>
              <a:ext cx="504056" cy="36004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4</a:t>
              </a:r>
              <a:endParaRPr lang="ko-KR" altLang="en-US" sz="2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045707" y="5506886"/>
              <a:ext cx="504056" cy="36004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6</a:t>
              </a:r>
              <a:endParaRPr lang="ko-KR" altLang="en-US" sz="2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08576" y="2833565"/>
              <a:ext cx="504056" cy="36004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1</a:t>
              </a:r>
              <a:endParaRPr lang="ko-KR" altLang="en-US" sz="2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590705" y="4743454"/>
              <a:ext cx="504056" cy="36004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9</a:t>
              </a:r>
              <a:endParaRPr lang="ko-KR" altLang="en-US" sz="28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9086649" y="5733256"/>
              <a:ext cx="504056" cy="36004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8</a:t>
              </a:r>
              <a:endParaRPr lang="ko-KR" altLang="en-US" sz="2800" dirty="0"/>
            </a:p>
          </p:txBody>
        </p:sp>
        <p:cxnSp>
          <p:nvCxnSpPr>
            <p:cNvPr id="15" name="Straight Arrow Connector 14"/>
            <p:cNvCxnSpPr>
              <a:stCxn id="5" idx="0"/>
              <a:endCxn id="6" idx="3"/>
            </p:cNvCxnSpPr>
            <p:nvPr/>
          </p:nvCxnSpPr>
          <p:spPr>
            <a:xfrm flipV="1">
              <a:off x="8024112" y="2550034"/>
              <a:ext cx="357150" cy="51892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0"/>
              <a:endCxn id="5" idx="4"/>
            </p:cNvCxnSpPr>
            <p:nvPr/>
          </p:nvCxnSpPr>
          <p:spPr>
            <a:xfrm flipH="1" flipV="1">
              <a:off x="8024112" y="3429000"/>
              <a:ext cx="105122" cy="49365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5"/>
              <a:endCxn id="9" idx="0"/>
            </p:cNvCxnSpPr>
            <p:nvPr/>
          </p:nvCxnSpPr>
          <p:spPr>
            <a:xfrm>
              <a:off x="8307446" y="4229963"/>
              <a:ext cx="484637" cy="25843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0" idx="0"/>
            </p:cNvCxnSpPr>
            <p:nvPr/>
          </p:nvCxnSpPr>
          <p:spPr>
            <a:xfrm flipH="1">
              <a:off x="7745291" y="4229963"/>
              <a:ext cx="205733" cy="46076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5"/>
              <a:endCxn id="13" idx="2"/>
            </p:cNvCxnSpPr>
            <p:nvPr/>
          </p:nvCxnSpPr>
          <p:spPr>
            <a:xfrm>
              <a:off x="8970293" y="4795712"/>
              <a:ext cx="620412" cy="12776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  <a:endCxn id="11" idx="7"/>
            </p:cNvCxnSpPr>
            <p:nvPr/>
          </p:nvCxnSpPr>
          <p:spPr>
            <a:xfrm flipH="1">
              <a:off x="8475947" y="4795713"/>
              <a:ext cx="137925" cy="76390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4"/>
              <a:endCxn id="14" idx="0"/>
            </p:cNvCxnSpPr>
            <p:nvPr/>
          </p:nvCxnSpPr>
          <p:spPr>
            <a:xfrm flipH="1">
              <a:off x="9338677" y="5103494"/>
              <a:ext cx="504056" cy="62976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2"/>
              <a:endCxn id="7" idx="6"/>
            </p:cNvCxnSpPr>
            <p:nvPr/>
          </p:nvCxnSpPr>
          <p:spPr>
            <a:xfrm flipH="1" flipV="1">
              <a:off x="7286449" y="2240868"/>
              <a:ext cx="1020996" cy="18187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4"/>
              <a:endCxn id="12" idx="0"/>
            </p:cNvCxnSpPr>
            <p:nvPr/>
          </p:nvCxnSpPr>
          <p:spPr>
            <a:xfrm flipH="1">
              <a:off x="6960605" y="2420889"/>
              <a:ext cx="73817" cy="412677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6"/>
              <a:endCxn id="5" idx="2"/>
            </p:cNvCxnSpPr>
            <p:nvPr/>
          </p:nvCxnSpPr>
          <p:spPr>
            <a:xfrm>
              <a:off x="7212632" y="3013586"/>
              <a:ext cx="559452" cy="23539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4"/>
              <a:endCxn id="11" idx="1"/>
            </p:cNvCxnSpPr>
            <p:nvPr/>
          </p:nvCxnSpPr>
          <p:spPr>
            <a:xfrm>
              <a:off x="7745290" y="5050767"/>
              <a:ext cx="374234" cy="50884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0"/>
              <a:endCxn id="6" idx="5"/>
            </p:cNvCxnSpPr>
            <p:nvPr/>
          </p:nvCxnSpPr>
          <p:spPr>
            <a:xfrm flipH="1" flipV="1">
              <a:off x="8737685" y="2550034"/>
              <a:ext cx="1105049" cy="219342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1"/>
              <a:endCxn id="12" idx="4"/>
            </p:cNvCxnSpPr>
            <p:nvPr/>
          </p:nvCxnSpPr>
          <p:spPr>
            <a:xfrm flipH="1" flipV="1">
              <a:off x="6960605" y="3193606"/>
              <a:ext cx="606475" cy="154984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281794" y="890150"/>
                <a:ext cx="2543838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𝐷𝑒𝑛𝑠𝑖𝑡𝑦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𝐸</m:t>
                          </m:r>
                          <m:r>
                            <a:rPr lang="en-US" altLang="ko-KR" i="1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  <m:r>
                            <a:rPr lang="en-US" altLang="ko-KR" i="1">
                              <a:latin typeface="Cambria Math"/>
                            </a:rPr>
                            <m:t>|(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ko-KR" i="1"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794" y="890150"/>
                <a:ext cx="2543838" cy="667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0172656" y="2240841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Sparse graph</a:t>
            </a:r>
          </a:p>
          <a:p>
            <a:r>
              <a:rPr lang="en-US" altLang="ko-KR" dirty="0"/>
              <a:t>= Density</a:t>
            </a:r>
            <a:r>
              <a:rPr lang="en-US" altLang="ko-KR" dirty="0">
                <a:sym typeface="Wingdings" pitchFamily="2" charset="2"/>
              </a:rPr>
              <a:t>0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172656" y="3154512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Dense graph</a:t>
            </a:r>
          </a:p>
          <a:p>
            <a:r>
              <a:rPr lang="en-US" altLang="ko-KR" dirty="0"/>
              <a:t>= Density</a:t>
            </a:r>
            <a:r>
              <a:rPr lang="en-US" altLang="ko-KR" dirty="0">
                <a:sym typeface="Wingdings" pitchFamily="2" charset="2"/>
              </a:rPr>
              <a:t>1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6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764" y="188777"/>
            <a:ext cx="11893368" cy="970450"/>
          </a:xfrm>
        </p:spPr>
        <p:txBody>
          <a:bodyPr/>
          <a:lstStyle/>
          <a:p>
            <a:pPr eaLnBrk="1" hangingPunct="1"/>
            <a:r>
              <a:rPr lang="en-US" altLang="ko-KR" dirty="0"/>
              <a:t>Matrix Representation for Dense Graph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868930" y="1279879"/>
            <a:ext cx="3793028" cy="531523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/>
              <a:t>Array Representation : Adjacency Matrix</a:t>
            </a:r>
          </a:p>
          <a:p>
            <a:pPr eaLnBrk="1" hangingPunct="1"/>
            <a:r>
              <a:rPr lang="en-US" altLang="ko-KR" dirty="0" smtClean="0"/>
              <a:t>Linked Representation : Adjacency List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en-US" altLang="ko-KR" dirty="0" smtClean="0"/>
              <a:t>Adjacency Matrix</a:t>
            </a:r>
          </a:p>
          <a:p>
            <a:pPr lvl="1" eaLnBrk="1" hangingPunct="1"/>
            <a:r>
              <a:rPr lang="en-US" altLang="ko-KR" dirty="0" smtClean="0"/>
              <a:t>A[i][j] = 1   if  (v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Symbol" pitchFamily="18" charset="2"/>
              </a:rPr>
              <a:t> E</a:t>
            </a:r>
          </a:p>
          <a:p>
            <a:pPr lvl="1" eaLnBrk="1" hangingPunct="1">
              <a:buFontTx/>
              <a:buNone/>
            </a:pPr>
            <a:r>
              <a:rPr lang="en-US" altLang="ko-KR" dirty="0" smtClean="0">
                <a:sym typeface="Symbol" pitchFamily="18" charset="2"/>
              </a:rPr>
              <a:t>		           0   otherwise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sym typeface="Symbol" pitchFamily="18" charset="2"/>
            </a:endParaRPr>
          </a:p>
          <a:p>
            <a:pPr eaLnBrk="1" hangingPunct="1"/>
            <a:r>
              <a:rPr lang="en-US" altLang="ko-KR" dirty="0" smtClean="0">
                <a:sym typeface="Symbol" pitchFamily="18" charset="2"/>
              </a:rPr>
              <a:t>Adjacency Matrix for weighted graph</a:t>
            </a:r>
          </a:p>
          <a:p>
            <a:pPr lvl="1" eaLnBrk="1" hangingPunct="1"/>
            <a:r>
              <a:rPr lang="en-US" altLang="ko-KR" dirty="0" smtClean="0">
                <a:sym typeface="Symbol" pitchFamily="18" charset="2"/>
              </a:rPr>
              <a:t>edge weight value </a:t>
            </a:r>
          </a:p>
          <a:p>
            <a:pPr lvl="1" eaLnBrk="1" hangingPunct="1">
              <a:buFontTx/>
              <a:buNone/>
            </a:pPr>
            <a:r>
              <a:rPr lang="en-US" altLang="ko-KR" dirty="0" smtClean="0">
                <a:sym typeface="Symbol" pitchFamily="18" charset="2"/>
              </a:rPr>
              <a:t>	instead of 0/1</a:t>
            </a:r>
          </a:p>
          <a:p>
            <a:pPr lvl="1" eaLnBrk="1" hangingPunct="1"/>
            <a:endParaRPr lang="en-US" altLang="ko-KR" dirty="0" smtClean="0">
              <a:sym typeface="Symbol" pitchFamily="18" charset="2"/>
            </a:endParaRPr>
          </a:p>
          <a:p>
            <a:pPr eaLnBrk="1" hangingPunct="1"/>
            <a:endParaRPr lang="en-US" altLang="ko-KR" dirty="0" smtClean="0"/>
          </a:p>
        </p:txBody>
      </p:sp>
      <p:sp>
        <p:nvSpPr>
          <p:cNvPr id="8198" name="Oval 0"/>
          <p:cNvSpPr>
            <a:spLocks noChangeArrowheads="1"/>
          </p:cNvSpPr>
          <p:nvPr/>
        </p:nvSpPr>
        <p:spPr bwMode="auto">
          <a:xfrm>
            <a:off x="6944779" y="4281487"/>
            <a:ext cx="386862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/>
              <a:t>A</a:t>
            </a:r>
          </a:p>
        </p:txBody>
      </p:sp>
      <p:sp>
        <p:nvSpPr>
          <p:cNvPr id="8199" name="Oval 1"/>
          <p:cNvSpPr>
            <a:spLocks noChangeArrowheads="1"/>
          </p:cNvSpPr>
          <p:nvPr/>
        </p:nvSpPr>
        <p:spPr bwMode="auto">
          <a:xfrm>
            <a:off x="6944779" y="5132387"/>
            <a:ext cx="386862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/>
              <a:t>B</a:t>
            </a:r>
          </a:p>
        </p:txBody>
      </p:sp>
      <p:sp>
        <p:nvSpPr>
          <p:cNvPr id="8200" name="Oval 2"/>
          <p:cNvSpPr>
            <a:spLocks noChangeArrowheads="1"/>
          </p:cNvSpPr>
          <p:nvPr/>
        </p:nvSpPr>
        <p:spPr bwMode="auto">
          <a:xfrm>
            <a:off x="7614460" y="4706937"/>
            <a:ext cx="386862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/>
              <a:t>D</a:t>
            </a:r>
          </a:p>
        </p:txBody>
      </p:sp>
      <p:sp>
        <p:nvSpPr>
          <p:cNvPr id="8201" name="Oval 3"/>
          <p:cNvSpPr>
            <a:spLocks noChangeArrowheads="1"/>
          </p:cNvSpPr>
          <p:nvPr/>
        </p:nvSpPr>
        <p:spPr bwMode="auto">
          <a:xfrm>
            <a:off x="7614460" y="5673725"/>
            <a:ext cx="386862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/>
              <a:t>C</a:t>
            </a:r>
          </a:p>
        </p:txBody>
      </p:sp>
      <p:cxnSp>
        <p:nvCxnSpPr>
          <p:cNvPr id="8202" name="AutoShape 4"/>
          <p:cNvCxnSpPr>
            <a:cxnSpLocks noChangeShapeType="1"/>
            <a:stCxn id="8199" idx="0"/>
            <a:endCxn id="8198" idx="4"/>
          </p:cNvCxnSpPr>
          <p:nvPr/>
        </p:nvCxnSpPr>
        <p:spPr bwMode="auto">
          <a:xfrm flipV="1">
            <a:off x="7138210" y="4687887"/>
            <a:ext cx="0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5"/>
          <p:cNvCxnSpPr>
            <a:cxnSpLocks noChangeShapeType="1"/>
          </p:cNvCxnSpPr>
          <p:nvPr/>
        </p:nvCxnSpPr>
        <p:spPr bwMode="auto">
          <a:xfrm flipV="1">
            <a:off x="7274492" y="4910137"/>
            <a:ext cx="339969" cy="280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6"/>
          <p:cNvCxnSpPr>
            <a:cxnSpLocks noChangeShapeType="1"/>
          </p:cNvCxnSpPr>
          <p:nvPr/>
        </p:nvCxnSpPr>
        <p:spPr bwMode="auto">
          <a:xfrm>
            <a:off x="7807891" y="5113337"/>
            <a:ext cx="0" cy="560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7"/>
          <p:cNvCxnSpPr>
            <a:cxnSpLocks noChangeShapeType="1"/>
          </p:cNvCxnSpPr>
          <p:nvPr/>
        </p:nvCxnSpPr>
        <p:spPr bwMode="auto">
          <a:xfrm>
            <a:off x="7274492" y="5480050"/>
            <a:ext cx="397119" cy="252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6" name="Text Box 8"/>
          <p:cNvSpPr txBox="1">
            <a:spLocks noChangeArrowheads="1"/>
          </p:cNvSpPr>
          <p:nvPr/>
        </p:nvSpPr>
        <p:spPr bwMode="auto">
          <a:xfrm>
            <a:off x="6984345" y="4789489"/>
            <a:ext cx="102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r>
              <a:rPr lang="en-US" altLang="ko-KR" sz="1600"/>
              <a:t>7</a:t>
            </a:r>
          </a:p>
        </p:txBody>
      </p:sp>
      <p:sp>
        <p:nvSpPr>
          <p:cNvPr id="8207" name="Text Box 9"/>
          <p:cNvSpPr txBox="1">
            <a:spLocks noChangeArrowheads="1"/>
          </p:cNvSpPr>
          <p:nvPr/>
        </p:nvSpPr>
        <p:spPr bwMode="auto">
          <a:xfrm>
            <a:off x="7330176" y="4802189"/>
            <a:ext cx="102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r>
              <a:rPr lang="en-US" altLang="ko-KR" sz="1600"/>
              <a:t>5</a:t>
            </a:r>
          </a:p>
        </p:txBody>
      </p:sp>
      <p:sp>
        <p:nvSpPr>
          <p:cNvPr id="8208" name="Text Box 10"/>
          <p:cNvSpPr txBox="1">
            <a:spLocks noChangeArrowheads="1"/>
          </p:cNvSpPr>
          <p:nvPr/>
        </p:nvSpPr>
        <p:spPr bwMode="auto">
          <a:xfrm>
            <a:off x="7866506" y="5214939"/>
            <a:ext cx="102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r>
              <a:rPr lang="en-US" altLang="ko-KR" sz="1600"/>
              <a:t>2</a:t>
            </a:r>
          </a:p>
        </p:txBody>
      </p:sp>
      <p:sp>
        <p:nvSpPr>
          <p:cNvPr id="8209" name="Text Box 11"/>
          <p:cNvSpPr txBox="1">
            <a:spLocks noChangeArrowheads="1"/>
          </p:cNvSpPr>
          <p:nvPr/>
        </p:nvSpPr>
        <p:spPr bwMode="auto">
          <a:xfrm>
            <a:off x="7330177" y="5600702"/>
            <a:ext cx="19755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r>
              <a:rPr lang="en-US" altLang="ko-KR" sz="1600"/>
              <a:t>11</a:t>
            </a:r>
          </a:p>
        </p:txBody>
      </p:sp>
      <p:sp>
        <p:nvSpPr>
          <p:cNvPr id="8210" name="Oval 13"/>
          <p:cNvSpPr>
            <a:spLocks noChangeArrowheads="1"/>
          </p:cNvSpPr>
          <p:nvPr/>
        </p:nvSpPr>
        <p:spPr bwMode="auto">
          <a:xfrm>
            <a:off x="6944778" y="1732449"/>
            <a:ext cx="386862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/>
              <a:t>A</a:t>
            </a:r>
          </a:p>
        </p:txBody>
      </p:sp>
      <p:sp>
        <p:nvSpPr>
          <p:cNvPr id="8211" name="Oval 14"/>
          <p:cNvSpPr>
            <a:spLocks noChangeArrowheads="1"/>
          </p:cNvSpPr>
          <p:nvPr/>
        </p:nvSpPr>
        <p:spPr bwMode="auto">
          <a:xfrm>
            <a:off x="6944778" y="2583349"/>
            <a:ext cx="386862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/>
              <a:t>B</a:t>
            </a:r>
          </a:p>
        </p:txBody>
      </p:sp>
      <p:sp>
        <p:nvSpPr>
          <p:cNvPr id="8212" name="Oval 15"/>
          <p:cNvSpPr>
            <a:spLocks noChangeArrowheads="1"/>
          </p:cNvSpPr>
          <p:nvPr/>
        </p:nvSpPr>
        <p:spPr bwMode="auto">
          <a:xfrm>
            <a:off x="7614460" y="2157899"/>
            <a:ext cx="386862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/>
              <a:t>D</a:t>
            </a:r>
          </a:p>
        </p:txBody>
      </p:sp>
      <p:sp>
        <p:nvSpPr>
          <p:cNvPr id="8213" name="Oval 16"/>
          <p:cNvSpPr>
            <a:spLocks noChangeArrowheads="1"/>
          </p:cNvSpPr>
          <p:nvPr/>
        </p:nvSpPr>
        <p:spPr bwMode="auto">
          <a:xfrm>
            <a:off x="7614460" y="3124687"/>
            <a:ext cx="386862" cy="40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/>
              <a:t>C</a:t>
            </a:r>
          </a:p>
        </p:txBody>
      </p:sp>
      <p:cxnSp>
        <p:nvCxnSpPr>
          <p:cNvPr id="8214" name="AutoShape 17"/>
          <p:cNvCxnSpPr>
            <a:cxnSpLocks noChangeShapeType="1"/>
            <a:stCxn id="8211" idx="0"/>
            <a:endCxn id="8210" idx="4"/>
          </p:cNvCxnSpPr>
          <p:nvPr/>
        </p:nvCxnSpPr>
        <p:spPr bwMode="auto">
          <a:xfrm flipV="1">
            <a:off x="7138209" y="2138849"/>
            <a:ext cx="0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18"/>
          <p:cNvCxnSpPr>
            <a:cxnSpLocks noChangeShapeType="1"/>
            <a:stCxn id="8211" idx="7"/>
            <a:endCxn id="8212" idx="2"/>
          </p:cNvCxnSpPr>
          <p:nvPr/>
        </p:nvCxnSpPr>
        <p:spPr bwMode="auto">
          <a:xfrm flipV="1">
            <a:off x="7274492" y="2361099"/>
            <a:ext cx="339969" cy="280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19"/>
          <p:cNvCxnSpPr>
            <a:cxnSpLocks noChangeShapeType="1"/>
            <a:stCxn id="8212" idx="4"/>
            <a:endCxn id="8213" idx="0"/>
          </p:cNvCxnSpPr>
          <p:nvPr/>
        </p:nvCxnSpPr>
        <p:spPr bwMode="auto">
          <a:xfrm>
            <a:off x="7807891" y="2564299"/>
            <a:ext cx="0" cy="560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20"/>
          <p:cNvCxnSpPr>
            <a:cxnSpLocks noChangeShapeType="1"/>
            <a:stCxn id="8211" idx="5"/>
            <a:endCxn id="8213" idx="1"/>
          </p:cNvCxnSpPr>
          <p:nvPr/>
        </p:nvCxnSpPr>
        <p:spPr bwMode="auto">
          <a:xfrm>
            <a:off x="7274492" y="2931012"/>
            <a:ext cx="397119" cy="252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976797"/>
              </p:ext>
            </p:extLst>
          </p:nvPr>
        </p:nvGraphicFramePr>
        <p:xfrm>
          <a:off x="8332468" y="1530214"/>
          <a:ext cx="34596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11">
                  <a:extLst>
                    <a:ext uri="{9D8B030D-6E8A-4147-A177-3AD203B41FA5}">
                      <a16:colId xmlns:a16="http://schemas.microsoft.com/office/drawing/2014/main" val="1540323511"/>
                    </a:ext>
                  </a:extLst>
                </a:gridCol>
                <a:gridCol w="576611">
                  <a:extLst>
                    <a:ext uri="{9D8B030D-6E8A-4147-A177-3AD203B41FA5}">
                      <a16:colId xmlns:a16="http://schemas.microsoft.com/office/drawing/2014/main" val="2141040770"/>
                    </a:ext>
                  </a:extLst>
                </a:gridCol>
                <a:gridCol w="576611">
                  <a:extLst>
                    <a:ext uri="{9D8B030D-6E8A-4147-A177-3AD203B41FA5}">
                      <a16:colId xmlns:a16="http://schemas.microsoft.com/office/drawing/2014/main" val="1445967246"/>
                    </a:ext>
                  </a:extLst>
                </a:gridCol>
                <a:gridCol w="576611">
                  <a:extLst>
                    <a:ext uri="{9D8B030D-6E8A-4147-A177-3AD203B41FA5}">
                      <a16:colId xmlns:a16="http://schemas.microsoft.com/office/drawing/2014/main" val="3918025188"/>
                    </a:ext>
                  </a:extLst>
                </a:gridCol>
                <a:gridCol w="576611">
                  <a:extLst>
                    <a:ext uri="{9D8B030D-6E8A-4147-A177-3AD203B41FA5}">
                      <a16:colId xmlns:a16="http://schemas.microsoft.com/office/drawing/2014/main" val="1549197239"/>
                    </a:ext>
                  </a:extLst>
                </a:gridCol>
                <a:gridCol w="576611">
                  <a:extLst>
                    <a:ext uri="{9D8B030D-6E8A-4147-A177-3AD203B41FA5}">
                      <a16:colId xmlns:a16="http://schemas.microsoft.com/office/drawing/2014/main" val="515905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17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6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86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32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14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703088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69309"/>
              </p:ext>
            </p:extLst>
          </p:nvPr>
        </p:nvGraphicFramePr>
        <p:xfrm>
          <a:off x="8332468" y="4063534"/>
          <a:ext cx="34596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11">
                  <a:extLst>
                    <a:ext uri="{9D8B030D-6E8A-4147-A177-3AD203B41FA5}">
                      <a16:colId xmlns:a16="http://schemas.microsoft.com/office/drawing/2014/main" val="1540323511"/>
                    </a:ext>
                  </a:extLst>
                </a:gridCol>
                <a:gridCol w="576611">
                  <a:extLst>
                    <a:ext uri="{9D8B030D-6E8A-4147-A177-3AD203B41FA5}">
                      <a16:colId xmlns:a16="http://schemas.microsoft.com/office/drawing/2014/main" val="2141040770"/>
                    </a:ext>
                  </a:extLst>
                </a:gridCol>
                <a:gridCol w="576611">
                  <a:extLst>
                    <a:ext uri="{9D8B030D-6E8A-4147-A177-3AD203B41FA5}">
                      <a16:colId xmlns:a16="http://schemas.microsoft.com/office/drawing/2014/main" val="1445967246"/>
                    </a:ext>
                  </a:extLst>
                </a:gridCol>
                <a:gridCol w="576611">
                  <a:extLst>
                    <a:ext uri="{9D8B030D-6E8A-4147-A177-3AD203B41FA5}">
                      <a16:colId xmlns:a16="http://schemas.microsoft.com/office/drawing/2014/main" val="3918025188"/>
                    </a:ext>
                  </a:extLst>
                </a:gridCol>
                <a:gridCol w="576611">
                  <a:extLst>
                    <a:ext uri="{9D8B030D-6E8A-4147-A177-3AD203B41FA5}">
                      <a16:colId xmlns:a16="http://schemas.microsoft.com/office/drawing/2014/main" val="1549197239"/>
                    </a:ext>
                  </a:extLst>
                </a:gridCol>
                <a:gridCol w="576611">
                  <a:extLst>
                    <a:ext uri="{9D8B030D-6E8A-4147-A177-3AD203B41FA5}">
                      <a16:colId xmlns:a16="http://schemas.microsoft.com/office/drawing/2014/main" val="515905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17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6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86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32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14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70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1057" y="285341"/>
            <a:ext cx="10353762" cy="811830"/>
          </a:xfrm>
        </p:spPr>
        <p:txBody>
          <a:bodyPr/>
          <a:lstStyle/>
          <a:p>
            <a:r>
              <a:rPr lang="en-US" altLang="ko-KR" sz="3200" dirty="0"/>
              <a:t>Adjacency List Representation for Sparse Graph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51634" y="1255632"/>
            <a:ext cx="9279400" cy="2620644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Adjacency matrix : storage waste for sparse graph</a:t>
            </a:r>
          </a:p>
          <a:p>
            <a:pPr eaLnBrk="1" hangingPunct="1"/>
            <a:r>
              <a:rPr lang="en-US" altLang="ko-KR" dirty="0" smtClean="0"/>
              <a:t>Adjacency list</a:t>
            </a:r>
          </a:p>
          <a:p>
            <a:pPr lvl="1" eaLnBrk="1" hangingPunct="1"/>
            <a:r>
              <a:rPr lang="en-US" altLang="ko-KR" dirty="0" smtClean="0"/>
              <a:t>For each vertex, make a linked list of edges starting from the vertex</a:t>
            </a:r>
          </a:p>
          <a:p>
            <a:pPr lvl="1" eaLnBrk="1" hangingPunct="1"/>
            <a:r>
              <a:rPr lang="en-US" altLang="ko-KR" dirty="0" smtClean="0"/>
              <a:t>Edge weight can be stored in ‘Edge’</a:t>
            </a:r>
          </a:p>
          <a:p>
            <a:pPr lvl="1" eaLnBrk="1" hangingPunct="1"/>
            <a:r>
              <a:rPr lang="en-US" altLang="ko-KR" dirty="0" smtClean="0"/>
              <a:t>Storage efficient</a:t>
            </a:r>
          </a:p>
        </p:txBody>
      </p:sp>
      <p:grpSp>
        <p:nvGrpSpPr>
          <p:cNvPr id="9220" name="Group 49"/>
          <p:cNvGrpSpPr>
            <a:grpSpLocks/>
          </p:cNvGrpSpPr>
          <p:nvPr/>
        </p:nvGrpSpPr>
        <p:grpSpPr bwMode="auto">
          <a:xfrm>
            <a:off x="4040701" y="1097756"/>
            <a:ext cx="1487366" cy="4564064"/>
            <a:chOff x="768" y="442"/>
            <a:chExt cx="1015" cy="2875"/>
          </a:xfrm>
        </p:grpSpPr>
        <p:sp>
          <p:nvSpPr>
            <p:cNvPr id="9263" name="Oval 0"/>
            <p:cNvSpPr>
              <a:spLocks noChangeArrowheads="1"/>
            </p:cNvSpPr>
            <p:nvPr/>
          </p:nvSpPr>
          <p:spPr bwMode="auto">
            <a:xfrm>
              <a:off x="768" y="2184"/>
              <a:ext cx="264" cy="2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A</a:t>
              </a:r>
            </a:p>
          </p:txBody>
        </p:sp>
        <p:sp>
          <p:nvSpPr>
            <p:cNvPr id="9264" name="Oval 1"/>
            <p:cNvSpPr>
              <a:spLocks noChangeArrowheads="1"/>
            </p:cNvSpPr>
            <p:nvPr/>
          </p:nvSpPr>
          <p:spPr bwMode="auto">
            <a:xfrm>
              <a:off x="768" y="2720"/>
              <a:ext cx="264" cy="2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B</a:t>
              </a:r>
            </a:p>
          </p:txBody>
        </p:sp>
        <p:sp>
          <p:nvSpPr>
            <p:cNvPr id="9265" name="Oval 2"/>
            <p:cNvSpPr>
              <a:spLocks noChangeArrowheads="1"/>
            </p:cNvSpPr>
            <p:nvPr/>
          </p:nvSpPr>
          <p:spPr bwMode="auto">
            <a:xfrm>
              <a:off x="1361" y="2452"/>
              <a:ext cx="264" cy="2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D</a:t>
              </a:r>
            </a:p>
          </p:txBody>
        </p:sp>
        <p:sp>
          <p:nvSpPr>
            <p:cNvPr id="9266" name="Oval 3"/>
            <p:cNvSpPr>
              <a:spLocks noChangeArrowheads="1"/>
            </p:cNvSpPr>
            <p:nvPr/>
          </p:nvSpPr>
          <p:spPr bwMode="auto">
            <a:xfrm>
              <a:off x="1361" y="3061"/>
              <a:ext cx="264" cy="2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C</a:t>
              </a:r>
            </a:p>
          </p:txBody>
        </p:sp>
        <p:cxnSp>
          <p:nvCxnSpPr>
            <p:cNvPr id="9267" name="AutoShape 4"/>
            <p:cNvCxnSpPr>
              <a:cxnSpLocks noChangeShapeType="1"/>
              <a:stCxn id="9264" idx="0"/>
              <a:endCxn id="9263" idx="4"/>
            </p:cNvCxnSpPr>
            <p:nvPr/>
          </p:nvCxnSpPr>
          <p:spPr bwMode="auto">
            <a:xfrm flipV="1">
              <a:off x="900" y="2440"/>
              <a:ext cx="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8" name="AutoShape 5"/>
            <p:cNvCxnSpPr>
              <a:cxnSpLocks noChangeShapeType="1"/>
              <a:stCxn id="9264" idx="7"/>
              <a:endCxn id="9218" idx="2"/>
            </p:cNvCxnSpPr>
            <p:nvPr/>
          </p:nvCxnSpPr>
          <p:spPr bwMode="auto">
            <a:xfrm flipV="1">
              <a:off x="993" y="442"/>
              <a:ext cx="790" cy="23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9" name="AutoShape 6"/>
            <p:cNvCxnSpPr>
              <a:cxnSpLocks noChangeShapeType="1"/>
            </p:cNvCxnSpPr>
            <p:nvPr/>
          </p:nvCxnSpPr>
          <p:spPr bwMode="auto">
            <a:xfrm>
              <a:off x="1493" y="2708"/>
              <a:ext cx="0" cy="3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70" name="AutoShape 7"/>
            <p:cNvCxnSpPr>
              <a:cxnSpLocks noChangeShapeType="1"/>
              <a:stCxn id="9264" idx="5"/>
              <a:endCxn id="9266" idx="2"/>
            </p:cNvCxnSpPr>
            <p:nvPr/>
          </p:nvCxnSpPr>
          <p:spPr bwMode="auto">
            <a:xfrm>
              <a:off x="993" y="2939"/>
              <a:ext cx="368" cy="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71" name="Text Box 8"/>
            <p:cNvSpPr txBox="1">
              <a:spLocks noChangeArrowheads="1"/>
            </p:cNvSpPr>
            <p:nvPr/>
          </p:nvSpPr>
          <p:spPr bwMode="auto">
            <a:xfrm>
              <a:off x="795" y="2504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r>
                <a:rPr lang="en-US" altLang="ko-KR" sz="1600"/>
                <a:t>7</a:t>
              </a:r>
            </a:p>
          </p:txBody>
        </p:sp>
        <p:sp>
          <p:nvSpPr>
            <p:cNvPr id="9272" name="Text Box 9"/>
            <p:cNvSpPr txBox="1">
              <a:spLocks noChangeArrowheads="1"/>
            </p:cNvSpPr>
            <p:nvPr/>
          </p:nvSpPr>
          <p:spPr bwMode="auto">
            <a:xfrm>
              <a:off x="1087" y="2528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r>
                <a:rPr lang="en-US" altLang="ko-KR" sz="1600"/>
                <a:t>5</a:t>
              </a:r>
            </a:p>
          </p:txBody>
        </p:sp>
        <p:sp>
          <p:nvSpPr>
            <p:cNvPr id="9273" name="Text Box 10"/>
            <p:cNvSpPr txBox="1">
              <a:spLocks noChangeArrowheads="1"/>
            </p:cNvSpPr>
            <p:nvPr/>
          </p:nvSpPr>
          <p:spPr bwMode="auto">
            <a:xfrm>
              <a:off x="1533" y="2772"/>
              <a:ext cx="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r>
                <a:rPr lang="en-US" altLang="ko-KR" sz="1600"/>
                <a:t>2</a:t>
              </a:r>
            </a:p>
          </p:txBody>
        </p:sp>
        <p:sp>
          <p:nvSpPr>
            <p:cNvPr id="9274" name="Text Box 11"/>
            <p:cNvSpPr txBox="1">
              <a:spLocks noChangeArrowheads="1"/>
            </p:cNvSpPr>
            <p:nvPr/>
          </p:nvSpPr>
          <p:spPr bwMode="auto">
            <a:xfrm>
              <a:off x="1087" y="3007"/>
              <a:ext cx="1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굴림" charset="-127"/>
                </a:defRPr>
              </a:lvl9pPr>
            </a:lstStyle>
            <a:p>
              <a:r>
                <a:rPr lang="en-US" altLang="ko-KR" sz="1600"/>
                <a:t>11</a:t>
              </a:r>
            </a:p>
          </p:txBody>
        </p:sp>
      </p:grpSp>
      <p:grpSp>
        <p:nvGrpSpPr>
          <p:cNvPr id="9221" name="Group 51"/>
          <p:cNvGrpSpPr>
            <a:grpSpLocks/>
          </p:cNvGrpSpPr>
          <p:nvPr/>
        </p:nvGrpSpPr>
        <p:grpSpPr bwMode="auto">
          <a:xfrm>
            <a:off x="6512104" y="4597401"/>
            <a:ext cx="701920" cy="320675"/>
            <a:chOff x="2312" y="2708"/>
            <a:chExt cx="479" cy="202"/>
          </a:xfrm>
        </p:grpSpPr>
        <p:sp>
          <p:nvSpPr>
            <p:cNvPr id="9261" name="Rectangle 14"/>
            <p:cNvSpPr>
              <a:spLocks noChangeArrowheads="1"/>
            </p:cNvSpPr>
            <p:nvPr/>
          </p:nvSpPr>
          <p:spPr bwMode="auto">
            <a:xfrm>
              <a:off x="2312" y="2708"/>
              <a:ext cx="268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B</a:t>
              </a:r>
            </a:p>
          </p:txBody>
        </p:sp>
        <p:sp>
          <p:nvSpPr>
            <p:cNvPr id="9262" name="Rectangle 15"/>
            <p:cNvSpPr>
              <a:spLocks noChangeArrowheads="1"/>
            </p:cNvSpPr>
            <p:nvPr/>
          </p:nvSpPr>
          <p:spPr bwMode="auto">
            <a:xfrm>
              <a:off x="2580" y="2708"/>
              <a:ext cx="21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9222" name="Group 53"/>
          <p:cNvGrpSpPr>
            <a:grpSpLocks/>
          </p:cNvGrpSpPr>
          <p:nvPr/>
        </p:nvGrpSpPr>
        <p:grpSpPr bwMode="auto">
          <a:xfrm>
            <a:off x="6512104" y="5627689"/>
            <a:ext cx="701920" cy="320675"/>
            <a:chOff x="2312" y="3357"/>
            <a:chExt cx="479" cy="202"/>
          </a:xfrm>
        </p:grpSpPr>
        <p:sp>
          <p:nvSpPr>
            <p:cNvPr id="9259" name="Rectangle 18"/>
            <p:cNvSpPr>
              <a:spLocks noChangeArrowheads="1"/>
            </p:cNvSpPr>
            <p:nvPr/>
          </p:nvSpPr>
          <p:spPr bwMode="auto">
            <a:xfrm>
              <a:off x="2312" y="3357"/>
              <a:ext cx="268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dirty="0"/>
                <a:t>D</a:t>
              </a:r>
            </a:p>
          </p:txBody>
        </p:sp>
        <p:sp>
          <p:nvSpPr>
            <p:cNvPr id="9260" name="Rectangle 19"/>
            <p:cNvSpPr>
              <a:spLocks noChangeArrowheads="1"/>
            </p:cNvSpPr>
            <p:nvPr/>
          </p:nvSpPr>
          <p:spPr bwMode="auto">
            <a:xfrm>
              <a:off x="2580" y="3357"/>
              <a:ext cx="21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9223" name="Group 55"/>
          <p:cNvGrpSpPr>
            <a:grpSpLocks/>
          </p:cNvGrpSpPr>
          <p:nvPr/>
        </p:nvGrpSpPr>
        <p:grpSpPr bwMode="auto">
          <a:xfrm>
            <a:off x="7743027" y="4602164"/>
            <a:ext cx="1006720" cy="320675"/>
            <a:chOff x="3152" y="2711"/>
            <a:chExt cx="687" cy="202"/>
          </a:xfrm>
        </p:grpSpPr>
        <p:sp>
          <p:nvSpPr>
            <p:cNvPr id="9256" name="Rectangle 23"/>
            <p:cNvSpPr>
              <a:spLocks noChangeArrowheads="1"/>
            </p:cNvSpPr>
            <p:nvPr/>
          </p:nvSpPr>
          <p:spPr bwMode="auto">
            <a:xfrm>
              <a:off x="3152" y="2711"/>
              <a:ext cx="268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A</a:t>
              </a:r>
            </a:p>
          </p:txBody>
        </p:sp>
        <p:sp>
          <p:nvSpPr>
            <p:cNvPr id="9257" name="Rectangle 24"/>
            <p:cNvSpPr>
              <a:spLocks noChangeArrowheads="1"/>
            </p:cNvSpPr>
            <p:nvPr/>
          </p:nvSpPr>
          <p:spPr bwMode="auto">
            <a:xfrm>
              <a:off x="3420" y="2711"/>
              <a:ext cx="21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7</a:t>
              </a:r>
            </a:p>
          </p:txBody>
        </p:sp>
        <p:sp>
          <p:nvSpPr>
            <p:cNvPr id="9258" name="Rectangle 25"/>
            <p:cNvSpPr>
              <a:spLocks noChangeArrowheads="1"/>
            </p:cNvSpPr>
            <p:nvPr/>
          </p:nvSpPr>
          <p:spPr bwMode="auto">
            <a:xfrm>
              <a:off x="3628" y="2711"/>
              <a:ext cx="21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9224" name="Group 56"/>
          <p:cNvGrpSpPr>
            <a:grpSpLocks/>
          </p:cNvGrpSpPr>
          <p:nvPr/>
        </p:nvGrpSpPr>
        <p:grpSpPr bwMode="auto">
          <a:xfrm>
            <a:off x="8938780" y="4602164"/>
            <a:ext cx="1006720" cy="320675"/>
            <a:chOff x="3968" y="2711"/>
            <a:chExt cx="687" cy="202"/>
          </a:xfrm>
        </p:grpSpPr>
        <p:sp>
          <p:nvSpPr>
            <p:cNvPr id="9253" name="Rectangle 26"/>
            <p:cNvSpPr>
              <a:spLocks noChangeArrowheads="1"/>
            </p:cNvSpPr>
            <p:nvPr/>
          </p:nvSpPr>
          <p:spPr bwMode="auto">
            <a:xfrm>
              <a:off x="3968" y="2711"/>
              <a:ext cx="268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C</a:t>
              </a:r>
            </a:p>
          </p:txBody>
        </p:sp>
        <p:sp>
          <p:nvSpPr>
            <p:cNvPr id="9254" name="Rectangle 27"/>
            <p:cNvSpPr>
              <a:spLocks noChangeArrowheads="1"/>
            </p:cNvSpPr>
            <p:nvPr/>
          </p:nvSpPr>
          <p:spPr bwMode="auto">
            <a:xfrm>
              <a:off x="4236" y="2711"/>
              <a:ext cx="21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11</a:t>
              </a:r>
            </a:p>
          </p:txBody>
        </p:sp>
        <p:sp>
          <p:nvSpPr>
            <p:cNvPr id="9255" name="Rectangle 28"/>
            <p:cNvSpPr>
              <a:spLocks noChangeArrowheads="1"/>
            </p:cNvSpPr>
            <p:nvPr/>
          </p:nvSpPr>
          <p:spPr bwMode="auto">
            <a:xfrm>
              <a:off x="4444" y="2711"/>
              <a:ext cx="21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9225" name="Group 50"/>
          <p:cNvGrpSpPr>
            <a:grpSpLocks/>
          </p:cNvGrpSpPr>
          <p:nvPr/>
        </p:nvGrpSpPr>
        <p:grpSpPr bwMode="auto">
          <a:xfrm>
            <a:off x="6512104" y="4083049"/>
            <a:ext cx="701920" cy="331788"/>
            <a:chOff x="2312" y="2384"/>
            <a:chExt cx="479" cy="209"/>
          </a:xfrm>
        </p:grpSpPr>
        <p:sp>
          <p:nvSpPr>
            <p:cNvPr id="9250" name="Rectangle 12"/>
            <p:cNvSpPr>
              <a:spLocks noChangeArrowheads="1"/>
            </p:cNvSpPr>
            <p:nvPr/>
          </p:nvSpPr>
          <p:spPr bwMode="auto">
            <a:xfrm>
              <a:off x="2312" y="2391"/>
              <a:ext cx="268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A</a:t>
              </a:r>
            </a:p>
          </p:txBody>
        </p:sp>
        <p:sp>
          <p:nvSpPr>
            <p:cNvPr id="9251" name="Rectangle 13"/>
            <p:cNvSpPr>
              <a:spLocks noChangeArrowheads="1"/>
            </p:cNvSpPr>
            <p:nvPr/>
          </p:nvSpPr>
          <p:spPr bwMode="auto">
            <a:xfrm>
              <a:off x="2580" y="2391"/>
              <a:ext cx="21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9252" name="Line 35"/>
            <p:cNvSpPr>
              <a:spLocks noChangeShapeType="1"/>
            </p:cNvSpPr>
            <p:nvPr/>
          </p:nvSpPr>
          <p:spPr bwMode="auto">
            <a:xfrm flipH="1">
              <a:off x="2576" y="2384"/>
              <a:ext cx="20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9226" name="Group 52"/>
          <p:cNvGrpSpPr>
            <a:grpSpLocks/>
          </p:cNvGrpSpPr>
          <p:nvPr/>
        </p:nvGrpSpPr>
        <p:grpSpPr bwMode="auto">
          <a:xfrm>
            <a:off x="6512104" y="5111749"/>
            <a:ext cx="701920" cy="330200"/>
            <a:chOff x="2312" y="3032"/>
            <a:chExt cx="479" cy="208"/>
          </a:xfrm>
        </p:grpSpPr>
        <p:sp>
          <p:nvSpPr>
            <p:cNvPr id="9247" name="Rectangle 16"/>
            <p:cNvSpPr>
              <a:spLocks noChangeArrowheads="1"/>
            </p:cNvSpPr>
            <p:nvPr/>
          </p:nvSpPr>
          <p:spPr bwMode="auto">
            <a:xfrm>
              <a:off x="2312" y="3032"/>
              <a:ext cx="268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C</a:t>
              </a:r>
            </a:p>
          </p:txBody>
        </p:sp>
        <p:sp>
          <p:nvSpPr>
            <p:cNvPr id="9248" name="Rectangle 17"/>
            <p:cNvSpPr>
              <a:spLocks noChangeArrowheads="1"/>
            </p:cNvSpPr>
            <p:nvPr/>
          </p:nvSpPr>
          <p:spPr bwMode="auto">
            <a:xfrm>
              <a:off x="2580" y="3032"/>
              <a:ext cx="21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9249" name="Line 36"/>
            <p:cNvSpPr>
              <a:spLocks noChangeShapeType="1"/>
            </p:cNvSpPr>
            <p:nvPr/>
          </p:nvSpPr>
          <p:spPr bwMode="auto">
            <a:xfrm flipH="1">
              <a:off x="2576" y="3032"/>
              <a:ext cx="20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9227" name="Group 54"/>
          <p:cNvGrpSpPr>
            <a:grpSpLocks/>
          </p:cNvGrpSpPr>
          <p:nvPr/>
        </p:nvGrpSpPr>
        <p:grpSpPr bwMode="auto">
          <a:xfrm>
            <a:off x="7743027" y="5630864"/>
            <a:ext cx="1006720" cy="331787"/>
            <a:chOff x="3152" y="3359"/>
            <a:chExt cx="687" cy="209"/>
          </a:xfrm>
        </p:grpSpPr>
        <p:sp>
          <p:nvSpPr>
            <p:cNvPr id="9243" name="Rectangle 32"/>
            <p:cNvSpPr>
              <a:spLocks noChangeArrowheads="1"/>
            </p:cNvSpPr>
            <p:nvPr/>
          </p:nvSpPr>
          <p:spPr bwMode="auto">
            <a:xfrm>
              <a:off x="3152" y="3359"/>
              <a:ext cx="268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C</a:t>
              </a:r>
            </a:p>
          </p:txBody>
        </p:sp>
        <p:sp>
          <p:nvSpPr>
            <p:cNvPr id="9244" name="Rectangle 33"/>
            <p:cNvSpPr>
              <a:spLocks noChangeArrowheads="1"/>
            </p:cNvSpPr>
            <p:nvPr/>
          </p:nvSpPr>
          <p:spPr bwMode="auto">
            <a:xfrm>
              <a:off x="3420" y="3359"/>
              <a:ext cx="21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2</a:t>
              </a:r>
            </a:p>
          </p:txBody>
        </p:sp>
        <p:sp>
          <p:nvSpPr>
            <p:cNvPr id="9245" name="Rectangle 34"/>
            <p:cNvSpPr>
              <a:spLocks noChangeArrowheads="1"/>
            </p:cNvSpPr>
            <p:nvPr/>
          </p:nvSpPr>
          <p:spPr bwMode="auto">
            <a:xfrm>
              <a:off x="3628" y="3359"/>
              <a:ext cx="21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9246" name="Line 37"/>
            <p:cNvSpPr>
              <a:spLocks noChangeShapeType="1"/>
            </p:cNvSpPr>
            <p:nvPr/>
          </p:nvSpPr>
          <p:spPr bwMode="auto">
            <a:xfrm flipH="1">
              <a:off x="3616" y="3360"/>
              <a:ext cx="20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9228" name="Group 57"/>
          <p:cNvGrpSpPr>
            <a:grpSpLocks/>
          </p:cNvGrpSpPr>
          <p:nvPr/>
        </p:nvGrpSpPr>
        <p:grpSpPr bwMode="auto">
          <a:xfrm>
            <a:off x="10181427" y="4602164"/>
            <a:ext cx="1006720" cy="331787"/>
            <a:chOff x="4816" y="2711"/>
            <a:chExt cx="687" cy="209"/>
          </a:xfrm>
        </p:grpSpPr>
        <p:sp>
          <p:nvSpPr>
            <p:cNvPr id="9239" name="Rectangle 29"/>
            <p:cNvSpPr>
              <a:spLocks noChangeArrowheads="1"/>
            </p:cNvSpPr>
            <p:nvPr/>
          </p:nvSpPr>
          <p:spPr bwMode="auto">
            <a:xfrm>
              <a:off x="4816" y="2711"/>
              <a:ext cx="268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D</a:t>
              </a:r>
            </a:p>
          </p:txBody>
        </p:sp>
        <p:sp>
          <p:nvSpPr>
            <p:cNvPr id="9240" name="Rectangle 30"/>
            <p:cNvSpPr>
              <a:spLocks noChangeArrowheads="1"/>
            </p:cNvSpPr>
            <p:nvPr/>
          </p:nvSpPr>
          <p:spPr bwMode="auto">
            <a:xfrm>
              <a:off x="5084" y="2711"/>
              <a:ext cx="21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/>
                <a:t>5</a:t>
              </a:r>
            </a:p>
          </p:txBody>
        </p:sp>
        <p:sp>
          <p:nvSpPr>
            <p:cNvPr id="9241" name="Rectangle 31"/>
            <p:cNvSpPr>
              <a:spLocks noChangeArrowheads="1"/>
            </p:cNvSpPr>
            <p:nvPr/>
          </p:nvSpPr>
          <p:spPr bwMode="auto">
            <a:xfrm>
              <a:off x="5292" y="2711"/>
              <a:ext cx="21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9242" name="Line 38"/>
            <p:cNvSpPr>
              <a:spLocks noChangeShapeType="1"/>
            </p:cNvSpPr>
            <p:nvPr/>
          </p:nvSpPr>
          <p:spPr bwMode="auto">
            <a:xfrm flipH="1">
              <a:off x="5288" y="2712"/>
              <a:ext cx="208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sp>
        <p:nvSpPr>
          <p:cNvPr id="9229" name="Line 39"/>
          <p:cNvSpPr>
            <a:spLocks noChangeShapeType="1"/>
          </p:cNvSpPr>
          <p:nvPr/>
        </p:nvSpPr>
        <p:spPr bwMode="auto">
          <a:xfrm>
            <a:off x="7051365" y="4756149"/>
            <a:ext cx="679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9230" name="Line 40"/>
          <p:cNvSpPr>
            <a:spLocks noChangeShapeType="1"/>
          </p:cNvSpPr>
          <p:nvPr/>
        </p:nvSpPr>
        <p:spPr bwMode="auto">
          <a:xfrm>
            <a:off x="8610535" y="4756149"/>
            <a:ext cx="3399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9231" name="Line 41"/>
          <p:cNvSpPr>
            <a:spLocks noChangeShapeType="1"/>
          </p:cNvSpPr>
          <p:nvPr/>
        </p:nvSpPr>
        <p:spPr bwMode="auto">
          <a:xfrm>
            <a:off x="9806289" y="4756149"/>
            <a:ext cx="3634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9232" name="Line 42"/>
          <p:cNvSpPr>
            <a:spLocks noChangeShapeType="1"/>
          </p:cNvSpPr>
          <p:nvPr/>
        </p:nvSpPr>
        <p:spPr bwMode="auto">
          <a:xfrm>
            <a:off x="7051365" y="5784849"/>
            <a:ext cx="679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9233" name="Text Box 43"/>
          <p:cNvSpPr txBox="1">
            <a:spLocks noChangeArrowheads="1"/>
          </p:cNvSpPr>
          <p:nvPr/>
        </p:nvSpPr>
        <p:spPr bwMode="auto">
          <a:xfrm>
            <a:off x="8774657" y="3760789"/>
            <a:ext cx="31482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r>
              <a:rPr lang="en-US" altLang="ko-KR" sz="1800"/>
              <a:t>Edge (end vertex, cost, next edge)</a:t>
            </a:r>
          </a:p>
        </p:txBody>
      </p:sp>
      <p:sp>
        <p:nvSpPr>
          <p:cNvPr id="9234" name="Text Box 44"/>
          <p:cNvSpPr txBox="1">
            <a:spLocks noChangeArrowheads="1"/>
          </p:cNvSpPr>
          <p:nvPr/>
        </p:nvSpPr>
        <p:spPr bwMode="auto">
          <a:xfrm>
            <a:off x="6512104" y="3290889"/>
            <a:ext cx="25456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r>
              <a:rPr lang="en-US" altLang="ko-KR" sz="1800"/>
              <a:t>Vertex (name, list of edges)</a:t>
            </a:r>
          </a:p>
        </p:txBody>
      </p:sp>
      <p:sp>
        <p:nvSpPr>
          <p:cNvPr id="9235" name="Line 45"/>
          <p:cNvSpPr>
            <a:spLocks noChangeShapeType="1"/>
          </p:cNvSpPr>
          <p:nvPr/>
        </p:nvSpPr>
        <p:spPr bwMode="auto">
          <a:xfrm flipH="1">
            <a:off x="6828626" y="3575049"/>
            <a:ext cx="152400" cy="508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9236" name="Line 48"/>
          <p:cNvSpPr>
            <a:spLocks noChangeShapeType="1"/>
          </p:cNvSpPr>
          <p:nvPr/>
        </p:nvSpPr>
        <p:spPr bwMode="auto">
          <a:xfrm>
            <a:off x="9020842" y="4006849"/>
            <a:ext cx="105508" cy="58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9237" name="AutoShape 59"/>
          <p:cNvSpPr>
            <a:spLocks/>
          </p:cNvSpPr>
          <p:nvPr/>
        </p:nvSpPr>
        <p:spPr bwMode="auto">
          <a:xfrm>
            <a:off x="6195580" y="4108449"/>
            <a:ext cx="234462" cy="1816100"/>
          </a:xfrm>
          <a:prstGeom prst="leftBrace">
            <a:avLst>
              <a:gd name="adj1" fmla="val 5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9238" name="Text Box 60"/>
          <p:cNvSpPr txBox="1">
            <a:spLocks noChangeArrowheads="1"/>
          </p:cNvSpPr>
          <p:nvPr/>
        </p:nvSpPr>
        <p:spPr bwMode="auto">
          <a:xfrm>
            <a:off x="5609428" y="4802189"/>
            <a:ext cx="5770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r>
              <a:rPr lang="en-US" altLang="ko-KR" sz="180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26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21" y="160076"/>
            <a:ext cx="10353762" cy="970450"/>
          </a:xfrm>
        </p:spPr>
        <p:txBody>
          <a:bodyPr/>
          <a:lstStyle/>
          <a:p>
            <a:r>
              <a:rPr lang="en-US" altLang="ko-KR" dirty="0" smtClean="0"/>
              <a:t>Operations of graph data structure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947" y="1557370"/>
            <a:ext cx="4186808" cy="4925144"/>
          </a:xfrm>
        </p:spPr>
        <p:txBody>
          <a:bodyPr/>
          <a:lstStyle/>
          <a:p>
            <a:r>
              <a:rPr lang="en-US" altLang="ko-KR" dirty="0" smtClean="0"/>
              <a:t>Operations on graphs</a:t>
            </a:r>
          </a:p>
          <a:p>
            <a:pPr lvl="1"/>
            <a:r>
              <a:rPr lang="en-US" altLang="ko-KR" dirty="0" smtClean="0"/>
              <a:t>Operation of retrieving vertexes</a:t>
            </a:r>
          </a:p>
          <a:p>
            <a:pPr lvl="2"/>
            <a:r>
              <a:rPr lang="en-US" altLang="ko-KR" dirty="0" smtClean="0"/>
              <a:t>BFS traverse</a:t>
            </a:r>
          </a:p>
          <a:p>
            <a:pPr lvl="2"/>
            <a:r>
              <a:rPr lang="en-US" altLang="ko-KR" dirty="0" smtClean="0"/>
              <a:t>DFS traverse</a:t>
            </a:r>
          </a:p>
          <a:p>
            <a:pPr lvl="1"/>
            <a:r>
              <a:rPr lang="en-US" altLang="ko-KR" dirty="0" smtClean="0"/>
              <a:t>Operation of finding shortest paths</a:t>
            </a:r>
          </a:p>
          <a:p>
            <a:pPr lvl="2"/>
            <a:r>
              <a:rPr lang="en-US" altLang="ko-KR" dirty="0" smtClean="0"/>
              <a:t>The shortest path </a:t>
            </a:r>
          </a:p>
          <a:p>
            <a:pPr lvl="3"/>
            <a:r>
              <a:rPr lang="en-US" altLang="ko-KR" dirty="0" smtClean="0"/>
              <a:t>From vertex 1</a:t>
            </a:r>
          </a:p>
          <a:p>
            <a:pPr lvl="3"/>
            <a:r>
              <a:rPr lang="en-US" altLang="ko-KR" dirty="0" smtClean="0"/>
              <a:t>To vertex 9</a:t>
            </a:r>
          </a:p>
          <a:p>
            <a:pPr lvl="1"/>
            <a:r>
              <a:rPr lang="en-US" altLang="ko-KR" dirty="0" smtClean="0"/>
              <a:t>Operation of finding a set of path to control whole vertexes</a:t>
            </a:r>
          </a:p>
          <a:p>
            <a:pPr lvl="2"/>
            <a:r>
              <a:rPr lang="en-US" altLang="ko-KR" dirty="0" smtClean="0"/>
              <a:t>The minimum spanning tree</a:t>
            </a:r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8944879" y="285893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9480240" y="203269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7955188" y="1850827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9050001" y="3712629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9712849" y="4278378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8666057" y="4480706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9218502" y="5296865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7881371" y="2623544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10763500" y="4533433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10259444" y="5523235"/>
            <a:ext cx="504056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15" name="Straight Arrow Connector 14"/>
          <p:cNvCxnSpPr>
            <a:stCxn id="5" idx="0"/>
            <a:endCxn id="6" idx="3"/>
          </p:cNvCxnSpPr>
          <p:nvPr/>
        </p:nvCxnSpPr>
        <p:spPr>
          <a:xfrm flipV="1">
            <a:off x="9196907" y="2340013"/>
            <a:ext cx="357150" cy="518927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5" idx="4"/>
          </p:cNvCxnSpPr>
          <p:nvPr/>
        </p:nvCxnSpPr>
        <p:spPr>
          <a:xfrm flipH="1" flipV="1">
            <a:off x="9196907" y="3218979"/>
            <a:ext cx="105122" cy="493650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9" idx="0"/>
          </p:cNvCxnSpPr>
          <p:nvPr/>
        </p:nvCxnSpPr>
        <p:spPr>
          <a:xfrm>
            <a:off x="9480241" y="4019942"/>
            <a:ext cx="484637" cy="258436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0"/>
          </p:cNvCxnSpPr>
          <p:nvPr/>
        </p:nvCxnSpPr>
        <p:spPr>
          <a:xfrm flipH="1">
            <a:off x="8918086" y="4019942"/>
            <a:ext cx="205733" cy="460764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5"/>
            <a:endCxn id="13" idx="2"/>
          </p:cNvCxnSpPr>
          <p:nvPr/>
        </p:nvCxnSpPr>
        <p:spPr>
          <a:xfrm>
            <a:off x="10143088" y="4585691"/>
            <a:ext cx="620412" cy="127762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7"/>
          </p:cNvCxnSpPr>
          <p:nvPr/>
        </p:nvCxnSpPr>
        <p:spPr>
          <a:xfrm flipH="1">
            <a:off x="9648742" y="4585692"/>
            <a:ext cx="137925" cy="763901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4"/>
            <a:endCxn id="14" idx="0"/>
          </p:cNvCxnSpPr>
          <p:nvPr/>
        </p:nvCxnSpPr>
        <p:spPr>
          <a:xfrm flipH="1">
            <a:off x="10511472" y="4893473"/>
            <a:ext cx="504056" cy="629762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6"/>
          </p:cNvCxnSpPr>
          <p:nvPr/>
        </p:nvCxnSpPr>
        <p:spPr>
          <a:xfrm flipH="1" flipV="1">
            <a:off x="8459244" y="2030847"/>
            <a:ext cx="1020996" cy="181872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2" idx="0"/>
          </p:cNvCxnSpPr>
          <p:nvPr/>
        </p:nvCxnSpPr>
        <p:spPr>
          <a:xfrm flipH="1">
            <a:off x="8133400" y="2210868"/>
            <a:ext cx="73817" cy="412677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  <a:endCxn id="5" idx="2"/>
          </p:cNvCxnSpPr>
          <p:nvPr/>
        </p:nvCxnSpPr>
        <p:spPr>
          <a:xfrm>
            <a:off x="8385427" y="2803565"/>
            <a:ext cx="559452" cy="235395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1" idx="1"/>
          </p:cNvCxnSpPr>
          <p:nvPr/>
        </p:nvCxnSpPr>
        <p:spPr>
          <a:xfrm>
            <a:off x="8918085" y="4840746"/>
            <a:ext cx="374234" cy="508846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0"/>
            <a:endCxn id="6" idx="5"/>
          </p:cNvCxnSpPr>
          <p:nvPr/>
        </p:nvCxnSpPr>
        <p:spPr>
          <a:xfrm flipH="1" flipV="1">
            <a:off x="9910480" y="2340013"/>
            <a:ext cx="1105049" cy="2193421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12" idx="4"/>
          </p:cNvCxnSpPr>
          <p:nvPr/>
        </p:nvCxnSpPr>
        <p:spPr>
          <a:xfrm flipH="1" flipV="1">
            <a:off x="8133400" y="2983585"/>
            <a:ext cx="606475" cy="1549849"/>
          </a:xfrm>
          <a:prstGeom prst="straightConnector1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772851" y="2121783"/>
            <a:ext cx="108520" cy="47769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56634" y="1850827"/>
            <a:ext cx="692835" cy="72008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070665" y="2304008"/>
            <a:ext cx="1086562" cy="215439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4"/>
            <a:endCxn id="8" idx="0"/>
          </p:cNvCxnSpPr>
          <p:nvPr/>
        </p:nvCxnSpPr>
        <p:spPr>
          <a:xfrm>
            <a:off x="9196907" y="3218979"/>
            <a:ext cx="105122" cy="4936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320083" y="3218979"/>
            <a:ext cx="95048" cy="49365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0" idx="7"/>
          </p:cNvCxnSpPr>
          <p:nvPr/>
        </p:nvCxnSpPr>
        <p:spPr>
          <a:xfrm flipH="1">
            <a:off x="9096297" y="4072669"/>
            <a:ext cx="128739" cy="46076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6"/>
            <a:endCxn id="9" idx="7"/>
          </p:cNvCxnSpPr>
          <p:nvPr/>
        </p:nvCxnSpPr>
        <p:spPr>
          <a:xfrm>
            <a:off x="9554058" y="3892649"/>
            <a:ext cx="589031" cy="43845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0" idx="5"/>
            <a:endCxn id="11" idx="0"/>
          </p:cNvCxnSpPr>
          <p:nvPr/>
        </p:nvCxnSpPr>
        <p:spPr>
          <a:xfrm>
            <a:off x="9096296" y="4788019"/>
            <a:ext cx="374234" cy="50884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7"/>
            <a:endCxn id="6" idx="4"/>
          </p:cNvCxnSpPr>
          <p:nvPr/>
        </p:nvCxnSpPr>
        <p:spPr>
          <a:xfrm flipV="1">
            <a:off x="9375118" y="2392740"/>
            <a:ext cx="357150" cy="518927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5"/>
            <a:endCxn id="5" idx="3"/>
          </p:cNvCxnSpPr>
          <p:nvPr/>
        </p:nvCxnSpPr>
        <p:spPr>
          <a:xfrm>
            <a:off x="8311610" y="2930858"/>
            <a:ext cx="707086" cy="23539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7"/>
            <a:endCxn id="7" idx="5"/>
          </p:cNvCxnSpPr>
          <p:nvPr/>
        </p:nvCxnSpPr>
        <p:spPr>
          <a:xfrm flipV="1">
            <a:off x="8311611" y="2158141"/>
            <a:ext cx="73817" cy="518131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1"/>
            <a:endCxn id="9" idx="6"/>
          </p:cNvCxnSpPr>
          <p:nvPr/>
        </p:nvCxnSpPr>
        <p:spPr>
          <a:xfrm flipH="1" flipV="1">
            <a:off x="10216905" y="4458398"/>
            <a:ext cx="620412" cy="12776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4" idx="7"/>
            <a:endCxn id="13" idx="5"/>
          </p:cNvCxnSpPr>
          <p:nvPr/>
        </p:nvCxnSpPr>
        <p:spPr>
          <a:xfrm flipV="1">
            <a:off x="10689683" y="4840746"/>
            <a:ext cx="504056" cy="735216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00"/>
                            </p:stCondLst>
                            <p:childTnLst>
                              <p:par>
                                <p:cTn id="54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38100"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1" id="{0F373DBF-BD65-4899-BF71-1DF4029741E3}" vid="{45A48CE5-F076-4E3E-B1BC-FC2A89BB4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7543</TotalTime>
  <Words>2008</Words>
  <Application>Microsoft Office PowerPoint</Application>
  <PresentationFormat>와이드스크린</PresentationFormat>
  <Paragraphs>823</Paragraphs>
  <Slides>24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HY헤드라인M</vt:lpstr>
      <vt:lpstr>굴림</vt:lpstr>
      <vt:lpstr>맑은 고딕</vt:lpstr>
      <vt:lpstr>Arial</vt:lpstr>
      <vt:lpstr>Cambria</vt:lpstr>
      <vt:lpstr>Cambria Math</vt:lpstr>
      <vt:lpstr>Symbol</vt:lpstr>
      <vt:lpstr>Times New Roman</vt:lpstr>
      <vt:lpstr>Wingdings</vt:lpstr>
      <vt:lpstr>테마1</vt:lpstr>
      <vt:lpstr>Graph</vt:lpstr>
      <vt:lpstr>Weekly Objectives</vt:lpstr>
      <vt:lpstr>Graphs</vt:lpstr>
      <vt:lpstr>Graph terminology</vt:lpstr>
      <vt:lpstr>PowerPoint 프레젠테이션</vt:lpstr>
      <vt:lpstr>Data structure for graphs</vt:lpstr>
      <vt:lpstr>Matrix Representation for Dense Graph</vt:lpstr>
      <vt:lpstr>Adjacency List Representation for Sparse Graph</vt:lpstr>
      <vt:lpstr>Operations of graph data structure</vt:lpstr>
      <vt:lpstr>Detour: Tree traversing</vt:lpstr>
      <vt:lpstr>DFS vs. BFS traverse on graphs</vt:lpstr>
      <vt:lpstr>Single-Source Shortest Path Problem</vt:lpstr>
      <vt:lpstr>Detour: Dynamic Programming</vt:lpstr>
      <vt:lpstr>Detour: Tracing Assembly Line Scheduling in DP</vt:lpstr>
      <vt:lpstr>Dijkstra’s algorithm</vt:lpstr>
      <vt:lpstr>Progress of Dijkstra’s algorithm (1)</vt:lpstr>
      <vt:lpstr>Progress of Dijkstra’s algorithm (2)</vt:lpstr>
      <vt:lpstr>Progress of Dijkstra’s algorithm (3)</vt:lpstr>
      <vt:lpstr>Minimum Spanning Tree Problem</vt:lpstr>
      <vt:lpstr>Prim’s algorithm</vt:lpstr>
      <vt:lpstr>Progress of Prim’s Algorithm (1)</vt:lpstr>
      <vt:lpstr>Progress of Prim’s Algorithm (2)</vt:lpstr>
      <vt:lpstr>Progress of Prim’s Algorithm (3)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Windows 사용자</cp:lastModifiedBy>
  <cp:revision>375</cp:revision>
  <dcterms:created xsi:type="dcterms:W3CDTF">2013-08-14T02:12:56Z</dcterms:created>
  <dcterms:modified xsi:type="dcterms:W3CDTF">2017-10-26T04:37:50Z</dcterms:modified>
</cp:coreProperties>
</file>