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93" r:id="rId2"/>
    <p:sldId id="570" r:id="rId3"/>
    <p:sldId id="571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85F3-A77E-408E-9F90-D3B01E2760CC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1C5F-1D0F-4256-BD1C-618DF4C9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10078144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049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394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60363" y="274638"/>
            <a:ext cx="2336800" cy="6178698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558741" cy="61786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328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255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206553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573016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557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552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875" y="1536192"/>
            <a:ext cx="552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5484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52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52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6640" y="1535113"/>
            <a:ext cx="552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40" y="2174875"/>
            <a:ext cx="552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0745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201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721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301208"/>
            <a:ext cx="11258217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399" y="5901664"/>
            <a:ext cx="11258220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1258219" cy="47761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80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12192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12192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97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963674" y="625211"/>
            <a:ext cx="268982" cy="122132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0791" y="6590376"/>
            <a:ext cx="770003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24704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600200"/>
            <a:ext cx="1124704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84566" y="6597351"/>
            <a:ext cx="1020233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0577" y="6620808"/>
            <a:ext cx="828212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7570" y="6597352"/>
            <a:ext cx="1426996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9456" y="6608386"/>
            <a:ext cx="641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2017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AAILab</a:t>
            </a:r>
            <a:r>
              <a:rPr lang="en-US" altLang="ko-KR" sz="1200" dirty="0" smtClean="0">
                <a:solidFill>
                  <a:schemeClr val="bg1"/>
                </a:solidFill>
              </a:rPr>
              <a:t>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8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1966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Hash</a:t>
            </a:r>
            <a:endParaRPr lang="ko-KR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1966" y="3598339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Il-Chul Moon</a:t>
            </a:r>
            <a:br>
              <a:rPr lang="en-US" altLang="ko-KR" dirty="0" smtClean="0"/>
            </a:br>
            <a:r>
              <a:rPr lang="en-US" altLang="ko-KR" dirty="0" smtClean="0"/>
              <a:t>Dept. of Industrial and Systems Engineering</a:t>
            </a:r>
            <a:br>
              <a:rPr lang="en-US" altLang="ko-KR" dirty="0" smtClean="0"/>
            </a:br>
            <a:r>
              <a:rPr lang="en-US" altLang="ko-KR" dirty="0" smtClean="0"/>
              <a:t>KAIST</a:t>
            </a:r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icmoon@kaist.ac.kr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38455" y="6477005"/>
            <a:ext cx="753545" cy="365125"/>
          </a:xfrm>
        </p:spPr>
        <p:txBody>
          <a:bodyPr/>
          <a:lstStyle/>
          <a:p>
            <a:fld id="{5201CCC1-3165-4E50-B981-0BF2C62E27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73" y="66712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Collision resolution of hashing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893" y="1098078"/>
            <a:ext cx="6059016" cy="49251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Load factor</a:t>
            </a:r>
          </a:p>
          <a:p>
            <a:pPr lvl="1"/>
            <a:r>
              <a:rPr lang="en-US" altLang="ko-KR" dirty="0" smtClean="0"/>
              <a:t>Load factor is often the determinant of the hash performance</a:t>
            </a:r>
          </a:p>
          <a:p>
            <a:pPr lvl="1"/>
            <a:r>
              <a:rPr lang="en-US" altLang="ko-KR" dirty="0" smtClean="0"/>
              <a:t>= N / S</a:t>
            </a:r>
          </a:p>
          <a:p>
            <a:pPr lvl="2"/>
            <a:r>
              <a:rPr lang="en-US" altLang="ko-KR" dirty="0" smtClean="0"/>
              <a:t>N = Size of the stored entries</a:t>
            </a:r>
          </a:p>
          <a:p>
            <a:pPr lvl="2"/>
            <a:r>
              <a:rPr lang="en-US" altLang="ko-KR" dirty="0" smtClean="0"/>
              <a:t>S = Size of the hash table</a:t>
            </a:r>
          </a:p>
          <a:p>
            <a:pPr lvl="1"/>
            <a:r>
              <a:rPr lang="en-US" altLang="ko-KR" dirty="0" smtClean="0"/>
              <a:t>Why is this important?</a:t>
            </a:r>
          </a:p>
          <a:p>
            <a:pPr lvl="2"/>
            <a:r>
              <a:rPr lang="en-US" altLang="ko-KR" dirty="0" smtClean="0"/>
              <a:t>Related to one of the qualities of the hash function, or uniformity</a:t>
            </a:r>
          </a:p>
          <a:p>
            <a:pPr lvl="2"/>
            <a:r>
              <a:rPr lang="en-US" altLang="ko-KR" dirty="0" smtClean="0"/>
              <a:t>Because of collision</a:t>
            </a:r>
          </a:p>
          <a:p>
            <a:pPr lvl="3"/>
            <a:r>
              <a:rPr lang="en-US" altLang="ko-KR" dirty="0" smtClean="0"/>
              <a:t>Different keys with the same index</a:t>
            </a:r>
          </a:p>
          <a:p>
            <a:r>
              <a:rPr lang="en-US" altLang="ko-KR" dirty="0" smtClean="0"/>
              <a:t>Closed addressing</a:t>
            </a:r>
          </a:p>
          <a:p>
            <a:r>
              <a:rPr lang="en-US" altLang="ko-KR" dirty="0" smtClean="0"/>
              <a:t>Open addressing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Picture 2" descr="http://upload.wikimedia.org/wikipedia/commons/thumb/6/6c/Surjection.svg/200px-Surje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455" y="1628800"/>
            <a:ext cx="1790908" cy="179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562526" y="3200235"/>
            <a:ext cx="20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Surjective Function</a:t>
            </a:r>
            <a:endParaRPr lang="ko-KR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524554"/>
              </p:ext>
            </p:extLst>
          </p:nvPr>
        </p:nvGraphicFramePr>
        <p:xfrm>
          <a:off x="9016082" y="3769851"/>
          <a:ext cx="2699791" cy="211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Key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2"/>
                          </a:solidFill>
                        </a:rPr>
                        <a:t>Idx</a:t>
                      </a:r>
                      <a:endParaRPr lang="ko-KR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Key</a:t>
                      </a:r>
                      <a:r>
                        <a:rPr lang="en-US" altLang="ko-KR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baseline="-25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Picture 6" descr="http://ie.kaist.ac.kr/isyse/professor/image/pro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836" y="4569134"/>
            <a:ext cx="726802" cy="89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082393" y="4805756"/>
            <a:ext cx="3441226" cy="1832771"/>
            <a:chOff x="3252108" y="5025229"/>
            <a:chExt cx="3441226" cy="1832771"/>
          </a:xfrm>
        </p:grpSpPr>
        <p:sp>
          <p:nvSpPr>
            <p:cNvPr id="11" name="Rectangular Callout 10"/>
            <p:cNvSpPr/>
            <p:nvPr/>
          </p:nvSpPr>
          <p:spPr>
            <a:xfrm>
              <a:off x="3252108" y="5394561"/>
              <a:ext cx="2688043" cy="1224136"/>
            </a:xfrm>
            <a:prstGeom prst="wedgeRectCallout">
              <a:avLst>
                <a:gd name="adj1" fmla="val 66806"/>
                <a:gd name="adj2" fmla="val -55481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My key is Key2, but my index is 50. My index is already occupied… What to do?</a:t>
              </a:r>
              <a:endParaRPr lang="ko-KR" altLang="en-US" dirty="0"/>
            </a:p>
          </p:txBody>
        </p:sp>
        <p:pic>
          <p:nvPicPr>
            <p:cNvPr id="8" name="Picture 2" descr="http://seslab.kaist.ac.kr/xe/files/cache/thumbnails/124/120x133.crop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1" y="6023222"/>
              <a:ext cx="753183" cy="834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864059" y="502522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Collision!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54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02" y="52842"/>
            <a:ext cx="10353762" cy="970450"/>
          </a:xfrm>
        </p:spPr>
        <p:txBody>
          <a:bodyPr/>
          <a:lstStyle/>
          <a:p>
            <a:r>
              <a:rPr lang="en-US" altLang="ko-KR" dirty="0"/>
              <a:t>Collision resolution by closed addressing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1" y="930729"/>
            <a:ext cx="8344742" cy="3089471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Collision resolution by closed addressing</a:t>
            </a:r>
          </a:p>
          <a:p>
            <a:pPr lvl="1"/>
            <a:r>
              <a:rPr lang="en-US" altLang="ko-KR" dirty="0" smtClean="0"/>
              <a:t>Separate chaining</a:t>
            </a:r>
          </a:p>
          <a:p>
            <a:pPr lvl="1"/>
            <a:r>
              <a:rPr lang="en-US" altLang="ko-KR" dirty="0" smtClean="0"/>
              <a:t>Live together approach</a:t>
            </a:r>
          </a:p>
          <a:p>
            <a:r>
              <a:rPr lang="en-US" altLang="ko-KR" dirty="0" smtClean="0"/>
              <a:t>The worst case scenario</a:t>
            </a:r>
          </a:p>
          <a:p>
            <a:pPr lvl="1"/>
            <a:r>
              <a:rPr lang="en-US" altLang="ko-KR" dirty="0" smtClean="0"/>
              <a:t>Every entries have the same index from a stupid hash function</a:t>
            </a:r>
          </a:p>
          <a:p>
            <a:pPr lvl="1"/>
            <a:r>
              <a:rPr lang="en-US" altLang="ko-KR" dirty="0" smtClean="0"/>
              <a:t>Just another linked list</a:t>
            </a:r>
          </a:p>
          <a:p>
            <a:r>
              <a:rPr lang="en-US" altLang="ko-KR" dirty="0" smtClean="0"/>
              <a:t>Considering the load factor</a:t>
            </a:r>
          </a:p>
          <a:p>
            <a:pPr lvl="1"/>
            <a:r>
              <a:rPr lang="en-US" altLang="ko-KR" dirty="0" smtClean="0"/>
              <a:t>Load factor &gt; 1 is possible</a:t>
            </a:r>
          </a:p>
          <a:p>
            <a:pPr lvl="1"/>
            <a:r>
              <a:rPr lang="en-US" altLang="ko-KR" dirty="0" smtClean="0"/>
              <a:t>This case means that every index has one or more entries</a:t>
            </a:r>
          </a:p>
          <a:p>
            <a:pPr lvl="1"/>
            <a:r>
              <a:rPr lang="en-US" altLang="ko-KR" dirty="0" smtClean="0"/>
              <a:t>Then? Only use the linked list for each bucket? Trees can be used as well…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46400"/>
              </p:ext>
            </p:extLst>
          </p:nvPr>
        </p:nvGraphicFramePr>
        <p:xfrm>
          <a:off x="3985253" y="4127822"/>
          <a:ext cx="2304256" cy="238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2"/>
                          </a:solidFill>
                        </a:rPr>
                        <a:t>Idx</a:t>
                      </a:r>
                      <a:endParaRPr lang="ko-KR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Head of a Linked List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993365" y="5215280"/>
            <a:ext cx="1224136" cy="864096"/>
            <a:chOff x="5292080" y="3861048"/>
            <a:chExt cx="1224136" cy="864096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5292080" y="3861048"/>
              <a:ext cx="1224136" cy="864096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00192" y="3861048"/>
              <a:ext cx="216024" cy="864096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25613" y="5215280"/>
            <a:ext cx="1224136" cy="864096"/>
            <a:chOff x="4427984" y="5158130"/>
            <a:chExt cx="1224136" cy="864096"/>
          </a:xfrm>
          <a:noFill/>
        </p:grpSpPr>
        <p:grpSp>
          <p:nvGrpSpPr>
            <p:cNvPr id="11" name="Group 10"/>
            <p:cNvGrpSpPr/>
            <p:nvPr/>
          </p:nvGrpSpPr>
          <p:grpSpPr>
            <a:xfrm>
              <a:off x="4427984" y="5158130"/>
              <a:ext cx="1224136" cy="864096"/>
              <a:chOff x="5292080" y="3861048"/>
              <a:chExt cx="1224136" cy="864096"/>
            </a:xfrm>
            <a:grpFill/>
          </p:grpSpPr>
          <p:sp>
            <p:nvSpPr>
              <p:cNvPr id="12" name="Rectangle 11"/>
              <p:cNvSpPr/>
              <p:nvPr/>
            </p:nvSpPr>
            <p:spPr>
              <a:xfrm>
                <a:off x="5292080" y="3861048"/>
                <a:ext cx="1224136" cy="864096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00192" y="3861048"/>
                <a:ext cx="216024" cy="864096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Picture 6" descr="http://ie.kaist.ac.kr/isyse/professor/image/pro1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5194134"/>
              <a:ext cx="644924" cy="792088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  <a:extLst/>
          </p:spPr>
        </p:pic>
      </p:grpSp>
      <p:grpSp>
        <p:nvGrpSpPr>
          <p:cNvPr id="17" name="Group 16"/>
          <p:cNvGrpSpPr/>
          <p:nvPr/>
        </p:nvGrpSpPr>
        <p:grpSpPr>
          <a:xfrm>
            <a:off x="9457861" y="5215280"/>
            <a:ext cx="1224136" cy="864096"/>
            <a:chOff x="6660232" y="5158130"/>
            <a:chExt cx="1224136" cy="864096"/>
          </a:xfrm>
          <a:noFill/>
        </p:grpSpPr>
        <p:grpSp>
          <p:nvGrpSpPr>
            <p:cNvPr id="14" name="Group 13"/>
            <p:cNvGrpSpPr/>
            <p:nvPr/>
          </p:nvGrpSpPr>
          <p:grpSpPr>
            <a:xfrm>
              <a:off x="6660232" y="5158130"/>
              <a:ext cx="1224136" cy="864096"/>
              <a:chOff x="5292080" y="3861048"/>
              <a:chExt cx="1224136" cy="864096"/>
            </a:xfrm>
            <a:grpFill/>
          </p:grpSpPr>
          <p:sp>
            <p:nvSpPr>
              <p:cNvPr id="15" name="Rectangle 14"/>
              <p:cNvSpPr/>
              <p:nvPr/>
            </p:nvSpPr>
            <p:spPr>
              <a:xfrm>
                <a:off x="5292080" y="3861048"/>
                <a:ext cx="1224136" cy="864096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300192" y="3861048"/>
                <a:ext cx="216024" cy="864096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" name="Picture 2" descr="http://seslab.kaist.ac.kr/xe/files/cache/thumbnails/124/120x133.crop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5208601"/>
              <a:ext cx="688559" cy="763153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  <a:extLst/>
          </p:spPr>
        </p:pic>
      </p:grpSp>
      <p:cxnSp>
        <p:nvCxnSpPr>
          <p:cNvPr id="20" name="Straight Arrow Connector 19"/>
          <p:cNvCxnSpPr>
            <a:stCxn id="9" idx="3"/>
            <a:endCxn id="12" idx="1"/>
          </p:cNvCxnSpPr>
          <p:nvPr/>
        </p:nvCxnSpPr>
        <p:spPr>
          <a:xfrm>
            <a:off x="6217501" y="5647328"/>
            <a:ext cx="1008112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5" idx="1"/>
          </p:cNvCxnSpPr>
          <p:nvPr/>
        </p:nvCxnSpPr>
        <p:spPr>
          <a:xfrm>
            <a:off x="8449749" y="5647328"/>
            <a:ext cx="1008112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6711480" y="4638279"/>
            <a:ext cx="2404281" cy="338695"/>
          </a:xfrm>
          <a:prstGeom prst="wedgeRectCallout">
            <a:avLst>
              <a:gd name="adj1" fmla="val -9944"/>
              <a:gd name="adj2" fmla="val 122072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Put yourself at my tail</a:t>
            </a:r>
            <a:endParaRPr lang="ko-KR" alt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9268161" y="4134223"/>
            <a:ext cx="2404281" cy="842751"/>
          </a:xfrm>
          <a:prstGeom prst="wedgeRectCallout">
            <a:avLst>
              <a:gd name="adj1" fmla="val -27418"/>
              <a:gd name="adj2" fmla="val 7710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Okay. I will pass you whenever I go in and 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11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94433"/>
              </p:ext>
            </p:extLst>
          </p:nvPr>
        </p:nvGraphicFramePr>
        <p:xfrm>
          <a:off x="9303256" y="1426163"/>
          <a:ext cx="2699791" cy="519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Key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2"/>
                          </a:solidFill>
                        </a:rPr>
                        <a:t>Idx</a:t>
                      </a:r>
                      <a:endParaRPr lang="ko-KR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f(Key</a:t>
                      </a:r>
                      <a:r>
                        <a:rPr lang="en-US" altLang="ko-KR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altLang="ko-KR" baseline="0" dirty="0" smtClean="0">
                          <a:solidFill>
                            <a:schemeClr val="tx2"/>
                          </a:solidFill>
                        </a:rPr>
                        <a:t>)=50</a:t>
                      </a:r>
                      <a:endParaRPr lang="ko-KR" altLang="en-US" baseline="-25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f(Key</a:t>
                      </a:r>
                      <a:r>
                        <a:rPr lang="en-US" altLang="ko-KR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ko-KR" baseline="0" dirty="0" smtClean="0">
                          <a:solidFill>
                            <a:schemeClr val="tx2"/>
                          </a:solidFill>
                        </a:rPr>
                        <a:t>)=50</a:t>
                      </a:r>
                      <a:endParaRPr lang="ko-KR" altLang="en-US" baseline="-2500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51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Empty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5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f(Key</a:t>
                      </a:r>
                      <a:r>
                        <a:rPr lang="en-US" altLang="ko-KR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)=50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99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Empty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36" y="111816"/>
            <a:ext cx="10353762" cy="970450"/>
          </a:xfrm>
        </p:spPr>
        <p:txBody>
          <a:bodyPr/>
          <a:lstStyle/>
          <a:p>
            <a:r>
              <a:rPr lang="en-US" altLang="ko-KR" dirty="0"/>
              <a:t>Collision resolution in open addressing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2905" y="1082266"/>
            <a:ext cx="4114800" cy="562877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Collision resolution by </a:t>
            </a:r>
            <a:r>
              <a:rPr lang="en-US" altLang="ko-KR" dirty="0" smtClean="0"/>
              <a:t>open </a:t>
            </a:r>
            <a:r>
              <a:rPr lang="en-US" altLang="ko-KR" dirty="0"/>
              <a:t>addressing</a:t>
            </a:r>
          </a:p>
          <a:p>
            <a:pPr lvl="1"/>
            <a:r>
              <a:rPr lang="en-US" altLang="ko-KR" dirty="0" smtClean="0"/>
              <a:t>Resolution by probing</a:t>
            </a:r>
          </a:p>
          <a:p>
            <a:pPr lvl="2"/>
            <a:r>
              <a:rPr lang="en-US" altLang="ko-KR" dirty="0" smtClean="0"/>
              <a:t>See where an empty bucket is</a:t>
            </a:r>
          </a:p>
          <a:p>
            <a:pPr lvl="1"/>
            <a:r>
              <a:rPr lang="en-US" altLang="ko-KR" b="1" i="1" dirty="0" smtClean="0"/>
              <a:t>I don’t want to live with you, so get out and find your own place </a:t>
            </a:r>
            <a:r>
              <a:rPr lang="en-US" altLang="ko-KR" dirty="0" smtClean="0"/>
              <a:t>approach</a:t>
            </a:r>
            <a:endParaRPr lang="en-US" altLang="ko-KR" dirty="0"/>
          </a:p>
          <a:p>
            <a:r>
              <a:rPr lang="en-US" altLang="ko-KR" dirty="0" smtClean="0"/>
              <a:t>Various probing</a:t>
            </a:r>
            <a:endParaRPr lang="en-US" altLang="ko-KR" dirty="0"/>
          </a:p>
          <a:p>
            <a:pPr lvl="1"/>
            <a:r>
              <a:rPr lang="en-US" altLang="ko-KR" dirty="0" smtClean="0"/>
              <a:t>Linear probing – see whether the next bucket is empty or not</a:t>
            </a:r>
          </a:p>
          <a:p>
            <a:pPr lvl="2"/>
            <a:r>
              <a:rPr lang="en-US" altLang="ko-KR" dirty="0" smtClean="0"/>
              <a:t>Index </a:t>
            </a:r>
            <a:br>
              <a:rPr lang="en-US" altLang="ko-KR" dirty="0" smtClean="0"/>
            </a:br>
            <a:r>
              <a:rPr lang="en-US" altLang="ko-KR" dirty="0" smtClean="0"/>
              <a:t>= ( f(Key) + i ) mod S</a:t>
            </a:r>
          </a:p>
          <a:p>
            <a:pPr lvl="1"/>
            <a:r>
              <a:rPr lang="en-US" altLang="ko-KR" dirty="0" smtClean="0"/>
              <a:t>Quadratic probing</a:t>
            </a:r>
          </a:p>
          <a:p>
            <a:pPr lvl="2"/>
            <a:r>
              <a:rPr lang="en-US" altLang="ko-KR" dirty="0"/>
              <a:t>Index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 ( f(Key</a:t>
            </a:r>
            <a:r>
              <a:rPr lang="en-US" altLang="ko-KR" dirty="0"/>
              <a:t>) + </a:t>
            </a:r>
            <a:r>
              <a:rPr lang="en-US" altLang="ko-KR" dirty="0" smtClean="0"/>
              <a:t>i + i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) mod S</a:t>
            </a:r>
          </a:p>
          <a:p>
            <a:pPr lvl="1"/>
            <a:r>
              <a:rPr lang="en-US" altLang="ko-KR" dirty="0" smtClean="0"/>
              <a:t>i = number of trials</a:t>
            </a:r>
          </a:p>
          <a:p>
            <a:pPr lvl="1"/>
            <a:r>
              <a:rPr lang="en-US" altLang="ko-KR" dirty="0" smtClean="0"/>
              <a:t>S = size of the hash table</a:t>
            </a:r>
            <a:endParaRPr lang="en-US" altLang="ko-KR" dirty="0"/>
          </a:p>
          <a:p>
            <a:r>
              <a:rPr lang="en-US" altLang="ko-KR" dirty="0" smtClean="0"/>
              <a:t>Why quadratic probing?</a:t>
            </a:r>
          </a:p>
          <a:p>
            <a:pPr lvl="1"/>
            <a:r>
              <a:rPr lang="en-US" altLang="ko-KR" dirty="0" smtClean="0"/>
              <a:t>Uniformity of a hash function</a:t>
            </a:r>
          </a:p>
          <a:p>
            <a:pPr lvl="1"/>
            <a:r>
              <a:rPr lang="en-US" altLang="ko-KR" dirty="0" smtClean="0"/>
              <a:t>Because of a </a:t>
            </a:r>
            <a:r>
              <a:rPr lang="en-US" altLang="ko-KR" b="1" i="1" dirty="0" smtClean="0"/>
              <a:t>cluster</a:t>
            </a:r>
          </a:p>
          <a:p>
            <a:endParaRPr lang="ko-KR" altLang="en-US" dirty="0"/>
          </a:p>
        </p:txBody>
      </p:sp>
      <p:pic>
        <p:nvPicPr>
          <p:cNvPr id="6" name="Picture 6" descr="http://ie.kaist.ac.kr/isyse/professor/image/pro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010" y="2225446"/>
            <a:ext cx="726802" cy="89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eslab.kaist.ac.kr/xe/files/cache/thumbnails/124/120x133.cr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5" y="2382056"/>
            <a:ext cx="753183" cy="8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7065208" y="2799445"/>
            <a:ext cx="2127136" cy="489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76120" y="2564904"/>
            <a:ext cx="288032" cy="5040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176120" y="2564904"/>
            <a:ext cx="288032" cy="5040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2"/>
          </p:cNvCxnSpPr>
          <p:nvPr/>
        </p:nvCxnSpPr>
        <p:spPr>
          <a:xfrm rot="16200000" flipH="1">
            <a:off x="7674238" y="2231212"/>
            <a:ext cx="532485" cy="2503727"/>
          </a:xfrm>
          <a:prstGeom prst="bentConnector2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6168008" y="1268760"/>
            <a:ext cx="2304256" cy="792088"/>
          </a:xfrm>
          <a:prstGeom prst="wedgeRectCallout">
            <a:avLst>
              <a:gd name="adj1" fmla="val -35134"/>
              <a:gd name="adj2" fmla="val 8746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Linear probing: </a:t>
            </a:r>
            <a:r>
              <a:rPr lang="en-US" altLang="ko-KR" dirty="0"/>
              <a:t>Okay… I will go to the next bucket</a:t>
            </a:r>
            <a:endParaRPr lang="ko-KR" altLang="en-US" dirty="0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466244" y="3223182"/>
            <a:ext cx="2732450" cy="2719750"/>
          </a:xfrm>
          <a:prstGeom prst="bentConnector3">
            <a:avLst>
              <a:gd name="adj1" fmla="val 99898"/>
            </a:avLst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ular Callout 22"/>
          <p:cNvSpPr/>
          <p:nvPr/>
        </p:nvSpPr>
        <p:spPr>
          <a:xfrm>
            <a:off x="6888088" y="4437112"/>
            <a:ext cx="2304256" cy="792088"/>
          </a:xfrm>
          <a:prstGeom prst="wedgeRectCallout">
            <a:avLst>
              <a:gd name="adj1" fmla="val -52294"/>
              <a:gd name="adj2" fmla="val -1995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Quadratic probing: </a:t>
            </a:r>
            <a:r>
              <a:rPr lang="en-US" altLang="ko-KR" dirty="0"/>
              <a:t>Okay… I will go to a bucket far away…</a:t>
            </a:r>
            <a:endParaRPr lang="ko-KR" alt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29" y="1143000"/>
            <a:ext cx="2374304" cy="131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8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4" y="417833"/>
            <a:ext cx="2507534" cy="97045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Deletion in open addressing hash table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135" y="73479"/>
            <a:ext cx="5772151" cy="678452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Deletion</a:t>
            </a:r>
          </a:p>
          <a:p>
            <a:pPr lvl="1"/>
            <a:r>
              <a:rPr lang="en-US" altLang="ko-KR" dirty="0" smtClean="0"/>
              <a:t>Closed addressing</a:t>
            </a:r>
          </a:p>
          <a:p>
            <a:pPr lvl="2"/>
            <a:r>
              <a:rPr lang="en-US" altLang="ko-KR" dirty="0" smtClean="0"/>
              <a:t>Simple</a:t>
            </a:r>
          </a:p>
          <a:p>
            <a:pPr lvl="2"/>
            <a:r>
              <a:rPr lang="en-US" altLang="ko-KR" dirty="0" smtClean="0"/>
              <a:t>Go to the bucket, and follow the linked list, and delete it</a:t>
            </a:r>
          </a:p>
          <a:p>
            <a:pPr lvl="1"/>
            <a:r>
              <a:rPr lang="en-US" altLang="ko-KR" dirty="0" smtClean="0"/>
              <a:t>Open addressing</a:t>
            </a:r>
          </a:p>
          <a:p>
            <a:pPr lvl="2"/>
            <a:r>
              <a:rPr lang="en-US" altLang="ko-KR" dirty="0" smtClean="0"/>
              <a:t>Complicated</a:t>
            </a:r>
          </a:p>
          <a:p>
            <a:pPr lvl="2"/>
            <a:r>
              <a:rPr lang="en-US" altLang="ko-KR" dirty="0" smtClean="0"/>
              <a:t>Intuitively…</a:t>
            </a:r>
          </a:p>
          <a:p>
            <a:pPr lvl="3"/>
            <a:r>
              <a:rPr lang="en-US" altLang="ko-KR" dirty="0" smtClean="0"/>
              <a:t>Visit the index from the hash function</a:t>
            </a:r>
          </a:p>
          <a:p>
            <a:pPr lvl="3"/>
            <a:r>
              <a:rPr lang="en-US" altLang="ko-KR" dirty="0" smtClean="0"/>
              <a:t>If it is there, delete it</a:t>
            </a:r>
          </a:p>
          <a:p>
            <a:pPr lvl="3"/>
            <a:r>
              <a:rPr lang="en-US" altLang="ko-KR" dirty="0" smtClean="0"/>
              <a:t>If not, keep following the probing method, find and delete it</a:t>
            </a:r>
          </a:p>
          <a:p>
            <a:pPr lvl="2"/>
            <a:r>
              <a:rPr lang="en-US" altLang="ko-KR" dirty="0" smtClean="0"/>
              <a:t>What is wrong with this idea?</a:t>
            </a:r>
          </a:p>
          <a:p>
            <a:pPr lvl="2"/>
            <a:r>
              <a:rPr lang="en-US" altLang="ko-KR" dirty="0" smtClean="0"/>
              <a:t>Problem scenario?</a:t>
            </a:r>
          </a:p>
          <a:p>
            <a:pPr lvl="3"/>
            <a:r>
              <a:rPr lang="en-US" altLang="ko-KR" dirty="0" smtClean="0"/>
              <a:t>Insert an 1, 6, 11 with the same index from hash functions, resolved by linear probing</a:t>
            </a:r>
          </a:p>
          <a:p>
            <a:pPr lvl="3"/>
            <a:r>
              <a:rPr lang="en-US" altLang="ko-KR" dirty="0" smtClean="0"/>
              <a:t>Deleting 6</a:t>
            </a:r>
          </a:p>
          <a:p>
            <a:pPr lvl="3"/>
            <a:r>
              <a:rPr lang="en-US" altLang="ko-KR" dirty="0" smtClean="0"/>
              <a:t>And, searching 11 </a:t>
            </a:r>
            <a:r>
              <a:rPr lang="en-US" altLang="ko-KR" dirty="0" smtClean="0">
                <a:sym typeface="Wingdings" pitchFamily="2" charset="2"/>
              </a:rPr>
              <a:t> Problem!</a:t>
            </a:r>
          </a:p>
          <a:p>
            <a:r>
              <a:rPr lang="en-US" altLang="ko-KR" dirty="0" smtClean="0">
                <a:sym typeface="Wingdings" pitchFamily="2" charset="2"/>
              </a:rPr>
              <a:t>Then?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Lazy deletion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You just mark it and do not delete it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Keep adding entries and no deletion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Why? Cheap storage cost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But, always there is a limit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666568"/>
              </p:ext>
            </p:extLst>
          </p:nvPr>
        </p:nvGraphicFramePr>
        <p:xfrm>
          <a:off x="8310145" y="1151519"/>
          <a:ext cx="362406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9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19823"/>
              </p:ext>
            </p:extLst>
          </p:nvPr>
        </p:nvGraphicFramePr>
        <p:xfrm>
          <a:off x="8286480" y="2447663"/>
          <a:ext cx="362406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95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642909"/>
              </p:ext>
            </p:extLst>
          </p:nvPr>
        </p:nvGraphicFramePr>
        <p:xfrm>
          <a:off x="8238137" y="5544007"/>
          <a:ext cx="362406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95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86850" y="156181"/>
            <a:ext cx="1863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f(K) = K mod 5</a:t>
            </a:r>
          </a:p>
          <a:p>
            <a:r>
              <a:rPr lang="en-US" altLang="ko-KR" b="1" dirty="0"/>
              <a:t>Open addressing</a:t>
            </a:r>
          </a:p>
          <a:p>
            <a:r>
              <a:rPr lang="en-US" altLang="ko-KR" b="1" dirty="0"/>
              <a:t>Linear probing</a:t>
            </a:r>
            <a:endParaRPr lang="ko-KR" altLang="en-US" b="1" dirty="0"/>
          </a:p>
        </p:txBody>
      </p:sp>
      <p:sp>
        <p:nvSpPr>
          <p:cNvPr id="12" name="Down Arrow 11"/>
          <p:cNvSpPr/>
          <p:nvPr/>
        </p:nvSpPr>
        <p:spPr>
          <a:xfrm>
            <a:off x="8886208" y="2015615"/>
            <a:ext cx="2664296" cy="360040"/>
          </a:xfrm>
          <a:prstGeom prst="downArrow">
            <a:avLst>
              <a:gd name="adj1" fmla="val 84321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 6</a:t>
            </a:r>
            <a:endParaRPr lang="ko-KR" altLang="ko-KR" dirty="0"/>
          </a:p>
        </p:txBody>
      </p:sp>
      <p:sp>
        <p:nvSpPr>
          <p:cNvPr id="14" name="Down Arrow 13"/>
          <p:cNvSpPr/>
          <p:nvPr/>
        </p:nvSpPr>
        <p:spPr>
          <a:xfrm>
            <a:off x="8886208" y="5151015"/>
            <a:ext cx="2664296" cy="360040"/>
          </a:xfrm>
          <a:prstGeom prst="downArrow">
            <a:avLst>
              <a:gd name="adj1" fmla="val 84321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 11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63367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48" y="193222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Managing the hash table size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791" y="1209483"/>
            <a:ext cx="5276849" cy="527794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There is always a limit</a:t>
            </a:r>
          </a:p>
          <a:p>
            <a:pPr lvl="1"/>
            <a:r>
              <a:rPr lang="en-US" altLang="ko-KR" dirty="0" smtClean="0"/>
              <a:t>Even though the storage is cheap</a:t>
            </a:r>
          </a:p>
          <a:p>
            <a:pPr lvl="1"/>
            <a:r>
              <a:rPr lang="en-US" altLang="ko-KR" dirty="0" smtClean="0"/>
              <a:t>You don’t have an infinite storage</a:t>
            </a:r>
          </a:p>
          <a:p>
            <a:r>
              <a:rPr lang="en-US" altLang="ko-KR" dirty="0" smtClean="0"/>
              <a:t>If you don’t delete entries</a:t>
            </a:r>
          </a:p>
          <a:p>
            <a:r>
              <a:rPr lang="en-US" altLang="ko-KR" dirty="0" smtClean="0"/>
              <a:t>Keep adding more entries</a:t>
            </a:r>
          </a:p>
          <a:p>
            <a:r>
              <a:rPr lang="en-US" altLang="ko-KR" dirty="0" smtClean="0"/>
              <a:t>Then, the table’s load factor becomes higher</a:t>
            </a:r>
          </a:p>
          <a:p>
            <a:pPr lvl="1"/>
            <a:r>
              <a:rPr lang="en-US" altLang="ko-KR" dirty="0" smtClean="0"/>
              <a:t>What this mean?</a:t>
            </a:r>
          </a:p>
          <a:p>
            <a:pPr lvl="2"/>
            <a:r>
              <a:rPr lang="en-US" altLang="ko-KR" dirty="0" smtClean="0"/>
              <a:t>More probing to insert</a:t>
            </a:r>
          </a:p>
          <a:p>
            <a:r>
              <a:rPr lang="en-US" altLang="ko-KR" dirty="0" smtClean="0"/>
              <a:t>Hence, sometimes </a:t>
            </a:r>
          </a:p>
          <a:p>
            <a:pPr lvl="1"/>
            <a:r>
              <a:rPr lang="en-US" altLang="ko-KR" dirty="0" smtClean="0"/>
              <a:t>You need to extend the storage space </a:t>
            </a:r>
          </a:p>
          <a:p>
            <a:pPr lvl="1"/>
            <a:r>
              <a:rPr lang="en-US" altLang="ko-KR" dirty="0" smtClean="0"/>
              <a:t>And insert the entries to the new space with more buckets</a:t>
            </a:r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40" y="1362755"/>
            <a:ext cx="3448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02" y="80406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Performance of hash table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441863"/>
              </p:ext>
            </p:extLst>
          </p:nvPr>
        </p:nvGraphicFramePr>
        <p:xfrm>
          <a:off x="1385209" y="1240971"/>
          <a:ext cx="8435973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68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Linked List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Stack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Queue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Binary</a:t>
                      </a:r>
                      <a:r>
                        <a:rPr lang="en-US" altLang="ko-KR" baseline="0" dirty="0" smtClean="0">
                          <a:solidFill>
                            <a:schemeClr val="tx2"/>
                          </a:solidFill>
                        </a:rPr>
                        <a:t> Search Tree </a:t>
                      </a:r>
                      <a:br>
                        <a:rPr lang="en-US" altLang="ko-KR" baseline="0" dirty="0" smtClean="0">
                          <a:solidFill>
                            <a:schemeClr val="tx2"/>
                          </a:solidFill>
                        </a:rPr>
                      </a:br>
                      <a:r>
                        <a:rPr lang="en-US" altLang="ko-KR" baseline="0" dirty="0" smtClean="0">
                          <a:solidFill>
                            <a:schemeClr val="tx2"/>
                          </a:solidFill>
                        </a:rPr>
                        <a:t>in Average Case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Binary</a:t>
                      </a:r>
                      <a:r>
                        <a:rPr lang="en-US" altLang="ko-KR" baseline="0" dirty="0" smtClean="0">
                          <a:solidFill>
                            <a:schemeClr val="tx2"/>
                          </a:solidFill>
                        </a:rPr>
                        <a:t> Heap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Hash Table 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in 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Average Case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Search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O(</a:t>
                      </a:r>
                      <a:r>
                        <a:rPr lang="en-US" altLang="ko-KR" dirty="0" err="1" smtClean="0">
                          <a:solidFill>
                            <a:schemeClr val="tx2"/>
                          </a:solidFill>
                        </a:rPr>
                        <a:t>logN</a:t>
                      </a: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Insert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O(</a:t>
                      </a:r>
                      <a:r>
                        <a:rPr lang="en-US" altLang="ko-KR" dirty="0" err="1" smtClean="0">
                          <a:solidFill>
                            <a:schemeClr val="tx2"/>
                          </a:solidFill>
                        </a:rPr>
                        <a:t>logN</a:t>
                      </a: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O(</a:t>
                      </a:r>
                      <a:r>
                        <a:rPr lang="en-US" altLang="ko-KR" dirty="0" err="1" smtClean="0">
                          <a:solidFill>
                            <a:schemeClr val="tx2"/>
                          </a:solidFill>
                        </a:rPr>
                        <a:t>logN</a:t>
                      </a: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Delete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O(</a:t>
                      </a:r>
                      <a:r>
                        <a:rPr lang="en-US" altLang="ko-KR" dirty="0" err="1" smtClean="0">
                          <a:solidFill>
                            <a:schemeClr val="tx2"/>
                          </a:solidFill>
                        </a:rPr>
                        <a:t>logN</a:t>
                      </a: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O(</a:t>
                      </a:r>
                      <a:r>
                        <a:rPr lang="en-US" altLang="ko-KR" dirty="0" err="1" smtClean="0">
                          <a:solidFill>
                            <a:schemeClr val="tx2"/>
                          </a:solidFill>
                        </a:rPr>
                        <a:t>logN</a:t>
                      </a: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Type</a:t>
                      </a: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Linked List</a:t>
                      </a:r>
                      <a:r>
                        <a:rPr lang="en-US" altLang="ko-KR" baseline="0" dirty="0" smtClean="0">
                          <a:solidFill>
                            <a:schemeClr val="tx2"/>
                          </a:solidFill>
                        </a:rPr>
                        <a:t> Based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Tree Based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Hash</a:t>
                      </a:r>
                      <a:r>
                        <a:rPr lang="en-US" altLang="ko-KR" baseline="0" dirty="0" smtClean="0">
                          <a:solidFill>
                            <a:schemeClr val="tx2"/>
                          </a:solidFill>
                        </a:rPr>
                        <a:t> Based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Major Paradigm</a:t>
                      </a: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Linked</a:t>
                      </a:r>
                      <a:r>
                        <a:rPr lang="en-US" altLang="ko-KR" baseline="0" dirty="0" smtClean="0">
                          <a:solidFill>
                            <a:schemeClr val="tx2"/>
                          </a:solidFill>
                        </a:rPr>
                        <a:t> list, chaining, referencing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Divide and conquer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Array</a:t>
                      </a:r>
                      <a:r>
                        <a:rPr lang="en-US" altLang="ko-KR" baseline="0" dirty="0" smtClean="0">
                          <a:solidFill>
                            <a:schemeClr val="tx2"/>
                          </a:solidFill>
                        </a:rPr>
                        <a:t> and key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Right Arrow 2"/>
          <p:cNvSpPr/>
          <p:nvPr/>
        </p:nvSpPr>
        <p:spPr>
          <a:xfrm>
            <a:off x="2691696" y="5230010"/>
            <a:ext cx="6912768" cy="1138131"/>
          </a:xfrm>
          <a:prstGeom prst="rightArrow">
            <a:avLst>
              <a:gd name="adj1" fmla="val 81680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 silver bullet, always pros and cons</a:t>
            </a:r>
          </a:p>
          <a:p>
            <a:pPr algn="ctr"/>
            <a:r>
              <a:rPr lang="en-US" altLang="ko-KR" dirty="0"/>
              <a:t>Some smart ideas that works in an average case</a:t>
            </a:r>
          </a:p>
          <a:p>
            <a:pPr algn="ctr"/>
            <a:r>
              <a:rPr lang="en-US" altLang="ko-KR" dirty="0"/>
              <a:t>But, in the extreme case, most of them works similarly….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4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Reading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Introductions to Algorithms by </a:t>
            </a:r>
            <a:r>
              <a:rPr lang="en-US" altLang="ko-KR" dirty="0" err="1"/>
              <a:t>Cormen</a:t>
            </a:r>
            <a:r>
              <a:rPr lang="en-US" altLang="ko-KR" dirty="0"/>
              <a:t> et al.</a:t>
            </a:r>
          </a:p>
          <a:p>
            <a:pPr lvl="1"/>
            <a:r>
              <a:rPr lang="en-US" altLang="ko-KR" dirty="0"/>
              <a:t>pp. </a:t>
            </a:r>
            <a:r>
              <a:rPr lang="en-US" altLang="ko-KR" dirty="0" smtClean="0"/>
              <a:t>221-252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22" y="213371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884" y="1183821"/>
            <a:ext cx="8890906" cy="5339443"/>
          </a:xfrm>
        </p:spPr>
        <p:txBody>
          <a:bodyPr>
            <a:normAutofit/>
          </a:bodyPr>
          <a:lstStyle/>
          <a:p>
            <a:r>
              <a:rPr lang="en-US" altLang="ko-KR" dirty="0"/>
              <a:t>This week, we </a:t>
            </a:r>
            <a:r>
              <a:rPr lang="en-US" altLang="ko-KR" dirty="0" smtClean="0"/>
              <a:t>study the hash table </a:t>
            </a:r>
          </a:p>
          <a:p>
            <a:r>
              <a:rPr lang="en-US" altLang="ko-KR" dirty="0" smtClean="0"/>
              <a:t>Objectives are</a:t>
            </a:r>
          </a:p>
          <a:p>
            <a:pPr lvl="1"/>
            <a:r>
              <a:rPr lang="en-US" altLang="ko-KR" dirty="0" smtClean="0"/>
              <a:t>Understanding why we use hash tables</a:t>
            </a:r>
          </a:p>
          <a:p>
            <a:pPr lvl="1"/>
            <a:r>
              <a:rPr lang="en-US" altLang="ko-KR" dirty="0" smtClean="0"/>
              <a:t>Understanding the structure and the operation of hash tables</a:t>
            </a:r>
          </a:p>
          <a:p>
            <a:pPr lvl="2"/>
            <a:r>
              <a:rPr lang="en-US" altLang="ko-KR" dirty="0" smtClean="0"/>
              <a:t>Hash functions</a:t>
            </a:r>
          </a:p>
          <a:p>
            <a:pPr lvl="3"/>
            <a:r>
              <a:rPr lang="en-US" altLang="ko-KR" dirty="0" smtClean="0"/>
              <a:t>Modulo based hash function</a:t>
            </a:r>
          </a:p>
          <a:p>
            <a:pPr lvl="3"/>
            <a:r>
              <a:rPr lang="en-US" altLang="ko-KR" dirty="0" smtClean="0"/>
              <a:t>Square based hash function</a:t>
            </a:r>
          </a:p>
          <a:p>
            <a:pPr lvl="3"/>
            <a:r>
              <a:rPr lang="en-US" altLang="ko-KR" dirty="0" smtClean="0"/>
              <a:t>Digit based hash function</a:t>
            </a:r>
          </a:p>
          <a:p>
            <a:pPr lvl="2"/>
            <a:r>
              <a:rPr lang="en-US" altLang="ko-KR" dirty="0" smtClean="0"/>
              <a:t>Insertion</a:t>
            </a:r>
          </a:p>
          <a:p>
            <a:pPr lvl="3"/>
            <a:r>
              <a:rPr lang="en-US" altLang="ko-KR" dirty="0" smtClean="0"/>
              <a:t>Chaining</a:t>
            </a:r>
          </a:p>
          <a:p>
            <a:pPr lvl="3"/>
            <a:r>
              <a:rPr lang="en-US" altLang="ko-KR" dirty="0" smtClean="0"/>
              <a:t>Open addressing</a:t>
            </a:r>
            <a:endParaRPr lang="en-US" altLang="ko-KR" dirty="0"/>
          </a:p>
          <a:p>
            <a:pPr lvl="4"/>
            <a:r>
              <a:rPr lang="en-US" altLang="ko-KR" dirty="0"/>
              <a:t>Linear probing</a:t>
            </a:r>
          </a:p>
          <a:p>
            <a:pPr lvl="4"/>
            <a:r>
              <a:rPr lang="en-US" altLang="ko-KR" dirty="0"/>
              <a:t>Quadratic probing</a:t>
            </a:r>
          </a:p>
          <a:p>
            <a:pPr lvl="2"/>
            <a:r>
              <a:rPr lang="en-US" altLang="ko-KR" dirty="0" smtClean="0"/>
              <a:t>Deletion</a:t>
            </a:r>
          </a:p>
          <a:p>
            <a:pPr lvl="1"/>
            <a:r>
              <a:rPr lang="en-US" altLang="ko-KR" dirty="0" smtClean="0"/>
              <a:t>Understanding the performance of hash tables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31" y="2585354"/>
            <a:ext cx="7705726" cy="3903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8" y="120063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Limit of divide and conquer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561" y="906236"/>
            <a:ext cx="7983523" cy="18746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 limitation of divide and conquer</a:t>
            </a:r>
          </a:p>
          <a:p>
            <a:pPr lvl="1"/>
            <a:r>
              <a:rPr lang="en-US" altLang="ko-KR" dirty="0" smtClean="0"/>
              <a:t>If the divide and conquer is based upon a comparison</a:t>
            </a:r>
          </a:p>
          <a:p>
            <a:pPr lvl="2"/>
            <a:r>
              <a:rPr lang="en-US" altLang="ko-KR" dirty="0" smtClean="0"/>
              <a:t>The efficiency is limited to the logarithm of the problem size</a:t>
            </a:r>
          </a:p>
          <a:p>
            <a:pPr lvl="3"/>
            <a:r>
              <a:rPr lang="en-US" altLang="ko-KR" dirty="0" smtClean="0"/>
              <a:t>Search: O(N) </a:t>
            </a:r>
            <a:r>
              <a:rPr lang="en-US" altLang="ko-KR" dirty="0" smtClean="0">
                <a:sym typeface="Wingdings" pitchFamily="2" charset="2"/>
              </a:rPr>
              <a:t> O(</a:t>
            </a:r>
            <a:r>
              <a:rPr lang="en-US" altLang="ko-KR" dirty="0" err="1" smtClean="0">
                <a:sym typeface="Wingdings" pitchFamily="2" charset="2"/>
              </a:rPr>
              <a:t>logN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3"/>
            <a:r>
              <a:rPr lang="en-US" altLang="ko-KR" dirty="0" smtClean="0">
                <a:sym typeface="Wingdings" pitchFamily="2" charset="2"/>
              </a:rPr>
              <a:t>Sorting: O(N</a:t>
            </a:r>
            <a:r>
              <a:rPr lang="en-US" altLang="ko-KR" baseline="30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)  O(</a:t>
            </a:r>
            <a:r>
              <a:rPr lang="en-US" altLang="ko-KR" dirty="0" err="1" smtClean="0">
                <a:sym typeface="Wingdings" pitchFamily="2" charset="2"/>
              </a:rPr>
              <a:t>NlogN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44898" y="3671623"/>
            <a:ext cx="1845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Binary </a:t>
            </a:r>
            <a:r>
              <a:rPr lang="en-US" altLang="ko-KR" b="1" i="1" dirty="0"/>
              <a:t>Search</a:t>
            </a:r>
            <a:r>
              <a:rPr lang="en-US" altLang="ko-KR" dirty="0"/>
              <a:t> Tree</a:t>
            </a:r>
          </a:p>
          <a:p>
            <a:pPr algn="ctr"/>
            <a:r>
              <a:rPr lang="en-US" altLang="ko-KR" dirty="0"/>
              <a:t>O(log N)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7405" y="5593367"/>
            <a:ext cx="1104988" cy="92333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Merge-</a:t>
            </a:r>
            <a:r>
              <a:rPr lang="en-US" altLang="ko-KR" b="1" i="1" dirty="0"/>
              <a:t>sort</a:t>
            </a:r>
          </a:p>
          <a:p>
            <a:pPr algn="ctr"/>
            <a:r>
              <a:rPr lang="en-US" altLang="ko-KR" dirty="0"/>
              <a:t>O(</a:t>
            </a:r>
            <a:r>
              <a:rPr lang="en-US" altLang="ko-KR" dirty="0" err="1"/>
              <a:t>Nlog</a:t>
            </a:r>
            <a:r>
              <a:rPr lang="en-US" altLang="ko-KR" dirty="0"/>
              <a:t> N)</a:t>
            </a:r>
            <a:endParaRPr lang="ko-KR" alt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184680" y="5593367"/>
            <a:ext cx="3254897" cy="794884"/>
          </a:xfrm>
          <a:prstGeom prst="wedgeRectCallout">
            <a:avLst>
              <a:gd name="adj1" fmla="val -19382"/>
              <a:gd name="adj2" fmla="val -10096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What-if O(1)?</a:t>
            </a:r>
          </a:p>
          <a:p>
            <a:pPr algn="ctr"/>
            <a:r>
              <a:rPr lang="en-US" altLang="ko-KR" dirty="0"/>
              <a:t>You can’t achieve this through comparisons…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2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45" y="105654"/>
            <a:ext cx="10353762" cy="970450"/>
          </a:xfrm>
        </p:spPr>
        <p:txBody>
          <a:bodyPr/>
          <a:lstStyle/>
          <a:p>
            <a:r>
              <a:rPr lang="en-US" altLang="ko-KR" sz="3600" dirty="0"/>
              <a:t>Cheap storage cost and expensive time cost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128" y="971550"/>
            <a:ext cx="4474908" cy="58293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Searching and sorting without comparisons…</a:t>
            </a:r>
          </a:p>
          <a:p>
            <a:pPr lvl="1"/>
            <a:r>
              <a:rPr lang="en-US" altLang="ko-KR" dirty="0" smtClean="0"/>
              <a:t>Because time is gold</a:t>
            </a:r>
          </a:p>
          <a:p>
            <a:pPr lvl="1"/>
            <a:r>
              <a:rPr lang="en-US" altLang="ko-KR" dirty="0" smtClean="0"/>
              <a:t>With cheap storage spaces, memory and disk</a:t>
            </a:r>
          </a:p>
          <a:p>
            <a:r>
              <a:rPr lang="en-US" altLang="ko-KR" dirty="0" smtClean="0"/>
              <a:t>Let’s imagine that we are storing the information of the whole population of Korea</a:t>
            </a:r>
          </a:p>
          <a:p>
            <a:pPr lvl="1"/>
            <a:r>
              <a:rPr lang="en-US" altLang="ko-KR" dirty="0" smtClean="0"/>
              <a:t>About 50,000,000 individuals</a:t>
            </a:r>
          </a:p>
          <a:p>
            <a:pPr lvl="1"/>
            <a:r>
              <a:rPr lang="en-US" altLang="ko-KR" dirty="0" smtClean="0"/>
              <a:t>Are they uniquely identifiable?</a:t>
            </a:r>
          </a:p>
          <a:p>
            <a:pPr lvl="2"/>
            <a:r>
              <a:rPr lang="en-US" altLang="ko-KR" dirty="0" smtClean="0"/>
              <a:t>Yes, by the registration number system</a:t>
            </a:r>
          </a:p>
          <a:p>
            <a:pPr lvl="2"/>
            <a:r>
              <a:rPr lang="en-US" altLang="ko-KR" dirty="0" smtClean="0"/>
              <a:t>Similarly, bank accounts are identifiable by account numbers</a:t>
            </a:r>
          </a:p>
          <a:p>
            <a:r>
              <a:rPr lang="en-US" altLang="ko-KR" dirty="0" smtClean="0"/>
              <a:t>Then, why not store the individual’s information in </a:t>
            </a:r>
          </a:p>
          <a:p>
            <a:pPr lvl="1"/>
            <a:r>
              <a:rPr lang="en-US" altLang="ko-KR" dirty="0" smtClean="0"/>
              <a:t>A dictionary in Python</a:t>
            </a:r>
          </a:p>
          <a:p>
            <a:pPr lvl="1"/>
            <a:r>
              <a:rPr lang="en-US" altLang="ko-KR" dirty="0" smtClean="0"/>
              <a:t>Key and value</a:t>
            </a:r>
          </a:p>
          <a:p>
            <a:pPr lvl="2"/>
            <a:r>
              <a:rPr lang="en-US" altLang="ko-KR" dirty="0" smtClean="0"/>
              <a:t>Key: registration numbers?</a:t>
            </a:r>
          </a:p>
          <a:p>
            <a:pPr lvl="2"/>
            <a:r>
              <a:rPr lang="en-US" altLang="ko-KR" dirty="0" smtClean="0"/>
              <a:t>Value: my information…</a:t>
            </a:r>
          </a:p>
          <a:p>
            <a:r>
              <a:rPr lang="en-US" altLang="ko-KR" dirty="0" smtClean="0"/>
              <a:t>Unlimited storage space? </a:t>
            </a:r>
          </a:p>
          <a:p>
            <a:pPr lvl="1"/>
            <a:r>
              <a:rPr lang="en-US" altLang="ko-KR" dirty="0" smtClean="0"/>
              <a:t>Probably not….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63507"/>
              </p:ext>
            </p:extLst>
          </p:nvPr>
        </p:nvGraphicFramePr>
        <p:xfrm>
          <a:off x="9286411" y="1355472"/>
          <a:ext cx="2255912" cy="489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Key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Key</a:t>
                      </a:r>
                      <a:r>
                        <a:rPr lang="en-US" altLang="ko-KR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baseline="-25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0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Key</a:t>
                      </a:r>
                      <a:r>
                        <a:rPr lang="en-US" altLang="ko-KR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R" altLang="en-US" baseline="-25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7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Key</a:t>
                      </a:r>
                      <a:r>
                        <a:rPr lang="en-US" altLang="ko-KR" baseline="-250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R" altLang="en-US" baseline="-2500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Picture 2" descr="http://seslab.kaist.ac.kr/xe/files/cache/thumbnails/124/120x133.cr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697" y="3602112"/>
            <a:ext cx="753183" cy="8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e.kaist.ac.kr/isyse/professor/image/pro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222" y="4970264"/>
            <a:ext cx="642137" cy="8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e.kaist.ac.kr/isyse/professor/image/pro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556" y="2161953"/>
            <a:ext cx="726802" cy="89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7126171" y="1355472"/>
            <a:ext cx="2016224" cy="901982"/>
          </a:xfrm>
          <a:prstGeom prst="wedgeRectCallout">
            <a:avLst>
              <a:gd name="adj1" fmla="val 55335"/>
              <a:gd name="adj2" fmla="val 71542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Dictionary size = 50,000,000</a:t>
            </a:r>
            <a:endParaRPr lang="ko-KR" alt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622115" y="4739848"/>
            <a:ext cx="2232248" cy="556868"/>
          </a:xfrm>
          <a:prstGeom prst="wedgeRectCallout">
            <a:avLst>
              <a:gd name="adj1" fmla="val 69635"/>
              <a:gd name="adj2" fmla="val -144911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Key?</a:t>
            </a:r>
          </a:p>
          <a:p>
            <a:pPr algn="ctr"/>
            <a:r>
              <a:rPr lang="en-US" altLang="ko-KR" dirty="0"/>
              <a:t>8011171234567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622115" y="5407116"/>
            <a:ext cx="2232248" cy="556868"/>
          </a:xfrm>
          <a:prstGeom prst="wedgeRectCallout">
            <a:avLst>
              <a:gd name="adj1" fmla="val -18934"/>
              <a:gd name="adj2" fmla="val -6798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Too many unused keys…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622115" y="6055188"/>
            <a:ext cx="2232248" cy="556868"/>
          </a:xfrm>
          <a:prstGeom prst="wedgeRectCallout">
            <a:avLst>
              <a:gd name="adj1" fmla="val -21517"/>
              <a:gd name="adj2" fmla="val -6798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Hence…</a:t>
            </a:r>
          </a:p>
          <a:p>
            <a:pPr algn="ctr"/>
            <a:r>
              <a:rPr lang="en-US" altLang="ko-KR" dirty="0"/>
              <a:t>f(8011171234567)</a:t>
            </a:r>
          </a:p>
        </p:txBody>
      </p:sp>
    </p:spTree>
    <p:extLst>
      <p:ext uri="{BB962C8B-B14F-4D97-AF65-F5344CB8AC3E}">
        <p14:creationId xmlns:p14="http://schemas.microsoft.com/office/powerpoint/2010/main" val="3556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16" y="369135"/>
            <a:ext cx="6221791" cy="970450"/>
          </a:xfrm>
        </p:spPr>
        <p:txBody>
          <a:bodyPr/>
          <a:lstStyle/>
          <a:p>
            <a:r>
              <a:rPr lang="en-US" altLang="ko-KR" dirty="0" smtClean="0"/>
              <a:t>Hash table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191" y="1339585"/>
            <a:ext cx="5554960" cy="5322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Hash table</a:t>
            </a:r>
          </a:p>
          <a:p>
            <a:pPr lvl="1"/>
            <a:r>
              <a:rPr lang="en-US" altLang="ko-KR" dirty="0" smtClean="0"/>
              <a:t>A large size of tables consisting of keys and values</a:t>
            </a:r>
          </a:p>
          <a:p>
            <a:pPr lvl="2"/>
            <a:r>
              <a:rPr lang="en-US" altLang="ko-KR" dirty="0" smtClean="0"/>
              <a:t>Hash function is used to find an array index for a key</a:t>
            </a:r>
          </a:p>
          <a:p>
            <a:pPr lvl="2"/>
            <a:r>
              <a:rPr lang="en-US" altLang="ko-KR" dirty="0" smtClean="0"/>
              <a:t>Definition</a:t>
            </a:r>
          </a:p>
          <a:p>
            <a:pPr lvl="3"/>
            <a:r>
              <a:rPr lang="en-US" altLang="ko-KR" dirty="0" smtClean="0"/>
              <a:t>An array index: an index in the table</a:t>
            </a:r>
          </a:p>
          <a:p>
            <a:pPr lvl="3"/>
            <a:r>
              <a:rPr lang="en-US" altLang="ko-KR" dirty="0" smtClean="0"/>
              <a:t>A key: a unique identifier of a value, a parameter to find its array index through hash functions</a:t>
            </a:r>
          </a:p>
          <a:p>
            <a:pPr lvl="3"/>
            <a:r>
              <a:rPr lang="en-US" altLang="ko-KR" dirty="0" smtClean="0"/>
              <a:t>A value: a stored value</a:t>
            </a:r>
          </a:p>
          <a:p>
            <a:pPr lvl="2"/>
            <a:r>
              <a:rPr lang="en-US" altLang="ko-KR" dirty="0" smtClean="0"/>
              <a:t>Characteristic</a:t>
            </a:r>
          </a:p>
          <a:p>
            <a:pPr lvl="3"/>
            <a:r>
              <a:rPr lang="en-US" altLang="ko-KR" dirty="0" smtClean="0"/>
              <a:t>One key can be associated with one index</a:t>
            </a:r>
          </a:p>
          <a:p>
            <a:pPr lvl="3"/>
            <a:r>
              <a:rPr lang="en-US" altLang="ko-KR" dirty="0" smtClean="0"/>
              <a:t>One index can be associated with multiple keys</a:t>
            </a:r>
          </a:p>
          <a:p>
            <a:pPr lvl="3"/>
            <a:r>
              <a:rPr lang="en-US" altLang="ko-KR" dirty="0" smtClean="0"/>
              <a:t>Why?</a:t>
            </a:r>
          </a:p>
          <a:p>
            <a:pPr lvl="1"/>
            <a:r>
              <a:rPr lang="en-US" altLang="ko-KR" dirty="0" smtClean="0"/>
              <a:t>An array element = a slot = a bucket</a:t>
            </a:r>
          </a:p>
          <a:p>
            <a:pPr lvl="3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9744" y="6598563"/>
            <a:ext cx="535427" cy="259437"/>
          </a:xfrm>
        </p:spPr>
        <p:txBody>
          <a:bodyPr/>
          <a:lstStyle/>
          <a:p>
            <a:fld id="{7F92C22C-EC2B-4071-B4C5-3756ABCA11CF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22112"/>
              </p:ext>
            </p:extLst>
          </p:nvPr>
        </p:nvGraphicFramePr>
        <p:xfrm>
          <a:off x="8947112" y="935561"/>
          <a:ext cx="2699791" cy="489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Key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2"/>
                          </a:solidFill>
                        </a:rPr>
                        <a:t>Idx</a:t>
                      </a:r>
                      <a:endParaRPr lang="ko-KR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Key</a:t>
                      </a:r>
                      <a:r>
                        <a:rPr lang="en-US" altLang="ko-KR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baseline="-25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0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Key</a:t>
                      </a:r>
                      <a:r>
                        <a:rPr lang="en-US" altLang="ko-KR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ko-KR" baseline="0" dirty="0" smtClean="0">
                          <a:solidFill>
                            <a:schemeClr val="tx2"/>
                          </a:solidFill>
                        </a:rPr>
                        <a:t> from 801117</a:t>
                      </a:r>
                      <a:br>
                        <a:rPr lang="en-US" altLang="ko-KR" baseline="0" dirty="0" smtClean="0">
                          <a:solidFill>
                            <a:schemeClr val="tx2"/>
                          </a:solidFill>
                        </a:rPr>
                      </a:br>
                      <a:r>
                        <a:rPr lang="en-US" altLang="ko-KR" baseline="0" dirty="0" smtClean="0">
                          <a:solidFill>
                            <a:schemeClr val="tx2"/>
                          </a:solidFill>
                        </a:rPr>
                        <a:t>1234567</a:t>
                      </a:r>
                      <a:endParaRPr lang="ko-KR" altLang="en-US" baseline="-25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7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Key</a:t>
                      </a:r>
                      <a:r>
                        <a:rPr lang="en-US" altLang="ko-KR" baseline="-250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R" altLang="en-US" baseline="-2500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97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2"/>
                          </a:solidFill>
                        </a:rPr>
                        <a:t>….</a:t>
                      </a:r>
                      <a:endParaRPr lang="ko-KR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 descr="http://seslab.kaist.ac.kr/xe/files/cache/thumbnails/124/120x133.cr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461" y="3186393"/>
            <a:ext cx="753183" cy="8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e.kaist.ac.kr/isyse/professor/image/pro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986" y="4554545"/>
            <a:ext cx="642137" cy="8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e.kaist.ac.kr/isyse/professor/image/pro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320" y="1746234"/>
            <a:ext cx="726802" cy="89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39200" y="505593"/>
            <a:ext cx="135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Hash Table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402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222" y="225395"/>
            <a:ext cx="1790700" cy="6124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22" y="69501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Hash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761" y="889907"/>
            <a:ext cx="6053589" cy="564472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Hash function is used to convert</a:t>
            </a:r>
          </a:p>
          <a:p>
            <a:pPr lvl="1"/>
            <a:r>
              <a:rPr lang="en-US" altLang="ko-KR" dirty="0" smtClean="0"/>
              <a:t>Value’s key </a:t>
            </a:r>
            <a:r>
              <a:rPr lang="en-US" altLang="ko-KR" dirty="0" smtClean="0">
                <a:sym typeface="Wingdings" pitchFamily="2" charset="2"/>
              </a:rPr>
              <a:t> Array’s index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For example, f(8011171234567) = 3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8011171234567 = a person’s register number 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3 = an index where the person is stored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f = a hash function </a:t>
            </a:r>
          </a:p>
          <a:p>
            <a:r>
              <a:rPr lang="en-US" altLang="ko-KR" dirty="0" smtClean="0"/>
              <a:t>Perfect hash function</a:t>
            </a:r>
          </a:p>
          <a:p>
            <a:pPr lvl="1"/>
            <a:r>
              <a:rPr lang="en-US" altLang="ko-KR" dirty="0" smtClean="0"/>
              <a:t>Either, if we have an unlimited space</a:t>
            </a:r>
          </a:p>
          <a:p>
            <a:pPr lvl="1"/>
            <a:r>
              <a:rPr lang="en-US" altLang="ko-KR" dirty="0" smtClean="0"/>
              <a:t>Or, if  we have a limited input size</a:t>
            </a:r>
          </a:p>
          <a:p>
            <a:pPr lvl="1"/>
            <a:r>
              <a:rPr lang="en-US" altLang="ko-KR" dirty="0" smtClean="0"/>
              <a:t>We might have a chance to create a </a:t>
            </a:r>
            <a:r>
              <a:rPr lang="en-US" altLang="ko-KR" dirty="0" err="1" smtClean="0"/>
              <a:t>bijective</a:t>
            </a:r>
            <a:r>
              <a:rPr lang="en-US" altLang="ko-KR" dirty="0" smtClean="0"/>
              <a:t> hash function</a:t>
            </a:r>
          </a:p>
          <a:p>
            <a:pPr lvl="2"/>
            <a:r>
              <a:rPr lang="en-US" altLang="ko-KR" dirty="0" smtClean="0"/>
              <a:t>However, you have to know the characteristic of keys</a:t>
            </a:r>
          </a:p>
          <a:p>
            <a:r>
              <a:rPr lang="en-US" altLang="ko-KR" dirty="0" smtClean="0"/>
              <a:t>Good hash function</a:t>
            </a:r>
          </a:p>
          <a:p>
            <a:pPr lvl="1"/>
            <a:r>
              <a:rPr lang="en-US" altLang="ko-KR" dirty="0" smtClean="0"/>
              <a:t>Hash function resulting in a uniform distribution</a:t>
            </a:r>
          </a:p>
          <a:p>
            <a:pPr lvl="2"/>
            <a:r>
              <a:rPr lang="en-US" altLang="ko-KR" dirty="0" smtClean="0"/>
              <a:t>Why is this a good hash function?</a:t>
            </a:r>
          </a:p>
          <a:p>
            <a:pPr lvl="2"/>
            <a:r>
              <a:rPr lang="en-US" altLang="ko-KR" dirty="0" smtClean="0"/>
              <a:t>Why is this difficult?</a:t>
            </a:r>
          </a:p>
          <a:p>
            <a:pPr lvl="2"/>
            <a:r>
              <a:rPr lang="en-US" altLang="ko-KR" dirty="0" smtClean="0"/>
              <a:t>Pseudo-random….</a:t>
            </a:r>
          </a:p>
          <a:p>
            <a:pPr lvl="2"/>
            <a:r>
              <a:rPr lang="en-US" altLang="ko-KR" dirty="0" smtClean="0"/>
              <a:t>Any relation to the password encryption algorithm?</a:t>
            </a:r>
          </a:p>
          <a:p>
            <a:pPr lvl="1"/>
            <a:r>
              <a:rPr lang="en-US" altLang="ko-KR" dirty="0" smtClean="0"/>
              <a:t>Low cost, determinism, variable range….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29445" y="4077072"/>
            <a:ext cx="20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Surjective 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96770" y="6165304"/>
            <a:ext cx="194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Injective 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95967" y="1772817"/>
            <a:ext cx="194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Bijective</a:t>
            </a:r>
            <a:r>
              <a:rPr lang="en-US" altLang="ko-KR" dirty="0">
                <a:solidFill>
                  <a:schemeClr val="bg1"/>
                </a:solidFill>
              </a:rPr>
              <a:t> 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2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09" y="224258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Modulo based hash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1494065"/>
            <a:ext cx="8572500" cy="50536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Modulo based hash function</a:t>
            </a:r>
          </a:p>
          <a:p>
            <a:pPr lvl="1"/>
            <a:r>
              <a:rPr lang="en-US" altLang="ko-KR" dirty="0" smtClean="0"/>
              <a:t>We divide a numeric key with a number</a:t>
            </a:r>
          </a:p>
          <a:p>
            <a:pPr lvl="2"/>
            <a:r>
              <a:rPr lang="en-US" altLang="ko-KR" dirty="0" smtClean="0"/>
              <a:t>Often, a number = the size of the hash table</a:t>
            </a:r>
          </a:p>
          <a:p>
            <a:pPr lvl="1"/>
            <a:r>
              <a:rPr lang="en-US" altLang="ko-KR" dirty="0" smtClean="0"/>
              <a:t>We take the remainder as an array index</a:t>
            </a:r>
          </a:p>
          <a:p>
            <a:pPr lvl="1"/>
            <a:r>
              <a:rPr lang="en-US" altLang="ko-KR" dirty="0" smtClean="0"/>
              <a:t>For example,</a:t>
            </a:r>
          </a:p>
          <a:p>
            <a:pPr lvl="2"/>
            <a:r>
              <a:rPr lang="en-US" altLang="ko-KR" b="1" dirty="0" smtClean="0"/>
              <a:t>Index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Key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mod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Size</a:t>
            </a:r>
          </a:p>
          <a:p>
            <a:pPr lvl="2"/>
            <a:r>
              <a:rPr lang="en-US" altLang="ko-KR" dirty="0" smtClean="0"/>
              <a:t>34567 = 8011171234567 mod 50000</a:t>
            </a:r>
          </a:p>
          <a:p>
            <a:pPr lvl="2"/>
            <a:r>
              <a:rPr lang="en-US" altLang="ko-KR" dirty="0" smtClean="0"/>
              <a:t>But, 34567 = 8011171284567 mod 50000</a:t>
            </a:r>
          </a:p>
          <a:p>
            <a:pPr lvl="1"/>
            <a:r>
              <a:rPr lang="en-US" altLang="ko-KR" dirty="0" smtClean="0"/>
              <a:t>Why is this often used?</a:t>
            </a:r>
          </a:p>
          <a:p>
            <a:pPr lvl="2"/>
            <a:r>
              <a:rPr lang="en-US" altLang="ko-KR" dirty="0" smtClean="0"/>
              <a:t>Good variable range</a:t>
            </a:r>
          </a:p>
          <a:p>
            <a:pPr lvl="2"/>
            <a:r>
              <a:rPr lang="en-US" altLang="ko-KR" dirty="0" smtClean="0"/>
              <a:t>Appears to be uniform</a:t>
            </a:r>
          </a:p>
          <a:p>
            <a:pPr lvl="3"/>
            <a:r>
              <a:rPr lang="en-US" altLang="ko-KR" dirty="0" smtClean="0"/>
              <a:t>But, actually it is not</a:t>
            </a:r>
          </a:p>
          <a:p>
            <a:pPr lvl="1"/>
            <a:r>
              <a:rPr lang="en-US" altLang="ko-KR" dirty="0" smtClean="0"/>
              <a:t>Still, surjective function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85" y="127088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Square based hash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1696" y="1322615"/>
            <a:ext cx="8294916" cy="51679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Square based hash function</a:t>
            </a:r>
          </a:p>
          <a:p>
            <a:pPr lvl="1"/>
            <a:r>
              <a:rPr lang="en-US" altLang="ko-KR" dirty="0" smtClean="0"/>
              <a:t>Or, mid-square hash function</a:t>
            </a:r>
          </a:p>
          <a:p>
            <a:pPr lvl="1"/>
            <a:r>
              <a:rPr lang="en-US" altLang="ko-KR" dirty="0" smtClean="0"/>
              <a:t>The problem of the modulo operation</a:t>
            </a:r>
          </a:p>
          <a:p>
            <a:pPr lvl="2"/>
            <a:r>
              <a:rPr lang="en-US" altLang="ko-KR" dirty="0" smtClean="0"/>
              <a:t>Under-utilizing available information</a:t>
            </a:r>
          </a:p>
          <a:p>
            <a:pPr lvl="2"/>
            <a:r>
              <a:rPr lang="en-US" altLang="ko-KR" dirty="0" smtClean="0"/>
              <a:t>Quotient is not used…</a:t>
            </a:r>
          </a:p>
          <a:p>
            <a:pPr lvl="1"/>
            <a:r>
              <a:rPr lang="en-US" altLang="ko-KR" dirty="0" smtClean="0"/>
              <a:t>Therefore, we perform a mid-square method</a:t>
            </a:r>
          </a:p>
          <a:p>
            <a:pPr lvl="2"/>
            <a:r>
              <a:rPr lang="en-US" altLang="ko-KR" dirty="0" smtClean="0"/>
              <a:t>First, square the key value</a:t>
            </a:r>
          </a:p>
          <a:p>
            <a:pPr lvl="2"/>
            <a:r>
              <a:rPr lang="en-US" altLang="ko-KR" dirty="0" smtClean="0"/>
              <a:t>Second, take the N digits in the middle</a:t>
            </a:r>
          </a:p>
          <a:p>
            <a:pPr lvl="2"/>
            <a:r>
              <a:rPr lang="en-US" altLang="ko-KR" dirty="0" smtClean="0"/>
              <a:t>Third, apply the selected digits to the modulo operation</a:t>
            </a:r>
          </a:p>
          <a:p>
            <a:pPr lvl="1"/>
            <a:r>
              <a:rPr lang="en-US" altLang="ko-KR" dirty="0" smtClean="0"/>
              <a:t>For example,</a:t>
            </a:r>
          </a:p>
          <a:p>
            <a:pPr lvl="2"/>
            <a:r>
              <a:rPr lang="en-US" altLang="ko-KR" dirty="0" smtClean="0"/>
              <a:t>Key = 123, Table size = 100, Mid-square digits = 3</a:t>
            </a:r>
          </a:p>
          <a:p>
            <a:pPr lvl="2"/>
            <a:r>
              <a:rPr lang="en-US" altLang="ko-KR" dirty="0" smtClean="0"/>
              <a:t>f(123) = </a:t>
            </a:r>
            <a:r>
              <a:rPr lang="en-US" altLang="ko-KR" dirty="0" err="1" smtClean="0"/>
              <a:t>MidSquare</a:t>
            </a:r>
            <a:r>
              <a:rPr lang="en-US" altLang="ko-KR" dirty="0" smtClean="0"/>
              <a:t>(123) mod 100 = 512 mod 100 = 12</a:t>
            </a:r>
          </a:p>
          <a:p>
            <a:r>
              <a:rPr lang="en-US" altLang="ko-KR" dirty="0" smtClean="0"/>
              <a:t>Still utilizing the modulo operation at the end</a:t>
            </a:r>
          </a:p>
          <a:p>
            <a:pPr lvl="1"/>
            <a:r>
              <a:rPr lang="en-US" altLang="ko-KR" dirty="0" smtClean="0"/>
              <a:t>Why?</a:t>
            </a:r>
          </a:p>
          <a:p>
            <a:pPr lvl="2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52028" y="1424350"/>
            <a:ext cx="1080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123</a:t>
            </a:r>
          </a:p>
          <a:p>
            <a:pPr algn="r"/>
            <a:r>
              <a:rPr lang="en-US" altLang="ko-KR" dirty="0"/>
              <a:t>*  123</a:t>
            </a:r>
          </a:p>
          <a:p>
            <a:pPr algn="r"/>
            <a:r>
              <a:rPr lang="en-US" altLang="ko-KR" dirty="0"/>
              <a:t>-----------</a:t>
            </a:r>
          </a:p>
          <a:p>
            <a:pPr algn="r"/>
            <a:r>
              <a:rPr lang="en-US" altLang="ko-KR" dirty="0"/>
              <a:t>  369</a:t>
            </a:r>
          </a:p>
          <a:p>
            <a:pPr algn="r"/>
            <a:r>
              <a:rPr lang="en-US" altLang="ko-KR" dirty="0"/>
              <a:t>246_   </a:t>
            </a:r>
          </a:p>
          <a:p>
            <a:pPr algn="r"/>
            <a:r>
              <a:rPr lang="en-US" altLang="ko-KR" dirty="0"/>
              <a:t>123__</a:t>
            </a:r>
          </a:p>
          <a:p>
            <a:pPr algn="r"/>
            <a:r>
              <a:rPr lang="en-US" altLang="ko-KR" dirty="0"/>
              <a:t>-----------</a:t>
            </a:r>
          </a:p>
          <a:p>
            <a:pPr algn="r"/>
            <a:r>
              <a:rPr lang="en-US" altLang="ko-KR" dirty="0"/>
              <a:t>1</a:t>
            </a:r>
            <a:r>
              <a:rPr lang="en-US" altLang="ko-KR" b="1" i="1" dirty="0"/>
              <a:t>512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10572108" y="4088646"/>
            <a:ext cx="1296144" cy="1152128"/>
          </a:xfrm>
          <a:prstGeom prst="wedgeRectCallout">
            <a:avLst>
              <a:gd name="adj1" fmla="val -32498"/>
              <a:gd name="adj2" fmla="val -874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Only affected by the last digit</a:t>
            </a:r>
            <a:endParaRPr lang="ko-KR" alt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8411868" y="1640374"/>
            <a:ext cx="1296144" cy="1152128"/>
          </a:xfrm>
          <a:prstGeom prst="wedgeRectCallout">
            <a:avLst>
              <a:gd name="adj1" fmla="val 90861"/>
              <a:gd name="adj2" fmla="val 11161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Only affected by the first digit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0248072" y="3366185"/>
            <a:ext cx="144016" cy="3641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10711362" y="3366185"/>
            <a:ext cx="144016" cy="3641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2" y="234043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Digit analysis based hash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920" y="1580050"/>
            <a:ext cx="8654144" cy="51636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Digit analysis</a:t>
            </a:r>
          </a:p>
          <a:p>
            <a:pPr lvl="1"/>
            <a:r>
              <a:rPr lang="en-US" altLang="ko-KR" dirty="0" smtClean="0"/>
              <a:t>A.k.a. checksum hash function</a:t>
            </a:r>
          </a:p>
          <a:p>
            <a:pPr lvl="1"/>
            <a:r>
              <a:rPr lang="en-US" altLang="ko-KR" dirty="0" smtClean="0"/>
              <a:t>Looks pretty stupid way</a:t>
            </a:r>
          </a:p>
          <a:p>
            <a:pPr lvl="1"/>
            <a:r>
              <a:rPr lang="en-US" altLang="ko-KR" dirty="0" smtClean="0"/>
              <a:t>But works pretty well</a:t>
            </a:r>
          </a:p>
          <a:p>
            <a:r>
              <a:rPr lang="en-US" altLang="ko-KR" dirty="0" smtClean="0"/>
              <a:t>Procedure of the function calculation</a:t>
            </a:r>
          </a:p>
          <a:p>
            <a:pPr lvl="1"/>
            <a:r>
              <a:rPr lang="en-US" altLang="ko-KR" dirty="0" smtClean="0"/>
              <a:t>One checksum method</a:t>
            </a:r>
          </a:p>
          <a:p>
            <a:pPr lvl="2"/>
            <a:r>
              <a:rPr lang="en-US" altLang="ko-KR" dirty="0" smtClean="0"/>
              <a:t>First, take all the digits and sum of them</a:t>
            </a:r>
          </a:p>
          <a:p>
            <a:pPr lvl="2"/>
            <a:r>
              <a:rPr lang="en-US" altLang="ko-KR" dirty="0" smtClean="0"/>
              <a:t>Second, apply the modulo operation to the summation of the digits</a:t>
            </a:r>
          </a:p>
          <a:p>
            <a:pPr lvl="1"/>
            <a:r>
              <a:rPr lang="en-US" altLang="ko-KR" dirty="0" smtClean="0"/>
              <a:t>For example,</a:t>
            </a:r>
          </a:p>
          <a:p>
            <a:pPr lvl="2"/>
            <a:r>
              <a:rPr lang="en-US" altLang="ko-KR" dirty="0" smtClean="0"/>
              <a:t>Key = 8011171234567, Table size = 100</a:t>
            </a:r>
          </a:p>
          <a:p>
            <a:pPr lvl="2"/>
            <a:r>
              <a:rPr lang="en-US" altLang="ko-KR" dirty="0" smtClean="0"/>
              <a:t>f(8011171234567)=(8+0+1+1+1+7+1+2+3+4+5+6+7) mod 100</a:t>
            </a:r>
            <a:br>
              <a:rPr lang="en-US" altLang="ko-KR" dirty="0" smtClean="0"/>
            </a:br>
            <a:r>
              <a:rPr lang="en-US" altLang="ko-KR" dirty="0" smtClean="0"/>
              <a:t>= 46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 w="38100"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1" id="{0F373DBF-BD65-4899-BF71-1DF4029741E3}" vid="{45A48CE5-F076-4E3E-B1BC-FC2A89BB4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7421</TotalTime>
  <Words>1430</Words>
  <Application>Microsoft Office PowerPoint</Application>
  <PresentationFormat>와이드스크린</PresentationFormat>
  <Paragraphs>384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HY헤드라인M</vt:lpstr>
      <vt:lpstr>굴림</vt:lpstr>
      <vt:lpstr>맑은 고딕</vt:lpstr>
      <vt:lpstr>Arial</vt:lpstr>
      <vt:lpstr>Cambria</vt:lpstr>
      <vt:lpstr>Times New Roman</vt:lpstr>
      <vt:lpstr>Wingdings</vt:lpstr>
      <vt:lpstr>테마1</vt:lpstr>
      <vt:lpstr>Hash</vt:lpstr>
      <vt:lpstr>Weekly Objectives</vt:lpstr>
      <vt:lpstr>Limit of divide and conquer</vt:lpstr>
      <vt:lpstr>Cheap storage cost and expensive time cost</vt:lpstr>
      <vt:lpstr>Hash table</vt:lpstr>
      <vt:lpstr>Hash function</vt:lpstr>
      <vt:lpstr>Modulo based hash function</vt:lpstr>
      <vt:lpstr>Square based hash function</vt:lpstr>
      <vt:lpstr>Digit analysis based hash function</vt:lpstr>
      <vt:lpstr>Collision resolution of hashing</vt:lpstr>
      <vt:lpstr>Collision resolution by closed addressing</vt:lpstr>
      <vt:lpstr>Collision resolution in open addressing</vt:lpstr>
      <vt:lpstr>Deletion in open addressing hash table</vt:lpstr>
      <vt:lpstr>Managing the hash table size</vt:lpstr>
      <vt:lpstr>Performance of hash table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on Probabilistic Graphical Models</dc:title>
  <dc:creator>Il-Chul Moon</dc:creator>
  <cp:lastModifiedBy>Windows 사용자</cp:lastModifiedBy>
  <cp:revision>367</cp:revision>
  <dcterms:created xsi:type="dcterms:W3CDTF">2013-08-14T02:12:56Z</dcterms:created>
  <dcterms:modified xsi:type="dcterms:W3CDTF">2017-10-26T04:35:43Z</dcterms:modified>
</cp:coreProperties>
</file>