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handoutMasterIdLst>
    <p:handoutMasterId r:id="rId25"/>
  </p:handoutMasterIdLst>
  <p:sldIdLst>
    <p:sldId id="293" r:id="rId2"/>
    <p:sldId id="499" r:id="rId3"/>
    <p:sldId id="500" r:id="rId4"/>
    <p:sldId id="501" r:id="rId5"/>
    <p:sldId id="502" r:id="rId6"/>
    <p:sldId id="503" r:id="rId7"/>
    <p:sldId id="522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21" r:id="rId19"/>
    <p:sldId id="517" r:id="rId20"/>
    <p:sldId id="518" r:id="rId21"/>
    <p:sldId id="519" r:id="rId22"/>
    <p:sldId id="52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36DD5-D51B-4E8A-AE99-80D6711B8F7E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B254A-233F-4BF6-85CF-5DC751A8FB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07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085F3-A77E-408E-9F90-D3B01E2760CC}" type="datetimeFigureOut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1C5F-1D0F-4256-BD1C-618DF4C917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6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1668016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10078144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546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896E-ED42-4D61-895F-99B0D2E268F3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899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60363" y="274638"/>
            <a:ext cx="2336800" cy="6178698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558741" cy="61786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185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5536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206553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573016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922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552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0875" y="1536192"/>
            <a:ext cx="552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9534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52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52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6640" y="1535113"/>
            <a:ext cx="552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40" y="2174875"/>
            <a:ext cx="552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196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081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4074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301208"/>
            <a:ext cx="11258217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399" y="5901664"/>
            <a:ext cx="11258220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1258219" cy="477619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541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121920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12192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5174896E-ED42-4D61-895F-99B0D2E268F3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83499" y="6597352"/>
            <a:ext cx="8160907" cy="2754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933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963674" y="625211"/>
            <a:ext cx="268982" cy="122132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10791" y="6590376"/>
            <a:ext cx="770003" cy="2772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24704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600200"/>
            <a:ext cx="11247040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 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84566" y="6597351"/>
            <a:ext cx="1020233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0577" y="6620808"/>
            <a:ext cx="828212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85CD3E9B-A789-4DCF-960C-49E4EDB7DF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7570" y="6597352"/>
            <a:ext cx="1426996" cy="275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174896E-ED42-4D61-895F-99B0D2E268F3}" type="datetime1">
              <a:rPr lang="ko-KR" altLang="en-US" smtClean="0"/>
              <a:t>2019-03-17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99456" y="6608386"/>
            <a:ext cx="641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Copyright © 2017 by Il-</a:t>
            </a:r>
            <a:r>
              <a:rPr lang="en-US" altLang="ko-KR" sz="1200" dirty="0" err="1">
                <a:solidFill>
                  <a:schemeClr val="bg1"/>
                </a:solidFill>
              </a:rPr>
              <a:t>Chul</a:t>
            </a:r>
            <a:r>
              <a:rPr lang="en-US" altLang="ko-KR" sz="1200" dirty="0">
                <a:solidFill>
                  <a:schemeClr val="bg1"/>
                </a:solidFill>
              </a:rPr>
              <a:t> Moon, </a:t>
            </a:r>
            <a:r>
              <a:rPr lang="en-US" altLang="ko-KR" sz="1200" dirty="0" err="1">
                <a:solidFill>
                  <a:schemeClr val="bg1"/>
                </a:solidFill>
              </a:rPr>
              <a:t>AAILab</a:t>
            </a:r>
            <a:r>
              <a:rPr lang="en-US" altLang="ko-KR" sz="1200" dirty="0">
                <a:solidFill>
                  <a:schemeClr val="bg1"/>
                </a:solidFill>
              </a:rPr>
              <a:t>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1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cmoon@kaist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1966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altLang="ko-KR" b="1" dirty="0"/>
              <a:t>Priority Queue and Heap </a:t>
            </a:r>
            <a:endParaRPr lang="ko-KR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1966" y="3598339"/>
            <a:ext cx="9440034" cy="104986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Il-Chul Moon</a:t>
            </a:r>
            <a:br>
              <a:rPr lang="en-US" altLang="ko-KR" dirty="0"/>
            </a:br>
            <a:r>
              <a:rPr lang="en-US" altLang="ko-KR" dirty="0"/>
              <a:t>Dept. of Industrial and Systems Engineering</a:t>
            </a:r>
            <a:br>
              <a:rPr lang="en-US" altLang="ko-KR" dirty="0"/>
            </a:br>
            <a:r>
              <a:rPr lang="en-US" altLang="ko-KR" dirty="0"/>
              <a:t>KAIST</a:t>
            </a:r>
          </a:p>
          <a:p>
            <a:r>
              <a:rPr lang="en-US" altLang="ko-KR" dirty="0">
                <a:hlinkClick r:id="rId2"/>
              </a:rPr>
              <a:t>icmoon@kaist.ac.kr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64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677" y="405945"/>
            <a:ext cx="5519900" cy="970450"/>
          </a:xfrm>
        </p:spPr>
        <p:txBody>
          <a:bodyPr/>
          <a:lstStyle/>
          <a:p>
            <a:r>
              <a:rPr lang="en-US" altLang="ko-KR" dirty="0"/>
              <a:t>Balanced tree?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2519" y="405945"/>
                <a:ext cx="6494843" cy="61171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Balanced tree </a:t>
                </a:r>
              </a:p>
              <a:p>
                <a:pPr lvl="1"/>
                <a:r>
                  <a:rPr lang="en-US" altLang="ko-KR" dirty="0"/>
                  <a:t>If its size is n,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altLang="ko-KR" b="0" dirty="0">
                  <a:ea typeface="Cambria Math"/>
                </a:endParaRPr>
              </a:p>
              <a:p>
                <a:pPr lvl="2"/>
                <a:r>
                  <a:rPr lang="en-US" altLang="ko-KR" dirty="0"/>
                  <a:t>6 nodes in a tree of height 2</a:t>
                </a:r>
              </a:p>
              <a:p>
                <a:pPr lvl="3"/>
                <a:r>
                  <a:rPr lang="en-US" altLang="ko-KR" b="0" dirty="0"/>
                  <a:t>Correct: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6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−1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−1=7</m:t>
                    </m:r>
                  </m:oMath>
                </a14:m>
                <a:endParaRPr lang="en-US" altLang="ko-KR" dirty="0">
                  <a:ea typeface="Cambria Math"/>
                </a:endParaRPr>
              </a:p>
              <a:p>
                <a:pPr lvl="2"/>
                <a:r>
                  <a:rPr lang="en-US" altLang="ko-KR" dirty="0"/>
                  <a:t>6 nodes in a tree of height 5</a:t>
                </a:r>
              </a:p>
              <a:p>
                <a:pPr lvl="3"/>
                <a:r>
                  <a:rPr lang="en-US" altLang="ko-KR" dirty="0"/>
                  <a:t>Correct: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6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−1=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−1=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63</m:t>
                    </m:r>
                  </m:oMath>
                </a14:m>
                <a:endParaRPr lang="en-US" altLang="ko-KR" dirty="0">
                  <a:ea typeface="Cambria Math"/>
                </a:endParaRPr>
              </a:p>
              <a:p>
                <a:pPr lvl="1"/>
                <a:r>
                  <a:rPr lang="en-US" altLang="ko-KR" dirty="0"/>
                  <a:t>What-if…..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−1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ko-KR" i="1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6 nodes in a tree of height 2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−1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ko-KR" i="1">
                        <a:latin typeface="Cambria Math"/>
                      </a:rPr>
                      <m:t>6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2+1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altLang="ko-KR" i="1" dirty="0">
                  <a:latin typeface="Cambria Math"/>
                  <a:ea typeface="Cambria Math"/>
                </a:endParaRPr>
              </a:p>
              <a:p>
                <a:pPr lvl="3"/>
                <a:r>
                  <a:rPr lang="en-US" altLang="ko-KR" b="0" dirty="0">
                    <a:ea typeface="Cambria Math"/>
                  </a:rPr>
                  <a:t>Correct: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3&lt;6≤7</m:t>
                    </m:r>
                  </m:oMath>
                </a14:m>
                <a:endParaRPr lang="en-US" altLang="ko-KR" i="1" dirty="0">
                  <a:latin typeface="Cambria Math"/>
                  <a:ea typeface="Cambria Math"/>
                </a:endParaRPr>
              </a:p>
              <a:p>
                <a:pPr lvl="2"/>
                <a:r>
                  <a:rPr lang="en-US" altLang="ko-KR" dirty="0"/>
                  <a:t>6 nodes in a tree of height 5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−1&lt;</m:t>
                    </m:r>
                    <m:r>
                      <a:rPr lang="en-US" altLang="ko-KR" i="1">
                        <a:latin typeface="Cambria Math"/>
                      </a:rPr>
                      <m:t>6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altLang="ko-KR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altLang="ko-KR" i="1" dirty="0">
                  <a:latin typeface="Cambria Math"/>
                  <a:ea typeface="Cambria Math"/>
                </a:endParaRPr>
              </a:p>
              <a:p>
                <a:pPr lvl="3"/>
                <a:r>
                  <a:rPr lang="en-US" altLang="ko-KR" b="0" dirty="0">
                    <a:ea typeface="Cambria Math"/>
                  </a:rPr>
                  <a:t>Incorrect: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31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&lt;6≤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63</m:t>
                    </m:r>
                  </m:oMath>
                </a14:m>
                <a:endParaRPr lang="en-US" altLang="ko-KR" b="0" dirty="0">
                  <a:ea typeface="Cambria Math"/>
                </a:endParaRPr>
              </a:p>
              <a:p>
                <a:r>
                  <a:rPr lang="en-US" altLang="ko-KR" dirty="0">
                    <a:latin typeface="Cambria Math"/>
                    <a:ea typeface="Cambria Math"/>
                  </a:rPr>
                  <a:t>Complete tree </a:t>
                </a:r>
                <a:r>
                  <a:rPr lang="en-US" altLang="ko-KR" dirty="0">
                    <a:latin typeface="Cambria Math"/>
                    <a:ea typeface="Cambria Math"/>
                    <a:sym typeface="Wingdings" pitchFamily="2" charset="2"/>
                  </a:rPr>
                  <a:t></a:t>
                </a:r>
                <a:r>
                  <a:rPr lang="en-US" altLang="ko-KR" dirty="0">
                    <a:latin typeface="Cambria Math"/>
                    <a:ea typeface="Cambria Math"/>
                  </a:rPr>
                  <a:t> balanced tree</a:t>
                </a:r>
              </a:p>
              <a:p>
                <a:pPr lvl="1"/>
                <a:r>
                  <a:rPr lang="en-US" altLang="ko-KR" dirty="0">
                    <a:latin typeface="Cambria Math"/>
                    <a:ea typeface="Cambria Math"/>
                  </a:rPr>
                  <a:t>Yes</a:t>
                </a:r>
              </a:p>
              <a:p>
                <a:r>
                  <a:rPr lang="en-US" altLang="ko-KR" dirty="0">
                    <a:latin typeface="Cambria Math"/>
                    <a:ea typeface="Cambria Math"/>
                  </a:rPr>
                  <a:t>Balanced tree </a:t>
                </a:r>
                <a:r>
                  <a:rPr lang="en-US" altLang="ko-KR" dirty="0">
                    <a:latin typeface="Cambria Math"/>
                    <a:ea typeface="Cambria Math"/>
                    <a:sym typeface="Wingdings" pitchFamily="2" charset="2"/>
                  </a:rPr>
                  <a:t> complete tree</a:t>
                </a:r>
              </a:p>
              <a:p>
                <a:pPr lvl="1"/>
                <a:r>
                  <a:rPr lang="en-US" altLang="ko-KR" dirty="0">
                    <a:latin typeface="Cambria Math"/>
                    <a:ea typeface="Cambria Math"/>
                    <a:sym typeface="Wingdings" pitchFamily="2" charset="2"/>
                  </a:rPr>
                  <a:t>No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2519" y="405945"/>
                <a:ext cx="6494843" cy="6117130"/>
              </a:xfrm>
              <a:blipFill>
                <a:blip r:embed="rId2"/>
                <a:stretch>
                  <a:fillRect t="-1296" b="-1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6160430" y="1465430"/>
            <a:ext cx="2447774" cy="1584176"/>
            <a:chOff x="6012160" y="1484784"/>
            <a:chExt cx="2447774" cy="1584176"/>
          </a:xfrm>
          <a:noFill/>
        </p:grpSpPr>
        <p:sp>
          <p:nvSpPr>
            <p:cNvPr id="6" name="Oval 5"/>
            <p:cNvSpPr/>
            <p:nvPr/>
          </p:nvSpPr>
          <p:spPr>
            <a:xfrm>
              <a:off x="6939648" y="1484784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435592" y="2060848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012160" y="2636912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452905" y="2060848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955878" y="2708920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083664" y="2708920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6" idx="3"/>
              <a:endCxn id="7" idx="7"/>
            </p:cNvCxnSpPr>
            <p:nvPr/>
          </p:nvCxnSpPr>
          <p:spPr>
            <a:xfrm flipH="1">
              <a:off x="6865831" y="1792097"/>
              <a:ext cx="147634" cy="32147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9" idx="1"/>
            </p:cNvCxnSpPr>
            <p:nvPr/>
          </p:nvCxnSpPr>
          <p:spPr>
            <a:xfrm>
              <a:off x="7369887" y="1792097"/>
              <a:ext cx="156835" cy="32147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5"/>
              <a:endCxn id="10" idx="0"/>
            </p:cNvCxnSpPr>
            <p:nvPr/>
          </p:nvCxnSpPr>
          <p:spPr>
            <a:xfrm>
              <a:off x="7883144" y="2368161"/>
              <a:ext cx="324762" cy="34075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3"/>
              <a:endCxn id="11" idx="0"/>
            </p:cNvCxnSpPr>
            <p:nvPr/>
          </p:nvCxnSpPr>
          <p:spPr>
            <a:xfrm flipH="1">
              <a:off x="7335692" y="2368161"/>
              <a:ext cx="191030" cy="34075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0"/>
            </p:cNvCxnSpPr>
            <p:nvPr/>
          </p:nvCxnSpPr>
          <p:spPr>
            <a:xfrm flipH="1">
              <a:off x="6264188" y="2368161"/>
              <a:ext cx="245221" cy="26875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988794" y="3923691"/>
            <a:ext cx="3123964" cy="2376264"/>
            <a:chOff x="5840524" y="3943045"/>
            <a:chExt cx="3123964" cy="2376264"/>
          </a:xfrm>
          <a:noFill/>
        </p:grpSpPr>
        <p:sp>
          <p:nvSpPr>
            <p:cNvPr id="18" name="Oval 17"/>
            <p:cNvSpPr/>
            <p:nvPr/>
          </p:nvSpPr>
          <p:spPr>
            <a:xfrm>
              <a:off x="6876256" y="4735133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347914" y="4348729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40524" y="3943045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884368" y="5527221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460432" y="5959269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380312" y="5132060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9" idx="5"/>
              <a:endCxn id="18" idx="1"/>
            </p:cNvCxnSpPr>
            <p:nvPr/>
          </p:nvCxnSpPr>
          <p:spPr>
            <a:xfrm>
              <a:off x="6778153" y="4656042"/>
              <a:ext cx="171920" cy="13181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8" idx="5"/>
              <a:endCxn id="23" idx="1"/>
            </p:cNvCxnSpPr>
            <p:nvPr/>
          </p:nvCxnSpPr>
          <p:spPr>
            <a:xfrm>
              <a:off x="7306495" y="5042446"/>
              <a:ext cx="147634" cy="14234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5"/>
              <a:endCxn id="22" idx="1"/>
            </p:cNvCxnSpPr>
            <p:nvPr/>
          </p:nvCxnSpPr>
          <p:spPr>
            <a:xfrm>
              <a:off x="8314607" y="5834534"/>
              <a:ext cx="219642" cy="177462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5"/>
              <a:endCxn id="21" idx="1"/>
            </p:cNvCxnSpPr>
            <p:nvPr/>
          </p:nvCxnSpPr>
          <p:spPr>
            <a:xfrm>
              <a:off x="7810551" y="5439373"/>
              <a:ext cx="147634" cy="140575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0" idx="5"/>
              <a:endCxn id="19" idx="1"/>
            </p:cNvCxnSpPr>
            <p:nvPr/>
          </p:nvCxnSpPr>
          <p:spPr>
            <a:xfrm>
              <a:off x="6270763" y="4250358"/>
              <a:ext cx="150968" cy="15109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635782" y="3121614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Balanced Tree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48463" y="5929926"/>
            <a:ext cx="189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Unbalanced Tree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73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943" y="164895"/>
            <a:ext cx="7065619" cy="1138138"/>
          </a:xfrm>
        </p:spPr>
        <p:txBody>
          <a:bodyPr>
            <a:normAutofit/>
          </a:bodyPr>
          <a:lstStyle/>
          <a:p>
            <a:r>
              <a:rPr lang="en-US" altLang="ko-KR" dirty="0"/>
              <a:t>Binary heap for priority queue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424" y="1276091"/>
            <a:ext cx="4978896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Priority queue implementation</a:t>
            </a:r>
          </a:p>
          <a:p>
            <a:pPr lvl="1"/>
            <a:r>
              <a:rPr lang="en-US" altLang="ko-KR" dirty="0"/>
              <a:t>Linked list based implementation</a:t>
            </a:r>
          </a:p>
          <a:p>
            <a:pPr lvl="2"/>
            <a:r>
              <a:rPr lang="en-US" altLang="ko-KR" dirty="0"/>
              <a:t>Sorted implementation</a:t>
            </a:r>
          </a:p>
          <a:p>
            <a:pPr lvl="2"/>
            <a:r>
              <a:rPr lang="en-US" altLang="ko-KR" dirty="0"/>
              <a:t>Unsorted implementation</a:t>
            </a:r>
          </a:p>
          <a:p>
            <a:pPr lvl="1"/>
            <a:r>
              <a:rPr lang="en-US" altLang="ko-KR" dirty="0"/>
              <a:t>Tree based implementation</a:t>
            </a:r>
          </a:p>
          <a:p>
            <a:pPr lvl="2"/>
            <a:r>
              <a:rPr lang="en-US" altLang="ko-KR" dirty="0"/>
              <a:t>Tree should be balanced to justify the reason of using trees</a:t>
            </a:r>
          </a:p>
          <a:p>
            <a:r>
              <a:rPr lang="en-US" altLang="ko-KR" dirty="0"/>
              <a:t>Binary heap is a binary tree with two properties</a:t>
            </a:r>
          </a:p>
          <a:p>
            <a:pPr lvl="1"/>
            <a:r>
              <a:rPr lang="en-US" altLang="ko-KR" dirty="0"/>
              <a:t>The shape property</a:t>
            </a:r>
          </a:p>
          <a:p>
            <a:pPr lvl="2"/>
            <a:r>
              <a:rPr lang="en-US" altLang="ko-KR" dirty="0"/>
              <a:t>The tree is a complete tree</a:t>
            </a:r>
          </a:p>
          <a:p>
            <a:pPr lvl="1"/>
            <a:r>
              <a:rPr lang="en-US" altLang="ko-KR" dirty="0"/>
              <a:t>The heap property</a:t>
            </a:r>
          </a:p>
          <a:p>
            <a:pPr lvl="2"/>
            <a:r>
              <a:rPr lang="en-US" altLang="ko-KR" dirty="0"/>
              <a:t>Each node is greater than or equal to each of its children</a:t>
            </a:r>
          </a:p>
          <a:p>
            <a:pPr lvl="2"/>
            <a:r>
              <a:rPr lang="en-US" altLang="ko-KR" dirty="0"/>
              <a:t>Max-heap since we defined a higher priority has a higher value</a:t>
            </a:r>
          </a:p>
          <a:p>
            <a:pPr lvl="2"/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16045" y="323030"/>
            <a:ext cx="2447774" cy="1584176"/>
            <a:chOff x="6012160" y="1484784"/>
            <a:chExt cx="2447774" cy="1584176"/>
          </a:xfrm>
          <a:noFill/>
        </p:grpSpPr>
        <p:sp>
          <p:nvSpPr>
            <p:cNvPr id="6" name="Oval 5"/>
            <p:cNvSpPr/>
            <p:nvPr/>
          </p:nvSpPr>
          <p:spPr>
            <a:xfrm>
              <a:off x="6939648" y="1484784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435592" y="2060848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012160" y="2636912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452905" y="2060848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955878" y="2708920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083664" y="2708920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6" idx="3"/>
              <a:endCxn id="7" idx="7"/>
            </p:cNvCxnSpPr>
            <p:nvPr/>
          </p:nvCxnSpPr>
          <p:spPr>
            <a:xfrm flipH="1">
              <a:off x="6865831" y="1792097"/>
              <a:ext cx="147634" cy="32147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9" idx="1"/>
            </p:cNvCxnSpPr>
            <p:nvPr/>
          </p:nvCxnSpPr>
          <p:spPr>
            <a:xfrm>
              <a:off x="7369887" y="1792097"/>
              <a:ext cx="156835" cy="32147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5"/>
              <a:endCxn id="10" idx="0"/>
            </p:cNvCxnSpPr>
            <p:nvPr/>
          </p:nvCxnSpPr>
          <p:spPr>
            <a:xfrm>
              <a:off x="7883144" y="2368161"/>
              <a:ext cx="324762" cy="34075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3"/>
              <a:endCxn id="11" idx="0"/>
            </p:cNvCxnSpPr>
            <p:nvPr/>
          </p:nvCxnSpPr>
          <p:spPr>
            <a:xfrm flipH="1">
              <a:off x="7335692" y="2368161"/>
              <a:ext cx="191030" cy="34075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0"/>
            </p:cNvCxnSpPr>
            <p:nvPr/>
          </p:nvCxnSpPr>
          <p:spPr>
            <a:xfrm flipH="1">
              <a:off x="6264188" y="2368161"/>
              <a:ext cx="245221" cy="26875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815547" y="2483270"/>
            <a:ext cx="2447774" cy="1584176"/>
            <a:chOff x="6012160" y="1484784"/>
            <a:chExt cx="2447774" cy="1584176"/>
          </a:xfrm>
          <a:noFill/>
        </p:grpSpPr>
        <p:sp>
          <p:nvSpPr>
            <p:cNvPr id="18" name="Oval 17"/>
            <p:cNvSpPr/>
            <p:nvPr/>
          </p:nvSpPr>
          <p:spPr>
            <a:xfrm>
              <a:off x="6939648" y="1484784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435592" y="2060848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012160" y="2636912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52905" y="2060848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955878" y="2708920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848733" y="2654862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8" idx="3"/>
              <a:endCxn id="19" idx="7"/>
            </p:cNvCxnSpPr>
            <p:nvPr/>
          </p:nvCxnSpPr>
          <p:spPr>
            <a:xfrm flipH="1">
              <a:off x="6865831" y="1792097"/>
              <a:ext cx="147634" cy="32147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8" idx="5"/>
              <a:endCxn id="21" idx="1"/>
            </p:cNvCxnSpPr>
            <p:nvPr/>
          </p:nvCxnSpPr>
          <p:spPr>
            <a:xfrm>
              <a:off x="7369887" y="1792097"/>
              <a:ext cx="156835" cy="32147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5"/>
              <a:endCxn id="22" idx="0"/>
            </p:cNvCxnSpPr>
            <p:nvPr/>
          </p:nvCxnSpPr>
          <p:spPr>
            <a:xfrm>
              <a:off x="7883144" y="2368161"/>
              <a:ext cx="324762" cy="34075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5"/>
              <a:endCxn id="23" idx="0"/>
            </p:cNvCxnSpPr>
            <p:nvPr/>
          </p:nvCxnSpPr>
          <p:spPr>
            <a:xfrm>
              <a:off x="6865831" y="2368161"/>
              <a:ext cx="234930" cy="28670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3"/>
              <a:endCxn id="20" idx="0"/>
            </p:cNvCxnSpPr>
            <p:nvPr/>
          </p:nvCxnSpPr>
          <p:spPr>
            <a:xfrm flipH="1">
              <a:off x="6264188" y="2368161"/>
              <a:ext cx="245221" cy="26875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815548" y="4643510"/>
            <a:ext cx="1944801" cy="1584176"/>
            <a:chOff x="6012160" y="1484784"/>
            <a:chExt cx="1944801" cy="1584176"/>
          </a:xfrm>
          <a:noFill/>
        </p:grpSpPr>
        <p:sp>
          <p:nvSpPr>
            <p:cNvPr id="32" name="Oval 31"/>
            <p:cNvSpPr/>
            <p:nvPr/>
          </p:nvSpPr>
          <p:spPr>
            <a:xfrm>
              <a:off x="6939648" y="1484784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435592" y="2060848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012160" y="2636912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452905" y="2060848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431705" y="2708920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848733" y="2654862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2" idx="3"/>
              <a:endCxn id="33" idx="7"/>
            </p:cNvCxnSpPr>
            <p:nvPr/>
          </p:nvCxnSpPr>
          <p:spPr>
            <a:xfrm flipH="1">
              <a:off x="6865831" y="1792097"/>
              <a:ext cx="147634" cy="32147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2" idx="5"/>
              <a:endCxn id="35" idx="1"/>
            </p:cNvCxnSpPr>
            <p:nvPr/>
          </p:nvCxnSpPr>
          <p:spPr>
            <a:xfrm>
              <a:off x="7369887" y="1792097"/>
              <a:ext cx="156835" cy="32147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3"/>
              <a:endCxn id="36" idx="0"/>
            </p:cNvCxnSpPr>
            <p:nvPr/>
          </p:nvCxnSpPr>
          <p:spPr>
            <a:xfrm>
              <a:off x="7526722" y="2368161"/>
              <a:ext cx="157011" cy="34075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3" idx="5"/>
              <a:endCxn id="37" idx="0"/>
            </p:cNvCxnSpPr>
            <p:nvPr/>
          </p:nvCxnSpPr>
          <p:spPr>
            <a:xfrm>
              <a:off x="6865831" y="2368161"/>
              <a:ext cx="234930" cy="28670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3" idx="3"/>
              <a:endCxn id="34" idx="0"/>
            </p:cNvCxnSpPr>
            <p:nvPr/>
          </p:nvCxnSpPr>
          <p:spPr>
            <a:xfrm flipH="1">
              <a:off x="6264188" y="2368161"/>
              <a:ext cx="245221" cy="26875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743539" y="1940175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this tree a max-heap?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43539" y="3986146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this tree a max-heap?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22676" y="6218394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this tree a max-heap?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62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690" y="249597"/>
            <a:ext cx="10353762" cy="970450"/>
          </a:xfrm>
        </p:spPr>
        <p:txBody>
          <a:bodyPr/>
          <a:lstStyle/>
          <a:p>
            <a:r>
              <a:rPr lang="en-US" altLang="ko-KR" dirty="0"/>
              <a:t>Structure of binary heap using reference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5126456" y="1603970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686296" y="2468066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466300" y="2468066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94208" y="3620194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34368" y="3620194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61836" y="3620194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01996" y="3620194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30112" y="4700314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074228" y="4700314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19526" y="4700314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4239460" y="2095671"/>
            <a:ext cx="981904" cy="4567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1"/>
          </p:cNvCxnSpPr>
          <p:nvPr/>
        </p:nvCxnSpPr>
        <p:spPr>
          <a:xfrm>
            <a:off x="5679620" y="2095671"/>
            <a:ext cx="881588" cy="4567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0"/>
          </p:cNvCxnSpPr>
          <p:nvPr/>
        </p:nvCxnSpPr>
        <p:spPr>
          <a:xfrm flipH="1">
            <a:off x="3218244" y="2959768"/>
            <a:ext cx="562960" cy="6604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9" idx="0"/>
          </p:cNvCxnSpPr>
          <p:nvPr/>
        </p:nvCxnSpPr>
        <p:spPr>
          <a:xfrm>
            <a:off x="4239460" y="2959768"/>
            <a:ext cx="418944" cy="6604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2" idx="0"/>
          </p:cNvCxnSpPr>
          <p:nvPr/>
        </p:nvCxnSpPr>
        <p:spPr>
          <a:xfrm flipH="1">
            <a:off x="2354148" y="4111896"/>
            <a:ext cx="634968" cy="58841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5"/>
            <a:endCxn id="13" idx="0"/>
          </p:cNvCxnSpPr>
          <p:nvPr/>
        </p:nvCxnSpPr>
        <p:spPr>
          <a:xfrm flipH="1">
            <a:off x="3398264" y="4111896"/>
            <a:ext cx="49108" cy="58841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4" idx="0"/>
          </p:cNvCxnSpPr>
          <p:nvPr/>
        </p:nvCxnSpPr>
        <p:spPr>
          <a:xfrm flipH="1">
            <a:off x="4243562" y="4111896"/>
            <a:ext cx="185714" cy="58841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  <a:endCxn id="10" idx="0"/>
          </p:cNvCxnSpPr>
          <p:nvPr/>
        </p:nvCxnSpPr>
        <p:spPr>
          <a:xfrm flipH="1">
            <a:off x="6085872" y="2959768"/>
            <a:ext cx="475336" cy="6604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5"/>
            <a:endCxn id="11" idx="0"/>
          </p:cNvCxnSpPr>
          <p:nvPr/>
        </p:nvCxnSpPr>
        <p:spPr>
          <a:xfrm>
            <a:off x="7019464" y="2959768"/>
            <a:ext cx="506568" cy="6604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735727" y="4700314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9" idx="5"/>
            <a:endCxn id="42" idx="0"/>
          </p:cNvCxnSpPr>
          <p:nvPr/>
        </p:nvCxnSpPr>
        <p:spPr>
          <a:xfrm>
            <a:off x="4887533" y="4111896"/>
            <a:ext cx="172231" cy="58841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ular Callout 44"/>
          <p:cNvSpPr/>
          <p:nvPr/>
        </p:nvSpPr>
        <p:spPr>
          <a:xfrm>
            <a:off x="6561208" y="1171922"/>
            <a:ext cx="1373560" cy="648072"/>
          </a:xfrm>
          <a:prstGeom prst="wedgeRectCallout">
            <a:avLst>
              <a:gd name="adj1" fmla="val -100599"/>
              <a:gd name="adj2" fmla="val 3834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Rectangular Callout 45"/>
          <p:cNvSpPr/>
          <p:nvPr/>
        </p:nvSpPr>
        <p:spPr>
          <a:xfrm>
            <a:off x="6205184" y="5132362"/>
            <a:ext cx="2017616" cy="648072"/>
          </a:xfrm>
          <a:prstGeom prst="wedgeRectCallout">
            <a:avLst>
              <a:gd name="adj1" fmla="val -91539"/>
              <a:gd name="adj2" fmla="val -55714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 position for the next node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495410" y="1285280"/>
            <a:ext cx="6771502" cy="4069491"/>
          </a:xfrm>
          <a:custGeom>
            <a:avLst/>
            <a:gdLst>
              <a:gd name="connsiteX0" fmla="*/ 3888259 w 6771502"/>
              <a:gd name="connsiteY0" fmla="*/ 0 h 4069491"/>
              <a:gd name="connsiteX1" fmla="*/ 1721708 w 6771502"/>
              <a:gd name="connsiteY1" fmla="*/ 1260389 h 4069491"/>
              <a:gd name="connsiteX2" fmla="*/ 0 w 6771502"/>
              <a:gd name="connsiteY2" fmla="*/ 4061254 h 4069491"/>
              <a:gd name="connsiteX3" fmla="*/ 4209535 w 6771502"/>
              <a:gd name="connsiteY3" fmla="*/ 4069491 h 4069491"/>
              <a:gd name="connsiteX4" fmla="*/ 3995351 w 6771502"/>
              <a:gd name="connsiteY4" fmla="*/ 3039762 h 4069491"/>
              <a:gd name="connsiteX5" fmla="*/ 6771502 w 6771502"/>
              <a:gd name="connsiteY5" fmla="*/ 3023286 h 4069491"/>
              <a:gd name="connsiteX6" fmla="*/ 5725297 w 6771502"/>
              <a:gd name="connsiteY6" fmla="*/ 963827 h 4069491"/>
              <a:gd name="connsiteX7" fmla="*/ 3888259 w 6771502"/>
              <a:gd name="connsiteY7" fmla="*/ 0 h 406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1502" h="4069491">
                <a:moveTo>
                  <a:pt x="3888259" y="0"/>
                </a:moveTo>
                <a:lnTo>
                  <a:pt x="1721708" y="1260389"/>
                </a:lnTo>
                <a:lnTo>
                  <a:pt x="0" y="4061254"/>
                </a:lnTo>
                <a:lnTo>
                  <a:pt x="4209535" y="4069491"/>
                </a:lnTo>
                <a:lnTo>
                  <a:pt x="3995351" y="3039762"/>
                </a:lnTo>
                <a:lnTo>
                  <a:pt x="6771502" y="3023286"/>
                </a:lnTo>
                <a:lnTo>
                  <a:pt x="5725297" y="963827"/>
                </a:lnTo>
                <a:lnTo>
                  <a:pt x="3888259" y="0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Rectangular Callout 48"/>
          <p:cNvSpPr/>
          <p:nvPr/>
        </p:nvSpPr>
        <p:spPr>
          <a:xfrm>
            <a:off x="8173898" y="2147594"/>
            <a:ext cx="1373560" cy="648072"/>
          </a:xfrm>
          <a:prstGeom prst="wedgeRectCallout">
            <a:avLst>
              <a:gd name="adj1" fmla="val -100599"/>
              <a:gd name="adj2" fmla="val 3834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Complete tree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990" y="5456398"/>
            <a:ext cx="3567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Size 11, 3</a:t>
            </a:r>
            <a:r>
              <a:rPr lang="en-US" altLang="ko-KR" b="1" baseline="30000" dirty="0"/>
              <a:t>rd</a:t>
            </a:r>
            <a:r>
              <a:rPr lang="en-US" altLang="ko-KR" b="1" dirty="0"/>
              <a:t> Leaf counting from 0</a:t>
            </a:r>
            <a:br>
              <a:rPr lang="en-US" altLang="ko-KR" b="1" dirty="0"/>
            </a:br>
            <a:r>
              <a:rPr lang="en-US" altLang="ko-KR" b="1" dirty="0"/>
              <a:t>(011: Left, Right, Right)</a:t>
            </a:r>
          </a:p>
          <a:p>
            <a:pPr algn="ctr"/>
            <a:r>
              <a:rPr lang="en-US" altLang="ko-KR" b="1" dirty="0"/>
              <a:t>O(log n) to reach this node</a:t>
            </a:r>
            <a:endParaRPr lang="ko-KR" altLang="en-US" b="1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45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51" y="241947"/>
            <a:ext cx="10353762" cy="970450"/>
          </a:xfrm>
        </p:spPr>
        <p:txBody>
          <a:bodyPr/>
          <a:lstStyle/>
          <a:p>
            <a:r>
              <a:rPr lang="en-US" altLang="ko-KR" dirty="0"/>
              <a:t>Structure of binary heap using array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1067474" y="1284687"/>
                <a:ext cx="5456464" cy="182345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Root: value at </a:t>
                </a:r>
                <a:r>
                  <a:rPr lang="en-US" altLang="ko-KR" dirty="0" err="1"/>
                  <a:t>idx</a:t>
                </a:r>
                <a:r>
                  <a:rPr lang="en-US" altLang="ko-KR" dirty="0"/>
                  <a:t> 0</a:t>
                </a:r>
              </a:p>
              <a:p>
                <a:r>
                  <a:rPr lang="en-US" altLang="ko-KR" dirty="0" err="1"/>
                  <a:t>i</a:t>
                </a:r>
                <a:r>
                  <a:rPr lang="en-US" altLang="ko-KR" baseline="30000" dirty="0" err="1"/>
                  <a:t>th</a:t>
                </a:r>
                <a:r>
                  <a:rPr lang="en-US" altLang="ko-KR" dirty="0"/>
                  <a:t> node’s parent: value at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 err="1"/>
                  <a:t>i</a:t>
                </a:r>
                <a:r>
                  <a:rPr lang="en-US" altLang="ko-KR" baseline="30000" dirty="0" err="1"/>
                  <a:t>th</a:t>
                </a:r>
                <a:r>
                  <a:rPr lang="en-US" altLang="ko-KR" dirty="0"/>
                  <a:t> node’s left child: value at 2i+1</a:t>
                </a:r>
              </a:p>
              <a:p>
                <a:r>
                  <a:rPr lang="en-US" altLang="ko-KR" dirty="0" err="1"/>
                  <a:t>i</a:t>
                </a:r>
                <a:r>
                  <a:rPr lang="en-US" altLang="ko-KR" baseline="30000" dirty="0" err="1"/>
                  <a:t>th</a:t>
                </a:r>
                <a:r>
                  <a:rPr lang="en-US" altLang="ko-KR" dirty="0"/>
                  <a:t> node’s right child: value at 2i+2</a:t>
                </a:r>
              </a:p>
              <a:p>
                <a:r>
                  <a:rPr lang="en-US" altLang="ko-KR" dirty="0"/>
                  <a:t>Node for the next insert: value at (tree size-1)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7474" y="1284687"/>
                <a:ext cx="5456464" cy="1823455"/>
              </a:xfrm>
              <a:blipFill>
                <a:blip r:embed="rId2"/>
                <a:stretch>
                  <a:fillRect t="-5351" r="-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293640" y="2802639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99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53480" y="3666735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633484" y="3666735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061392" y="4818863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01552" y="4818863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929020" y="4818863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369180" y="4818863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97296" y="5898983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41412" y="5898983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86710" y="5898983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5" idx="3"/>
            <a:endCxn id="6" idx="7"/>
          </p:cNvCxnSpPr>
          <p:nvPr/>
        </p:nvCxnSpPr>
        <p:spPr>
          <a:xfrm flipH="1">
            <a:off x="5406644" y="3294340"/>
            <a:ext cx="981904" cy="4567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7" idx="1"/>
          </p:cNvCxnSpPr>
          <p:nvPr/>
        </p:nvCxnSpPr>
        <p:spPr>
          <a:xfrm>
            <a:off x="6846804" y="3294340"/>
            <a:ext cx="881588" cy="45675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0"/>
          </p:cNvCxnSpPr>
          <p:nvPr/>
        </p:nvCxnSpPr>
        <p:spPr>
          <a:xfrm flipH="1">
            <a:off x="4385428" y="4158437"/>
            <a:ext cx="562960" cy="6604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5"/>
            <a:endCxn id="9" idx="0"/>
          </p:cNvCxnSpPr>
          <p:nvPr/>
        </p:nvCxnSpPr>
        <p:spPr>
          <a:xfrm>
            <a:off x="5406644" y="4158437"/>
            <a:ext cx="418944" cy="6604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2" idx="0"/>
          </p:cNvCxnSpPr>
          <p:nvPr/>
        </p:nvCxnSpPr>
        <p:spPr>
          <a:xfrm flipH="1">
            <a:off x="3521332" y="5310565"/>
            <a:ext cx="634968" cy="58841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5"/>
            <a:endCxn id="13" idx="0"/>
          </p:cNvCxnSpPr>
          <p:nvPr/>
        </p:nvCxnSpPr>
        <p:spPr>
          <a:xfrm flipH="1">
            <a:off x="4565448" y="5310565"/>
            <a:ext cx="49108" cy="58841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3"/>
            <a:endCxn id="14" idx="0"/>
          </p:cNvCxnSpPr>
          <p:nvPr/>
        </p:nvCxnSpPr>
        <p:spPr>
          <a:xfrm flipH="1">
            <a:off x="5410746" y="5310565"/>
            <a:ext cx="185714" cy="58841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  <a:endCxn id="10" idx="0"/>
          </p:cNvCxnSpPr>
          <p:nvPr/>
        </p:nvCxnSpPr>
        <p:spPr>
          <a:xfrm flipH="1">
            <a:off x="7253056" y="4158437"/>
            <a:ext cx="475336" cy="6604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5"/>
            <a:endCxn id="11" idx="0"/>
          </p:cNvCxnSpPr>
          <p:nvPr/>
        </p:nvCxnSpPr>
        <p:spPr>
          <a:xfrm>
            <a:off x="8186648" y="4158437"/>
            <a:ext cx="506568" cy="6604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02911" y="5898983"/>
            <a:ext cx="648072" cy="57606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9" idx="5"/>
            <a:endCxn id="42" idx="0"/>
          </p:cNvCxnSpPr>
          <p:nvPr/>
        </p:nvCxnSpPr>
        <p:spPr>
          <a:xfrm>
            <a:off x="6054717" y="5310565"/>
            <a:ext cx="172231" cy="58841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2662594" y="2483949"/>
            <a:ext cx="6771502" cy="4069491"/>
          </a:xfrm>
          <a:custGeom>
            <a:avLst/>
            <a:gdLst>
              <a:gd name="connsiteX0" fmla="*/ 3888259 w 6771502"/>
              <a:gd name="connsiteY0" fmla="*/ 0 h 4069491"/>
              <a:gd name="connsiteX1" fmla="*/ 1721708 w 6771502"/>
              <a:gd name="connsiteY1" fmla="*/ 1260389 h 4069491"/>
              <a:gd name="connsiteX2" fmla="*/ 0 w 6771502"/>
              <a:gd name="connsiteY2" fmla="*/ 4061254 h 4069491"/>
              <a:gd name="connsiteX3" fmla="*/ 4209535 w 6771502"/>
              <a:gd name="connsiteY3" fmla="*/ 4069491 h 4069491"/>
              <a:gd name="connsiteX4" fmla="*/ 3995351 w 6771502"/>
              <a:gd name="connsiteY4" fmla="*/ 3039762 h 4069491"/>
              <a:gd name="connsiteX5" fmla="*/ 6771502 w 6771502"/>
              <a:gd name="connsiteY5" fmla="*/ 3023286 h 4069491"/>
              <a:gd name="connsiteX6" fmla="*/ 5725297 w 6771502"/>
              <a:gd name="connsiteY6" fmla="*/ 963827 h 4069491"/>
              <a:gd name="connsiteX7" fmla="*/ 3888259 w 6771502"/>
              <a:gd name="connsiteY7" fmla="*/ 0 h 406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1502" h="4069491">
                <a:moveTo>
                  <a:pt x="3888259" y="0"/>
                </a:moveTo>
                <a:lnTo>
                  <a:pt x="1721708" y="1260389"/>
                </a:lnTo>
                <a:lnTo>
                  <a:pt x="0" y="4061254"/>
                </a:lnTo>
                <a:lnTo>
                  <a:pt x="4209535" y="4069491"/>
                </a:lnTo>
                <a:lnTo>
                  <a:pt x="3995351" y="3039762"/>
                </a:lnTo>
                <a:lnTo>
                  <a:pt x="6771502" y="3023286"/>
                </a:lnTo>
                <a:lnTo>
                  <a:pt x="5725297" y="963827"/>
                </a:lnTo>
                <a:lnTo>
                  <a:pt x="3888259" y="0"/>
                </a:lnTo>
                <a:close/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0175" y="5828717"/>
            <a:ext cx="261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Size 11, Index 10, </a:t>
            </a:r>
            <a:br>
              <a:rPr lang="en-US" altLang="ko-KR" b="1" dirty="0"/>
            </a:br>
            <a:r>
              <a:rPr lang="en-US" altLang="ko-KR" b="1" dirty="0"/>
              <a:t>O(1) to reach this node</a:t>
            </a:r>
            <a:endParaRPr lang="ko-KR" altLang="en-US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527379"/>
              </p:ext>
            </p:extLst>
          </p:nvPr>
        </p:nvGraphicFramePr>
        <p:xfrm>
          <a:off x="9553790" y="1419782"/>
          <a:ext cx="1719396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index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value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99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36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25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Next to Insert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97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72" y="449879"/>
            <a:ext cx="3419737" cy="947226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Insert operation of binary heap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958" y="118730"/>
            <a:ext cx="6492811" cy="332924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Insert of binary heap, a.k.a. Percolate-up</a:t>
            </a:r>
          </a:p>
          <a:p>
            <a:pPr lvl="1"/>
            <a:r>
              <a:rPr lang="en-US" altLang="ko-KR" dirty="0"/>
              <a:t>Starting from a leaf</a:t>
            </a:r>
          </a:p>
          <a:p>
            <a:pPr lvl="1"/>
            <a:r>
              <a:rPr lang="en-US" altLang="ko-KR" dirty="0"/>
              <a:t>Approaching toward a root</a:t>
            </a:r>
          </a:p>
          <a:p>
            <a:pPr lvl="1"/>
            <a:r>
              <a:rPr lang="en-US" altLang="ko-KR" dirty="0"/>
              <a:t>How to?</a:t>
            </a:r>
          </a:p>
          <a:p>
            <a:pPr lvl="2"/>
            <a:r>
              <a:rPr lang="en-US" altLang="ko-KR" dirty="0"/>
              <a:t>Insert a value at the next node to insert</a:t>
            </a:r>
          </a:p>
          <a:p>
            <a:pPr lvl="2"/>
            <a:r>
              <a:rPr lang="en-US" altLang="ko-KR" dirty="0"/>
              <a:t>Compare the value to the value of the inserted node’s parent</a:t>
            </a:r>
          </a:p>
          <a:p>
            <a:pPr lvl="2"/>
            <a:r>
              <a:rPr lang="en-US" altLang="ko-KR" dirty="0"/>
              <a:t>If the value is bigger than the parent’s</a:t>
            </a:r>
          </a:p>
          <a:p>
            <a:pPr lvl="3"/>
            <a:r>
              <a:rPr lang="en-US" altLang="ko-KR" dirty="0"/>
              <a:t>The heap property is broken</a:t>
            </a:r>
          </a:p>
          <a:p>
            <a:pPr lvl="3"/>
            <a:r>
              <a:rPr lang="en-US" altLang="ko-KR" dirty="0"/>
              <a:t>Exchange the two values</a:t>
            </a:r>
          </a:p>
          <a:p>
            <a:pPr lvl="3"/>
            <a:r>
              <a:rPr lang="en-US" altLang="ko-KR" dirty="0"/>
              <a:t>Repeat this comparison at the parent’s node </a:t>
            </a:r>
            <a:endParaRPr lang="ko-KR" alt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20448" y="3731791"/>
            <a:ext cx="4359232" cy="2802872"/>
            <a:chOff x="408228" y="2996952"/>
            <a:chExt cx="5819956" cy="3672408"/>
          </a:xfrm>
          <a:noFill/>
        </p:grpSpPr>
        <p:sp>
          <p:nvSpPr>
            <p:cNvPr id="6" name="Oval 5"/>
            <p:cNvSpPr/>
            <p:nvPr/>
          </p:nvSpPr>
          <p:spPr>
            <a:xfrm>
              <a:off x="3504572" y="2996952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99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64412" y="3861048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19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844416" y="3861048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36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272324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712484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139952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580112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08228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452344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297642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6" idx="3"/>
              <a:endCxn id="7" idx="7"/>
            </p:cNvCxnSpPr>
            <p:nvPr/>
          </p:nvCxnSpPr>
          <p:spPr>
            <a:xfrm flipH="1">
              <a:off x="2617576" y="3488653"/>
              <a:ext cx="981904" cy="45675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5"/>
              <a:endCxn id="8" idx="1"/>
            </p:cNvCxnSpPr>
            <p:nvPr/>
          </p:nvCxnSpPr>
          <p:spPr>
            <a:xfrm>
              <a:off x="4057736" y="3488653"/>
              <a:ext cx="881588" cy="45675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9" idx="0"/>
            </p:cNvCxnSpPr>
            <p:nvPr/>
          </p:nvCxnSpPr>
          <p:spPr>
            <a:xfrm flipH="1">
              <a:off x="1596360" y="4352749"/>
              <a:ext cx="562960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5"/>
              <a:endCxn id="10" idx="0"/>
            </p:cNvCxnSpPr>
            <p:nvPr/>
          </p:nvCxnSpPr>
          <p:spPr>
            <a:xfrm>
              <a:off x="2617576" y="4352749"/>
              <a:ext cx="418944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3"/>
              <a:endCxn id="13" idx="0"/>
            </p:cNvCxnSpPr>
            <p:nvPr/>
          </p:nvCxnSpPr>
          <p:spPr>
            <a:xfrm flipH="1">
              <a:off x="732264" y="5504877"/>
              <a:ext cx="634968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5"/>
              <a:endCxn id="14" idx="0"/>
            </p:cNvCxnSpPr>
            <p:nvPr/>
          </p:nvCxnSpPr>
          <p:spPr>
            <a:xfrm flipH="1">
              <a:off x="1776380" y="5504877"/>
              <a:ext cx="49108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5" idx="0"/>
            </p:cNvCxnSpPr>
            <p:nvPr/>
          </p:nvCxnSpPr>
          <p:spPr>
            <a:xfrm flipH="1">
              <a:off x="2621678" y="5504877"/>
              <a:ext cx="185714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4463988" y="4352749"/>
              <a:ext cx="475336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5397580" y="4352749"/>
              <a:ext cx="506568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113843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70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0" idx="5"/>
              <a:endCxn id="25" idx="0"/>
            </p:cNvCxnSpPr>
            <p:nvPr/>
          </p:nvCxnSpPr>
          <p:spPr>
            <a:xfrm>
              <a:off x="3265648" y="5504877"/>
              <a:ext cx="172231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461114" y="3739565"/>
            <a:ext cx="4359232" cy="2802872"/>
            <a:chOff x="408228" y="2996952"/>
            <a:chExt cx="5819956" cy="3672408"/>
          </a:xfrm>
          <a:noFill/>
        </p:grpSpPr>
        <p:sp>
          <p:nvSpPr>
            <p:cNvPr id="51" name="Oval 50"/>
            <p:cNvSpPr/>
            <p:nvPr/>
          </p:nvSpPr>
          <p:spPr>
            <a:xfrm>
              <a:off x="3504572" y="2996952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99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2064412" y="3861048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19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844416" y="3861048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36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272324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712484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70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139952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5580112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08228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452344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297642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1" idx="3"/>
              <a:endCxn id="52" idx="7"/>
            </p:cNvCxnSpPr>
            <p:nvPr/>
          </p:nvCxnSpPr>
          <p:spPr>
            <a:xfrm flipH="1">
              <a:off x="2617576" y="3488653"/>
              <a:ext cx="981904" cy="45675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1" idx="5"/>
              <a:endCxn id="53" idx="1"/>
            </p:cNvCxnSpPr>
            <p:nvPr/>
          </p:nvCxnSpPr>
          <p:spPr>
            <a:xfrm>
              <a:off x="4057736" y="3488653"/>
              <a:ext cx="881588" cy="45675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2" idx="3"/>
              <a:endCxn id="54" idx="0"/>
            </p:cNvCxnSpPr>
            <p:nvPr/>
          </p:nvCxnSpPr>
          <p:spPr>
            <a:xfrm flipH="1">
              <a:off x="1596360" y="4352749"/>
              <a:ext cx="562960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2" idx="5"/>
              <a:endCxn id="55" idx="0"/>
            </p:cNvCxnSpPr>
            <p:nvPr/>
          </p:nvCxnSpPr>
          <p:spPr>
            <a:xfrm>
              <a:off x="2617576" y="4352749"/>
              <a:ext cx="418944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3"/>
              <a:endCxn id="58" idx="0"/>
            </p:cNvCxnSpPr>
            <p:nvPr/>
          </p:nvCxnSpPr>
          <p:spPr>
            <a:xfrm flipH="1">
              <a:off x="732264" y="5504877"/>
              <a:ext cx="634968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4" idx="5"/>
              <a:endCxn id="59" idx="0"/>
            </p:cNvCxnSpPr>
            <p:nvPr/>
          </p:nvCxnSpPr>
          <p:spPr>
            <a:xfrm flipH="1">
              <a:off x="1776380" y="5504877"/>
              <a:ext cx="49108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5" idx="3"/>
              <a:endCxn id="60" idx="0"/>
            </p:cNvCxnSpPr>
            <p:nvPr/>
          </p:nvCxnSpPr>
          <p:spPr>
            <a:xfrm flipH="1">
              <a:off x="2621678" y="5504877"/>
              <a:ext cx="185714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3" idx="3"/>
              <a:endCxn id="56" idx="0"/>
            </p:cNvCxnSpPr>
            <p:nvPr/>
          </p:nvCxnSpPr>
          <p:spPr>
            <a:xfrm flipH="1">
              <a:off x="4463988" y="4352749"/>
              <a:ext cx="475336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3" idx="5"/>
              <a:endCxn id="57" idx="0"/>
            </p:cNvCxnSpPr>
            <p:nvPr/>
          </p:nvCxnSpPr>
          <p:spPr>
            <a:xfrm>
              <a:off x="5397580" y="4352749"/>
              <a:ext cx="506568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3113843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55" idx="5"/>
              <a:endCxn id="70" idx="0"/>
            </p:cNvCxnSpPr>
            <p:nvPr/>
          </p:nvCxnSpPr>
          <p:spPr>
            <a:xfrm>
              <a:off x="3265648" y="5504877"/>
              <a:ext cx="172231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Arrow 26"/>
          <p:cNvSpPr/>
          <p:nvPr/>
        </p:nvSpPr>
        <p:spPr>
          <a:xfrm>
            <a:off x="5847633" y="3302485"/>
            <a:ext cx="1737321" cy="1624716"/>
          </a:xfrm>
          <a:prstGeom prst="rightArrow">
            <a:avLst>
              <a:gd name="adj1" fmla="val 67307"/>
              <a:gd name="adj2" fmla="val 30802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One level Percolate up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Need Recursions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740" y="64841"/>
            <a:ext cx="2638425" cy="3314700"/>
          </a:xfrm>
          <a:prstGeom prst="rect">
            <a:avLst/>
          </a:prstGeom>
        </p:spPr>
      </p:pic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44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422" y="78842"/>
            <a:ext cx="8687433" cy="54000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Implementation of insert of binary heap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5729157" y="3598046"/>
            <a:ext cx="4359232" cy="2802872"/>
            <a:chOff x="408228" y="2996952"/>
            <a:chExt cx="5819956" cy="3672408"/>
          </a:xfrm>
          <a:noFill/>
        </p:grpSpPr>
        <p:sp>
          <p:nvSpPr>
            <p:cNvPr id="7" name="Oval 6"/>
            <p:cNvSpPr/>
            <p:nvPr/>
          </p:nvSpPr>
          <p:spPr>
            <a:xfrm>
              <a:off x="3504572" y="2996952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99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64412" y="3861048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70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844416" y="3861048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36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272324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712484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19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39952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580112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8228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452344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297642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7" idx="3"/>
              <a:endCxn id="8" idx="7"/>
            </p:cNvCxnSpPr>
            <p:nvPr/>
          </p:nvCxnSpPr>
          <p:spPr>
            <a:xfrm flipH="1">
              <a:off x="2617576" y="3488653"/>
              <a:ext cx="981904" cy="45675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  <a:endCxn id="9" idx="1"/>
            </p:cNvCxnSpPr>
            <p:nvPr/>
          </p:nvCxnSpPr>
          <p:spPr>
            <a:xfrm>
              <a:off x="4057736" y="3488653"/>
              <a:ext cx="881588" cy="45675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  <a:endCxn id="10" idx="0"/>
            </p:cNvCxnSpPr>
            <p:nvPr/>
          </p:nvCxnSpPr>
          <p:spPr>
            <a:xfrm flipH="1">
              <a:off x="1596360" y="4352749"/>
              <a:ext cx="562960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5"/>
              <a:endCxn id="11" idx="0"/>
            </p:cNvCxnSpPr>
            <p:nvPr/>
          </p:nvCxnSpPr>
          <p:spPr>
            <a:xfrm>
              <a:off x="2617576" y="4352749"/>
              <a:ext cx="418944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4" idx="0"/>
            </p:cNvCxnSpPr>
            <p:nvPr/>
          </p:nvCxnSpPr>
          <p:spPr>
            <a:xfrm flipH="1">
              <a:off x="732264" y="5504877"/>
              <a:ext cx="634968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5"/>
              <a:endCxn id="15" idx="0"/>
            </p:cNvCxnSpPr>
            <p:nvPr/>
          </p:nvCxnSpPr>
          <p:spPr>
            <a:xfrm flipH="1">
              <a:off x="1776380" y="5504877"/>
              <a:ext cx="49108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3"/>
              <a:endCxn id="16" idx="0"/>
            </p:cNvCxnSpPr>
            <p:nvPr/>
          </p:nvCxnSpPr>
          <p:spPr>
            <a:xfrm flipH="1">
              <a:off x="2621678" y="5504877"/>
              <a:ext cx="185714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2" idx="0"/>
            </p:cNvCxnSpPr>
            <p:nvPr/>
          </p:nvCxnSpPr>
          <p:spPr>
            <a:xfrm flipH="1">
              <a:off x="4463988" y="4352749"/>
              <a:ext cx="475336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5"/>
              <a:endCxn id="13" idx="0"/>
            </p:cNvCxnSpPr>
            <p:nvPr/>
          </p:nvCxnSpPr>
          <p:spPr>
            <a:xfrm>
              <a:off x="5397580" y="4352749"/>
              <a:ext cx="506568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13843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1" idx="5"/>
              <a:endCxn id="26" idx="0"/>
            </p:cNvCxnSpPr>
            <p:nvPr/>
          </p:nvCxnSpPr>
          <p:spPr>
            <a:xfrm>
              <a:off x="3265648" y="5504877"/>
              <a:ext cx="172231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260499" y="3595712"/>
            <a:ext cx="4359232" cy="2802872"/>
            <a:chOff x="408228" y="2996952"/>
            <a:chExt cx="5819956" cy="3672408"/>
          </a:xfrm>
          <a:noFill/>
        </p:grpSpPr>
        <p:sp>
          <p:nvSpPr>
            <p:cNvPr id="30" name="Oval 29"/>
            <p:cNvSpPr/>
            <p:nvPr/>
          </p:nvSpPr>
          <p:spPr>
            <a:xfrm>
              <a:off x="3504572" y="2996952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99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064412" y="3861048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70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844416" y="3861048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36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272324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712484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19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139952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580112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408228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452344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297642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0" idx="3"/>
              <a:endCxn id="31" idx="7"/>
            </p:cNvCxnSpPr>
            <p:nvPr/>
          </p:nvCxnSpPr>
          <p:spPr>
            <a:xfrm flipH="1">
              <a:off x="2617576" y="3488653"/>
              <a:ext cx="981904" cy="45675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5"/>
              <a:endCxn id="32" idx="1"/>
            </p:cNvCxnSpPr>
            <p:nvPr/>
          </p:nvCxnSpPr>
          <p:spPr>
            <a:xfrm>
              <a:off x="4057736" y="3488653"/>
              <a:ext cx="881588" cy="45675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1" idx="3"/>
              <a:endCxn id="33" idx="0"/>
            </p:cNvCxnSpPr>
            <p:nvPr/>
          </p:nvCxnSpPr>
          <p:spPr>
            <a:xfrm flipH="1">
              <a:off x="1596360" y="4352749"/>
              <a:ext cx="562960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5"/>
              <a:endCxn id="34" idx="0"/>
            </p:cNvCxnSpPr>
            <p:nvPr/>
          </p:nvCxnSpPr>
          <p:spPr>
            <a:xfrm>
              <a:off x="2617576" y="4352749"/>
              <a:ext cx="418944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3" idx="3"/>
              <a:endCxn id="37" idx="0"/>
            </p:cNvCxnSpPr>
            <p:nvPr/>
          </p:nvCxnSpPr>
          <p:spPr>
            <a:xfrm flipH="1">
              <a:off x="732264" y="5504877"/>
              <a:ext cx="634968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5"/>
              <a:endCxn id="38" idx="0"/>
            </p:cNvCxnSpPr>
            <p:nvPr/>
          </p:nvCxnSpPr>
          <p:spPr>
            <a:xfrm flipH="1">
              <a:off x="1776380" y="5504877"/>
              <a:ext cx="49108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4" idx="3"/>
              <a:endCxn id="39" idx="0"/>
            </p:cNvCxnSpPr>
            <p:nvPr/>
          </p:nvCxnSpPr>
          <p:spPr>
            <a:xfrm flipH="1">
              <a:off x="2621678" y="5504877"/>
              <a:ext cx="185714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2" idx="3"/>
              <a:endCxn id="35" idx="0"/>
            </p:cNvCxnSpPr>
            <p:nvPr/>
          </p:nvCxnSpPr>
          <p:spPr>
            <a:xfrm flipH="1">
              <a:off x="4463988" y="4352749"/>
              <a:ext cx="475336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2" idx="5"/>
              <a:endCxn id="36" idx="0"/>
            </p:cNvCxnSpPr>
            <p:nvPr/>
          </p:nvCxnSpPr>
          <p:spPr>
            <a:xfrm>
              <a:off x="5397580" y="4352749"/>
              <a:ext cx="506568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3113843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34" idx="5"/>
              <a:endCxn id="49" idx="0"/>
            </p:cNvCxnSpPr>
            <p:nvPr/>
          </p:nvCxnSpPr>
          <p:spPr>
            <a:xfrm>
              <a:off x="3265648" y="5504877"/>
              <a:ext cx="172231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395657" y="3273262"/>
            <a:ext cx="182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No percolation!</a:t>
            </a:r>
            <a:endParaRPr lang="ko-KR" altLang="en-US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2C2474F-3FE4-4A88-894F-5EE5C0BA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22" y="684496"/>
            <a:ext cx="8248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4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548" y="562564"/>
            <a:ext cx="3131127" cy="889037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Delete operation of binary heap</a:t>
            </a:r>
            <a:endParaRPr lang="ko-KR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937" y="466312"/>
            <a:ext cx="8334133" cy="268501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Delete of binary heap, a.k.a. Percolate-down or cascade-down</a:t>
            </a:r>
          </a:p>
          <a:p>
            <a:pPr lvl="1"/>
            <a:r>
              <a:rPr lang="en-US" altLang="ko-KR" dirty="0"/>
              <a:t>Starting from a root</a:t>
            </a:r>
          </a:p>
          <a:p>
            <a:pPr lvl="1"/>
            <a:r>
              <a:rPr lang="en-US" altLang="ko-KR" dirty="0"/>
              <a:t>Approaching toward a leaf</a:t>
            </a:r>
          </a:p>
          <a:p>
            <a:pPr lvl="1"/>
            <a:r>
              <a:rPr lang="en-US" altLang="ko-KR" dirty="0"/>
              <a:t>How to?</a:t>
            </a:r>
          </a:p>
          <a:p>
            <a:pPr lvl="2"/>
            <a:r>
              <a:rPr lang="en-US" altLang="ko-KR" dirty="0"/>
              <a:t>Delete the root node value by replacing the node with the last node</a:t>
            </a:r>
          </a:p>
          <a:p>
            <a:pPr lvl="2"/>
            <a:r>
              <a:rPr lang="en-US" altLang="ko-KR" dirty="0"/>
              <a:t>Compare the value to the value of the inserted node’s children</a:t>
            </a:r>
          </a:p>
          <a:p>
            <a:pPr lvl="2"/>
            <a:r>
              <a:rPr lang="en-US" altLang="ko-KR" dirty="0"/>
              <a:t>If the children’s value is bigger than the parent’s, (pick a bigger child)</a:t>
            </a:r>
          </a:p>
          <a:p>
            <a:pPr lvl="3"/>
            <a:r>
              <a:rPr lang="en-US" altLang="ko-KR" dirty="0"/>
              <a:t>The heap property is broken</a:t>
            </a:r>
          </a:p>
          <a:p>
            <a:pPr lvl="3"/>
            <a:r>
              <a:rPr lang="en-US" altLang="ko-KR" dirty="0"/>
              <a:t>Exchange the root value and the bigger value from children</a:t>
            </a:r>
          </a:p>
          <a:p>
            <a:pPr lvl="3"/>
            <a:r>
              <a:rPr lang="en-US" altLang="ko-KR" dirty="0"/>
              <a:t>Repeat this comparison at the exchanged child’s node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570002" y="3580629"/>
            <a:ext cx="4359232" cy="2802872"/>
            <a:chOff x="408228" y="2996952"/>
            <a:chExt cx="5819956" cy="3672408"/>
          </a:xfrm>
          <a:noFill/>
        </p:grpSpPr>
        <p:sp>
          <p:nvSpPr>
            <p:cNvPr id="6" name="Oval 5"/>
            <p:cNvSpPr/>
            <p:nvPr/>
          </p:nvSpPr>
          <p:spPr>
            <a:xfrm>
              <a:off x="3504572" y="2996952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99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64412" y="3861048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19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844416" y="3861048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36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272324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712484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139952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580112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08228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452344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6" idx="3"/>
              <a:endCxn id="7" idx="7"/>
            </p:cNvCxnSpPr>
            <p:nvPr/>
          </p:nvCxnSpPr>
          <p:spPr>
            <a:xfrm flipH="1">
              <a:off x="2617576" y="3488653"/>
              <a:ext cx="981904" cy="45675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5"/>
              <a:endCxn id="8" idx="1"/>
            </p:cNvCxnSpPr>
            <p:nvPr/>
          </p:nvCxnSpPr>
          <p:spPr>
            <a:xfrm>
              <a:off x="4057736" y="3488653"/>
              <a:ext cx="881588" cy="45675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9" idx="0"/>
            </p:cNvCxnSpPr>
            <p:nvPr/>
          </p:nvCxnSpPr>
          <p:spPr>
            <a:xfrm flipH="1">
              <a:off x="1596360" y="4352749"/>
              <a:ext cx="562960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5"/>
              <a:endCxn id="10" idx="0"/>
            </p:cNvCxnSpPr>
            <p:nvPr/>
          </p:nvCxnSpPr>
          <p:spPr>
            <a:xfrm>
              <a:off x="2617576" y="4352749"/>
              <a:ext cx="418944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3"/>
              <a:endCxn id="13" idx="0"/>
            </p:cNvCxnSpPr>
            <p:nvPr/>
          </p:nvCxnSpPr>
          <p:spPr>
            <a:xfrm flipH="1">
              <a:off x="732264" y="5504877"/>
              <a:ext cx="634968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5"/>
              <a:endCxn id="14" idx="0"/>
            </p:cNvCxnSpPr>
            <p:nvPr/>
          </p:nvCxnSpPr>
          <p:spPr>
            <a:xfrm flipH="1">
              <a:off x="1776380" y="5504877"/>
              <a:ext cx="49108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4463988" y="4352749"/>
              <a:ext cx="475336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5397580" y="4352749"/>
              <a:ext cx="506568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145259" y="3588403"/>
            <a:ext cx="4172245" cy="2802872"/>
            <a:chOff x="408228" y="2996952"/>
            <a:chExt cx="5570312" cy="3672408"/>
          </a:xfrm>
          <a:noFill/>
        </p:grpSpPr>
        <p:sp>
          <p:nvSpPr>
            <p:cNvPr id="51" name="Oval 50"/>
            <p:cNvSpPr/>
            <p:nvPr/>
          </p:nvSpPr>
          <p:spPr>
            <a:xfrm>
              <a:off x="3504572" y="2996952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1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2064412" y="3861048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19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4844416" y="3861048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36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272324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712484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3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139952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08228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452344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330469" y="5013939"/>
              <a:ext cx="648071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1" idx="3"/>
              <a:endCxn id="52" idx="7"/>
            </p:cNvCxnSpPr>
            <p:nvPr/>
          </p:nvCxnSpPr>
          <p:spPr>
            <a:xfrm flipH="1">
              <a:off x="2617576" y="3488653"/>
              <a:ext cx="981904" cy="45675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1" idx="5"/>
              <a:endCxn id="53" idx="1"/>
            </p:cNvCxnSpPr>
            <p:nvPr/>
          </p:nvCxnSpPr>
          <p:spPr>
            <a:xfrm>
              <a:off x="4057736" y="3488653"/>
              <a:ext cx="881588" cy="45675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2" idx="3"/>
              <a:endCxn id="54" idx="0"/>
            </p:cNvCxnSpPr>
            <p:nvPr/>
          </p:nvCxnSpPr>
          <p:spPr>
            <a:xfrm flipH="1">
              <a:off x="1596360" y="4352749"/>
              <a:ext cx="562960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2" idx="5"/>
              <a:endCxn id="55" idx="0"/>
            </p:cNvCxnSpPr>
            <p:nvPr/>
          </p:nvCxnSpPr>
          <p:spPr>
            <a:xfrm>
              <a:off x="2617576" y="4352749"/>
              <a:ext cx="418944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3"/>
              <a:endCxn id="58" idx="0"/>
            </p:cNvCxnSpPr>
            <p:nvPr/>
          </p:nvCxnSpPr>
          <p:spPr>
            <a:xfrm flipH="1">
              <a:off x="732264" y="5504877"/>
              <a:ext cx="634968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4" idx="5"/>
              <a:endCxn id="59" idx="0"/>
            </p:cNvCxnSpPr>
            <p:nvPr/>
          </p:nvCxnSpPr>
          <p:spPr>
            <a:xfrm flipH="1">
              <a:off x="1776380" y="5504877"/>
              <a:ext cx="49108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3" idx="5"/>
              <a:endCxn id="60" idx="0"/>
            </p:cNvCxnSpPr>
            <p:nvPr/>
          </p:nvCxnSpPr>
          <p:spPr>
            <a:xfrm>
              <a:off x="5397581" y="4352748"/>
              <a:ext cx="256924" cy="66119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3" idx="3"/>
              <a:endCxn id="56" idx="0"/>
            </p:cNvCxnSpPr>
            <p:nvPr/>
          </p:nvCxnSpPr>
          <p:spPr>
            <a:xfrm flipH="1">
              <a:off x="4463988" y="4352749"/>
              <a:ext cx="475336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Arrow 26"/>
          <p:cNvSpPr/>
          <p:nvPr/>
        </p:nvSpPr>
        <p:spPr>
          <a:xfrm>
            <a:off x="5564562" y="3151323"/>
            <a:ext cx="1737321" cy="1624716"/>
          </a:xfrm>
          <a:prstGeom prst="rightArrow">
            <a:avLst>
              <a:gd name="adj1" fmla="val 84052"/>
              <a:gd name="adj2" fmla="val 30802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Exchange with the last element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3"/>
            <a:endCxn id="43" idx="0"/>
          </p:cNvCxnSpPr>
          <p:nvPr/>
        </p:nvCxnSpPr>
        <p:spPr>
          <a:xfrm flipH="1">
            <a:off x="3281704" y="5494739"/>
            <a:ext cx="85307" cy="4490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038996" y="5943835"/>
            <a:ext cx="485415" cy="43966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9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2" y="310090"/>
            <a:ext cx="4190370" cy="11381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Implementation of delete of binary heap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1550177" y="3580717"/>
            <a:ext cx="4039989" cy="2802872"/>
            <a:chOff x="408228" y="2996952"/>
            <a:chExt cx="5393738" cy="3672408"/>
          </a:xfrm>
          <a:noFill/>
        </p:grpSpPr>
        <p:sp>
          <p:nvSpPr>
            <p:cNvPr id="7" name="Oval 6"/>
            <p:cNvSpPr/>
            <p:nvPr/>
          </p:nvSpPr>
          <p:spPr>
            <a:xfrm>
              <a:off x="3504572" y="2996952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36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064412" y="3861048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19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844416" y="3861048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1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272324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712484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3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39952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08228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452344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153895" y="5026732"/>
              <a:ext cx="648071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7" idx="3"/>
              <a:endCxn id="8" idx="7"/>
            </p:cNvCxnSpPr>
            <p:nvPr/>
          </p:nvCxnSpPr>
          <p:spPr>
            <a:xfrm flipH="1">
              <a:off x="2617576" y="3488653"/>
              <a:ext cx="981904" cy="45675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5"/>
              <a:endCxn id="9" idx="1"/>
            </p:cNvCxnSpPr>
            <p:nvPr/>
          </p:nvCxnSpPr>
          <p:spPr>
            <a:xfrm>
              <a:off x="4057736" y="3488653"/>
              <a:ext cx="881588" cy="45675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3"/>
              <a:endCxn id="10" idx="0"/>
            </p:cNvCxnSpPr>
            <p:nvPr/>
          </p:nvCxnSpPr>
          <p:spPr>
            <a:xfrm flipH="1">
              <a:off x="1596360" y="4352749"/>
              <a:ext cx="562960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5"/>
              <a:endCxn id="11" idx="0"/>
            </p:cNvCxnSpPr>
            <p:nvPr/>
          </p:nvCxnSpPr>
          <p:spPr>
            <a:xfrm>
              <a:off x="2617576" y="4352749"/>
              <a:ext cx="418944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3"/>
              <a:endCxn id="13" idx="0"/>
            </p:cNvCxnSpPr>
            <p:nvPr/>
          </p:nvCxnSpPr>
          <p:spPr>
            <a:xfrm flipH="1">
              <a:off x="732264" y="5504877"/>
              <a:ext cx="634968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5"/>
              <a:endCxn id="14" idx="0"/>
            </p:cNvCxnSpPr>
            <p:nvPr/>
          </p:nvCxnSpPr>
          <p:spPr>
            <a:xfrm flipH="1">
              <a:off x="1776380" y="5504877"/>
              <a:ext cx="49108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5"/>
              <a:endCxn id="15" idx="0"/>
            </p:cNvCxnSpPr>
            <p:nvPr/>
          </p:nvCxnSpPr>
          <p:spPr>
            <a:xfrm>
              <a:off x="5397580" y="4352748"/>
              <a:ext cx="80351" cy="673984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2" idx="0"/>
            </p:cNvCxnSpPr>
            <p:nvPr/>
          </p:nvCxnSpPr>
          <p:spPr>
            <a:xfrm flipH="1">
              <a:off x="4463988" y="4352749"/>
              <a:ext cx="475336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Arrow 23"/>
          <p:cNvSpPr/>
          <p:nvPr/>
        </p:nvSpPr>
        <p:spPr>
          <a:xfrm>
            <a:off x="5635345" y="3613827"/>
            <a:ext cx="1737321" cy="1624716"/>
          </a:xfrm>
          <a:prstGeom prst="rightArrow">
            <a:avLst>
              <a:gd name="adj1" fmla="val 84052"/>
              <a:gd name="adj2" fmla="val 30802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Percolate the value from the root to a leaf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312025" y="3733117"/>
            <a:ext cx="4089095" cy="2802872"/>
            <a:chOff x="408228" y="2996952"/>
            <a:chExt cx="5459299" cy="3672408"/>
          </a:xfrm>
          <a:noFill/>
        </p:grpSpPr>
        <p:sp>
          <p:nvSpPr>
            <p:cNvPr id="26" name="Oval 25"/>
            <p:cNvSpPr/>
            <p:nvPr/>
          </p:nvSpPr>
          <p:spPr>
            <a:xfrm>
              <a:off x="3504572" y="2996952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36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064412" y="3861048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19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844416" y="3861048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25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272324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2712484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3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139952" y="501317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FF0000"/>
                  </a:solidFill>
                </a:rPr>
                <a:t>1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08228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2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452344" y="6093296"/>
              <a:ext cx="648072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7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219456" y="5013176"/>
              <a:ext cx="648071" cy="576064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26" idx="3"/>
              <a:endCxn id="27" idx="7"/>
            </p:cNvCxnSpPr>
            <p:nvPr/>
          </p:nvCxnSpPr>
          <p:spPr>
            <a:xfrm flipH="1">
              <a:off x="2617576" y="3488653"/>
              <a:ext cx="981904" cy="45675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6" idx="5"/>
              <a:endCxn id="28" idx="1"/>
            </p:cNvCxnSpPr>
            <p:nvPr/>
          </p:nvCxnSpPr>
          <p:spPr>
            <a:xfrm>
              <a:off x="4057736" y="3488653"/>
              <a:ext cx="881588" cy="45675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3"/>
              <a:endCxn id="29" idx="0"/>
            </p:cNvCxnSpPr>
            <p:nvPr/>
          </p:nvCxnSpPr>
          <p:spPr>
            <a:xfrm flipH="1">
              <a:off x="1596360" y="4352749"/>
              <a:ext cx="562960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5"/>
              <a:endCxn id="30" idx="0"/>
            </p:cNvCxnSpPr>
            <p:nvPr/>
          </p:nvCxnSpPr>
          <p:spPr>
            <a:xfrm>
              <a:off x="2617576" y="4352749"/>
              <a:ext cx="418944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3"/>
              <a:endCxn id="32" idx="0"/>
            </p:cNvCxnSpPr>
            <p:nvPr/>
          </p:nvCxnSpPr>
          <p:spPr>
            <a:xfrm flipH="1">
              <a:off x="732264" y="5504877"/>
              <a:ext cx="634968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9" idx="5"/>
              <a:endCxn id="33" idx="0"/>
            </p:cNvCxnSpPr>
            <p:nvPr/>
          </p:nvCxnSpPr>
          <p:spPr>
            <a:xfrm flipH="1">
              <a:off x="1776380" y="5504877"/>
              <a:ext cx="49108" cy="58841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8" idx="5"/>
              <a:endCxn id="34" idx="0"/>
            </p:cNvCxnSpPr>
            <p:nvPr/>
          </p:nvCxnSpPr>
          <p:spPr>
            <a:xfrm>
              <a:off x="5397580" y="4352748"/>
              <a:ext cx="145912" cy="66042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8" idx="3"/>
              <a:endCxn id="31" idx="0"/>
            </p:cNvCxnSpPr>
            <p:nvPr/>
          </p:nvCxnSpPr>
          <p:spPr>
            <a:xfrm flipH="1">
              <a:off x="4463988" y="4352749"/>
              <a:ext cx="475336" cy="660427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61BB7FE-3ED6-4712-AC8D-8FAF4CCB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79" y="56884"/>
            <a:ext cx="5136407" cy="34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62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585" y="168759"/>
            <a:ext cx="11247040" cy="1138138"/>
          </a:xfrm>
        </p:spPr>
        <p:txBody>
          <a:bodyPr/>
          <a:lstStyle/>
          <a:p>
            <a:r>
              <a:rPr lang="en-US" altLang="ko-KR" dirty="0"/>
              <a:t>Complexity of priority queue, </a:t>
            </a:r>
            <a:r>
              <a:rPr lang="en-US" altLang="ko-KR" i="1" dirty="0"/>
              <a:t>again</a:t>
            </a:r>
            <a:endParaRPr lang="ko-KR" altLang="en-US" i="1" dirty="0"/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303182"/>
              </p:ext>
            </p:extLst>
          </p:nvPr>
        </p:nvGraphicFramePr>
        <p:xfrm>
          <a:off x="1050835" y="1436404"/>
          <a:ext cx="843597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Build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Enqueue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br>
                        <a:rPr lang="en-US" altLang="ko-KR" baseline="0" dirty="0">
                          <a:solidFill>
                            <a:schemeClr val="tx2"/>
                          </a:solidFill>
                        </a:rPr>
                      </a:b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= Insert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Dequeue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= Delete Highest Priority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FindMax</a:t>
                      </a:r>
                      <a:endParaRPr lang="en-US" altLang="ko-KR" dirty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=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Find highest Priority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Unsorted Implementation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Sorted </a:t>
                      </a:r>
                      <a:br>
                        <a:rPr lang="en-US" altLang="ko-KR" dirty="0">
                          <a:solidFill>
                            <a:schemeClr val="tx2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Implementation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</a:t>
                      </a:r>
                      <a:r>
                        <a:rPr lang="en-US" altLang="ko-KR" baseline="30000" dirty="0">
                          <a:solidFill>
                            <a:schemeClr val="tx2"/>
                          </a:solidFill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Binary 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Reference </a:t>
                      </a:r>
                      <a:br>
                        <a:rPr lang="en-US" altLang="ko-KR" dirty="0">
                          <a:solidFill>
                            <a:schemeClr val="tx2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</a:t>
                      </a:r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NlogN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</a:t>
                      </a:r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logN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</a:t>
                      </a:r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logN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Array 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based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(Naive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build)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</a:t>
                      </a:r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NlogN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</a:t>
                      </a:r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logN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</a:t>
                      </a:r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logN</a:t>
                      </a: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9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90" y="249987"/>
            <a:ext cx="10353762" cy="970450"/>
          </a:xfrm>
        </p:spPr>
        <p:txBody>
          <a:bodyPr/>
          <a:lstStyle/>
          <a:p>
            <a:r>
              <a:rPr lang="en-US" altLang="ko-KR" dirty="0"/>
              <a:t> Heap sort</a:t>
            </a:r>
            <a:endParaRPr lang="ko-KR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64901" y="1278187"/>
            <a:ext cx="9642764" cy="5328458"/>
          </a:xfrm>
        </p:spPr>
        <p:txBody>
          <a:bodyPr>
            <a:normAutofit/>
          </a:bodyPr>
          <a:lstStyle/>
          <a:p>
            <a:r>
              <a:rPr lang="en-US" altLang="ko-KR" dirty="0"/>
              <a:t>Priority queue</a:t>
            </a:r>
          </a:p>
          <a:p>
            <a:pPr lvl="1"/>
            <a:r>
              <a:rPr lang="en-US" altLang="ko-KR" dirty="0"/>
              <a:t>Repeated, dequeue with the highest priority</a:t>
            </a:r>
          </a:p>
          <a:p>
            <a:pPr lvl="1"/>
            <a:r>
              <a:rPr lang="en-US" altLang="ko-KR" dirty="0"/>
              <a:t>= dequeue the maximum value</a:t>
            </a:r>
          </a:p>
          <a:p>
            <a:pPr lvl="1"/>
            <a:r>
              <a:rPr lang="en-US" altLang="ko-KR" dirty="0"/>
              <a:t>Well-utilizable for sorting</a:t>
            </a:r>
          </a:p>
          <a:p>
            <a:pPr lvl="1"/>
            <a:r>
              <a:rPr lang="en-US" altLang="ko-KR" dirty="0"/>
              <a:t>Particularly</a:t>
            </a:r>
          </a:p>
          <a:p>
            <a:pPr lvl="2"/>
            <a:r>
              <a:rPr lang="en-US" altLang="ko-KR" dirty="0"/>
              <a:t>Binary heap enables the </a:t>
            </a:r>
            <a:r>
              <a:rPr lang="en-US" altLang="ko-KR" dirty="0" err="1"/>
              <a:t>dequeueing</a:t>
            </a:r>
            <a:r>
              <a:rPr lang="en-US" altLang="ko-KR" dirty="0"/>
              <a:t> with 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For </a:t>
            </a:r>
            <a:r>
              <a:rPr lang="en-US" altLang="ko-KR" dirty="0" err="1"/>
              <a:t>dequeueing</a:t>
            </a:r>
            <a:r>
              <a:rPr lang="en-US" altLang="ko-KR" dirty="0"/>
              <a:t> all elements, it takes 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Same to the sorting all of the elements</a:t>
            </a:r>
          </a:p>
          <a:p>
            <a:r>
              <a:rPr lang="en-US" altLang="ko-KR" dirty="0"/>
              <a:t>How to perform a sorting with a heap (= heap sort)</a:t>
            </a:r>
          </a:p>
          <a:p>
            <a:pPr lvl="1"/>
            <a:r>
              <a:rPr lang="en-US" altLang="ko-KR" dirty="0"/>
              <a:t>Given a list whose index ranges from 0 to N</a:t>
            </a:r>
          </a:p>
          <a:p>
            <a:pPr lvl="1"/>
            <a:r>
              <a:rPr lang="en-US" altLang="ko-KR" dirty="0"/>
              <a:t>Firstly, Consider it as an insert to the heap from an array = 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It is the same problem of building a binary heap</a:t>
            </a:r>
          </a:p>
          <a:p>
            <a:pPr lvl="1"/>
            <a:r>
              <a:rPr lang="en-US" altLang="ko-KR" dirty="0"/>
              <a:t>Secondly, take out one element at a time = 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For </a:t>
            </a:r>
            <a:r>
              <a:rPr lang="en-US" altLang="ko-KR" dirty="0" err="1"/>
              <a:t>itr</a:t>
            </a:r>
            <a:r>
              <a:rPr lang="en-US" altLang="ko-KR" dirty="0"/>
              <a:t> in range(0, N):</a:t>
            </a:r>
          </a:p>
          <a:p>
            <a:pPr lvl="3"/>
            <a:r>
              <a:rPr lang="en-US" altLang="ko-KR" dirty="0"/>
              <a:t>Sorted[</a:t>
            </a:r>
            <a:r>
              <a:rPr lang="en-US" altLang="ko-KR" dirty="0" err="1"/>
              <a:t>itr</a:t>
            </a:r>
            <a:r>
              <a:rPr lang="en-US" altLang="ko-KR" dirty="0"/>
              <a:t>] = </a:t>
            </a:r>
            <a:r>
              <a:rPr lang="en-US" altLang="ko-KR" dirty="0" err="1"/>
              <a:t>Heap.getHighestPriority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7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892" y="243840"/>
            <a:ext cx="8630493" cy="970450"/>
          </a:xfrm>
        </p:spPr>
        <p:txBody>
          <a:bodyPr/>
          <a:lstStyle/>
          <a:p>
            <a:r>
              <a:rPr lang="en-US" altLang="ko-KR" dirty="0"/>
              <a:t>Weekly 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692" y="1280793"/>
            <a:ext cx="8450878" cy="4058751"/>
          </a:xfrm>
        </p:spPr>
        <p:txBody>
          <a:bodyPr>
            <a:normAutofit/>
          </a:bodyPr>
          <a:lstStyle/>
          <a:p>
            <a:r>
              <a:rPr lang="en-US" altLang="ko-KR" dirty="0"/>
              <a:t>This week, we study various tree data structures. Particularly, we will focus on the priority queue and the heap.</a:t>
            </a:r>
          </a:p>
          <a:p>
            <a:r>
              <a:rPr lang="en-US" altLang="ko-KR" dirty="0"/>
              <a:t>Objectives are</a:t>
            </a:r>
          </a:p>
          <a:p>
            <a:pPr lvl="1"/>
            <a:r>
              <a:rPr lang="en-US" altLang="ko-KR" dirty="0"/>
              <a:t>Understanding the structures and the operations of </a:t>
            </a:r>
          </a:p>
          <a:p>
            <a:pPr lvl="2"/>
            <a:r>
              <a:rPr lang="en-US" altLang="ko-KR" dirty="0"/>
              <a:t>Priority queues and heaps</a:t>
            </a:r>
          </a:p>
          <a:p>
            <a:pPr lvl="2"/>
            <a:r>
              <a:rPr lang="en-US" altLang="ko-KR" dirty="0"/>
              <a:t>Insert, delete</a:t>
            </a:r>
          </a:p>
          <a:p>
            <a:pPr lvl="3"/>
            <a:r>
              <a:rPr lang="en-US" altLang="ko-KR" dirty="0"/>
              <a:t>Structural integrity of the data structures</a:t>
            </a:r>
          </a:p>
          <a:p>
            <a:pPr lvl="3"/>
            <a:r>
              <a:rPr lang="en-US" altLang="ko-KR" dirty="0"/>
              <a:t>How to maintain the integrity</a:t>
            </a:r>
          </a:p>
          <a:p>
            <a:pPr lvl="1"/>
            <a:r>
              <a:rPr lang="en-US" altLang="ko-KR" dirty="0"/>
              <a:t>Understanding the performance of</a:t>
            </a:r>
          </a:p>
          <a:p>
            <a:pPr lvl="2"/>
            <a:r>
              <a:rPr lang="en-US" altLang="ko-KR" dirty="0"/>
              <a:t>Priority queues and heaps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8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110" y="168762"/>
            <a:ext cx="11247040" cy="1138138"/>
          </a:xfrm>
        </p:spPr>
        <p:txBody>
          <a:bodyPr/>
          <a:lstStyle/>
          <a:p>
            <a:r>
              <a:rPr lang="en-US" altLang="ko-KR" dirty="0"/>
              <a:t>Further Reading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80" y="1278025"/>
            <a:ext cx="11247040" cy="4925144"/>
          </a:xfrm>
        </p:spPr>
        <p:txBody>
          <a:bodyPr/>
          <a:lstStyle/>
          <a:p>
            <a:r>
              <a:rPr lang="en-US" altLang="ko-KR" dirty="0"/>
              <a:t>Introductions to Algorithms, 2</a:t>
            </a:r>
            <a:r>
              <a:rPr lang="en-US" altLang="ko-KR" baseline="30000" dirty="0"/>
              <a:t>nd</a:t>
            </a:r>
            <a:r>
              <a:rPr lang="en-US" altLang="ko-KR" dirty="0"/>
              <a:t> ed., by </a:t>
            </a:r>
            <a:r>
              <a:rPr lang="en-US" altLang="ko-KR" dirty="0" err="1"/>
              <a:t>Cormen</a:t>
            </a:r>
            <a:r>
              <a:rPr lang="en-US" altLang="ko-KR" dirty="0"/>
              <a:t> et al. </a:t>
            </a:r>
          </a:p>
          <a:p>
            <a:pPr lvl="1"/>
            <a:r>
              <a:rPr lang="en-US" altLang="ko-KR" dirty="0"/>
              <a:t>pp. 455-475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98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10" y="168760"/>
            <a:ext cx="11247040" cy="1138138"/>
          </a:xfrm>
        </p:spPr>
        <p:txBody>
          <a:bodyPr/>
          <a:lstStyle/>
          <a:p>
            <a:r>
              <a:rPr lang="en-US" altLang="ko-KR" dirty="0"/>
              <a:t>Implementation of binary heap using array (1)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70F309-204F-4BFB-8AA7-127464A5B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18" y="1184611"/>
            <a:ext cx="6652762" cy="53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28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60" y="168761"/>
            <a:ext cx="11247040" cy="1138138"/>
          </a:xfrm>
        </p:spPr>
        <p:txBody>
          <a:bodyPr/>
          <a:lstStyle/>
          <a:p>
            <a:r>
              <a:rPr lang="en-US" altLang="ko-KR" dirty="0"/>
              <a:t>Implementation of binary heap using array (2)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C33B01-AFD7-4BE1-A414-7376F35CD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27" y="1120372"/>
            <a:ext cx="5284927" cy="544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27" y="244432"/>
            <a:ext cx="9644397" cy="970450"/>
          </a:xfrm>
        </p:spPr>
        <p:txBody>
          <a:bodyPr>
            <a:noAutofit/>
          </a:bodyPr>
          <a:lstStyle/>
          <a:p>
            <a:r>
              <a:rPr lang="en-US" altLang="ko-KR" i="1" dirty="0"/>
              <a:t>Detour:</a:t>
            </a:r>
            <a:r>
              <a:rPr lang="en-US" altLang="ko-KR" dirty="0"/>
              <a:t> Performance of binary search tree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037233"/>
              </p:ext>
            </p:extLst>
          </p:nvPr>
        </p:nvGraphicFramePr>
        <p:xfrm>
          <a:off x="2861637" y="1691121"/>
          <a:ext cx="5050904" cy="478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622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Linked List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BST in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Average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BST in Worst Case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Search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O(log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Insert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after search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Delete after search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Traverse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8641054" y="1575707"/>
            <a:ext cx="2447774" cy="1584176"/>
            <a:chOff x="6012160" y="1484784"/>
            <a:chExt cx="2447774" cy="1584176"/>
          </a:xfrm>
          <a:noFill/>
        </p:grpSpPr>
        <p:sp>
          <p:nvSpPr>
            <p:cNvPr id="6" name="Oval 5"/>
            <p:cNvSpPr/>
            <p:nvPr/>
          </p:nvSpPr>
          <p:spPr>
            <a:xfrm>
              <a:off x="6939648" y="1484784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435592" y="2060848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012160" y="2636912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452905" y="2060848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955878" y="2708920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083664" y="2708920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6" idx="3"/>
              <a:endCxn id="7" idx="7"/>
            </p:cNvCxnSpPr>
            <p:nvPr/>
          </p:nvCxnSpPr>
          <p:spPr>
            <a:xfrm flipH="1">
              <a:off x="6865831" y="1792097"/>
              <a:ext cx="147634" cy="32147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9" idx="1"/>
            </p:cNvCxnSpPr>
            <p:nvPr/>
          </p:nvCxnSpPr>
          <p:spPr>
            <a:xfrm>
              <a:off x="7369887" y="1792097"/>
              <a:ext cx="156835" cy="32147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5"/>
              <a:endCxn id="10" idx="0"/>
            </p:cNvCxnSpPr>
            <p:nvPr/>
          </p:nvCxnSpPr>
          <p:spPr>
            <a:xfrm>
              <a:off x="7883144" y="2368161"/>
              <a:ext cx="324762" cy="34075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3"/>
              <a:endCxn id="11" idx="0"/>
            </p:cNvCxnSpPr>
            <p:nvPr/>
          </p:nvCxnSpPr>
          <p:spPr>
            <a:xfrm flipH="1">
              <a:off x="7335692" y="2368161"/>
              <a:ext cx="191030" cy="34075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  <a:endCxn id="8" idx="0"/>
            </p:cNvCxnSpPr>
            <p:nvPr/>
          </p:nvCxnSpPr>
          <p:spPr>
            <a:xfrm flipH="1">
              <a:off x="6264188" y="2368161"/>
              <a:ext cx="245221" cy="26875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469418" y="4033968"/>
            <a:ext cx="3123964" cy="2376264"/>
            <a:chOff x="5840524" y="3943045"/>
            <a:chExt cx="3123964" cy="2376264"/>
          </a:xfrm>
          <a:noFill/>
        </p:grpSpPr>
        <p:sp>
          <p:nvSpPr>
            <p:cNvPr id="17" name="Oval 16"/>
            <p:cNvSpPr/>
            <p:nvPr/>
          </p:nvSpPr>
          <p:spPr>
            <a:xfrm>
              <a:off x="6876256" y="4735133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347914" y="4348729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840524" y="3943045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884368" y="5527221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8460432" y="5959269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380312" y="5132060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8" idx="5"/>
              <a:endCxn id="17" idx="1"/>
            </p:cNvCxnSpPr>
            <p:nvPr/>
          </p:nvCxnSpPr>
          <p:spPr>
            <a:xfrm>
              <a:off x="6778153" y="4656042"/>
              <a:ext cx="171920" cy="13181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5"/>
              <a:endCxn id="22" idx="1"/>
            </p:cNvCxnSpPr>
            <p:nvPr/>
          </p:nvCxnSpPr>
          <p:spPr>
            <a:xfrm>
              <a:off x="7306495" y="5042446"/>
              <a:ext cx="147634" cy="14234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0" idx="5"/>
              <a:endCxn id="21" idx="1"/>
            </p:cNvCxnSpPr>
            <p:nvPr/>
          </p:nvCxnSpPr>
          <p:spPr>
            <a:xfrm>
              <a:off x="8314607" y="5834534"/>
              <a:ext cx="219642" cy="177462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5"/>
              <a:endCxn id="20" idx="1"/>
            </p:cNvCxnSpPr>
            <p:nvPr/>
          </p:nvCxnSpPr>
          <p:spPr>
            <a:xfrm>
              <a:off x="7810551" y="5439373"/>
              <a:ext cx="147634" cy="140575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5"/>
              <a:endCxn id="18" idx="1"/>
            </p:cNvCxnSpPr>
            <p:nvPr/>
          </p:nvCxnSpPr>
          <p:spPr>
            <a:xfrm>
              <a:off x="6270763" y="4250358"/>
              <a:ext cx="150968" cy="15109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8925860" y="3229393"/>
            <a:ext cx="17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BST in Average</a:t>
            </a:r>
            <a:endParaRPr lang="ko-KR" alt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358377" y="5752171"/>
            <a:ext cx="210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BST in Worst Case</a:t>
            </a:r>
            <a:endParaRPr lang="ko-KR" alt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804854" y="3598725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Insert 3, 2, 0, 5, 4, 7</a:t>
            </a:r>
            <a:endParaRPr lang="ko-KR" altLang="en-US" b="1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8372806" y="610291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/>
              <a:t>Insert 0, 2, 3, 4, 5, 7</a:t>
            </a:r>
            <a:endParaRPr lang="ko-KR" altLang="en-US" b="1" i="1" dirty="0"/>
          </a:p>
        </p:txBody>
      </p:sp>
      <p:sp>
        <p:nvSpPr>
          <p:cNvPr id="59" name="Rectangular Callout 58"/>
          <p:cNvSpPr/>
          <p:nvPr/>
        </p:nvSpPr>
        <p:spPr>
          <a:xfrm>
            <a:off x="412769" y="1604485"/>
            <a:ext cx="1891991" cy="587272"/>
          </a:xfrm>
          <a:prstGeom prst="wedgeRectCallout">
            <a:avLst>
              <a:gd name="adj1" fmla="val 221462"/>
              <a:gd name="adj2" fmla="val 19936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Coming from divide and conquer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8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014" y="238327"/>
            <a:ext cx="3744416" cy="113813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Priority 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062" y="2926393"/>
            <a:ext cx="2880320" cy="1928836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Queue with priorities</a:t>
            </a:r>
          </a:p>
          <a:p>
            <a:pPr lvl="1"/>
            <a:r>
              <a:rPr lang="en-US" altLang="ko-KR" dirty="0"/>
              <a:t>Element who has priorities in the enqueue operation</a:t>
            </a:r>
          </a:p>
          <a:p>
            <a:pPr lvl="1"/>
            <a:r>
              <a:rPr lang="en-US" altLang="ko-KR" dirty="0"/>
              <a:t>Naturally, the element with the priority will be dequeued with the priority as well</a:t>
            </a:r>
          </a:p>
          <a:p>
            <a:r>
              <a:rPr lang="en-US" altLang="ko-KR" dirty="0"/>
              <a:t>In other words</a:t>
            </a:r>
          </a:p>
          <a:p>
            <a:pPr lvl="1"/>
            <a:r>
              <a:rPr lang="en-US" altLang="ko-KR" dirty="0"/>
              <a:t>Cutting in the line</a:t>
            </a:r>
          </a:p>
          <a:p>
            <a:pPr lvl="1"/>
            <a:r>
              <a:rPr lang="en-US" altLang="ko-KR" dirty="0"/>
              <a:t>VIP service</a:t>
            </a:r>
            <a:endParaRPr lang="ko-KR" altLang="en-US" dirty="0"/>
          </a:p>
        </p:txBody>
      </p:sp>
      <p:pic>
        <p:nvPicPr>
          <p:cNvPr id="5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207" y="440362"/>
            <a:ext cx="617826" cy="727385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cxnSp>
        <p:nvCxnSpPr>
          <p:cNvPr id="6" name="Straight Arrow Connector 5"/>
          <p:cNvCxnSpPr>
            <a:stCxn id="13" idx="3"/>
            <a:endCxn id="14" idx="1"/>
          </p:cNvCxnSpPr>
          <p:nvPr/>
        </p:nvCxnSpPr>
        <p:spPr>
          <a:xfrm flipV="1">
            <a:off x="8546033" y="1956182"/>
            <a:ext cx="394314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8237120" y="8313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Enqueue Lee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934094" y="4945490"/>
            <a:ext cx="2088232" cy="1566175"/>
            <a:chOff x="2015716" y="4797152"/>
            <a:chExt cx="2088232" cy="1566175"/>
          </a:xfrm>
        </p:grpSpPr>
        <p:pic>
          <p:nvPicPr>
            <p:cNvPr id="9" name="Picture 4" descr="http://brucefong.files.wordpress.com/2008/02/waiting-in-lin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716" y="4797152"/>
              <a:ext cx="2088232" cy="1566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3" descr="http://ie.kaist.ac.kr/isyse/professor/image/pro1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446" y="5760722"/>
              <a:ext cx="495502" cy="58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1" descr="http://ie.kaist.ac.kr/isyse/professor/image/pro11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7804" y="5738339"/>
              <a:ext cx="475244" cy="592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5" descr="http://seslab.kaist.ac.kr/xe/files/cache/thumbnails/124/100x133.crop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716" y="5720693"/>
              <a:ext cx="504056" cy="642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207" y="1592490"/>
            <a:ext cx="617826" cy="727385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14" name="Picture 11" descr="http://ie.kaist.ac.kr/isyse/professor/image/pro1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348" y="1576243"/>
            <a:ext cx="609771" cy="759877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15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206" y="2779974"/>
            <a:ext cx="617826" cy="727385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16" name="Picture 11" descr="http://ie.kaist.ac.kr/isyse/professor/image/pro1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347" y="2763727"/>
            <a:ext cx="609771" cy="759877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17" name="Picture 15" descr="http://seslab.kaist.ac.kr/xe/files/cache/thumbnails/124/100x133.cr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681" y="2744618"/>
            <a:ext cx="625882" cy="79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1" descr="http://ie.kaist.ac.kr/isyse/professor/image/pro1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34" y="4034897"/>
            <a:ext cx="609771" cy="759877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19" name="Picture 15" descr="http://seslab.kaist.ac.kr/xe/files/cache/thumbnails/124/100x133.cr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82" y="4012226"/>
            <a:ext cx="625882" cy="797953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20" name="Picture 15" descr="http://seslab.kaist.ac.kr/xe/files/cache/thumbnails/124/100x133.cr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22" y="5331041"/>
            <a:ext cx="625882" cy="797953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8546032" y="3143666"/>
            <a:ext cx="394314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9550117" y="3143595"/>
            <a:ext cx="455564" cy="7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 flipV="1">
            <a:off x="8512304" y="4411203"/>
            <a:ext cx="470678" cy="363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>
            <a:off x="8237120" y="1144194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Enqueue Shin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8237120" y="2347925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Enqueue Moon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8237120" y="3544944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Dequeue Lee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8309127" y="4855229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Dequeue Shin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8237120" y="6128993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Dequeue Moon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30" name="Picture 4" descr="http://brucefong.files.wordpress.com/2008/02/waiting-in-li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094" y="1360218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824" y="2323789"/>
            <a:ext cx="495502" cy="58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http://ie.kaist.ac.kr/isyse/professor/image/pro1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82" y="2301405"/>
            <a:ext cx="475244" cy="59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5" descr="http://seslab.kaist.ac.kr/xe/files/cache/thumbnails/124/100x133.cr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094" y="2283759"/>
            <a:ext cx="504056" cy="64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e.kaist.ac.kr/isyse/professor/image/pro0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095" y="1323804"/>
            <a:ext cx="516327" cy="680296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82" y="218473"/>
            <a:ext cx="617826" cy="727385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cxnSp>
        <p:nvCxnSpPr>
          <p:cNvPr id="37" name="Straight Arrow Connector 36"/>
          <p:cNvCxnSpPr>
            <a:stCxn id="39" idx="3"/>
            <a:endCxn id="40" idx="1"/>
          </p:cNvCxnSpPr>
          <p:nvPr/>
        </p:nvCxnSpPr>
        <p:spPr>
          <a:xfrm flipV="1">
            <a:off x="2344508" y="1612389"/>
            <a:ext cx="394314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2035595" y="8313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Enqueue Lee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39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82" y="1248697"/>
            <a:ext cx="617826" cy="727385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40" name="Picture 11" descr="http://ie.kaist.ac.kr/isyse/professor/image/pro1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23" y="1232450"/>
            <a:ext cx="609771" cy="759877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41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81" y="2347926"/>
            <a:ext cx="617826" cy="727385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42" name="Picture 11" descr="http://ie.kaist.ac.kr/isyse/professor/image/pro1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22" y="2331679"/>
            <a:ext cx="609771" cy="759877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43" name="Picture 15" descr="http://seslab.kaist.ac.kr/xe/files/cache/thumbnails/124/100x133.cr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156" y="2312570"/>
            <a:ext cx="625882" cy="797953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cxnSp>
        <p:nvCxnSpPr>
          <p:cNvPr id="47" name="Straight Arrow Connector 46"/>
          <p:cNvCxnSpPr>
            <a:stCxn id="41" idx="3"/>
            <a:endCxn id="42" idx="1"/>
          </p:cNvCxnSpPr>
          <p:nvPr/>
        </p:nvCxnSpPr>
        <p:spPr>
          <a:xfrm flipV="1">
            <a:off x="2344507" y="2711618"/>
            <a:ext cx="394314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3"/>
            <a:endCxn id="43" idx="1"/>
          </p:cNvCxnSpPr>
          <p:nvPr/>
        </p:nvCxnSpPr>
        <p:spPr>
          <a:xfrm flipV="1">
            <a:off x="3348592" y="2711547"/>
            <a:ext cx="455564" cy="7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own Arrow 49"/>
          <p:cNvSpPr/>
          <p:nvPr/>
        </p:nvSpPr>
        <p:spPr>
          <a:xfrm>
            <a:off x="2035595" y="922305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Enqueue Shin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>
            <a:off x="2035595" y="2004132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Enqueue Moon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>
            <a:off x="2027362" y="6302264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Dequeue Moon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1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052" y="3376443"/>
            <a:ext cx="617826" cy="727385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62" name="Picture 11" descr="http://ie.kaist.ac.kr/isyse/professor/image/pro1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196" y="3360196"/>
            <a:ext cx="609771" cy="759877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63" name="Picture 15" descr="http://seslab.kaist.ac.kr/xe/files/cache/thumbnails/124/100x133.cr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72" y="3341087"/>
            <a:ext cx="625882" cy="797953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cxnSp>
        <p:nvCxnSpPr>
          <p:cNvPr id="64" name="Straight Arrow Connector 63"/>
          <p:cNvCxnSpPr>
            <a:stCxn id="61" idx="3"/>
            <a:endCxn id="62" idx="1"/>
          </p:cNvCxnSpPr>
          <p:nvPr/>
        </p:nvCxnSpPr>
        <p:spPr>
          <a:xfrm flipV="1">
            <a:off x="2989879" y="3740135"/>
            <a:ext cx="18231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3"/>
            <a:endCxn id="63" idx="1"/>
          </p:cNvCxnSpPr>
          <p:nvPr/>
        </p:nvCxnSpPr>
        <p:spPr>
          <a:xfrm flipV="1">
            <a:off x="3781966" y="3740064"/>
            <a:ext cx="166206" cy="7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2027362" y="3032649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Enqueue Lee </a:t>
            </a:r>
            <a:r>
              <a:rPr lang="en-US" altLang="ko-K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Priority</a:t>
            </a:r>
            <a:endParaRPr lang="ko-KR" altLang="en-US" sz="1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7" name="Picture 2" descr="http://ie.kaist.ac.kr/isyse/professor/image/pro09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26" y="3365051"/>
            <a:ext cx="554994" cy="731242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/>
        </p:spPr>
      </p:pic>
      <p:cxnSp>
        <p:nvCxnSpPr>
          <p:cNvPr id="68" name="Straight Arrow Connector 67"/>
          <p:cNvCxnSpPr>
            <a:stCxn id="67" idx="3"/>
            <a:endCxn id="61" idx="1"/>
          </p:cNvCxnSpPr>
          <p:nvPr/>
        </p:nvCxnSpPr>
        <p:spPr>
          <a:xfrm>
            <a:off x="2176720" y="3730673"/>
            <a:ext cx="195332" cy="94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750" y="4430293"/>
            <a:ext cx="617826" cy="727385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80" name="Picture 11" descr="http://ie.kaist.ac.kr/isyse/professor/image/pro1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94" y="4414046"/>
            <a:ext cx="609771" cy="759877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81" name="Picture 15" descr="http://seslab.kaist.ac.kr/xe/files/cache/thumbnails/124/100x133.cr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870" y="4394937"/>
            <a:ext cx="625882" cy="797953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cxnSp>
        <p:nvCxnSpPr>
          <p:cNvPr id="82" name="Straight Arrow Connector 81"/>
          <p:cNvCxnSpPr>
            <a:stCxn id="79" idx="3"/>
            <a:endCxn id="80" idx="1"/>
          </p:cNvCxnSpPr>
          <p:nvPr/>
        </p:nvCxnSpPr>
        <p:spPr>
          <a:xfrm flipV="1">
            <a:off x="2455577" y="4793985"/>
            <a:ext cx="18231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0" idx="3"/>
            <a:endCxn id="81" idx="1"/>
          </p:cNvCxnSpPr>
          <p:nvPr/>
        </p:nvCxnSpPr>
        <p:spPr>
          <a:xfrm flipV="1">
            <a:off x="3247664" y="4793914"/>
            <a:ext cx="166206" cy="7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own Arrow 83"/>
          <p:cNvSpPr/>
          <p:nvPr/>
        </p:nvSpPr>
        <p:spPr>
          <a:xfrm>
            <a:off x="2027362" y="4086499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Dequeue Lee</a:t>
            </a:r>
            <a:endParaRPr lang="ko-KR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8" name="Picture 11" descr="http://ie.kaist.ac.kr/isyse/professor/image/pro1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609" y="5532922"/>
            <a:ext cx="609771" cy="759877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89" name="Picture 15" descr="http://seslab.kaist.ac.kr/xe/files/cache/thumbnails/124/100x133.crop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585" y="5513813"/>
            <a:ext cx="625882" cy="797953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cxnSp>
        <p:nvCxnSpPr>
          <p:cNvPr id="91" name="Straight Arrow Connector 90"/>
          <p:cNvCxnSpPr>
            <a:stCxn id="88" idx="3"/>
          </p:cNvCxnSpPr>
          <p:nvPr/>
        </p:nvCxnSpPr>
        <p:spPr>
          <a:xfrm flipV="1">
            <a:off x="2857379" y="5912790"/>
            <a:ext cx="166206" cy="7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own Arrow 91"/>
          <p:cNvSpPr/>
          <p:nvPr/>
        </p:nvSpPr>
        <p:spPr>
          <a:xfrm>
            <a:off x="2053774" y="5205375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Dequeue Lee</a:t>
            </a:r>
            <a:endParaRPr lang="ko-KR" altLang="en-US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48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27689E-6 L -0.03386 0.0004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2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00208 L -0.06389 -0.0041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" y="-11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62179E-6 L 0.0882 -4.62179E-6 C 0.12778 -4.62179E-6 0.17656 0.03725 0.17656 0.06778 L 0.17656 0.13648 " pathEditMode="relative" rAng="0" ptsTypes="FfFF">
                                      <p:cBhvr>
                                        <p:cTn id="7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9" y="6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50" grpId="0" animBg="1"/>
      <p:bldP spid="51" grpId="0" animBg="1"/>
      <p:bldP spid="66" grpId="0" animBg="1"/>
      <p:bldP spid="84" grpId="0" animBg="1"/>
      <p:bldP spid="9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54" y="259033"/>
            <a:ext cx="10353762" cy="970450"/>
          </a:xfrm>
        </p:spPr>
        <p:txBody>
          <a:bodyPr/>
          <a:lstStyle/>
          <a:p>
            <a:r>
              <a:rPr lang="en-US" altLang="ko-KR" dirty="0"/>
              <a:t>Operations of priority queues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752" y="1279677"/>
            <a:ext cx="555496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Previously in queues</a:t>
            </a:r>
          </a:p>
          <a:p>
            <a:pPr lvl="1"/>
            <a:r>
              <a:rPr lang="en-US" altLang="ko-KR" dirty="0"/>
              <a:t>Enqueue an element</a:t>
            </a:r>
          </a:p>
          <a:p>
            <a:r>
              <a:rPr lang="en-US" altLang="ko-KR" dirty="0"/>
              <a:t>Now in priority queues</a:t>
            </a:r>
          </a:p>
          <a:p>
            <a:pPr lvl="1"/>
            <a:r>
              <a:rPr lang="en-US" altLang="ko-KR" dirty="0"/>
              <a:t>Enqueue an element with a priority</a:t>
            </a:r>
          </a:p>
          <a:p>
            <a:pPr lvl="1"/>
            <a:r>
              <a:rPr lang="en-US" altLang="ko-KR" dirty="0"/>
              <a:t>Priority in the priority queue context</a:t>
            </a:r>
          </a:p>
          <a:p>
            <a:pPr lvl="2"/>
            <a:r>
              <a:rPr lang="en-US" altLang="ko-KR" dirty="0"/>
              <a:t>In our definition, let’s say</a:t>
            </a:r>
          </a:p>
          <a:p>
            <a:pPr lvl="3"/>
            <a:r>
              <a:rPr lang="en-US" altLang="ko-KR" dirty="0"/>
              <a:t>Higher value = higher priority</a:t>
            </a:r>
          </a:p>
          <a:p>
            <a:pPr lvl="3"/>
            <a:r>
              <a:rPr lang="en-US" altLang="ko-KR" dirty="0"/>
              <a:t>Lower value = lower priority</a:t>
            </a:r>
          </a:p>
          <a:p>
            <a:pPr lvl="2"/>
            <a:r>
              <a:rPr lang="en-US" altLang="ko-KR" dirty="0"/>
              <a:t>Then, consider the previous example</a:t>
            </a:r>
          </a:p>
          <a:p>
            <a:pPr lvl="3"/>
            <a:r>
              <a:rPr lang="en-US" altLang="ko-KR" dirty="0"/>
              <a:t>Prof. Tae </a:t>
            </a:r>
            <a:r>
              <a:rPr lang="en-US" altLang="ko-KR" dirty="0" err="1"/>
              <a:t>Eog</a:t>
            </a:r>
            <a:r>
              <a:rPr lang="en-US" altLang="ko-KR" dirty="0"/>
              <a:t> Lee</a:t>
            </a:r>
          </a:p>
          <a:p>
            <a:pPr lvl="4"/>
            <a:r>
              <a:rPr lang="en-US" altLang="ko-KR" dirty="0"/>
              <a:t>Priority 2</a:t>
            </a:r>
          </a:p>
          <a:p>
            <a:pPr lvl="3"/>
            <a:r>
              <a:rPr lang="en-US" altLang="ko-KR" dirty="0"/>
              <a:t>Prof. </a:t>
            </a:r>
            <a:r>
              <a:rPr lang="en-US" altLang="ko-KR" dirty="0" err="1"/>
              <a:t>Hayong</a:t>
            </a:r>
            <a:r>
              <a:rPr lang="en-US" altLang="ko-KR" dirty="0"/>
              <a:t> Shin, </a:t>
            </a:r>
            <a:r>
              <a:rPr lang="en-US" altLang="ko-KR" dirty="0" err="1"/>
              <a:t>Taesik</a:t>
            </a:r>
            <a:r>
              <a:rPr lang="en-US" altLang="ko-KR" dirty="0"/>
              <a:t> Lee, Il-</a:t>
            </a:r>
            <a:r>
              <a:rPr lang="en-US" altLang="ko-KR" dirty="0" err="1"/>
              <a:t>Chul</a:t>
            </a:r>
            <a:r>
              <a:rPr lang="en-US" altLang="ko-KR" dirty="0"/>
              <a:t> Moon</a:t>
            </a:r>
          </a:p>
          <a:p>
            <a:pPr lvl="4"/>
            <a:r>
              <a:rPr lang="en-US" altLang="ko-KR" dirty="0"/>
              <a:t>Priority 1</a:t>
            </a:r>
          </a:p>
          <a:p>
            <a:pPr lvl="1"/>
            <a:r>
              <a:rPr lang="en-US" altLang="ko-KR" dirty="0"/>
              <a:t>Therefore, the interface of the priority queue will be  </a:t>
            </a:r>
          </a:p>
          <a:p>
            <a:pPr lvl="2"/>
            <a:r>
              <a:rPr lang="en-US" altLang="ko-KR" i="1" dirty="0" err="1"/>
              <a:t>enqueue</a:t>
            </a:r>
            <a:r>
              <a:rPr lang="en-US" altLang="ko-KR" i="1" dirty="0"/>
              <a:t>(element, key)</a:t>
            </a:r>
          </a:p>
          <a:p>
            <a:pPr lvl="2"/>
            <a:r>
              <a:rPr lang="en-US" altLang="ko-KR" dirty="0"/>
              <a:t>Rather, </a:t>
            </a:r>
            <a:r>
              <a:rPr lang="en-US" altLang="ko-KR" i="1" dirty="0" err="1"/>
              <a:t>enqueue</a:t>
            </a:r>
            <a:r>
              <a:rPr lang="en-US" altLang="ko-KR" i="1" dirty="0"/>
              <a:t>(element)</a:t>
            </a:r>
            <a:r>
              <a:rPr lang="en-US" altLang="ko-KR" dirty="0"/>
              <a:t> in queue</a:t>
            </a:r>
          </a:p>
          <a:p>
            <a:endParaRPr lang="en-US" altLang="ko-KR" dirty="0"/>
          </a:p>
          <a:p>
            <a:pPr marL="114300" indent="0"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74" y="1315062"/>
            <a:ext cx="617826" cy="727385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cxnSp>
        <p:nvCxnSpPr>
          <p:cNvPr id="6" name="Straight Arrow Connector 5"/>
          <p:cNvCxnSpPr>
            <a:stCxn id="8" idx="3"/>
            <a:endCxn id="9" idx="1"/>
          </p:cNvCxnSpPr>
          <p:nvPr/>
        </p:nvCxnSpPr>
        <p:spPr>
          <a:xfrm flipV="1">
            <a:off x="7489300" y="2708978"/>
            <a:ext cx="394314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7180387" y="1104902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Enqueue Lee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8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74" y="2345286"/>
            <a:ext cx="617826" cy="727385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9" name="Picture 11" descr="http://ie.kaist.ac.kr/isyse/professor/image/pro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615" y="2329039"/>
            <a:ext cx="609771" cy="759877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10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73" y="3444515"/>
            <a:ext cx="617826" cy="727385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11" name="Picture 11" descr="http://ie.kaist.ac.kr/isyse/professor/image/pro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614" y="3428268"/>
            <a:ext cx="609771" cy="759877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12" name="Picture 15" descr="http://seslab.kaist.ac.kr/xe/files/cache/thumbnails/124/100x133.cr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948" y="3409159"/>
            <a:ext cx="625882" cy="797953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 flipV="1">
            <a:off x="7489299" y="3808207"/>
            <a:ext cx="394314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 flipV="1">
            <a:off x="8493384" y="3808136"/>
            <a:ext cx="455564" cy="7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>
            <a:off x="7180387" y="2018894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Enqueue Shin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180387" y="3100721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Enqueue Moon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7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44" y="4473032"/>
            <a:ext cx="617826" cy="727385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18" name="Picture 11" descr="http://ie.kaist.ac.kr/isyse/professor/image/pro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88" y="4456785"/>
            <a:ext cx="609771" cy="759877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19" name="Picture 15" descr="http://seslab.kaist.ac.kr/xe/files/cache/thumbnails/124/100x133.cr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964" y="4437676"/>
            <a:ext cx="625882" cy="797953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cxnSp>
        <p:nvCxnSpPr>
          <p:cNvPr id="20" name="Straight Arrow Connector 19"/>
          <p:cNvCxnSpPr>
            <a:stCxn id="17" idx="3"/>
            <a:endCxn id="18" idx="1"/>
          </p:cNvCxnSpPr>
          <p:nvPr/>
        </p:nvCxnSpPr>
        <p:spPr>
          <a:xfrm flipV="1">
            <a:off x="8134671" y="4836724"/>
            <a:ext cx="18231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 flipV="1">
            <a:off x="8926758" y="4836653"/>
            <a:ext cx="166206" cy="7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7172154" y="4129238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Enqueue Lee </a:t>
            </a:r>
            <a:r>
              <a:rPr lang="en-US" altLang="ko-KR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Priority</a:t>
            </a:r>
            <a:endParaRPr lang="ko-KR" altLang="en-US" sz="1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" descr="http://ie.kaist.ac.kr/isyse/professor/image/pro0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18" y="4461640"/>
            <a:ext cx="554994" cy="731242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/>
        </p:spPr>
      </p:pic>
      <p:cxnSp>
        <p:nvCxnSpPr>
          <p:cNvPr id="24" name="Straight Arrow Connector 23"/>
          <p:cNvCxnSpPr>
            <a:stCxn id="23" idx="3"/>
            <a:endCxn id="17" idx="1"/>
          </p:cNvCxnSpPr>
          <p:nvPr/>
        </p:nvCxnSpPr>
        <p:spPr>
          <a:xfrm>
            <a:off x="7321512" y="4827262"/>
            <a:ext cx="195332" cy="94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ular Callout 24"/>
          <p:cNvSpPr/>
          <p:nvPr/>
        </p:nvSpPr>
        <p:spPr>
          <a:xfrm>
            <a:off x="6406478" y="5811692"/>
            <a:ext cx="1279978" cy="576064"/>
          </a:xfrm>
          <a:prstGeom prst="wedgeRectCallout">
            <a:avLst>
              <a:gd name="adj1" fmla="val -8604"/>
              <a:gd name="adj2" fmla="val -14962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Higher Priority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8062662" y="5811692"/>
            <a:ext cx="1279978" cy="576064"/>
          </a:xfrm>
          <a:prstGeom prst="wedgeRectCallout">
            <a:avLst>
              <a:gd name="adj1" fmla="val 55112"/>
              <a:gd name="adj2" fmla="val -15248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Higher Priority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8062662" y="5811692"/>
            <a:ext cx="1279978" cy="576064"/>
          </a:xfrm>
          <a:prstGeom prst="wedgeRectCallout">
            <a:avLst>
              <a:gd name="adj1" fmla="val -8604"/>
              <a:gd name="adj2" fmla="val -14962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Higher Priority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8062662" y="5811692"/>
            <a:ext cx="1279978" cy="576064"/>
          </a:xfrm>
          <a:prstGeom prst="wedgeRectCallout">
            <a:avLst>
              <a:gd name="adj1" fmla="val -69745"/>
              <a:gd name="adj2" fmla="val -15677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96" y="417687"/>
            <a:ext cx="10353762" cy="644858"/>
          </a:xfrm>
        </p:spPr>
        <p:txBody>
          <a:bodyPr>
            <a:noAutofit/>
          </a:bodyPr>
          <a:lstStyle/>
          <a:p>
            <a:r>
              <a:rPr lang="en-US" altLang="ko-KR" dirty="0"/>
              <a:t>How to implement priority queues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196" y="1034804"/>
            <a:ext cx="9028551" cy="318863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Using the linked list as the basis of the priority queue</a:t>
            </a:r>
          </a:p>
          <a:p>
            <a:pPr lvl="1"/>
            <a:r>
              <a:rPr lang="en-US" altLang="ko-KR" dirty="0"/>
              <a:t>Store the element as well as the priority</a:t>
            </a:r>
          </a:p>
          <a:p>
            <a:pPr lvl="1"/>
            <a:r>
              <a:rPr lang="en-US" altLang="ko-KR" dirty="0"/>
              <a:t>Then, two approaches to implement the priority queue</a:t>
            </a:r>
          </a:p>
          <a:p>
            <a:pPr lvl="2"/>
            <a:r>
              <a:rPr lang="en-US" altLang="ko-KR" dirty="0"/>
              <a:t>Lazy approach ==  Unsorted implementation</a:t>
            </a:r>
          </a:p>
          <a:p>
            <a:pPr lvl="3"/>
            <a:r>
              <a:rPr lang="en-US" altLang="ko-KR" dirty="0"/>
              <a:t>When there is an enqueue event, just insert the element and the priority value at the end of the queue</a:t>
            </a:r>
          </a:p>
          <a:p>
            <a:pPr lvl="3"/>
            <a:r>
              <a:rPr lang="en-US" altLang="ko-KR" dirty="0"/>
              <a:t>When there is a dequeue event, remove the element with the highest priority by searching the queue from the beginning to the end</a:t>
            </a:r>
          </a:p>
          <a:p>
            <a:pPr lvl="2"/>
            <a:r>
              <a:rPr lang="en-US" altLang="ko-KR" dirty="0"/>
              <a:t>Early-bird approach == Sorted implementation</a:t>
            </a:r>
          </a:p>
          <a:p>
            <a:pPr lvl="3"/>
            <a:r>
              <a:rPr lang="en-US" altLang="ko-KR" dirty="0"/>
              <a:t>When there is an enqueue event, insert the element and the priority at the position that starts a sequence of elements with lower priorities</a:t>
            </a:r>
          </a:p>
          <a:p>
            <a:pPr lvl="3"/>
            <a:r>
              <a:rPr lang="en-US" altLang="ko-KR" dirty="0"/>
              <a:t>When there is a dequeue event, remove the element at the front of the queue</a:t>
            </a:r>
          </a:p>
          <a:p>
            <a:pPr lvl="3"/>
            <a:endParaRPr lang="ko-KR" altLang="en-US" dirty="0"/>
          </a:p>
        </p:txBody>
      </p:sp>
      <p:pic>
        <p:nvPicPr>
          <p:cNvPr id="5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33" y="4380386"/>
            <a:ext cx="617826" cy="727385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6" name="Picture 11" descr="http://ie.kaist.ac.kr/isyse/professor/image/pro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277" y="4364139"/>
            <a:ext cx="609771" cy="759877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7" name="Picture 15" descr="http://seslab.kaist.ac.kr/xe/files/cache/thumbnails/124/100x133.cr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253" y="4345030"/>
            <a:ext cx="625882" cy="797953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2382960" y="4744078"/>
            <a:ext cx="18231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3175047" y="4744007"/>
            <a:ext cx="166206" cy="7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2288183" y="4036592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Enqueue</a:t>
            </a:r>
            <a:r>
              <a:rPr lang="en-US" altLang="ko-KR" sz="1100" b="1" dirty="0">
                <a:solidFill>
                  <a:schemeClr val="tx1"/>
                </a:solidFill>
              </a:rPr>
              <a:t> Lee</a:t>
            </a:r>
          </a:p>
          <a:p>
            <a:pPr algn="ctr"/>
            <a:endParaRPr lang="ko-KR" altLang="en-US" sz="1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2" descr="http://ie.kaist.ac.kr/isyse/professor/image/pro0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865" y="4376528"/>
            <a:ext cx="554994" cy="73124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7" idx="3"/>
            <a:endCxn id="11" idx="1"/>
          </p:cNvCxnSpPr>
          <p:nvPr/>
        </p:nvCxnSpPr>
        <p:spPr>
          <a:xfrm flipV="1">
            <a:off x="3967135" y="4742150"/>
            <a:ext cx="168730" cy="185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71" y="5434236"/>
            <a:ext cx="617826" cy="727385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14" name="Picture 11" descr="http://ie.kaist.ac.kr/isyse/professor/image/pro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15" y="5417989"/>
            <a:ext cx="609771" cy="759877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15" name="Picture 15" descr="http://seslab.kaist.ac.kr/xe/files/cache/thumbnails/124/100x133.cr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91" y="5398880"/>
            <a:ext cx="625882" cy="797953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 flipV="1">
            <a:off x="2716398" y="5797928"/>
            <a:ext cx="18231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 flipV="1">
            <a:off x="3508485" y="5797857"/>
            <a:ext cx="166206" cy="7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own Arrow 17"/>
          <p:cNvSpPr/>
          <p:nvPr/>
        </p:nvSpPr>
        <p:spPr>
          <a:xfrm>
            <a:off x="2288183" y="5090442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Dequeue</a:t>
            </a:r>
            <a:r>
              <a:rPr lang="en-US" altLang="ko-KR" sz="1200" b="1" dirty="0"/>
              <a:t> Lee 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Priority</a:t>
            </a:r>
            <a:endParaRPr lang="ko-KR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377" y="4380386"/>
            <a:ext cx="617826" cy="727385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20" name="Picture 11" descr="http://ie.kaist.ac.kr/isyse/professor/image/pro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521" y="4364139"/>
            <a:ext cx="609771" cy="759877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21" name="Picture 15" descr="http://seslab.kaist.ac.kr/xe/files/cache/thumbnails/124/100x133.cr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497" y="4345030"/>
            <a:ext cx="625882" cy="797953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cxnSp>
        <p:nvCxnSpPr>
          <p:cNvPr id="22" name="Straight Arrow Connector 21"/>
          <p:cNvCxnSpPr>
            <a:stCxn id="19" idx="3"/>
            <a:endCxn id="20" idx="1"/>
          </p:cNvCxnSpPr>
          <p:nvPr/>
        </p:nvCxnSpPr>
        <p:spPr>
          <a:xfrm flipV="1">
            <a:off x="7787204" y="4744078"/>
            <a:ext cx="18231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 flipV="1">
            <a:off x="8579291" y="4744007"/>
            <a:ext cx="166206" cy="7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wn Arrow 23"/>
          <p:cNvSpPr/>
          <p:nvPr/>
        </p:nvSpPr>
        <p:spPr>
          <a:xfrm>
            <a:off x="6824687" y="4036592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dirty="0"/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Enqueue Lee </a:t>
            </a:r>
            <a:r>
              <a:rPr lang="en-US" altLang="ko-KR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Priority</a:t>
            </a:r>
            <a:endParaRPr lang="ko-KR" altLang="en-US" sz="1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2" descr="http://ie.kaist.ac.kr/isyse/professor/image/pro0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051" y="4368994"/>
            <a:ext cx="554994" cy="73124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>
            <a:stCxn id="25" idx="3"/>
            <a:endCxn id="19" idx="1"/>
          </p:cNvCxnSpPr>
          <p:nvPr/>
        </p:nvCxnSpPr>
        <p:spPr>
          <a:xfrm>
            <a:off x="6974045" y="4734616"/>
            <a:ext cx="195332" cy="946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3" descr="http://ie.kaist.ac.kr/isyse/professor/image/pro1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075" y="5434236"/>
            <a:ext cx="617826" cy="727385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28" name="Picture 11" descr="http://ie.kaist.ac.kr/isyse/professor/image/pro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19" y="5417989"/>
            <a:ext cx="609771" cy="759877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pic>
        <p:nvPicPr>
          <p:cNvPr id="29" name="Picture 15" descr="http://seslab.kaist.ac.kr/xe/files/cache/thumbnails/124/100x133.cr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95" y="5398880"/>
            <a:ext cx="625882" cy="797953"/>
          </a:xfrm>
          <a:prstGeom prst="rect">
            <a:avLst/>
          </a:prstGeom>
          <a:noFill/>
          <a:ln>
            <a:solidFill>
              <a:schemeClr val="tx2"/>
            </a:solidFill>
          </a:ln>
          <a:extLst/>
        </p:spPr>
      </p:pic>
      <p:cxnSp>
        <p:nvCxnSpPr>
          <p:cNvPr id="30" name="Straight Arrow Connector 29"/>
          <p:cNvCxnSpPr>
            <a:stCxn id="27" idx="3"/>
            <a:endCxn id="28" idx="1"/>
          </p:cNvCxnSpPr>
          <p:nvPr/>
        </p:nvCxnSpPr>
        <p:spPr>
          <a:xfrm flipV="1">
            <a:off x="7252902" y="5797928"/>
            <a:ext cx="182317" cy="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3"/>
            <a:endCxn id="29" idx="1"/>
          </p:cNvCxnSpPr>
          <p:nvPr/>
        </p:nvCxnSpPr>
        <p:spPr>
          <a:xfrm flipV="1">
            <a:off x="8044989" y="5797857"/>
            <a:ext cx="166206" cy="7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own Arrow 31"/>
          <p:cNvSpPr/>
          <p:nvPr/>
        </p:nvSpPr>
        <p:spPr>
          <a:xfrm>
            <a:off x="6824687" y="5090442"/>
            <a:ext cx="1872208" cy="432048"/>
          </a:xfrm>
          <a:prstGeom prst="downArrow">
            <a:avLst>
              <a:gd name="adj1" fmla="val 75026"/>
              <a:gd name="adj2" fmla="val 50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Dequeue Lee</a:t>
            </a:r>
            <a:endParaRPr lang="ko-KR" altLang="en-US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03184" y="6173790"/>
            <a:ext cx="280083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Unsorted Implementation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79148" y="6192022"/>
            <a:ext cx="252190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Sorted Implementation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91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24" grpId="0" animBg="1"/>
      <p:bldP spid="32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D3E9B-A789-4DCF-960C-49E4EDB7DF3D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0438AB8-FC67-4A74-B9BE-C9DFD7D70D66}"/>
              </a:ext>
            </a:extLst>
          </p:cNvPr>
          <p:cNvGrpSpPr/>
          <p:nvPr/>
        </p:nvGrpSpPr>
        <p:grpSpPr>
          <a:xfrm>
            <a:off x="4290419" y="209337"/>
            <a:ext cx="5681680" cy="6187080"/>
            <a:chOff x="4020912" y="209337"/>
            <a:chExt cx="5681680" cy="618708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DB6F0AB-3A17-4DDD-92A8-9AAB929EA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628" y="209337"/>
              <a:ext cx="3475964" cy="618708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0A57F01-44FE-49FB-821B-AC3B39ED5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912" y="209337"/>
              <a:ext cx="2219325" cy="534888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9405545-2611-4070-AE98-AC37F1F77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0912" y="5558217"/>
              <a:ext cx="2219325" cy="838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513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185" y="131951"/>
            <a:ext cx="8941585" cy="1198602"/>
          </a:xfrm>
        </p:spPr>
        <p:txBody>
          <a:bodyPr>
            <a:normAutofit/>
          </a:bodyPr>
          <a:lstStyle/>
          <a:p>
            <a:r>
              <a:rPr lang="en-US" altLang="ko-KR" dirty="0"/>
              <a:t>Implementation of priority queues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315" y="1280158"/>
            <a:ext cx="4608512" cy="3888432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Sorted implementation</a:t>
            </a:r>
          </a:p>
          <a:p>
            <a:pPr lvl="1"/>
            <a:r>
              <a:rPr lang="en-US" altLang="ko-KR" dirty="0"/>
              <a:t>Enqueue(node, priority)</a:t>
            </a:r>
          </a:p>
          <a:p>
            <a:pPr lvl="2"/>
            <a:r>
              <a:rPr lang="en-US" altLang="ko-KR" dirty="0"/>
              <a:t>current = head</a:t>
            </a:r>
          </a:p>
          <a:p>
            <a:pPr lvl="2"/>
            <a:r>
              <a:rPr lang="en-US" altLang="ko-KR" dirty="0"/>
              <a:t>While </a:t>
            </a:r>
            <a:r>
              <a:rPr lang="en-US" altLang="ko-KR" dirty="0" err="1"/>
              <a:t>current.next</a:t>
            </a:r>
            <a:r>
              <a:rPr lang="en-US" altLang="ko-KR" dirty="0"/>
              <a:t>().</a:t>
            </a:r>
            <a:r>
              <a:rPr lang="en-US" altLang="ko-KR" dirty="0" err="1"/>
              <a:t>getPriority</a:t>
            </a:r>
            <a:r>
              <a:rPr lang="en-US" altLang="ko-KR" dirty="0"/>
              <a:t>() &gt; priority:</a:t>
            </a:r>
          </a:p>
          <a:p>
            <a:pPr lvl="3"/>
            <a:r>
              <a:rPr lang="en-US" altLang="ko-KR" dirty="0"/>
              <a:t>current = </a:t>
            </a:r>
            <a:r>
              <a:rPr lang="en-US" altLang="ko-KR" dirty="0" err="1"/>
              <a:t>current.next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dirty="0"/>
              <a:t>Index = </a:t>
            </a:r>
            <a:r>
              <a:rPr lang="en-US" altLang="ko-KR" dirty="0" err="1"/>
              <a:t>current.getIndex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Insert</a:t>
            </a:r>
          </a:p>
          <a:p>
            <a:pPr lvl="3"/>
            <a:r>
              <a:rPr lang="en-US" altLang="ko-KR" dirty="0"/>
              <a:t>At index</a:t>
            </a:r>
          </a:p>
          <a:p>
            <a:pPr lvl="3"/>
            <a:r>
              <a:rPr lang="en-US" altLang="ko-KR" dirty="0" err="1"/>
              <a:t>PriorityQueueNode</a:t>
            </a:r>
            <a:r>
              <a:rPr lang="en-US" altLang="ko-KR" dirty="0"/>
              <a:t>(value, priority)</a:t>
            </a:r>
          </a:p>
          <a:p>
            <a:r>
              <a:rPr lang="en-US" altLang="ko-KR" dirty="0"/>
              <a:t>Unsorted implementation?</a:t>
            </a:r>
          </a:p>
          <a:p>
            <a:pPr lvl="1"/>
            <a:r>
              <a:rPr lang="en-US" altLang="ko-KR" dirty="0"/>
              <a:t>Have to change the Dequeue method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C22C-EC2B-4071-B4C5-3756ABCA11C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83972F-BFCC-4256-AA4A-47897C75B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958" y="1166672"/>
            <a:ext cx="2994662" cy="5330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D4FA11-F5B0-451C-ADC0-7FD527F8B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633" y="5658853"/>
            <a:ext cx="2219325" cy="838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424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904" y="253294"/>
            <a:ext cx="11104344" cy="970450"/>
          </a:xfrm>
        </p:spPr>
        <p:txBody>
          <a:bodyPr/>
          <a:lstStyle/>
          <a:p>
            <a:r>
              <a:rPr lang="en-US" altLang="ko-KR" dirty="0"/>
              <a:t>Performances of priority queue implementations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174938"/>
              </p:ext>
            </p:extLst>
          </p:nvPr>
        </p:nvGraphicFramePr>
        <p:xfrm>
          <a:off x="1771812" y="1416288"/>
          <a:ext cx="512291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27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Enqueue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br>
                        <a:rPr lang="en-US" altLang="ko-KR" baseline="0" dirty="0">
                          <a:solidFill>
                            <a:schemeClr val="tx2"/>
                          </a:solidFill>
                        </a:rPr>
                      </a:b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= Insert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Dequeue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= Delete Highest Priority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FindMax</a:t>
                      </a:r>
                      <a:endParaRPr lang="en-US" altLang="ko-KR" dirty="0">
                        <a:solidFill>
                          <a:schemeClr val="tx2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=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Find highest Priority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Unsorted </a:t>
                      </a:r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Implemen-tation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Sorted </a:t>
                      </a:r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Implemen-tation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Tree-based </a:t>
                      </a:r>
                      <a:r>
                        <a:rPr lang="en-US" altLang="ko-KR" dirty="0" err="1">
                          <a:solidFill>
                            <a:schemeClr val="tx2"/>
                          </a:solidFill>
                        </a:rPr>
                        <a:t>Implemen-tation</a:t>
                      </a:r>
                      <a:endParaRPr lang="en-US" altLang="ko-KR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O(log</a:t>
                      </a:r>
                      <a:r>
                        <a:rPr lang="en-US" altLang="ko-KR" baseline="0" dirty="0">
                          <a:solidFill>
                            <a:schemeClr val="tx2"/>
                          </a:solidFill>
                        </a:rPr>
                        <a:t> 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O(log n)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2"/>
                          </a:solidFill>
                        </a:rPr>
                        <a:t>O(1)</a:t>
                      </a:r>
                      <a:endParaRPr lang="ko-KR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2373839" y="5598604"/>
            <a:ext cx="4464496" cy="648072"/>
          </a:xfrm>
          <a:prstGeom prst="wedgeRectCallout">
            <a:avLst>
              <a:gd name="adj1" fmla="val -19329"/>
              <a:gd name="adj2" fmla="val -11800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Only true under the assumption that the tree is balanced…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13178" y="1394236"/>
            <a:ext cx="2447774" cy="1584176"/>
            <a:chOff x="6012160" y="1484784"/>
            <a:chExt cx="2447774" cy="1584176"/>
          </a:xfrm>
          <a:noFill/>
        </p:grpSpPr>
        <p:sp>
          <p:nvSpPr>
            <p:cNvPr id="8" name="Oval 7"/>
            <p:cNvSpPr/>
            <p:nvPr/>
          </p:nvSpPr>
          <p:spPr>
            <a:xfrm>
              <a:off x="6939648" y="1484784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435592" y="2060848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012160" y="2636912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452905" y="2060848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55878" y="2708920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083664" y="2708920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8" idx="3"/>
              <a:endCxn id="9" idx="7"/>
            </p:cNvCxnSpPr>
            <p:nvPr/>
          </p:nvCxnSpPr>
          <p:spPr>
            <a:xfrm flipH="1">
              <a:off x="6865831" y="1792097"/>
              <a:ext cx="147634" cy="32147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5"/>
              <a:endCxn id="11" idx="1"/>
            </p:cNvCxnSpPr>
            <p:nvPr/>
          </p:nvCxnSpPr>
          <p:spPr>
            <a:xfrm>
              <a:off x="7369887" y="1792097"/>
              <a:ext cx="156835" cy="32147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5"/>
              <a:endCxn id="12" idx="0"/>
            </p:cNvCxnSpPr>
            <p:nvPr/>
          </p:nvCxnSpPr>
          <p:spPr>
            <a:xfrm>
              <a:off x="7883144" y="2368161"/>
              <a:ext cx="324762" cy="34075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3"/>
              <a:endCxn id="13" idx="0"/>
            </p:cNvCxnSpPr>
            <p:nvPr/>
          </p:nvCxnSpPr>
          <p:spPr>
            <a:xfrm flipH="1">
              <a:off x="7335692" y="2368161"/>
              <a:ext cx="191030" cy="340759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0" idx="0"/>
            </p:cNvCxnSpPr>
            <p:nvPr/>
          </p:nvCxnSpPr>
          <p:spPr>
            <a:xfrm flipH="1">
              <a:off x="6264188" y="2368161"/>
              <a:ext cx="245221" cy="26875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741542" y="3852497"/>
            <a:ext cx="3123964" cy="2376264"/>
            <a:chOff x="5840524" y="3943045"/>
            <a:chExt cx="3123964" cy="2376264"/>
          </a:xfrm>
          <a:noFill/>
        </p:grpSpPr>
        <p:sp>
          <p:nvSpPr>
            <p:cNvPr id="20" name="Oval 19"/>
            <p:cNvSpPr/>
            <p:nvPr/>
          </p:nvSpPr>
          <p:spPr>
            <a:xfrm>
              <a:off x="6876256" y="4735133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347914" y="4348729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840524" y="3943045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884368" y="5527221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8460432" y="5959269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380312" y="5132060"/>
              <a:ext cx="504056" cy="360040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5"/>
              <a:endCxn id="20" idx="1"/>
            </p:cNvCxnSpPr>
            <p:nvPr/>
          </p:nvCxnSpPr>
          <p:spPr>
            <a:xfrm>
              <a:off x="6778153" y="4656042"/>
              <a:ext cx="171920" cy="13181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5"/>
              <a:endCxn id="25" idx="1"/>
            </p:cNvCxnSpPr>
            <p:nvPr/>
          </p:nvCxnSpPr>
          <p:spPr>
            <a:xfrm>
              <a:off x="7306495" y="5042446"/>
              <a:ext cx="147634" cy="142341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5"/>
              <a:endCxn id="24" idx="1"/>
            </p:cNvCxnSpPr>
            <p:nvPr/>
          </p:nvCxnSpPr>
          <p:spPr>
            <a:xfrm>
              <a:off x="8314607" y="5834534"/>
              <a:ext cx="219642" cy="177462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5"/>
              <a:endCxn id="23" idx="1"/>
            </p:cNvCxnSpPr>
            <p:nvPr/>
          </p:nvCxnSpPr>
          <p:spPr>
            <a:xfrm>
              <a:off x="7810551" y="5439373"/>
              <a:ext cx="147634" cy="140575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2" idx="5"/>
              <a:endCxn id="21" idx="1"/>
            </p:cNvCxnSpPr>
            <p:nvPr/>
          </p:nvCxnSpPr>
          <p:spPr>
            <a:xfrm>
              <a:off x="6270763" y="4250358"/>
              <a:ext cx="150968" cy="151098"/>
            </a:xfrm>
            <a:prstGeom prst="straightConnector1">
              <a:avLst/>
            </a:prstGeom>
            <a:grpFill/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388530" y="3050420"/>
            <a:ext cx="169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Balanced Tree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01211" y="5858732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Unbalanced Tree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80577" y="6620808"/>
            <a:ext cx="828212" cy="216024"/>
          </a:xfrm>
        </p:spPr>
        <p:txBody>
          <a:bodyPr/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23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1" grpId="0"/>
      <p:bldP spid="3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2">
      <a:majorFont>
        <a:latin typeface="Times New Roman"/>
        <a:ea typeface="HY헤드라인M"/>
        <a:cs typeface=""/>
      </a:majorFont>
      <a:minorFont>
        <a:latin typeface="Cambria"/>
        <a:ea typeface="굴림"/>
        <a:cs typeface="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 w="38100"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1" id="{54E55F99-99B4-4F73-9226-F1F5BE55C0EC}" vid="{7375C336-446F-492B-900C-1EA649161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7402</TotalTime>
  <Words>1579</Words>
  <Application>Microsoft Office PowerPoint</Application>
  <PresentationFormat>와이드스크린</PresentationFormat>
  <Paragraphs>470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HY헤드라인M</vt:lpstr>
      <vt:lpstr>굴림</vt:lpstr>
      <vt:lpstr>맑은 고딕</vt:lpstr>
      <vt:lpstr>Arial</vt:lpstr>
      <vt:lpstr>Cambria</vt:lpstr>
      <vt:lpstr>Cambria Math</vt:lpstr>
      <vt:lpstr>Times New Roman</vt:lpstr>
      <vt:lpstr>Wingdings</vt:lpstr>
      <vt:lpstr>테마1</vt:lpstr>
      <vt:lpstr>Priority Queue and Heap </vt:lpstr>
      <vt:lpstr>Weekly Objectives</vt:lpstr>
      <vt:lpstr>Detour: Performance of binary search tree</vt:lpstr>
      <vt:lpstr>Priority Queue</vt:lpstr>
      <vt:lpstr>Operations of priority queues</vt:lpstr>
      <vt:lpstr>How to implement priority queues</vt:lpstr>
      <vt:lpstr>PowerPoint 프레젠테이션</vt:lpstr>
      <vt:lpstr>Implementation of priority queues</vt:lpstr>
      <vt:lpstr>Performances of priority queue implementations</vt:lpstr>
      <vt:lpstr>Balanced tree?</vt:lpstr>
      <vt:lpstr>Binary heap for priority queue</vt:lpstr>
      <vt:lpstr>Structure of binary heap using reference</vt:lpstr>
      <vt:lpstr>Structure of binary heap using array</vt:lpstr>
      <vt:lpstr>Insert operation of binary heap</vt:lpstr>
      <vt:lpstr>Implementation of insert of binary heap</vt:lpstr>
      <vt:lpstr>Delete operation of binary heap</vt:lpstr>
      <vt:lpstr>Implementation of delete of binary heap</vt:lpstr>
      <vt:lpstr>Complexity of priority queue, again</vt:lpstr>
      <vt:lpstr> Heap sort</vt:lpstr>
      <vt:lpstr>Further Reading</vt:lpstr>
      <vt:lpstr>Implementation of binary heap using array (1)</vt:lpstr>
      <vt:lpstr>Implementation of binary heap using array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Inference on Probabilistic Graphical Models</dc:title>
  <dc:creator>Il-Chul Moon</dc:creator>
  <cp:lastModifiedBy>USER</cp:lastModifiedBy>
  <cp:revision>355</cp:revision>
  <dcterms:created xsi:type="dcterms:W3CDTF">2013-08-14T02:12:56Z</dcterms:created>
  <dcterms:modified xsi:type="dcterms:W3CDTF">2019-03-17T14:46:38Z</dcterms:modified>
</cp:coreProperties>
</file>