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93" r:id="rId2"/>
    <p:sldId id="549" r:id="rId3"/>
    <p:sldId id="550" r:id="rId4"/>
    <p:sldId id="551" r:id="rId5"/>
    <p:sldId id="552" r:id="rId6"/>
    <p:sldId id="553" r:id="rId7"/>
    <p:sldId id="554" r:id="rId8"/>
    <p:sldId id="568" r:id="rId9"/>
    <p:sldId id="569" r:id="rId10"/>
    <p:sldId id="557" r:id="rId11"/>
    <p:sldId id="558" r:id="rId12"/>
    <p:sldId id="559" r:id="rId13"/>
    <p:sldId id="560" r:id="rId14"/>
    <p:sldId id="561" r:id="rId15"/>
    <p:sldId id="562" r:id="rId16"/>
    <p:sldId id="563" r:id="rId17"/>
    <p:sldId id="564" r:id="rId18"/>
    <p:sldId id="565" r:id="rId19"/>
    <p:sldId id="566" r:id="rId20"/>
    <p:sldId id="567"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83" userDrawn="1">
          <p15:clr>
            <a:srgbClr val="A4A3A4"/>
          </p15:clr>
        </p15:guide>
        <p15:guide id="3" pos="1118" userDrawn="1">
          <p15:clr>
            <a:srgbClr val="A4A3A4"/>
          </p15:clr>
        </p15:guide>
        <p15:guide id="4" pos="665" userDrawn="1">
          <p15:clr>
            <a:srgbClr val="A4A3A4"/>
          </p15:clr>
        </p15:guide>
        <p15:guide id="5" orient="horz" pos="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15" d="100"/>
          <a:sy n="115" d="100"/>
        </p:scale>
        <p:origin x="198" y="84"/>
      </p:cViewPr>
      <p:guideLst>
        <p:guide pos="3840"/>
        <p:guide orient="horz" pos="2183"/>
        <p:guide pos="1118"/>
        <p:guide pos="665"/>
        <p:guide orient="horz" pos="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085F3-A77E-408E-9F90-D3B01E2760CC}" type="datetimeFigureOut">
              <a:rPr lang="ko-KR" altLang="en-US" smtClean="0"/>
              <a:t>2020-01-21</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32159385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2020-01-21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0286093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1847620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4601840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5" y="5206553"/>
            <a:ext cx="10212916" cy="1168400"/>
          </a:xfrm>
        </p:spPr>
        <p:txBody>
          <a:bodyPr anchor="t"/>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963085"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37904396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2821200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8" name="Footer Placeholder 7"/>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4557868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4" name="Footer Placeholder 3"/>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9354188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3" name="Footer Placeholder 2"/>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6717788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1" y="5301208"/>
            <a:ext cx="11258217" cy="594360"/>
          </a:xfrm>
        </p:spPr>
        <p:txBody>
          <a:bodyPr anchor="b"/>
          <a:lstStyle>
            <a:lvl1pPr algn="ctr">
              <a:defRPr sz="2200" b="1"/>
            </a:lvl1pPr>
          </a:lstStyle>
          <a:p>
            <a:r>
              <a:rPr lang="ko-KR" altLang="en-US"/>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0" y="381000"/>
            <a:ext cx="11258219" cy="477619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21680548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2020-01-21</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499" y="6597352"/>
            <a:ext cx="8160907" cy="275443"/>
          </a:xfrm>
          <a:prstGeom prst="rect">
            <a:avLst/>
          </a:prstGeom>
        </p:spPr>
        <p:txBody>
          <a:bodyPr/>
          <a:lstStyle/>
          <a:p>
            <a:endParaRPr lang="en-US" dirty="0"/>
          </a:p>
        </p:txBody>
      </p:sp>
    </p:spTree>
    <p:extLst>
      <p:ext uri="{BB962C8B-B14F-4D97-AF65-F5344CB8AC3E}">
        <p14:creationId xmlns:p14="http://schemas.microsoft.com/office/powerpoint/2010/main" val="41520019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1"/>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a:t>Click to edit Master text styles </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8" name="Rectangle 7"/>
          <p:cNvSpPr/>
          <p:nvPr/>
        </p:nvSpPr>
        <p:spPr>
          <a:xfrm>
            <a:off x="11184566"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7"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0" y="6597352"/>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2020-01-21</a:t>
            </a:fld>
            <a:endParaRPr lang="ko-KR" altLang="en-US"/>
          </a:p>
        </p:txBody>
      </p:sp>
      <p:sp>
        <p:nvSpPr>
          <p:cNvPr id="10" name="TextBox 9"/>
          <p:cNvSpPr txBox="1"/>
          <p:nvPr/>
        </p:nvSpPr>
        <p:spPr>
          <a:xfrm>
            <a:off x="1199456" y="6608386"/>
            <a:ext cx="6410794" cy="276999"/>
          </a:xfrm>
          <a:prstGeom prst="rect">
            <a:avLst/>
          </a:prstGeom>
          <a:noFill/>
        </p:spPr>
        <p:txBody>
          <a:bodyPr wrap="none" rtlCol="0">
            <a:spAutoFit/>
          </a:bodyPr>
          <a:lstStyle/>
          <a:p>
            <a:r>
              <a:rPr lang="en-US" altLang="ko-KR" sz="1200" dirty="0">
                <a:solidFill>
                  <a:schemeClr val="bg1"/>
                </a:solidFill>
              </a:rPr>
              <a:t>Copyright © 2017 by Il-</a:t>
            </a:r>
            <a:r>
              <a:rPr lang="en-US" altLang="ko-KR" sz="1200" dirty="0" err="1">
                <a:solidFill>
                  <a:schemeClr val="bg1"/>
                </a:solidFill>
              </a:rPr>
              <a:t>Chul</a:t>
            </a:r>
            <a:r>
              <a:rPr lang="en-US" altLang="ko-KR" sz="1200" dirty="0">
                <a:solidFill>
                  <a:schemeClr val="bg1"/>
                </a:solidFill>
              </a:rPr>
              <a:t> Moon, </a:t>
            </a:r>
            <a:r>
              <a:rPr lang="en-US" altLang="ko-KR" sz="1200" dirty="0" err="1">
                <a:solidFill>
                  <a:schemeClr val="bg1"/>
                </a:solidFill>
              </a:rPr>
              <a:t>AAILab</a:t>
            </a:r>
            <a:r>
              <a:rPr lang="en-US" altLang="ko-KR" sz="1200" dirty="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18448591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cmoon@kaist.ac.k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optal.com/developers/sorting-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0"/>
            <a:ext cx="9440034" cy="1828801"/>
          </a:xfrm>
        </p:spPr>
        <p:txBody>
          <a:bodyPr>
            <a:normAutofit/>
          </a:bodyPr>
          <a:lstStyle/>
          <a:p>
            <a:r>
              <a:rPr lang="en-US" altLang="ko-KR" b="1" dirty="0"/>
              <a:t>Sorting</a:t>
            </a:r>
            <a:endParaRPr lang="ko-KR" altLang="en-US" b="1" dirty="0"/>
          </a:p>
        </p:txBody>
      </p:sp>
      <p:sp>
        <p:nvSpPr>
          <p:cNvPr id="3" name="Subtitle 2"/>
          <p:cNvSpPr>
            <a:spLocks noGrp="1"/>
          </p:cNvSpPr>
          <p:nvPr>
            <p:ph type="subTitle" idx="1"/>
          </p:nvPr>
        </p:nvSpPr>
        <p:spPr>
          <a:xfrm>
            <a:off x="2751966" y="3598339"/>
            <a:ext cx="9440034" cy="1049867"/>
          </a:xfrm>
        </p:spPr>
        <p:txBody>
          <a:bodyPr>
            <a:normAutofit fontScale="85000" lnSpcReduction="20000"/>
          </a:bodyPr>
          <a:lstStyle/>
          <a:p>
            <a:r>
              <a:rPr lang="en-US" altLang="ko-KR" dirty="0"/>
              <a:t>Il-Chul Moon</a:t>
            </a:r>
            <a:br>
              <a:rPr lang="en-US" altLang="ko-KR" dirty="0"/>
            </a:br>
            <a:r>
              <a:rPr lang="en-US" altLang="ko-KR" dirty="0"/>
              <a:t>Dept. of Industrial and Systems Engineering</a:t>
            </a:r>
            <a:br>
              <a:rPr lang="en-US" altLang="ko-KR" dirty="0"/>
            </a:br>
            <a:r>
              <a:rPr lang="en-US" altLang="ko-KR" dirty="0"/>
              <a:t>KAIST</a:t>
            </a:r>
          </a:p>
          <a:p>
            <a:r>
              <a:rPr lang="en-US" altLang="ko-KR" dirty="0">
                <a:hlinkClick r:id="rId2"/>
              </a:rPr>
              <a:t>icmoon@kaist.ac.kr</a:t>
            </a:r>
            <a:endParaRPr lang="en-US" altLang="ko-KR" dirty="0"/>
          </a:p>
          <a:p>
            <a:endParaRPr lang="en-US" altLang="ko-KR" dirty="0"/>
          </a:p>
        </p:txBody>
      </p:sp>
      <p:sp>
        <p:nvSpPr>
          <p:cNvPr id="4" name="Slide Number Placeholder 3"/>
          <p:cNvSpPr>
            <a:spLocks noGrp="1"/>
          </p:cNvSpPr>
          <p:nvPr>
            <p:ph type="sldNum" sz="quarter" idx="12"/>
          </p:nvPr>
        </p:nvSpPr>
        <p:spPr>
          <a:xfrm>
            <a:off x="11438455" y="6477005"/>
            <a:ext cx="753545" cy="365125"/>
          </a:xfrm>
        </p:spPr>
        <p:txBody>
          <a:bodyPr/>
          <a:lstStyle/>
          <a:p>
            <a:fld id="{5201CCC1-3165-4E50-B981-0BF2C62E2716}" type="slidenum">
              <a:rPr lang="ko-KR" altLang="en-US" smtClean="0"/>
              <a:t>1</a:t>
            </a:fld>
            <a:endParaRPr lang="ko-KR" altLang="en-US"/>
          </a:p>
        </p:txBody>
      </p:sp>
    </p:spTree>
    <p:extLst>
      <p:ext uri="{BB962C8B-B14F-4D97-AF65-F5344CB8AC3E}">
        <p14:creationId xmlns:p14="http://schemas.microsoft.com/office/powerpoint/2010/main" val="136764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10353762" cy="970450"/>
          </a:xfrm>
        </p:spPr>
        <p:txBody>
          <a:bodyPr/>
          <a:lstStyle/>
          <a:p>
            <a:r>
              <a:rPr lang="en-US" altLang="ko-KR" dirty="0"/>
              <a:t> Heap sort</a:t>
            </a:r>
            <a:endParaRPr lang="ko-KR" altLang="en-US" dirty="0"/>
          </a:p>
        </p:txBody>
      </p:sp>
      <p:sp>
        <p:nvSpPr>
          <p:cNvPr id="9" name="Content Placeholder 8"/>
          <p:cNvSpPr>
            <a:spLocks noGrp="1"/>
          </p:cNvSpPr>
          <p:nvPr>
            <p:ph idx="1"/>
          </p:nvPr>
        </p:nvSpPr>
        <p:spPr>
          <a:xfrm>
            <a:off x="1774825" y="1258749"/>
            <a:ext cx="8834600" cy="5470071"/>
          </a:xfrm>
        </p:spPr>
        <p:txBody>
          <a:bodyPr>
            <a:normAutofit fontScale="92500" lnSpcReduction="10000"/>
          </a:bodyPr>
          <a:lstStyle/>
          <a:p>
            <a:r>
              <a:rPr lang="en-US" altLang="ko-KR" dirty="0"/>
              <a:t>Priority queue</a:t>
            </a:r>
          </a:p>
          <a:p>
            <a:pPr lvl="1"/>
            <a:r>
              <a:rPr lang="en-US" altLang="ko-KR" dirty="0"/>
              <a:t>Repeated, dequeue with the highest priority</a:t>
            </a:r>
          </a:p>
          <a:p>
            <a:pPr lvl="1"/>
            <a:r>
              <a:rPr lang="en-US" altLang="ko-KR" dirty="0"/>
              <a:t>= dequeue the maximum value</a:t>
            </a:r>
          </a:p>
          <a:p>
            <a:pPr lvl="1"/>
            <a:r>
              <a:rPr lang="en-US" altLang="ko-KR" dirty="0"/>
              <a:t>Well-utilizable for sorting</a:t>
            </a:r>
          </a:p>
          <a:p>
            <a:pPr lvl="1"/>
            <a:r>
              <a:rPr lang="en-US" altLang="ko-KR" dirty="0"/>
              <a:t>Particularly</a:t>
            </a:r>
          </a:p>
          <a:p>
            <a:pPr lvl="2"/>
            <a:r>
              <a:rPr lang="en-US" altLang="ko-KR" dirty="0"/>
              <a:t>Binary heap enables the </a:t>
            </a:r>
            <a:r>
              <a:rPr lang="en-US" altLang="ko-KR" dirty="0" err="1"/>
              <a:t>dequeueing</a:t>
            </a:r>
            <a:r>
              <a:rPr lang="en-US" altLang="ko-KR" dirty="0"/>
              <a:t> with O(</a:t>
            </a:r>
            <a:r>
              <a:rPr lang="en-US" altLang="ko-KR" dirty="0" err="1"/>
              <a:t>logN</a:t>
            </a:r>
            <a:r>
              <a:rPr lang="en-US" altLang="ko-KR" dirty="0"/>
              <a:t>)</a:t>
            </a:r>
          </a:p>
          <a:p>
            <a:pPr lvl="2"/>
            <a:r>
              <a:rPr lang="en-US" altLang="ko-KR" dirty="0"/>
              <a:t>For </a:t>
            </a:r>
            <a:r>
              <a:rPr lang="en-US" altLang="ko-KR" dirty="0" err="1"/>
              <a:t>dequeueing</a:t>
            </a:r>
            <a:r>
              <a:rPr lang="en-US" altLang="ko-KR" dirty="0"/>
              <a:t> all elements, it takes O(</a:t>
            </a:r>
            <a:r>
              <a:rPr lang="en-US" altLang="ko-KR" dirty="0" err="1"/>
              <a:t>NlogN</a:t>
            </a:r>
            <a:r>
              <a:rPr lang="en-US" altLang="ko-KR" dirty="0"/>
              <a:t>)</a:t>
            </a:r>
          </a:p>
          <a:p>
            <a:pPr lvl="3"/>
            <a:r>
              <a:rPr lang="en-US" altLang="ko-KR" dirty="0"/>
              <a:t>Same to the sorting all of the elements</a:t>
            </a:r>
          </a:p>
          <a:p>
            <a:r>
              <a:rPr lang="en-US" altLang="ko-KR" dirty="0"/>
              <a:t>How to perform a sorting with a heap (= heap sort)</a:t>
            </a:r>
          </a:p>
          <a:p>
            <a:pPr lvl="1"/>
            <a:r>
              <a:rPr lang="en-US" altLang="ko-KR" dirty="0"/>
              <a:t>Given a list whose index ranges from 0 to N</a:t>
            </a:r>
          </a:p>
          <a:p>
            <a:pPr lvl="1"/>
            <a:r>
              <a:rPr lang="en-US" altLang="ko-KR" dirty="0"/>
              <a:t>Firstly, Build the binary heap through insertions = O(</a:t>
            </a:r>
            <a:r>
              <a:rPr lang="en-US" altLang="ko-KR" dirty="0" err="1"/>
              <a:t>NlogN</a:t>
            </a:r>
            <a:r>
              <a:rPr lang="en-US" altLang="ko-KR" dirty="0"/>
              <a:t>)</a:t>
            </a:r>
          </a:p>
          <a:p>
            <a:pPr lvl="2"/>
            <a:r>
              <a:rPr lang="en-US" altLang="ko-KR" dirty="0"/>
              <a:t>N items to insert</a:t>
            </a:r>
          </a:p>
          <a:p>
            <a:pPr lvl="2"/>
            <a:r>
              <a:rPr lang="en-US" altLang="ko-KR" dirty="0"/>
              <a:t>Percolation takes maximum </a:t>
            </a:r>
            <a:r>
              <a:rPr lang="en-US" altLang="ko-KR" dirty="0" err="1"/>
              <a:t>logN</a:t>
            </a:r>
            <a:endParaRPr lang="en-US" altLang="ko-KR" b="1" dirty="0"/>
          </a:p>
          <a:p>
            <a:pPr lvl="3"/>
            <a:r>
              <a:rPr lang="en-US" altLang="ko-KR" dirty="0"/>
              <a:t>Is it true? Any better way?</a:t>
            </a:r>
            <a:endParaRPr lang="en-US" altLang="ko-KR" b="1" dirty="0"/>
          </a:p>
          <a:p>
            <a:pPr lvl="1"/>
            <a:r>
              <a:rPr lang="en-US" altLang="ko-KR" dirty="0"/>
              <a:t>Secondly, take out one element at a time = O(</a:t>
            </a:r>
            <a:r>
              <a:rPr lang="en-US" altLang="ko-KR" dirty="0" err="1"/>
              <a:t>NlogN</a:t>
            </a:r>
            <a:r>
              <a:rPr lang="en-US" altLang="ko-KR" dirty="0"/>
              <a:t>)</a:t>
            </a:r>
          </a:p>
          <a:p>
            <a:pPr lvl="2"/>
            <a:r>
              <a:rPr lang="en-US" altLang="ko-KR" dirty="0"/>
              <a:t>For </a:t>
            </a:r>
            <a:r>
              <a:rPr lang="en-US" altLang="ko-KR" dirty="0" err="1"/>
              <a:t>itr</a:t>
            </a:r>
            <a:r>
              <a:rPr lang="en-US" altLang="ko-KR" dirty="0"/>
              <a:t> in range(0, N):</a:t>
            </a:r>
          </a:p>
          <a:p>
            <a:pPr lvl="3"/>
            <a:r>
              <a:rPr lang="en-US" altLang="ko-KR" dirty="0"/>
              <a:t>Sorted[</a:t>
            </a:r>
            <a:r>
              <a:rPr lang="en-US" altLang="ko-KR" dirty="0" err="1"/>
              <a:t>itr</a:t>
            </a:r>
            <a:r>
              <a:rPr lang="en-US" altLang="ko-KR" dirty="0"/>
              <a:t>] = </a:t>
            </a:r>
            <a:r>
              <a:rPr lang="en-US" altLang="ko-KR" dirty="0" err="1"/>
              <a:t>Heap.getHighestPriority</a:t>
            </a:r>
            <a:r>
              <a:rPr lang="en-US" altLang="ko-KR" dirty="0"/>
              <a:t>()</a:t>
            </a:r>
          </a:p>
          <a:p>
            <a:pPr lvl="1"/>
            <a:endParaRPr lang="en-US" altLang="ko-KR" dirty="0"/>
          </a:p>
          <a:p>
            <a:pPr lvl="1"/>
            <a:endParaRPr lang="en-US" altLang="ko-KR" dirty="0"/>
          </a:p>
          <a:p>
            <a:pPr lvl="1"/>
            <a:endParaRPr lang="en-US" altLang="ko-KR" dirty="0"/>
          </a:p>
          <a:p>
            <a:pPr lvl="2"/>
            <a:endParaRPr lang="en-US" altLang="ko-KR"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10</a:t>
            </a:fld>
            <a:endParaRPr lang="ko-KR" altLang="en-US"/>
          </a:p>
        </p:txBody>
      </p:sp>
    </p:spTree>
    <p:extLst>
      <p:ext uri="{BB962C8B-B14F-4D97-AF65-F5344CB8AC3E}">
        <p14:creationId xmlns:p14="http://schemas.microsoft.com/office/powerpoint/2010/main" val="91982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77813"/>
            <a:ext cx="7552807" cy="990600"/>
          </a:xfrm>
        </p:spPr>
        <p:txBody>
          <a:bodyPr/>
          <a:lstStyle/>
          <a:p>
            <a:r>
              <a:rPr lang="en-US" altLang="ko-KR" dirty="0"/>
              <a:t>Quick sort</a:t>
            </a:r>
            <a:endParaRPr lang="ko-KR" altLang="en-US" dirty="0"/>
          </a:p>
        </p:txBody>
      </p:sp>
      <p:sp>
        <p:nvSpPr>
          <p:cNvPr id="3" name="Content Placeholder 2"/>
          <p:cNvSpPr>
            <a:spLocks noGrp="1"/>
          </p:cNvSpPr>
          <p:nvPr>
            <p:ph idx="1"/>
          </p:nvPr>
        </p:nvSpPr>
        <p:spPr>
          <a:xfrm>
            <a:off x="1774825" y="1268413"/>
            <a:ext cx="5936601" cy="5188291"/>
          </a:xfrm>
        </p:spPr>
        <p:txBody>
          <a:bodyPr>
            <a:normAutofit lnSpcReduction="10000"/>
          </a:bodyPr>
          <a:lstStyle/>
          <a:p>
            <a:r>
              <a:rPr lang="en-US" altLang="ko-KR" dirty="0"/>
              <a:t>Basic idea</a:t>
            </a:r>
          </a:p>
          <a:p>
            <a:pPr lvl="1"/>
            <a:r>
              <a:rPr lang="en-US" altLang="ko-KR" dirty="0" err="1"/>
              <a:t>QuickSort</a:t>
            </a:r>
            <a:r>
              <a:rPr lang="en-US" altLang="ko-KR" dirty="0"/>
              <a:t>(Sequence)</a:t>
            </a:r>
          </a:p>
          <a:p>
            <a:pPr lvl="2"/>
            <a:r>
              <a:rPr lang="en-US" altLang="ko-KR" dirty="0"/>
              <a:t>Given a sequence</a:t>
            </a:r>
          </a:p>
          <a:p>
            <a:pPr lvl="2"/>
            <a:r>
              <a:rPr lang="en-US" altLang="ko-KR" dirty="0"/>
              <a:t>Select a pivot</a:t>
            </a:r>
          </a:p>
          <a:p>
            <a:pPr lvl="3"/>
            <a:r>
              <a:rPr lang="en-US" altLang="ko-KR" dirty="0"/>
              <a:t>Pivot = a threshold to divide the sequence into two sub-sequences</a:t>
            </a:r>
          </a:p>
          <a:p>
            <a:pPr lvl="2"/>
            <a:r>
              <a:rPr lang="en-US" altLang="ko-KR" dirty="0"/>
              <a:t>Divide the sequence into two sub-sequences</a:t>
            </a:r>
          </a:p>
          <a:p>
            <a:pPr lvl="3"/>
            <a:r>
              <a:rPr lang="en-US" altLang="ko-KR" dirty="0"/>
              <a:t>Sequence with values less than the pivot</a:t>
            </a:r>
          </a:p>
          <a:p>
            <a:pPr lvl="3"/>
            <a:r>
              <a:rPr lang="en-US" altLang="ko-KR" dirty="0"/>
              <a:t>Sequence with values greater than the pivot</a:t>
            </a:r>
          </a:p>
          <a:p>
            <a:pPr lvl="2"/>
            <a:r>
              <a:rPr lang="en-US" altLang="ko-KR" dirty="0"/>
              <a:t>Return </a:t>
            </a:r>
          </a:p>
          <a:p>
            <a:pPr lvl="3"/>
            <a:r>
              <a:rPr lang="en-US" altLang="ko-KR" dirty="0" err="1"/>
              <a:t>QuickSort</a:t>
            </a:r>
            <a:r>
              <a:rPr lang="en-US" altLang="ko-KR" dirty="0"/>
              <a:t>(sequence with less) + Pivot + </a:t>
            </a:r>
            <a:r>
              <a:rPr lang="en-US" altLang="ko-KR" dirty="0" err="1"/>
              <a:t>QuickSort</a:t>
            </a:r>
            <a:r>
              <a:rPr lang="en-US" altLang="ko-KR" dirty="0"/>
              <a:t>(sequence with greater)</a:t>
            </a:r>
          </a:p>
          <a:p>
            <a:r>
              <a:rPr lang="en-US" altLang="ko-KR" dirty="0"/>
              <a:t>Merge sort forces to divide the sequence in the middle</a:t>
            </a:r>
          </a:p>
          <a:p>
            <a:pPr lvl="1"/>
            <a:r>
              <a:rPr lang="en-US" altLang="ko-KR" dirty="0"/>
              <a:t>Always the similar size of the sub-sequence</a:t>
            </a:r>
          </a:p>
          <a:p>
            <a:r>
              <a:rPr lang="en-US" altLang="ko-KR" dirty="0"/>
              <a:t>This divides the sequence with the pivot selection</a:t>
            </a:r>
          </a:p>
          <a:p>
            <a:pPr lvl="1"/>
            <a:endParaRPr lang="en-US" altLang="ko-KR" dirty="0"/>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11</a:t>
            </a:fld>
            <a:endParaRPr lang="ko-KR" altLang="en-US"/>
          </a:p>
        </p:txBody>
      </p:sp>
      <p:pic>
        <p:nvPicPr>
          <p:cNvPr id="1026" name="Picture 2" descr="File:Sorting quicksort 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56244" y="1283870"/>
            <a:ext cx="1877105" cy="1434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ciencelearn.org.nz/var/sciencelearn/storage/images/contexts/sporting-edge/sci-media/images/pivot-diagram-of-a-class-1-lever/14677-11-eng-NZ/Pivot-diagram-of-a-Class-1-lever_full_size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6244" y="47133"/>
            <a:ext cx="1808060" cy="12041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356244" y="2718515"/>
            <a:ext cx="1942776" cy="3877354"/>
          </a:xfrm>
          <a:prstGeom prst="rect">
            <a:avLst/>
          </a:prstGeom>
        </p:spPr>
      </p:pic>
    </p:spTree>
    <p:extLst>
      <p:ext uri="{BB962C8B-B14F-4D97-AF65-F5344CB8AC3E}">
        <p14:creationId xmlns:p14="http://schemas.microsoft.com/office/powerpoint/2010/main" val="37818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305745"/>
            <a:ext cx="9836691" cy="970450"/>
          </a:xfrm>
        </p:spPr>
        <p:txBody>
          <a:bodyPr/>
          <a:lstStyle/>
          <a:p>
            <a:r>
              <a:rPr lang="en-US" altLang="ko-KR" dirty="0"/>
              <a:t>Importance of pivot in quick sort</a:t>
            </a:r>
            <a:endParaRPr lang="ko-KR" altLang="en-US" dirty="0"/>
          </a:p>
        </p:txBody>
      </p:sp>
      <p:sp>
        <p:nvSpPr>
          <p:cNvPr id="3" name="Content Placeholder 2"/>
          <p:cNvSpPr>
            <a:spLocks noGrp="1"/>
          </p:cNvSpPr>
          <p:nvPr>
            <p:ph idx="1"/>
          </p:nvPr>
        </p:nvSpPr>
        <p:spPr>
          <a:xfrm>
            <a:off x="1774825" y="1276195"/>
            <a:ext cx="5915000" cy="5617028"/>
          </a:xfrm>
        </p:spPr>
        <p:txBody>
          <a:bodyPr/>
          <a:lstStyle/>
          <a:p>
            <a:r>
              <a:rPr lang="en-US" altLang="ko-KR" dirty="0"/>
              <a:t>What-if the pivot is biased</a:t>
            </a:r>
          </a:p>
          <a:p>
            <a:pPr lvl="1"/>
            <a:r>
              <a:rPr lang="en-US" altLang="ko-KR" dirty="0"/>
              <a:t>Let’s assume that </a:t>
            </a:r>
          </a:p>
          <a:p>
            <a:pPr lvl="2"/>
            <a:r>
              <a:rPr lang="en-US" altLang="ko-KR" dirty="0"/>
              <a:t>Pivot is always the smallest number</a:t>
            </a:r>
          </a:p>
          <a:p>
            <a:pPr lvl="2"/>
            <a:r>
              <a:rPr lang="en-US" altLang="ko-KR" dirty="0"/>
              <a:t>Then?</a:t>
            </a:r>
          </a:p>
          <a:p>
            <a:pPr lvl="3"/>
            <a:r>
              <a:rPr lang="en-US" altLang="ko-KR" dirty="0"/>
              <a:t>Just another selection sort</a:t>
            </a:r>
          </a:p>
          <a:p>
            <a:pPr lvl="1"/>
            <a:r>
              <a:rPr lang="en-US" altLang="ko-KR" dirty="0"/>
              <a:t>Same to the O(N</a:t>
            </a:r>
            <a:r>
              <a:rPr lang="en-US" altLang="ko-KR" baseline="30000" dirty="0"/>
              <a:t>2</a:t>
            </a:r>
            <a:r>
              <a:rPr lang="en-US" altLang="ko-KR" dirty="0"/>
              <a:t>) sorting algorithms</a:t>
            </a:r>
          </a:p>
          <a:p>
            <a:pPr lvl="1"/>
            <a:r>
              <a:rPr lang="en-US" altLang="ko-KR" dirty="0"/>
              <a:t>Hence the pivot selection is important</a:t>
            </a:r>
          </a:p>
          <a:p>
            <a:pPr lvl="1"/>
            <a:r>
              <a:rPr lang="en-US" altLang="ko-KR" dirty="0"/>
              <a:t>Pivot selection approach</a:t>
            </a:r>
          </a:p>
          <a:p>
            <a:pPr lvl="2"/>
            <a:r>
              <a:rPr lang="en-US" altLang="ko-KR" dirty="0"/>
              <a:t>Median</a:t>
            </a:r>
          </a:p>
          <a:p>
            <a:pPr lvl="2"/>
            <a:r>
              <a:rPr lang="en-US" altLang="ko-KR" dirty="0"/>
              <a:t>Random</a:t>
            </a:r>
          </a:p>
          <a:p>
            <a:r>
              <a:rPr lang="en-US" altLang="ko-KR" dirty="0"/>
              <a:t>Practically, merge sort is more preferable because?</a:t>
            </a:r>
          </a:p>
          <a:p>
            <a:pPr lvl="1"/>
            <a:r>
              <a:rPr lang="en-US" altLang="ko-KR" dirty="0"/>
              <a:t>Doesn’t have to worry about the pivot selection</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12</a:t>
            </a:fld>
            <a:endParaRPr lang="ko-KR" altLang="en-US"/>
          </a:p>
        </p:txBody>
      </p:sp>
      <p:graphicFrame>
        <p:nvGraphicFramePr>
          <p:cNvPr id="5" name="Table 4"/>
          <p:cNvGraphicFramePr>
            <a:graphicFrameLocks noGrp="1"/>
          </p:cNvGraphicFramePr>
          <p:nvPr>
            <p:extLst>
              <p:ext uri="{D42A27DB-BD31-4B8C-83A1-F6EECF244321}">
                <p14:modId xmlns:p14="http://schemas.microsoft.com/office/powerpoint/2010/main" val="2884768263"/>
              </p:ext>
            </p:extLst>
          </p:nvPr>
        </p:nvGraphicFramePr>
        <p:xfrm>
          <a:off x="8965839" y="1480091"/>
          <a:ext cx="2736306" cy="3707360"/>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a:solidFill>
                            <a:schemeClr val="tx2"/>
                          </a:solidFill>
                        </a:rPr>
                        <a:t>3</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2</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1</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4</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36">
                <a:tc>
                  <a:txBody>
                    <a:bodyPr/>
                    <a:lstStyle/>
                    <a:p>
                      <a:pPr latinLnBrk="1"/>
                      <a:r>
                        <a:rPr lang="en-US" altLang="ko-KR" b="1" u="sng" dirty="0">
                          <a:solidFill>
                            <a:schemeClr val="tx2"/>
                          </a:solidFill>
                        </a:rPr>
                        <a:t>1</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3</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2</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4</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2</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3</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4</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3</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4</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4</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4</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5</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5</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4</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5</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7</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4</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7</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8</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4</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7</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8</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2"/>
                          </a:solidFill>
                        </a:rPr>
                        <a:t>9</a:t>
                      </a:r>
                      <a:endParaRPr lang="ko-KR" alt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736">
                <a:tc>
                  <a:txBody>
                    <a:bodyPr/>
                    <a:lstStyle/>
                    <a:p>
                      <a:pPr latinLnBrk="1"/>
                      <a:r>
                        <a:rPr lang="en-US" altLang="ko-KR" b="1" dirty="0">
                          <a:solidFill>
                            <a:schemeClr val="tx2"/>
                          </a:solidFill>
                        </a:rPr>
                        <a:t>1</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2</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3</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4</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5</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7</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dirty="0">
                          <a:solidFill>
                            <a:schemeClr val="tx2"/>
                          </a:solidFill>
                        </a:rPr>
                        <a:t>8</a:t>
                      </a:r>
                      <a:endParaRPr lang="ko-KR"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b="1" u="sng" dirty="0">
                          <a:solidFill>
                            <a:schemeClr val="tx2"/>
                          </a:solidFill>
                        </a:rPr>
                        <a:t>9</a:t>
                      </a:r>
                      <a:endParaRPr lang="ko-KR" altLang="en-US" b="1" u="sng"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6" name="Rectangular Callout 5"/>
          <p:cNvSpPr/>
          <p:nvPr/>
        </p:nvSpPr>
        <p:spPr>
          <a:xfrm>
            <a:off x="9541903" y="5595243"/>
            <a:ext cx="1944216" cy="576064"/>
          </a:xfrm>
          <a:prstGeom prst="wedgeRectCallout">
            <a:avLst>
              <a:gd name="adj1" fmla="val 50400"/>
              <a:gd name="adj2" fmla="val -1285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Worst case pivot selection</a:t>
            </a:r>
            <a:endParaRPr lang="ko-KR" altLang="en-US" dirty="0">
              <a:solidFill>
                <a:schemeClr val="tx1"/>
              </a:solidFill>
            </a:endParaRPr>
          </a:p>
        </p:txBody>
      </p:sp>
      <p:sp>
        <p:nvSpPr>
          <p:cNvPr id="7" name="Rectangular Callout 6"/>
          <p:cNvSpPr/>
          <p:nvPr/>
        </p:nvSpPr>
        <p:spPr>
          <a:xfrm>
            <a:off x="6823601" y="1406203"/>
            <a:ext cx="1944216" cy="576064"/>
          </a:xfrm>
          <a:prstGeom prst="wedgeRectCallout">
            <a:avLst>
              <a:gd name="adj1" fmla="val 59532"/>
              <a:gd name="adj2" fmla="val 2089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 comparisons</a:t>
            </a:r>
            <a:endParaRPr lang="ko-KR" altLang="en-US" dirty="0">
              <a:solidFill>
                <a:schemeClr val="tx1"/>
              </a:solidFill>
            </a:endParaRPr>
          </a:p>
        </p:txBody>
      </p:sp>
    </p:spTree>
    <p:extLst>
      <p:ext uri="{BB962C8B-B14F-4D97-AF65-F5344CB8AC3E}">
        <p14:creationId xmlns:p14="http://schemas.microsoft.com/office/powerpoint/2010/main" val="306247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EF0F392C-160A-4224-9B94-1B0E2168A264}"/>
              </a:ext>
            </a:extLst>
          </p:cNvPr>
          <p:cNvGrpSpPr/>
          <p:nvPr/>
        </p:nvGrpSpPr>
        <p:grpSpPr>
          <a:xfrm>
            <a:off x="2847975" y="1813394"/>
            <a:ext cx="8113258" cy="4533900"/>
            <a:chOff x="2847975" y="1813394"/>
            <a:chExt cx="8113258" cy="4533900"/>
          </a:xfrm>
        </p:grpSpPr>
        <p:pic>
          <p:nvPicPr>
            <p:cNvPr id="14" name="그림 13">
              <a:extLst>
                <a:ext uri="{FF2B5EF4-FFF2-40B4-BE49-F238E27FC236}">
                  <a16:creationId xmlns:a16="http://schemas.microsoft.com/office/drawing/2014/main" id="{267C5B5B-9136-417D-B764-971D5F3EDEC6}"/>
                </a:ext>
              </a:extLst>
            </p:cNvPr>
            <p:cNvPicPr>
              <a:picLocks noChangeAspect="1"/>
            </p:cNvPicPr>
            <p:nvPr/>
          </p:nvPicPr>
          <p:blipFill>
            <a:blip r:embed="rId2"/>
            <a:stretch>
              <a:fillRect/>
            </a:stretch>
          </p:blipFill>
          <p:spPr>
            <a:xfrm>
              <a:off x="8627608" y="1813394"/>
              <a:ext cx="2333625" cy="4533900"/>
            </a:xfrm>
            <a:prstGeom prst="rect">
              <a:avLst/>
            </a:prstGeom>
          </p:spPr>
        </p:pic>
        <p:pic>
          <p:nvPicPr>
            <p:cNvPr id="5" name="그림 4">
              <a:extLst>
                <a:ext uri="{FF2B5EF4-FFF2-40B4-BE49-F238E27FC236}">
                  <a16:creationId xmlns:a16="http://schemas.microsoft.com/office/drawing/2014/main" id="{59B07B89-11BE-4817-A2AE-8FACF14CE204}"/>
                </a:ext>
              </a:extLst>
            </p:cNvPr>
            <p:cNvPicPr>
              <a:picLocks noChangeAspect="1"/>
            </p:cNvPicPr>
            <p:nvPr/>
          </p:nvPicPr>
          <p:blipFill>
            <a:blip r:embed="rId3"/>
            <a:stretch>
              <a:fillRect/>
            </a:stretch>
          </p:blipFill>
          <p:spPr>
            <a:xfrm>
              <a:off x="2847975" y="1813394"/>
              <a:ext cx="6496050" cy="4533900"/>
            </a:xfrm>
            <a:prstGeom prst="rect">
              <a:avLst/>
            </a:prstGeom>
          </p:spPr>
        </p:pic>
      </p:grpSp>
      <p:sp>
        <p:nvSpPr>
          <p:cNvPr id="2" name="Title 1"/>
          <p:cNvSpPr>
            <a:spLocks noGrp="1"/>
          </p:cNvSpPr>
          <p:nvPr>
            <p:ph type="title"/>
          </p:nvPr>
        </p:nvSpPr>
        <p:spPr>
          <a:xfrm>
            <a:off x="1774825" y="120106"/>
            <a:ext cx="11247040" cy="1138138"/>
          </a:xfrm>
        </p:spPr>
        <p:txBody>
          <a:bodyPr/>
          <a:lstStyle/>
          <a:p>
            <a:r>
              <a:rPr lang="en-US" altLang="ko-KR" dirty="0"/>
              <a:t>Implementation of quick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13</a:t>
            </a:fld>
            <a:endParaRPr lang="ko-KR" altLang="en-US"/>
          </a:p>
        </p:txBody>
      </p:sp>
      <p:sp>
        <p:nvSpPr>
          <p:cNvPr id="6" name="Right Brace 5"/>
          <p:cNvSpPr/>
          <p:nvPr/>
        </p:nvSpPr>
        <p:spPr>
          <a:xfrm>
            <a:off x="5441038" y="2245178"/>
            <a:ext cx="256579" cy="506521"/>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5712754" y="2312430"/>
            <a:ext cx="3179909" cy="369332"/>
          </a:xfrm>
          <a:prstGeom prst="rect">
            <a:avLst/>
          </a:prstGeom>
          <a:noFill/>
        </p:spPr>
        <p:txBody>
          <a:bodyPr wrap="none" rtlCol="0">
            <a:spAutoFit/>
          </a:bodyPr>
          <a:lstStyle/>
          <a:p>
            <a:r>
              <a:rPr lang="en-US" altLang="ko-KR" b="1" dirty="0">
                <a:solidFill>
                  <a:schemeClr val="accent1">
                    <a:lumMod val="75000"/>
                  </a:schemeClr>
                </a:solidFill>
              </a:rPr>
              <a:t>Random number generation</a:t>
            </a:r>
            <a:endParaRPr lang="ko-KR" altLang="en-US" b="1" dirty="0">
              <a:solidFill>
                <a:schemeClr val="accent1">
                  <a:lumMod val="75000"/>
                </a:schemeClr>
              </a:solidFill>
            </a:endParaRPr>
          </a:p>
        </p:txBody>
      </p:sp>
      <p:sp>
        <p:nvSpPr>
          <p:cNvPr id="8" name="Right Brace 7"/>
          <p:cNvSpPr/>
          <p:nvPr/>
        </p:nvSpPr>
        <p:spPr>
          <a:xfrm>
            <a:off x="5442607" y="3861708"/>
            <a:ext cx="256579" cy="1582832"/>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Right Brace 8"/>
          <p:cNvSpPr/>
          <p:nvPr/>
        </p:nvSpPr>
        <p:spPr>
          <a:xfrm>
            <a:off x="5441037" y="3631029"/>
            <a:ext cx="256579" cy="181694"/>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TextBox 9"/>
          <p:cNvSpPr txBox="1"/>
          <p:nvPr/>
        </p:nvSpPr>
        <p:spPr>
          <a:xfrm>
            <a:off x="5712754" y="3537538"/>
            <a:ext cx="4871013" cy="369332"/>
          </a:xfrm>
          <a:prstGeom prst="rect">
            <a:avLst/>
          </a:prstGeom>
          <a:noFill/>
        </p:spPr>
        <p:txBody>
          <a:bodyPr wrap="none" rtlCol="0">
            <a:spAutoFit/>
          </a:bodyPr>
          <a:lstStyle/>
          <a:p>
            <a:r>
              <a:rPr lang="en-US" altLang="ko-KR" b="1" dirty="0">
                <a:solidFill>
                  <a:schemeClr val="accent1">
                    <a:lumMod val="75000"/>
                  </a:schemeClr>
                </a:solidFill>
              </a:rPr>
              <a:t>Pivot selection: always pick the first element</a:t>
            </a:r>
            <a:endParaRPr lang="ko-KR" altLang="en-US" b="1" dirty="0">
              <a:solidFill>
                <a:schemeClr val="accent1">
                  <a:lumMod val="75000"/>
                </a:schemeClr>
              </a:solidFill>
            </a:endParaRPr>
          </a:p>
        </p:txBody>
      </p:sp>
      <p:sp>
        <p:nvSpPr>
          <p:cNvPr id="11" name="TextBox 10"/>
          <p:cNvSpPr txBox="1"/>
          <p:nvPr/>
        </p:nvSpPr>
        <p:spPr>
          <a:xfrm>
            <a:off x="5712754" y="4468458"/>
            <a:ext cx="4156715" cy="369332"/>
          </a:xfrm>
          <a:prstGeom prst="rect">
            <a:avLst/>
          </a:prstGeom>
          <a:noFill/>
        </p:spPr>
        <p:txBody>
          <a:bodyPr wrap="none" rtlCol="0">
            <a:spAutoFit/>
          </a:bodyPr>
          <a:lstStyle/>
          <a:p>
            <a:r>
              <a:rPr lang="en-US" altLang="ko-KR" b="1" dirty="0">
                <a:solidFill>
                  <a:schemeClr val="accent1">
                    <a:lumMod val="75000"/>
                  </a:schemeClr>
                </a:solidFill>
              </a:rPr>
              <a:t>Dividing the sequence into two pieces</a:t>
            </a:r>
            <a:endParaRPr lang="ko-KR" altLang="en-US" b="1" dirty="0">
              <a:solidFill>
                <a:schemeClr val="accent1">
                  <a:lumMod val="75000"/>
                </a:schemeClr>
              </a:solidFill>
            </a:endParaRPr>
          </a:p>
        </p:txBody>
      </p:sp>
      <p:sp>
        <p:nvSpPr>
          <p:cNvPr id="12" name="Right Brace 11"/>
          <p:cNvSpPr/>
          <p:nvPr/>
        </p:nvSpPr>
        <p:spPr>
          <a:xfrm>
            <a:off x="7163826" y="5519057"/>
            <a:ext cx="256579" cy="128285"/>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TextBox 12"/>
          <p:cNvSpPr txBox="1"/>
          <p:nvPr/>
        </p:nvSpPr>
        <p:spPr>
          <a:xfrm>
            <a:off x="7420405" y="5405488"/>
            <a:ext cx="1746825" cy="369332"/>
          </a:xfrm>
          <a:prstGeom prst="rect">
            <a:avLst/>
          </a:prstGeom>
          <a:noFill/>
        </p:spPr>
        <p:txBody>
          <a:bodyPr wrap="none" rtlCol="0">
            <a:spAutoFit/>
          </a:bodyPr>
          <a:lstStyle/>
          <a:p>
            <a:r>
              <a:rPr lang="en-US" altLang="ko-KR" b="1" dirty="0">
                <a:solidFill>
                  <a:schemeClr val="accent1">
                    <a:lumMod val="75000"/>
                  </a:schemeClr>
                </a:solidFill>
              </a:rPr>
              <a:t>Recursive calls</a:t>
            </a:r>
            <a:endParaRPr lang="ko-KR" altLang="en-US" b="1" dirty="0">
              <a:solidFill>
                <a:schemeClr val="accent1">
                  <a:lumMod val="75000"/>
                </a:schemeClr>
              </a:solidFill>
            </a:endParaRPr>
          </a:p>
        </p:txBody>
      </p:sp>
    </p:spTree>
    <p:extLst>
      <p:ext uri="{BB962C8B-B14F-4D97-AF65-F5344CB8AC3E}">
        <p14:creationId xmlns:p14="http://schemas.microsoft.com/office/powerpoint/2010/main" val="334635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10353762" cy="970450"/>
          </a:xfrm>
        </p:spPr>
        <p:txBody>
          <a:bodyPr/>
          <a:lstStyle/>
          <a:p>
            <a:r>
              <a:rPr lang="en-US" altLang="ko-KR" dirty="0"/>
              <a:t>O(N) Sorting</a:t>
            </a:r>
            <a:endParaRPr lang="ko-KR" altLang="en-US" dirty="0"/>
          </a:p>
        </p:txBody>
      </p:sp>
      <p:sp>
        <p:nvSpPr>
          <p:cNvPr id="3" name="Content Placeholder 2"/>
          <p:cNvSpPr>
            <a:spLocks noGrp="1"/>
          </p:cNvSpPr>
          <p:nvPr>
            <p:ph idx="1"/>
          </p:nvPr>
        </p:nvSpPr>
        <p:spPr>
          <a:xfrm>
            <a:off x="1774825" y="1268413"/>
            <a:ext cx="8344743" cy="5346570"/>
          </a:xfrm>
        </p:spPr>
        <p:txBody>
          <a:bodyPr>
            <a:normAutofit/>
          </a:bodyPr>
          <a:lstStyle/>
          <a:p>
            <a:r>
              <a:rPr lang="en-US" altLang="ko-KR" dirty="0"/>
              <a:t>Sorting algorithm</a:t>
            </a:r>
          </a:p>
          <a:p>
            <a:pPr lvl="1"/>
            <a:r>
              <a:rPr lang="en-US" altLang="ko-KR" dirty="0"/>
              <a:t>Average case O(N) sorting</a:t>
            </a:r>
          </a:p>
          <a:p>
            <a:pPr lvl="1"/>
            <a:r>
              <a:rPr lang="en-US" altLang="ko-KR" dirty="0"/>
              <a:t>Not comparison-based approach</a:t>
            </a:r>
          </a:p>
          <a:p>
            <a:pPr lvl="2"/>
            <a:r>
              <a:rPr lang="en-US" altLang="ko-KR" dirty="0"/>
              <a:t>The best performance of the comparison based approach is O(</a:t>
            </a:r>
            <a:r>
              <a:rPr lang="en-US" altLang="ko-KR" dirty="0" err="1"/>
              <a:t>NlogN</a:t>
            </a:r>
            <a:r>
              <a:rPr lang="en-US" altLang="ko-KR" dirty="0"/>
              <a:t>)</a:t>
            </a:r>
          </a:p>
          <a:p>
            <a:pPr lvl="2"/>
            <a:r>
              <a:rPr lang="en-US" altLang="ko-KR" dirty="0"/>
              <a:t>Therefore, should not be based upon comparisons</a:t>
            </a:r>
          </a:p>
          <a:p>
            <a:pPr lvl="1"/>
            <a:r>
              <a:rPr lang="en-US" altLang="ko-KR" dirty="0"/>
              <a:t>Rather based upon counting and numeric properties</a:t>
            </a:r>
          </a:p>
          <a:p>
            <a:pPr lvl="1"/>
            <a:r>
              <a:rPr lang="en-US" altLang="ko-KR" dirty="0"/>
              <a:t>Variants</a:t>
            </a:r>
          </a:p>
          <a:p>
            <a:pPr lvl="2"/>
            <a:r>
              <a:rPr lang="en-US" altLang="ko-KR" b="1" dirty="0"/>
              <a:t>Radix Sort</a:t>
            </a:r>
          </a:p>
          <a:p>
            <a:pPr lvl="2"/>
            <a:r>
              <a:rPr lang="en-US" altLang="ko-KR" b="1" dirty="0"/>
              <a:t>Count Sort</a:t>
            </a:r>
          </a:p>
          <a:p>
            <a:pPr lvl="1"/>
            <a:r>
              <a:rPr lang="en-US" altLang="ko-KR" dirty="0"/>
              <a:t>Pros and Cons?</a:t>
            </a:r>
          </a:p>
          <a:p>
            <a:pPr lvl="2"/>
            <a:r>
              <a:rPr lang="en-US" altLang="ko-KR" dirty="0"/>
              <a:t>Cons: assumptions and not comparison-based</a:t>
            </a:r>
          </a:p>
          <a:p>
            <a:pPr lvl="2"/>
            <a:r>
              <a:rPr lang="en-US" altLang="ko-KR" dirty="0"/>
              <a:t>Pros: best time complexity</a:t>
            </a:r>
            <a:endParaRPr lang="ko-KR" altLang="en-US" dirty="0"/>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14</a:t>
            </a:fld>
            <a:endParaRPr lang="ko-KR" altLang="en-US"/>
          </a:p>
        </p:txBody>
      </p:sp>
    </p:spTree>
    <p:extLst>
      <p:ext uri="{BB962C8B-B14F-4D97-AF65-F5344CB8AC3E}">
        <p14:creationId xmlns:p14="http://schemas.microsoft.com/office/powerpoint/2010/main" val="380439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a:off x="8921900" y="1907524"/>
            <a:ext cx="1008112" cy="3600400"/>
          </a:xfrm>
          <a:prstGeom prst="down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1774825" y="297963"/>
            <a:ext cx="10353762" cy="970450"/>
          </a:xfrm>
        </p:spPr>
        <p:txBody>
          <a:bodyPr/>
          <a:lstStyle/>
          <a:p>
            <a:r>
              <a:rPr lang="en-US" altLang="ko-KR" dirty="0"/>
              <a:t>Counting Sort</a:t>
            </a:r>
            <a:endParaRPr lang="ko-KR" altLang="en-US" dirty="0"/>
          </a:p>
        </p:txBody>
      </p:sp>
      <p:sp>
        <p:nvSpPr>
          <p:cNvPr id="3" name="Content Placeholder 2"/>
          <p:cNvSpPr>
            <a:spLocks noGrp="1"/>
          </p:cNvSpPr>
          <p:nvPr>
            <p:ph idx="1"/>
          </p:nvPr>
        </p:nvSpPr>
        <p:spPr>
          <a:xfrm>
            <a:off x="1774825" y="1268413"/>
            <a:ext cx="5626967" cy="5387569"/>
          </a:xfrm>
        </p:spPr>
        <p:txBody>
          <a:bodyPr>
            <a:normAutofit lnSpcReduction="10000"/>
          </a:bodyPr>
          <a:lstStyle/>
          <a:p>
            <a:r>
              <a:rPr lang="en-US" altLang="ko-KR" dirty="0"/>
              <a:t>Assumption</a:t>
            </a:r>
          </a:p>
          <a:p>
            <a:pPr lvl="1"/>
            <a:r>
              <a:rPr lang="en-US" altLang="ko-KR" dirty="0"/>
              <a:t>The sequence contains integers ranging from 0 to K</a:t>
            </a:r>
          </a:p>
          <a:p>
            <a:r>
              <a:rPr lang="en-US" altLang="ko-KR" dirty="0"/>
              <a:t>Count the occurrence and produce a sequence based upon the counts</a:t>
            </a:r>
          </a:p>
          <a:p>
            <a:r>
              <a:rPr lang="en-US" altLang="ko-KR" dirty="0"/>
              <a:t>Basic idea</a:t>
            </a:r>
          </a:p>
          <a:p>
            <a:pPr lvl="1"/>
            <a:r>
              <a:rPr lang="en-US" altLang="ko-KR" dirty="0"/>
              <a:t>For </a:t>
            </a:r>
            <a:r>
              <a:rPr lang="en-US" altLang="ko-KR" dirty="0" err="1"/>
              <a:t>itr</a:t>
            </a:r>
            <a:r>
              <a:rPr lang="en-US" altLang="ko-KR" dirty="0"/>
              <a:t> from 0 to N</a:t>
            </a:r>
          </a:p>
          <a:p>
            <a:pPr lvl="2"/>
            <a:r>
              <a:rPr lang="en-US" altLang="ko-KR" dirty="0"/>
              <a:t>Value = sequence[</a:t>
            </a:r>
            <a:r>
              <a:rPr lang="en-US" altLang="ko-KR" dirty="0" err="1"/>
              <a:t>itr</a:t>
            </a:r>
            <a:r>
              <a:rPr lang="en-US" altLang="ko-KR" dirty="0"/>
              <a:t>]</a:t>
            </a:r>
          </a:p>
          <a:p>
            <a:pPr lvl="2"/>
            <a:r>
              <a:rPr lang="en-US" altLang="ko-KR" dirty="0"/>
              <a:t>Count[value] = Count[value] + 1</a:t>
            </a:r>
          </a:p>
          <a:p>
            <a:pPr lvl="1"/>
            <a:r>
              <a:rPr lang="en-US" altLang="ko-KR" dirty="0"/>
              <a:t>For itr1 from 0 to K</a:t>
            </a:r>
          </a:p>
          <a:p>
            <a:pPr lvl="2"/>
            <a:r>
              <a:rPr lang="en-US" altLang="ko-KR" dirty="0"/>
              <a:t>For itr2 from 0 to Count[itr1]</a:t>
            </a:r>
          </a:p>
          <a:p>
            <a:pPr lvl="3"/>
            <a:r>
              <a:rPr lang="en-US" altLang="ko-KR" dirty="0"/>
              <a:t>Print itr1</a:t>
            </a:r>
          </a:p>
          <a:p>
            <a:r>
              <a:rPr lang="en-US" altLang="ko-KR" dirty="0"/>
              <a:t>Time complexity</a:t>
            </a:r>
          </a:p>
          <a:p>
            <a:pPr lvl="1"/>
            <a:r>
              <a:rPr lang="en-US" altLang="ko-KR" dirty="0"/>
              <a:t>O(N+R)</a:t>
            </a:r>
          </a:p>
          <a:p>
            <a:pPr lvl="1"/>
            <a:r>
              <a:rPr lang="en-US" altLang="ko-KR" dirty="0"/>
              <a:t>R = the range of the sequence values</a:t>
            </a:r>
          </a:p>
          <a:p>
            <a:pPr lvl="1"/>
            <a:r>
              <a:rPr lang="en-US" altLang="ko-KR" dirty="0"/>
              <a:t>N = the size of the sequence</a:t>
            </a:r>
            <a:endParaRPr lang="ko-KR" altLang="en-US" dirty="0"/>
          </a:p>
        </p:txBody>
      </p:sp>
      <p:sp>
        <p:nvSpPr>
          <p:cNvPr id="4" name="Slide Number Placeholder 3"/>
          <p:cNvSpPr>
            <a:spLocks noGrp="1"/>
          </p:cNvSpPr>
          <p:nvPr>
            <p:ph type="sldNum" sz="quarter" idx="12"/>
          </p:nvPr>
        </p:nvSpPr>
        <p:spPr>
          <a:xfrm>
            <a:off x="10644363" y="6435079"/>
            <a:ext cx="828212" cy="216024"/>
          </a:xfrm>
        </p:spPr>
        <p:txBody>
          <a:bodyPr/>
          <a:lstStyle/>
          <a:p>
            <a:fld id="{7F92C22C-EC2B-4071-B4C5-3756ABCA11CF}" type="slidenum">
              <a:rPr lang="ko-KR" altLang="en-US" smtClean="0"/>
              <a:t>15</a:t>
            </a:fld>
            <a:endParaRPr lang="ko-KR" altLang="en-US"/>
          </a:p>
        </p:txBody>
      </p:sp>
      <p:graphicFrame>
        <p:nvGraphicFramePr>
          <p:cNvPr id="5" name="Table 4"/>
          <p:cNvGraphicFramePr>
            <a:graphicFrameLocks noGrp="1"/>
          </p:cNvGraphicFramePr>
          <p:nvPr>
            <p:extLst>
              <p:ext uri="{D42A27DB-BD31-4B8C-83A1-F6EECF244321}">
                <p14:modId xmlns:p14="http://schemas.microsoft.com/office/powerpoint/2010/main" val="2414940610"/>
              </p:ext>
            </p:extLst>
          </p:nvPr>
        </p:nvGraphicFramePr>
        <p:xfrm>
          <a:off x="8057804" y="1403468"/>
          <a:ext cx="2736306" cy="370736"/>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a:solidFill>
                            <a:schemeClr val="tx1"/>
                          </a:solidFill>
                        </a:rPr>
                        <a:t>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TextBox 5"/>
          <p:cNvSpPr txBox="1"/>
          <p:nvPr/>
        </p:nvSpPr>
        <p:spPr>
          <a:xfrm>
            <a:off x="8417844" y="2402090"/>
            <a:ext cx="1981440" cy="2308324"/>
          </a:xfrm>
          <a:prstGeom prst="rect">
            <a:avLst/>
          </a:prstGeom>
          <a:noFill/>
        </p:spPr>
        <p:txBody>
          <a:bodyPr wrap="none" rtlCol="0">
            <a:spAutoFit/>
          </a:bodyPr>
          <a:lstStyle/>
          <a:p>
            <a:r>
              <a:rPr lang="en-US" altLang="ko-KR" dirty="0"/>
              <a:t>1 occurrence of 1</a:t>
            </a:r>
          </a:p>
          <a:p>
            <a:r>
              <a:rPr lang="en-US" altLang="ko-KR" dirty="0"/>
              <a:t>1 occurrence of 2</a:t>
            </a:r>
            <a:endParaRPr lang="ko-KR" altLang="en-US" dirty="0"/>
          </a:p>
          <a:p>
            <a:r>
              <a:rPr lang="en-US" altLang="ko-KR" dirty="0"/>
              <a:t>1 occurrence of 3</a:t>
            </a:r>
            <a:endParaRPr lang="ko-KR" altLang="en-US" dirty="0"/>
          </a:p>
          <a:p>
            <a:r>
              <a:rPr lang="en-US" altLang="ko-KR" dirty="0"/>
              <a:t>1 occurrence of 4</a:t>
            </a:r>
            <a:endParaRPr lang="ko-KR" altLang="en-US" dirty="0"/>
          </a:p>
          <a:p>
            <a:r>
              <a:rPr lang="en-US" altLang="ko-KR" dirty="0"/>
              <a:t>2 occurrences of 5</a:t>
            </a:r>
          </a:p>
          <a:p>
            <a:r>
              <a:rPr lang="en-US" altLang="ko-KR" dirty="0"/>
              <a:t>1 occurrences of 7</a:t>
            </a:r>
          </a:p>
          <a:p>
            <a:r>
              <a:rPr lang="en-US" altLang="ko-KR" dirty="0"/>
              <a:t>1 occurrences of 8</a:t>
            </a:r>
          </a:p>
          <a:p>
            <a:r>
              <a:rPr lang="en-US" altLang="ko-KR" dirty="0"/>
              <a:t>1 occurrences of 9</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3213865768"/>
              </p:ext>
            </p:extLst>
          </p:nvPr>
        </p:nvGraphicFramePr>
        <p:xfrm>
          <a:off x="8057803" y="5579932"/>
          <a:ext cx="2736306" cy="370736"/>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a:solidFill>
                            <a:schemeClr val="tx1"/>
                          </a:solidFill>
                        </a:rPr>
                        <a:t>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a:solidFill>
                            <a:schemeClr val="tx1"/>
                          </a:solidFill>
                        </a:rPr>
                        <a:t>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67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46F015AD-265A-4EBA-9C1E-36B0194E611E}"/>
              </a:ext>
            </a:extLst>
          </p:cNvPr>
          <p:cNvGrpSpPr/>
          <p:nvPr/>
        </p:nvGrpSpPr>
        <p:grpSpPr>
          <a:xfrm>
            <a:off x="3208009" y="956700"/>
            <a:ext cx="7264643" cy="5575044"/>
            <a:chOff x="3208009" y="956700"/>
            <a:chExt cx="7264643" cy="5575044"/>
          </a:xfrm>
        </p:grpSpPr>
        <p:pic>
          <p:nvPicPr>
            <p:cNvPr id="5" name="그림 4">
              <a:extLst>
                <a:ext uri="{FF2B5EF4-FFF2-40B4-BE49-F238E27FC236}">
                  <a16:creationId xmlns:a16="http://schemas.microsoft.com/office/drawing/2014/main" id="{8BFFBFB2-2149-4DF3-B756-E17328002BDF}"/>
                </a:ext>
              </a:extLst>
            </p:cNvPr>
            <p:cNvPicPr>
              <a:picLocks noChangeAspect="1"/>
            </p:cNvPicPr>
            <p:nvPr/>
          </p:nvPicPr>
          <p:blipFill>
            <a:blip r:embed="rId2"/>
            <a:stretch>
              <a:fillRect/>
            </a:stretch>
          </p:blipFill>
          <p:spPr>
            <a:xfrm>
              <a:off x="3208009" y="956700"/>
              <a:ext cx="6200775" cy="5572125"/>
            </a:xfrm>
            <a:prstGeom prst="rect">
              <a:avLst/>
            </a:prstGeom>
          </p:spPr>
        </p:pic>
        <p:pic>
          <p:nvPicPr>
            <p:cNvPr id="16" name="그림 15">
              <a:extLst>
                <a:ext uri="{FF2B5EF4-FFF2-40B4-BE49-F238E27FC236}">
                  <a16:creationId xmlns:a16="http://schemas.microsoft.com/office/drawing/2014/main" id="{46062E0F-3AEB-46AD-B2FA-F2C581BCD639}"/>
                </a:ext>
              </a:extLst>
            </p:cNvPr>
            <p:cNvPicPr>
              <a:picLocks noChangeAspect="1"/>
            </p:cNvPicPr>
            <p:nvPr/>
          </p:nvPicPr>
          <p:blipFill>
            <a:blip r:embed="rId3"/>
            <a:stretch>
              <a:fillRect/>
            </a:stretch>
          </p:blipFill>
          <p:spPr>
            <a:xfrm>
              <a:off x="9072477" y="956700"/>
              <a:ext cx="1400175" cy="5575044"/>
            </a:xfrm>
            <a:prstGeom prst="rect">
              <a:avLst/>
            </a:prstGeom>
          </p:spPr>
        </p:pic>
      </p:grpSp>
      <p:sp>
        <p:nvSpPr>
          <p:cNvPr id="2" name="Title 1"/>
          <p:cNvSpPr>
            <a:spLocks noGrp="1"/>
          </p:cNvSpPr>
          <p:nvPr>
            <p:ph type="title"/>
          </p:nvPr>
        </p:nvSpPr>
        <p:spPr>
          <a:xfrm>
            <a:off x="1403652" y="96530"/>
            <a:ext cx="10353762" cy="970450"/>
          </a:xfrm>
        </p:spPr>
        <p:txBody>
          <a:bodyPr/>
          <a:lstStyle/>
          <a:p>
            <a:r>
              <a:rPr lang="en-US" altLang="ko-KR" dirty="0"/>
              <a:t>Implementation of counting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16</a:t>
            </a:fld>
            <a:endParaRPr lang="ko-KR" altLang="en-US"/>
          </a:p>
        </p:txBody>
      </p:sp>
      <p:sp>
        <p:nvSpPr>
          <p:cNvPr id="6" name="Right Brace 5"/>
          <p:cNvSpPr/>
          <p:nvPr/>
        </p:nvSpPr>
        <p:spPr>
          <a:xfrm>
            <a:off x="6449618" y="1280705"/>
            <a:ext cx="261829" cy="970450"/>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2">
                  <a:lumMod val="60000"/>
                  <a:lumOff val="40000"/>
                </a:schemeClr>
              </a:solidFill>
            </a:endParaRPr>
          </a:p>
        </p:txBody>
      </p:sp>
      <p:sp>
        <p:nvSpPr>
          <p:cNvPr id="7" name="TextBox 6"/>
          <p:cNvSpPr txBox="1"/>
          <p:nvPr/>
        </p:nvSpPr>
        <p:spPr>
          <a:xfrm>
            <a:off x="6664311" y="1554724"/>
            <a:ext cx="3179909" cy="369332"/>
          </a:xfrm>
          <a:prstGeom prst="rect">
            <a:avLst/>
          </a:prstGeom>
          <a:noFill/>
        </p:spPr>
        <p:txBody>
          <a:bodyPr wrap="none" rtlCol="0">
            <a:spAutoFit/>
          </a:bodyPr>
          <a:lstStyle/>
          <a:p>
            <a:r>
              <a:rPr lang="en-US" altLang="ko-KR" b="1" dirty="0">
                <a:solidFill>
                  <a:schemeClr val="accent1">
                    <a:lumMod val="75000"/>
                  </a:schemeClr>
                </a:solidFill>
              </a:rPr>
              <a:t>Random number generation</a:t>
            </a:r>
            <a:endParaRPr lang="ko-KR" altLang="en-US" b="1" dirty="0">
              <a:solidFill>
                <a:schemeClr val="accent1">
                  <a:lumMod val="75000"/>
                </a:schemeClr>
              </a:solidFill>
            </a:endParaRPr>
          </a:p>
        </p:txBody>
      </p:sp>
      <p:sp>
        <p:nvSpPr>
          <p:cNvPr id="8" name="Right Brace 7"/>
          <p:cNvSpPr/>
          <p:nvPr/>
        </p:nvSpPr>
        <p:spPr>
          <a:xfrm>
            <a:off x="6449618" y="2570114"/>
            <a:ext cx="261829" cy="1724299"/>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2">
                  <a:lumMod val="60000"/>
                  <a:lumOff val="40000"/>
                </a:schemeClr>
              </a:solidFill>
            </a:endParaRPr>
          </a:p>
        </p:txBody>
      </p:sp>
      <p:sp>
        <p:nvSpPr>
          <p:cNvPr id="9" name="TextBox 8"/>
          <p:cNvSpPr txBox="1"/>
          <p:nvPr/>
        </p:nvSpPr>
        <p:spPr>
          <a:xfrm>
            <a:off x="6676133" y="3236288"/>
            <a:ext cx="3276923" cy="369332"/>
          </a:xfrm>
          <a:prstGeom prst="rect">
            <a:avLst/>
          </a:prstGeom>
          <a:noFill/>
        </p:spPr>
        <p:txBody>
          <a:bodyPr wrap="none" rtlCol="0">
            <a:spAutoFit/>
          </a:bodyPr>
          <a:lstStyle/>
          <a:p>
            <a:r>
              <a:rPr lang="en-US" altLang="ko-KR" b="1" dirty="0">
                <a:solidFill>
                  <a:schemeClr val="accent1">
                    <a:lumMod val="75000"/>
                  </a:schemeClr>
                </a:solidFill>
              </a:rPr>
              <a:t>Preparing the counting space</a:t>
            </a:r>
            <a:endParaRPr lang="ko-KR" altLang="en-US" b="1" dirty="0">
              <a:solidFill>
                <a:schemeClr val="accent1">
                  <a:lumMod val="75000"/>
                </a:schemeClr>
              </a:solidFill>
            </a:endParaRPr>
          </a:p>
        </p:txBody>
      </p:sp>
      <p:sp>
        <p:nvSpPr>
          <p:cNvPr id="10" name="Right Brace 9"/>
          <p:cNvSpPr/>
          <p:nvPr/>
        </p:nvSpPr>
        <p:spPr>
          <a:xfrm>
            <a:off x="6466291" y="4420463"/>
            <a:ext cx="261829" cy="497389"/>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2">
                  <a:lumMod val="60000"/>
                  <a:lumOff val="40000"/>
                </a:schemeClr>
              </a:solidFill>
            </a:endParaRPr>
          </a:p>
        </p:txBody>
      </p:sp>
      <p:sp>
        <p:nvSpPr>
          <p:cNvPr id="11" name="TextBox 10"/>
          <p:cNvSpPr txBox="1"/>
          <p:nvPr/>
        </p:nvSpPr>
        <p:spPr>
          <a:xfrm>
            <a:off x="6711447" y="4484491"/>
            <a:ext cx="2049728" cy="369332"/>
          </a:xfrm>
          <a:prstGeom prst="rect">
            <a:avLst/>
          </a:prstGeom>
          <a:noFill/>
        </p:spPr>
        <p:txBody>
          <a:bodyPr wrap="none" rtlCol="0">
            <a:spAutoFit/>
          </a:bodyPr>
          <a:lstStyle/>
          <a:p>
            <a:r>
              <a:rPr lang="en-US" altLang="ko-KR" b="1" dirty="0">
                <a:solidFill>
                  <a:schemeClr val="accent1">
                    <a:lumMod val="75000"/>
                  </a:schemeClr>
                </a:solidFill>
              </a:rPr>
              <a:t>Perform counting</a:t>
            </a:r>
            <a:endParaRPr lang="ko-KR" altLang="en-US" b="1" dirty="0">
              <a:solidFill>
                <a:schemeClr val="accent1">
                  <a:lumMod val="75000"/>
                </a:schemeClr>
              </a:solidFill>
            </a:endParaRPr>
          </a:p>
        </p:txBody>
      </p:sp>
      <p:sp>
        <p:nvSpPr>
          <p:cNvPr id="12" name="Right Brace 11"/>
          <p:cNvSpPr/>
          <p:nvPr/>
        </p:nvSpPr>
        <p:spPr>
          <a:xfrm>
            <a:off x="6474110" y="4981881"/>
            <a:ext cx="278502" cy="986212"/>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2">
                  <a:lumMod val="60000"/>
                  <a:lumOff val="40000"/>
                </a:schemeClr>
              </a:solidFill>
            </a:endParaRPr>
          </a:p>
        </p:txBody>
      </p:sp>
      <p:sp>
        <p:nvSpPr>
          <p:cNvPr id="13" name="TextBox 12"/>
          <p:cNvSpPr txBox="1"/>
          <p:nvPr/>
        </p:nvSpPr>
        <p:spPr>
          <a:xfrm>
            <a:off x="6735964" y="5290321"/>
            <a:ext cx="3036601" cy="369332"/>
          </a:xfrm>
          <a:prstGeom prst="rect">
            <a:avLst/>
          </a:prstGeom>
          <a:noFill/>
        </p:spPr>
        <p:txBody>
          <a:bodyPr wrap="none" rtlCol="0">
            <a:spAutoFit/>
          </a:bodyPr>
          <a:lstStyle/>
          <a:p>
            <a:r>
              <a:rPr lang="en-US" altLang="ko-KR" b="1" dirty="0">
                <a:solidFill>
                  <a:schemeClr val="accent1">
                    <a:lumMod val="75000"/>
                  </a:schemeClr>
                </a:solidFill>
              </a:rPr>
              <a:t>Print the counted numbers</a:t>
            </a:r>
            <a:endParaRPr lang="ko-KR" altLang="en-US" b="1" dirty="0">
              <a:solidFill>
                <a:schemeClr val="accent1">
                  <a:lumMod val="75000"/>
                </a:schemeClr>
              </a:solidFill>
            </a:endParaRPr>
          </a:p>
        </p:txBody>
      </p:sp>
    </p:spTree>
    <p:extLst>
      <p:ext uri="{BB962C8B-B14F-4D97-AF65-F5344CB8AC3E}">
        <p14:creationId xmlns:p14="http://schemas.microsoft.com/office/powerpoint/2010/main" val="664502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5854635" cy="970450"/>
          </a:xfrm>
        </p:spPr>
        <p:txBody>
          <a:bodyPr/>
          <a:lstStyle/>
          <a:p>
            <a:r>
              <a:rPr lang="en-US" altLang="ko-KR" dirty="0"/>
              <a:t>Radix Sort</a:t>
            </a:r>
            <a:endParaRPr lang="ko-KR" altLang="en-US" dirty="0"/>
          </a:p>
        </p:txBody>
      </p:sp>
      <p:sp>
        <p:nvSpPr>
          <p:cNvPr id="3" name="Content Placeholder 2"/>
          <p:cNvSpPr>
            <a:spLocks noGrp="1"/>
          </p:cNvSpPr>
          <p:nvPr>
            <p:ph idx="1"/>
          </p:nvPr>
        </p:nvSpPr>
        <p:spPr>
          <a:xfrm>
            <a:off x="1774825" y="1096816"/>
            <a:ext cx="6964135" cy="5352395"/>
          </a:xfrm>
        </p:spPr>
        <p:txBody>
          <a:bodyPr>
            <a:normAutofit fontScale="85000" lnSpcReduction="20000"/>
          </a:bodyPr>
          <a:lstStyle/>
          <a:p>
            <a:r>
              <a:rPr lang="en-US" altLang="ko-KR" dirty="0"/>
              <a:t>Assumption</a:t>
            </a:r>
          </a:p>
          <a:p>
            <a:pPr lvl="1"/>
            <a:r>
              <a:rPr lang="en-US" altLang="ko-KR" dirty="0"/>
              <a:t>The sequence contains integers</a:t>
            </a:r>
          </a:p>
          <a:p>
            <a:r>
              <a:rPr lang="en-US" altLang="ko-KR" dirty="0"/>
              <a:t>Sort from the least important digit to the most important digit</a:t>
            </a:r>
          </a:p>
          <a:p>
            <a:pPr lvl="1"/>
            <a:r>
              <a:rPr lang="en-US" altLang="ko-KR" dirty="0"/>
              <a:t>Sort from 1000</a:t>
            </a:r>
            <a:r>
              <a:rPr lang="en-US" altLang="ko-KR" b="1" u="sng" dirty="0"/>
              <a:t>2</a:t>
            </a:r>
            <a:r>
              <a:rPr lang="en-US" altLang="ko-KR" dirty="0"/>
              <a:t> to </a:t>
            </a:r>
            <a:r>
              <a:rPr lang="en-US" altLang="ko-KR" b="1" u="sng" dirty="0"/>
              <a:t>1</a:t>
            </a:r>
            <a:r>
              <a:rPr lang="en-US" altLang="ko-KR" dirty="0"/>
              <a:t>0002</a:t>
            </a:r>
          </a:p>
          <a:p>
            <a:r>
              <a:rPr lang="en-US" altLang="ko-KR" dirty="0"/>
              <a:t>Basic idea</a:t>
            </a:r>
          </a:p>
          <a:p>
            <a:pPr lvl="1"/>
            <a:r>
              <a:rPr lang="en-US" altLang="ko-KR" dirty="0"/>
              <a:t>For itr1 from 0 to D</a:t>
            </a:r>
          </a:p>
          <a:p>
            <a:pPr lvl="2"/>
            <a:r>
              <a:rPr lang="en-US" altLang="ko-KR" dirty="0"/>
              <a:t>Prepare a bucket list ranging from 0 to 9</a:t>
            </a:r>
          </a:p>
          <a:p>
            <a:pPr lvl="2"/>
            <a:r>
              <a:rPr lang="en-US" altLang="ko-KR" dirty="0"/>
              <a:t>For itr2 from 0 to N</a:t>
            </a:r>
          </a:p>
          <a:p>
            <a:pPr lvl="3"/>
            <a:r>
              <a:rPr lang="en-US" altLang="ko-KR" dirty="0"/>
              <a:t>digit = itr1</a:t>
            </a:r>
            <a:r>
              <a:rPr lang="en-US" altLang="ko-KR" baseline="30000" dirty="0"/>
              <a:t>th</a:t>
            </a:r>
            <a:r>
              <a:rPr lang="en-US" altLang="ko-KR" dirty="0"/>
              <a:t> digit of </a:t>
            </a:r>
            <a:r>
              <a:rPr lang="en-US" altLang="ko-KR" dirty="0" err="1"/>
              <a:t>seq</a:t>
            </a:r>
            <a:r>
              <a:rPr lang="en-US" altLang="ko-KR" dirty="0"/>
              <a:t>[itr2]</a:t>
            </a:r>
          </a:p>
          <a:p>
            <a:pPr lvl="3"/>
            <a:r>
              <a:rPr lang="en-US" altLang="ko-KR" dirty="0"/>
              <a:t>Place a </a:t>
            </a:r>
            <a:r>
              <a:rPr lang="en-US" altLang="ko-KR" dirty="0" err="1"/>
              <a:t>seq</a:t>
            </a:r>
            <a:r>
              <a:rPr lang="en-US" altLang="ko-KR" dirty="0"/>
              <a:t>[itr2] in bucket[digit]</a:t>
            </a:r>
          </a:p>
          <a:p>
            <a:pPr lvl="2"/>
            <a:r>
              <a:rPr lang="en-US" altLang="ko-KR" dirty="0" err="1"/>
              <a:t>cnt</a:t>
            </a:r>
            <a:r>
              <a:rPr lang="en-US" altLang="ko-KR" dirty="0"/>
              <a:t> = 0</a:t>
            </a:r>
          </a:p>
          <a:p>
            <a:pPr lvl="2"/>
            <a:r>
              <a:rPr lang="en-US" altLang="ko-KR" dirty="0"/>
              <a:t>For itr2 from 0 to 9</a:t>
            </a:r>
          </a:p>
          <a:p>
            <a:pPr lvl="3"/>
            <a:r>
              <a:rPr lang="en-US" altLang="ko-KR" dirty="0"/>
              <a:t>For itr3 from bucket[itr2]</a:t>
            </a:r>
          </a:p>
          <a:p>
            <a:pPr lvl="4"/>
            <a:r>
              <a:rPr lang="en-US" altLang="ko-KR" dirty="0" err="1"/>
              <a:t>seq</a:t>
            </a:r>
            <a:r>
              <a:rPr lang="en-US" altLang="ko-KR" dirty="0"/>
              <a:t>[</a:t>
            </a:r>
            <a:r>
              <a:rPr lang="en-US" altLang="ko-KR" dirty="0" err="1"/>
              <a:t>cnt</a:t>
            </a:r>
            <a:r>
              <a:rPr lang="en-US" altLang="ko-KR" dirty="0"/>
              <a:t>] = bucket[itr2][itr3]</a:t>
            </a:r>
          </a:p>
          <a:p>
            <a:pPr lvl="4"/>
            <a:r>
              <a:rPr lang="en-US" altLang="ko-KR" dirty="0" err="1"/>
              <a:t>Cnt</a:t>
            </a:r>
            <a:r>
              <a:rPr lang="en-US" altLang="ko-KR" dirty="0"/>
              <a:t> = </a:t>
            </a:r>
            <a:r>
              <a:rPr lang="en-US" altLang="ko-KR" dirty="0" err="1"/>
              <a:t>cnt</a:t>
            </a:r>
            <a:r>
              <a:rPr lang="en-US" altLang="ko-KR" dirty="0"/>
              <a:t> + 1</a:t>
            </a:r>
          </a:p>
          <a:p>
            <a:r>
              <a:rPr lang="en-US" altLang="ko-KR" dirty="0"/>
              <a:t>Time complexity</a:t>
            </a:r>
          </a:p>
          <a:p>
            <a:pPr lvl="1"/>
            <a:r>
              <a:rPr lang="en-US" altLang="ko-KR" dirty="0"/>
              <a:t>O(ND)</a:t>
            </a:r>
          </a:p>
          <a:p>
            <a:pPr lvl="1"/>
            <a:r>
              <a:rPr lang="en-US" altLang="ko-KR" dirty="0"/>
              <a:t>D = the digit number of the largest value</a:t>
            </a:r>
          </a:p>
          <a:p>
            <a:pPr lvl="1"/>
            <a:r>
              <a:rPr lang="en-US" altLang="ko-KR" dirty="0"/>
              <a:t>N = the size of the sequence</a:t>
            </a:r>
          </a:p>
          <a:p>
            <a:pPr lvl="1"/>
            <a:r>
              <a:rPr lang="en-US" altLang="ko-KR" dirty="0"/>
              <a:t>Is this a good approach?</a:t>
            </a:r>
            <a:endParaRPr lang="ko-KR" altLang="en-US" dirty="0"/>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17</a:t>
            </a:fld>
            <a:endParaRPr lang="ko-KR" altLang="en-US"/>
          </a:p>
        </p:txBody>
      </p:sp>
      <p:graphicFrame>
        <p:nvGraphicFramePr>
          <p:cNvPr id="5" name="Table 4"/>
          <p:cNvGraphicFramePr>
            <a:graphicFrameLocks noGrp="1"/>
          </p:cNvGraphicFramePr>
          <p:nvPr>
            <p:extLst>
              <p:ext uri="{D42A27DB-BD31-4B8C-83A1-F6EECF244321}">
                <p14:modId xmlns:p14="http://schemas.microsoft.com/office/powerpoint/2010/main" val="2651504800"/>
              </p:ext>
            </p:extLst>
          </p:nvPr>
        </p:nvGraphicFramePr>
        <p:xfrm>
          <a:off x="8217396" y="1962118"/>
          <a:ext cx="3528392" cy="298728"/>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20000"/>
                    </a:ext>
                  </a:extLst>
                </a:gridCol>
                <a:gridCol w="441049">
                  <a:extLst>
                    <a:ext uri="{9D8B030D-6E8A-4147-A177-3AD203B41FA5}">
                      <a16:colId xmlns:a16="http://schemas.microsoft.com/office/drawing/2014/main" val="20001"/>
                    </a:ext>
                  </a:extLst>
                </a:gridCol>
                <a:gridCol w="441049">
                  <a:extLst>
                    <a:ext uri="{9D8B030D-6E8A-4147-A177-3AD203B41FA5}">
                      <a16:colId xmlns:a16="http://schemas.microsoft.com/office/drawing/2014/main" val="20002"/>
                    </a:ext>
                  </a:extLst>
                </a:gridCol>
                <a:gridCol w="441049">
                  <a:extLst>
                    <a:ext uri="{9D8B030D-6E8A-4147-A177-3AD203B41FA5}">
                      <a16:colId xmlns:a16="http://schemas.microsoft.com/office/drawing/2014/main" val="20003"/>
                    </a:ext>
                  </a:extLst>
                </a:gridCol>
                <a:gridCol w="441049">
                  <a:extLst>
                    <a:ext uri="{9D8B030D-6E8A-4147-A177-3AD203B41FA5}">
                      <a16:colId xmlns:a16="http://schemas.microsoft.com/office/drawing/2014/main" val="20004"/>
                    </a:ext>
                  </a:extLst>
                </a:gridCol>
                <a:gridCol w="441049">
                  <a:extLst>
                    <a:ext uri="{9D8B030D-6E8A-4147-A177-3AD203B41FA5}">
                      <a16:colId xmlns:a16="http://schemas.microsoft.com/office/drawing/2014/main" val="20005"/>
                    </a:ext>
                  </a:extLst>
                </a:gridCol>
                <a:gridCol w="441049">
                  <a:extLst>
                    <a:ext uri="{9D8B030D-6E8A-4147-A177-3AD203B41FA5}">
                      <a16:colId xmlns:a16="http://schemas.microsoft.com/office/drawing/2014/main" val="20006"/>
                    </a:ext>
                  </a:extLst>
                </a:gridCol>
                <a:gridCol w="441049">
                  <a:extLst>
                    <a:ext uri="{9D8B030D-6E8A-4147-A177-3AD203B41FA5}">
                      <a16:colId xmlns:a16="http://schemas.microsoft.com/office/drawing/2014/main" val="20007"/>
                    </a:ext>
                  </a:extLst>
                </a:gridCol>
              </a:tblGrid>
              <a:tr h="298728">
                <a:tc>
                  <a:txBody>
                    <a:bodyPr/>
                    <a:lstStyle/>
                    <a:p>
                      <a:pPr algn="ctr" latinLnBrk="1"/>
                      <a:r>
                        <a:rPr lang="en-US" altLang="ko-KR" sz="1100" b="0" dirty="0">
                          <a:solidFill>
                            <a:schemeClr val="tx1"/>
                          </a:solidFill>
                        </a:rPr>
                        <a:t>170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45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75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90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24</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802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66</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5447203"/>
              </p:ext>
            </p:extLst>
          </p:nvPr>
        </p:nvGraphicFramePr>
        <p:xfrm>
          <a:off x="8217396" y="3031542"/>
          <a:ext cx="3528392" cy="298728"/>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20000"/>
                    </a:ext>
                  </a:extLst>
                </a:gridCol>
                <a:gridCol w="441049">
                  <a:extLst>
                    <a:ext uri="{9D8B030D-6E8A-4147-A177-3AD203B41FA5}">
                      <a16:colId xmlns:a16="http://schemas.microsoft.com/office/drawing/2014/main" val="20001"/>
                    </a:ext>
                  </a:extLst>
                </a:gridCol>
                <a:gridCol w="441049">
                  <a:extLst>
                    <a:ext uri="{9D8B030D-6E8A-4147-A177-3AD203B41FA5}">
                      <a16:colId xmlns:a16="http://schemas.microsoft.com/office/drawing/2014/main" val="20002"/>
                    </a:ext>
                  </a:extLst>
                </a:gridCol>
                <a:gridCol w="441049">
                  <a:extLst>
                    <a:ext uri="{9D8B030D-6E8A-4147-A177-3AD203B41FA5}">
                      <a16:colId xmlns:a16="http://schemas.microsoft.com/office/drawing/2014/main" val="20003"/>
                    </a:ext>
                  </a:extLst>
                </a:gridCol>
                <a:gridCol w="441049">
                  <a:extLst>
                    <a:ext uri="{9D8B030D-6E8A-4147-A177-3AD203B41FA5}">
                      <a16:colId xmlns:a16="http://schemas.microsoft.com/office/drawing/2014/main" val="20004"/>
                    </a:ext>
                  </a:extLst>
                </a:gridCol>
                <a:gridCol w="441049">
                  <a:extLst>
                    <a:ext uri="{9D8B030D-6E8A-4147-A177-3AD203B41FA5}">
                      <a16:colId xmlns:a16="http://schemas.microsoft.com/office/drawing/2014/main" val="20005"/>
                    </a:ext>
                  </a:extLst>
                </a:gridCol>
                <a:gridCol w="441049">
                  <a:extLst>
                    <a:ext uri="{9D8B030D-6E8A-4147-A177-3AD203B41FA5}">
                      <a16:colId xmlns:a16="http://schemas.microsoft.com/office/drawing/2014/main" val="20006"/>
                    </a:ext>
                  </a:extLst>
                </a:gridCol>
                <a:gridCol w="441049">
                  <a:extLst>
                    <a:ext uri="{9D8B030D-6E8A-4147-A177-3AD203B41FA5}">
                      <a16:colId xmlns:a16="http://schemas.microsoft.com/office/drawing/2014/main" val="20007"/>
                    </a:ext>
                  </a:extLst>
                </a:gridCol>
              </a:tblGrid>
              <a:tr h="298728">
                <a:tc>
                  <a:txBody>
                    <a:bodyPr/>
                    <a:lstStyle/>
                    <a:p>
                      <a:pPr algn="ctr" latinLnBrk="1"/>
                      <a:r>
                        <a:rPr lang="en-US" altLang="ko-KR" sz="1100" b="0" dirty="0">
                          <a:solidFill>
                            <a:schemeClr val="tx1"/>
                          </a:solidFill>
                        </a:rPr>
                        <a:t>17</a:t>
                      </a:r>
                      <a:r>
                        <a:rPr lang="en-US" altLang="ko-KR" sz="1100" b="1" u="sng" dirty="0">
                          <a:solidFill>
                            <a:schemeClr val="tx1"/>
                          </a:solidFill>
                        </a:rPr>
                        <a:t>0</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9</a:t>
                      </a:r>
                      <a:r>
                        <a:rPr lang="en-US" altLang="ko-KR" sz="1100" b="1" u="sng" dirty="0">
                          <a:solidFill>
                            <a:schemeClr val="tx1"/>
                          </a:solidFill>
                        </a:rPr>
                        <a:t>0</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2</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80</a:t>
                      </a:r>
                      <a:r>
                        <a:rPr lang="en-US" altLang="ko-KR" sz="1100" b="1" u="sng" dirty="0">
                          <a:solidFill>
                            <a:schemeClr val="tx1"/>
                          </a:solidFill>
                        </a:rPr>
                        <a:t>2</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2</a:t>
                      </a:r>
                      <a:r>
                        <a:rPr lang="en-US" altLang="ko-KR" sz="1100" b="1" u="sng" dirty="0">
                          <a:solidFill>
                            <a:schemeClr val="tx1"/>
                          </a:solidFill>
                        </a:rPr>
                        <a:t>4</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4</a:t>
                      </a:r>
                      <a:r>
                        <a:rPr lang="en-US" altLang="ko-KR" sz="1100" b="1" u="sng" dirty="0">
                          <a:solidFill>
                            <a:schemeClr val="tx1"/>
                          </a:solidFill>
                        </a:rPr>
                        <a:t>5</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7</a:t>
                      </a:r>
                      <a:r>
                        <a:rPr lang="en-US" altLang="ko-KR" sz="1100" b="1" u="sng" dirty="0">
                          <a:solidFill>
                            <a:schemeClr val="tx1"/>
                          </a:solidFill>
                        </a:rPr>
                        <a:t>5</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6</a:t>
                      </a:r>
                      <a:r>
                        <a:rPr lang="en-US" altLang="ko-KR" sz="1100" b="1" u="sng" dirty="0">
                          <a:solidFill>
                            <a:schemeClr val="tx1"/>
                          </a:solidFill>
                        </a:rPr>
                        <a:t>6</a:t>
                      </a:r>
                      <a:endParaRPr lang="ko-KR" altLang="en-US" sz="11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67210031"/>
              </p:ext>
            </p:extLst>
          </p:nvPr>
        </p:nvGraphicFramePr>
        <p:xfrm>
          <a:off x="8217396" y="4122358"/>
          <a:ext cx="3528392" cy="298728"/>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20000"/>
                    </a:ext>
                  </a:extLst>
                </a:gridCol>
                <a:gridCol w="441049">
                  <a:extLst>
                    <a:ext uri="{9D8B030D-6E8A-4147-A177-3AD203B41FA5}">
                      <a16:colId xmlns:a16="http://schemas.microsoft.com/office/drawing/2014/main" val="20001"/>
                    </a:ext>
                  </a:extLst>
                </a:gridCol>
                <a:gridCol w="441049">
                  <a:extLst>
                    <a:ext uri="{9D8B030D-6E8A-4147-A177-3AD203B41FA5}">
                      <a16:colId xmlns:a16="http://schemas.microsoft.com/office/drawing/2014/main" val="20002"/>
                    </a:ext>
                  </a:extLst>
                </a:gridCol>
                <a:gridCol w="441049">
                  <a:extLst>
                    <a:ext uri="{9D8B030D-6E8A-4147-A177-3AD203B41FA5}">
                      <a16:colId xmlns:a16="http://schemas.microsoft.com/office/drawing/2014/main" val="20003"/>
                    </a:ext>
                  </a:extLst>
                </a:gridCol>
                <a:gridCol w="441049">
                  <a:extLst>
                    <a:ext uri="{9D8B030D-6E8A-4147-A177-3AD203B41FA5}">
                      <a16:colId xmlns:a16="http://schemas.microsoft.com/office/drawing/2014/main" val="20004"/>
                    </a:ext>
                  </a:extLst>
                </a:gridCol>
                <a:gridCol w="441049">
                  <a:extLst>
                    <a:ext uri="{9D8B030D-6E8A-4147-A177-3AD203B41FA5}">
                      <a16:colId xmlns:a16="http://schemas.microsoft.com/office/drawing/2014/main" val="20005"/>
                    </a:ext>
                  </a:extLst>
                </a:gridCol>
                <a:gridCol w="441049">
                  <a:extLst>
                    <a:ext uri="{9D8B030D-6E8A-4147-A177-3AD203B41FA5}">
                      <a16:colId xmlns:a16="http://schemas.microsoft.com/office/drawing/2014/main" val="20006"/>
                    </a:ext>
                  </a:extLst>
                </a:gridCol>
                <a:gridCol w="441049">
                  <a:extLst>
                    <a:ext uri="{9D8B030D-6E8A-4147-A177-3AD203B41FA5}">
                      <a16:colId xmlns:a16="http://schemas.microsoft.com/office/drawing/2014/main" val="20007"/>
                    </a:ext>
                  </a:extLst>
                </a:gridCol>
              </a:tblGrid>
              <a:tr h="298728">
                <a:tc>
                  <a:txBody>
                    <a:bodyPr/>
                    <a:lstStyle/>
                    <a:p>
                      <a:pPr algn="ctr" latinLnBrk="1"/>
                      <a:r>
                        <a:rPr lang="en-US" altLang="ko-KR" sz="1100" b="1" u="sng" dirty="0">
                          <a:solidFill>
                            <a:schemeClr val="tx1"/>
                          </a:solidFill>
                        </a:rPr>
                        <a:t>0</a:t>
                      </a:r>
                      <a:r>
                        <a:rPr lang="en-US" altLang="ko-KR" sz="1100" b="0" dirty="0">
                          <a:solidFill>
                            <a:schemeClr val="tx1"/>
                          </a:solidFill>
                        </a:rPr>
                        <a:t>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8</a:t>
                      </a:r>
                      <a:r>
                        <a:rPr lang="en-US" altLang="ko-KR" sz="1100" b="1" u="sng" dirty="0">
                          <a:solidFill>
                            <a:schemeClr val="tx1"/>
                          </a:solidFill>
                        </a:rPr>
                        <a:t>0</a:t>
                      </a:r>
                      <a:r>
                        <a:rPr lang="en-US" altLang="ko-KR" sz="1100" b="0" dirty="0">
                          <a:solidFill>
                            <a:schemeClr val="tx1"/>
                          </a:solidFill>
                        </a:rPr>
                        <a:t>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2</a:t>
                      </a:r>
                      <a:r>
                        <a:rPr lang="en-US" altLang="ko-KR" sz="1100" b="0" dirty="0">
                          <a:solidFill>
                            <a:schemeClr val="tx1"/>
                          </a:solidFill>
                        </a:rPr>
                        <a:t>4</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4</a:t>
                      </a:r>
                      <a:r>
                        <a:rPr lang="en-US" altLang="ko-KR" sz="1100" b="0" dirty="0">
                          <a:solidFill>
                            <a:schemeClr val="tx1"/>
                          </a:solidFill>
                        </a:rPr>
                        <a:t>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6</a:t>
                      </a:r>
                      <a:r>
                        <a:rPr lang="en-US" altLang="ko-KR" sz="1100" b="0" dirty="0">
                          <a:solidFill>
                            <a:schemeClr val="tx1"/>
                          </a:solidFill>
                        </a:rPr>
                        <a:t>6</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dirty="0">
                          <a:solidFill>
                            <a:schemeClr val="tx1"/>
                          </a:solidFill>
                        </a:rPr>
                        <a:t>1</a:t>
                      </a:r>
                      <a:r>
                        <a:rPr lang="en-US" altLang="ko-KR" sz="1100" b="1" u="sng" dirty="0">
                          <a:solidFill>
                            <a:schemeClr val="tx1"/>
                          </a:solidFill>
                        </a:rPr>
                        <a:t>7</a:t>
                      </a:r>
                      <a:r>
                        <a:rPr lang="en-US" altLang="ko-KR" sz="1100" b="0" dirty="0">
                          <a:solidFill>
                            <a:schemeClr val="tx1"/>
                          </a:solidFill>
                        </a:rPr>
                        <a:t>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7</a:t>
                      </a:r>
                      <a:r>
                        <a:rPr lang="en-US" altLang="ko-KR" sz="1100" b="0" dirty="0">
                          <a:solidFill>
                            <a:schemeClr val="tx1"/>
                          </a:solidFill>
                        </a:rPr>
                        <a:t>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0" u="sng" dirty="0">
                          <a:solidFill>
                            <a:schemeClr val="tx1"/>
                          </a:solidFill>
                        </a:rPr>
                        <a:t>9</a:t>
                      </a:r>
                      <a:r>
                        <a:rPr lang="en-US" altLang="ko-KR" sz="1100" b="0" dirty="0">
                          <a:solidFill>
                            <a:schemeClr val="tx1"/>
                          </a:solidFill>
                        </a:rPr>
                        <a:t>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95073956"/>
              </p:ext>
            </p:extLst>
          </p:nvPr>
        </p:nvGraphicFramePr>
        <p:xfrm>
          <a:off x="8217396" y="5202478"/>
          <a:ext cx="3528392" cy="298728"/>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20000"/>
                    </a:ext>
                  </a:extLst>
                </a:gridCol>
                <a:gridCol w="441049">
                  <a:extLst>
                    <a:ext uri="{9D8B030D-6E8A-4147-A177-3AD203B41FA5}">
                      <a16:colId xmlns:a16="http://schemas.microsoft.com/office/drawing/2014/main" val="20001"/>
                    </a:ext>
                  </a:extLst>
                </a:gridCol>
                <a:gridCol w="441049">
                  <a:extLst>
                    <a:ext uri="{9D8B030D-6E8A-4147-A177-3AD203B41FA5}">
                      <a16:colId xmlns:a16="http://schemas.microsoft.com/office/drawing/2014/main" val="20002"/>
                    </a:ext>
                  </a:extLst>
                </a:gridCol>
                <a:gridCol w="441049">
                  <a:extLst>
                    <a:ext uri="{9D8B030D-6E8A-4147-A177-3AD203B41FA5}">
                      <a16:colId xmlns:a16="http://schemas.microsoft.com/office/drawing/2014/main" val="20003"/>
                    </a:ext>
                  </a:extLst>
                </a:gridCol>
                <a:gridCol w="441049">
                  <a:extLst>
                    <a:ext uri="{9D8B030D-6E8A-4147-A177-3AD203B41FA5}">
                      <a16:colId xmlns:a16="http://schemas.microsoft.com/office/drawing/2014/main" val="20004"/>
                    </a:ext>
                  </a:extLst>
                </a:gridCol>
                <a:gridCol w="441049">
                  <a:extLst>
                    <a:ext uri="{9D8B030D-6E8A-4147-A177-3AD203B41FA5}">
                      <a16:colId xmlns:a16="http://schemas.microsoft.com/office/drawing/2014/main" val="20005"/>
                    </a:ext>
                  </a:extLst>
                </a:gridCol>
                <a:gridCol w="441049">
                  <a:extLst>
                    <a:ext uri="{9D8B030D-6E8A-4147-A177-3AD203B41FA5}">
                      <a16:colId xmlns:a16="http://schemas.microsoft.com/office/drawing/2014/main" val="20006"/>
                    </a:ext>
                  </a:extLst>
                </a:gridCol>
                <a:gridCol w="441049">
                  <a:extLst>
                    <a:ext uri="{9D8B030D-6E8A-4147-A177-3AD203B41FA5}">
                      <a16:colId xmlns:a16="http://schemas.microsoft.com/office/drawing/2014/main" val="20007"/>
                    </a:ext>
                  </a:extLst>
                </a:gridCol>
              </a:tblGrid>
              <a:tr h="298728">
                <a:tc>
                  <a:txBody>
                    <a:bodyPr/>
                    <a:lstStyle/>
                    <a:p>
                      <a:pPr algn="ctr" latinLnBrk="1"/>
                      <a:r>
                        <a:rPr lang="en-US" altLang="ko-KR" sz="1100" b="1" u="sng" dirty="0">
                          <a:solidFill>
                            <a:schemeClr val="tx1"/>
                          </a:solidFill>
                        </a:rPr>
                        <a:t>0</a:t>
                      </a:r>
                      <a:r>
                        <a:rPr lang="en-US" altLang="ko-KR" sz="1100" b="0" dirty="0">
                          <a:solidFill>
                            <a:schemeClr val="tx1"/>
                          </a:solidFill>
                        </a:rPr>
                        <a:t>02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0</a:t>
                      </a:r>
                      <a:r>
                        <a:rPr lang="en-US" altLang="ko-KR" sz="1100" b="0" dirty="0">
                          <a:solidFill>
                            <a:schemeClr val="tx1"/>
                          </a:solidFill>
                        </a:rPr>
                        <a:t>24</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0</a:t>
                      </a:r>
                      <a:r>
                        <a:rPr lang="en-US" altLang="ko-KR" sz="1100" b="0" dirty="0">
                          <a:solidFill>
                            <a:schemeClr val="tx1"/>
                          </a:solidFill>
                        </a:rPr>
                        <a:t>45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0</a:t>
                      </a:r>
                      <a:r>
                        <a:rPr lang="en-US" altLang="ko-KR" sz="1100" b="0" dirty="0">
                          <a:solidFill>
                            <a:schemeClr val="tx1"/>
                          </a:solidFill>
                        </a:rPr>
                        <a:t>66</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0</a:t>
                      </a:r>
                      <a:r>
                        <a:rPr lang="en-US" altLang="ko-KR" sz="1100" b="0" dirty="0">
                          <a:solidFill>
                            <a:schemeClr val="tx1"/>
                          </a:solidFill>
                        </a:rPr>
                        <a:t>75</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0</a:t>
                      </a:r>
                      <a:r>
                        <a:rPr lang="en-US" altLang="ko-KR" sz="1100" b="0" dirty="0">
                          <a:solidFill>
                            <a:schemeClr val="tx1"/>
                          </a:solidFill>
                        </a:rPr>
                        <a:t>90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1</a:t>
                      </a:r>
                      <a:r>
                        <a:rPr lang="en-US" altLang="ko-KR" sz="1100" b="0" dirty="0">
                          <a:solidFill>
                            <a:schemeClr val="tx1"/>
                          </a:solidFill>
                        </a:rPr>
                        <a:t>70</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u="sng" dirty="0">
                          <a:solidFill>
                            <a:schemeClr val="tx1"/>
                          </a:solidFill>
                        </a:rPr>
                        <a:t>8</a:t>
                      </a:r>
                      <a:r>
                        <a:rPr lang="en-US" altLang="ko-KR" sz="1100" b="0" dirty="0">
                          <a:solidFill>
                            <a:schemeClr val="tx1"/>
                          </a:solidFill>
                        </a:rPr>
                        <a:t>02</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Down Arrow 8"/>
          <p:cNvSpPr/>
          <p:nvPr/>
        </p:nvSpPr>
        <p:spPr>
          <a:xfrm>
            <a:off x="8721452" y="2404862"/>
            <a:ext cx="2592288" cy="576064"/>
          </a:xfrm>
          <a:prstGeom prst="downArrow">
            <a:avLst>
              <a:gd name="adj1" fmla="val 78082"/>
              <a:gd name="adj2" fmla="val 3304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Sort the first digit</a:t>
            </a:r>
            <a:endParaRPr lang="ko-KR" altLang="en-US" dirty="0">
              <a:solidFill>
                <a:schemeClr val="tx1"/>
              </a:solidFill>
            </a:endParaRPr>
          </a:p>
        </p:txBody>
      </p:sp>
      <p:sp>
        <p:nvSpPr>
          <p:cNvPr id="10" name="Down Arrow 9"/>
          <p:cNvSpPr/>
          <p:nvPr/>
        </p:nvSpPr>
        <p:spPr>
          <a:xfrm>
            <a:off x="8721452" y="3484982"/>
            <a:ext cx="2592288" cy="576064"/>
          </a:xfrm>
          <a:prstGeom prst="downArrow">
            <a:avLst>
              <a:gd name="adj1" fmla="val 78082"/>
              <a:gd name="adj2" fmla="val 3304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Sort the second digit</a:t>
            </a:r>
            <a:endParaRPr lang="ko-KR" altLang="en-US" dirty="0">
              <a:solidFill>
                <a:schemeClr val="tx1"/>
              </a:solidFill>
            </a:endParaRPr>
          </a:p>
        </p:txBody>
      </p:sp>
      <p:sp>
        <p:nvSpPr>
          <p:cNvPr id="11" name="Down Arrow 10"/>
          <p:cNvSpPr/>
          <p:nvPr/>
        </p:nvSpPr>
        <p:spPr>
          <a:xfrm>
            <a:off x="8721452" y="4493094"/>
            <a:ext cx="2592288" cy="576064"/>
          </a:xfrm>
          <a:prstGeom prst="downArrow">
            <a:avLst>
              <a:gd name="adj1" fmla="val 78082"/>
              <a:gd name="adj2" fmla="val 3304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Sort the third digit</a:t>
            </a:r>
            <a:endParaRPr lang="ko-KR" altLang="en-US" dirty="0">
              <a:solidFill>
                <a:schemeClr val="tx1"/>
              </a:solidFill>
            </a:endParaRPr>
          </a:p>
        </p:txBody>
      </p:sp>
    </p:spTree>
    <p:extLst>
      <p:ext uri="{BB962C8B-B14F-4D97-AF65-F5344CB8AC3E}">
        <p14:creationId xmlns:p14="http://schemas.microsoft.com/office/powerpoint/2010/main" val="43480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34245273-489D-4467-9B0B-DE28C8A18824}"/>
              </a:ext>
            </a:extLst>
          </p:cNvPr>
          <p:cNvGrpSpPr/>
          <p:nvPr/>
        </p:nvGrpSpPr>
        <p:grpSpPr>
          <a:xfrm>
            <a:off x="2288721" y="1052512"/>
            <a:ext cx="8204256" cy="5503409"/>
            <a:chOff x="2288721" y="1052512"/>
            <a:chExt cx="8204256" cy="5503409"/>
          </a:xfrm>
        </p:grpSpPr>
        <p:pic>
          <p:nvPicPr>
            <p:cNvPr id="6" name="그림 5">
              <a:extLst>
                <a:ext uri="{FF2B5EF4-FFF2-40B4-BE49-F238E27FC236}">
                  <a16:creationId xmlns:a16="http://schemas.microsoft.com/office/drawing/2014/main" id="{EF184454-A709-4BE0-B51C-1F71EF961EBF}"/>
                </a:ext>
              </a:extLst>
            </p:cNvPr>
            <p:cNvPicPr>
              <a:picLocks noChangeAspect="1"/>
            </p:cNvPicPr>
            <p:nvPr/>
          </p:nvPicPr>
          <p:blipFill>
            <a:blip r:embed="rId2"/>
            <a:stretch>
              <a:fillRect/>
            </a:stretch>
          </p:blipFill>
          <p:spPr>
            <a:xfrm>
              <a:off x="2288721" y="1052512"/>
              <a:ext cx="6543633" cy="5503409"/>
            </a:xfrm>
            <a:prstGeom prst="rect">
              <a:avLst/>
            </a:prstGeom>
          </p:spPr>
        </p:pic>
        <p:pic>
          <p:nvPicPr>
            <p:cNvPr id="15" name="그림 14">
              <a:extLst>
                <a:ext uri="{FF2B5EF4-FFF2-40B4-BE49-F238E27FC236}">
                  <a16:creationId xmlns:a16="http://schemas.microsoft.com/office/drawing/2014/main" id="{3B351084-416A-4BBD-85CF-D99B77387362}"/>
                </a:ext>
              </a:extLst>
            </p:cNvPr>
            <p:cNvPicPr>
              <a:picLocks noChangeAspect="1"/>
            </p:cNvPicPr>
            <p:nvPr/>
          </p:nvPicPr>
          <p:blipFill>
            <a:blip r:embed="rId3"/>
            <a:stretch>
              <a:fillRect/>
            </a:stretch>
          </p:blipFill>
          <p:spPr>
            <a:xfrm>
              <a:off x="8597502" y="1052512"/>
              <a:ext cx="1895475" cy="5503409"/>
            </a:xfrm>
            <a:prstGeom prst="rect">
              <a:avLst/>
            </a:prstGeom>
          </p:spPr>
        </p:pic>
      </p:grpSp>
      <p:sp>
        <p:nvSpPr>
          <p:cNvPr id="2" name="Title 1"/>
          <p:cNvSpPr>
            <a:spLocks noGrp="1"/>
          </p:cNvSpPr>
          <p:nvPr>
            <p:ph type="title"/>
          </p:nvPr>
        </p:nvSpPr>
        <p:spPr>
          <a:xfrm>
            <a:off x="1799839" y="170772"/>
            <a:ext cx="10353762" cy="970450"/>
          </a:xfrm>
        </p:spPr>
        <p:txBody>
          <a:bodyPr/>
          <a:lstStyle/>
          <a:p>
            <a:r>
              <a:rPr lang="en-US" altLang="ko-KR" dirty="0"/>
              <a:t>Implementation of radix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18</a:t>
            </a:fld>
            <a:endParaRPr lang="ko-KR" altLang="en-US"/>
          </a:p>
        </p:txBody>
      </p:sp>
      <p:sp>
        <p:nvSpPr>
          <p:cNvPr id="7" name="Right Brace 6"/>
          <p:cNvSpPr/>
          <p:nvPr/>
        </p:nvSpPr>
        <p:spPr>
          <a:xfrm>
            <a:off x="4503894" y="1123045"/>
            <a:ext cx="263151" cy="1269091"/>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TextBox 7"/>
          <p:cNvSpPr txBox="1"/>
          <p:nvPr/>
        </p:nvSpPr>
        <p:spPr>
          <a:xfrm>
            <a:off x="4767045" y="1572924"/>
            <a:ext cx="3179909" cy="369332"/>
          </a:xfrm>
          <a:prstGeom prst="rect">
            <a:avLst/>
          </a:prstGeom>
          <a:noFill/>
        </p:spPr>
        <p:txBody>
          <a:bodyPr wrap="none" rtlCol="0">
            <a:spAutoFit/>
          </a:bodyPr>
          <a:lstStyle/>
          <a:p>
            <a:r>
              <a:rPr lang="en-US" altLang="ko-KR" b="1" dirty="0">
                <a:solidFill>
                  <a:schemeClr val="accent1">
                    <a:lumMod val="75000"/>
                  </a:schemeClr>
                </a:solidFill>
              </a:rPr>
              <a:t>Random </a:t>
            </a:r>
            <a:r>
              <a:rPr lang="en-US" altLang="ko-KR" b="1" dirty="0">
                <a:solidFill>
                  <a:srgbClr val="858157"/>
                </a:solidFill>
              </a:rPr>
              <a:t>number</a:t>
            </a:r>
            <a:r>
              <a:rPr lang="en-US" altLang="ko-KR" b="1" dirty="0">
                <a:solidFill>
                  <a:schemeClr val="accent1">
                    <a:lumMod val="75000"/>
                  </a:schemeClr>
                </a:solidFill>
              </a:rPr>
              <a:t> generation</a:t>
            </a:r>
            <a:endParaRPr lang="ko-KR" altLang="en-US" b="1" dirty="0">
              <a:solidFill>
                <a:schemeClr val="accent1">
                  <a:lumMod val="75000"/>
                </a:schemeClr>
              </a:solidFill>
            </a:endParaRPr>
          </a:p>
        </p:txBody>
      </p:sp>
      <p:sp>
        <p:nvSpPr>
          <p:cNvPr id="9" name="Right Brace 8"/>
          <p:cNvSpPr/>
          <p:nvPr/>
        </p:nvSpPr>
        <p:spPr>
          <a:xfrm>
            <a:off x="4510680" y="2823838"/>
            <a:ext cx="263151" cy="899076"/>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4767045" y="3088710"/>
            <a:ext cx="2824812" cy="369332"/>
          </a:xfrm>
          <a:prstGeom prst="rect">
            <a:avLst/>
          </a:prstGeom>
          <a:noFill/>
        </p:spPr>
        <p:txBody>
          <a:bodyPr wrap="none" rtlCol="0">
            <a:spAutoFit/>
          </a:bodyPr>
          <a:lstStyle/>
          <a:p>
            <a:r>
              <a:rPr lang="en-US" altLang="ko-KR" b="1" dirty="0">
                <a:solidFill>
                  <a:schemeClr val="accent1">
                    <a:lumMod val="75000"/>
                  </a:schemeClr>
                </a:solidFill>
              </a:rPr>
              <a:t>Finding the digit number</a:t>
            </a:r>
            <a:endParaRPr lang="ko-KR" altLang="en-US" b="1" dirty="0">
              <a:solidFill>
                <a:schemeClr val="accent1">
                  <a:lumMod val="75000"/>
                </a:schemeClr>
              </a:solidFill>
            </a:endParaRPr>
          </a:p>
        </p:txBody>
      </p:sp>
      <p:sp>
        <p:nvSpPr>
          <p:cNvPr id="13" name="TextBox 12"/>
          <p:cNvSpPr txBox="1"/>
          <p:nvPr/>
        </p:nvSpPr>
        <p:spPr>
          <a:xfrm>
            <a:off x="6227575" y="4396661"/>
            <a:ext cx="3043590" cy="369332"/>
          </a:xfrm>
          <a:prstGeom prst="rect">
            <a:avLst/>
          </a:prstGeom>
          <a:noFill/>
        </p:spPr>
        <p:txBody>
          <a:bodyPr wrap="none" rtlCol="0">
            <a:spAutoFit/>
          </a:bodyPr>
          <a:lstStyle/>
          <a:p>
            <a:r>
              <a:rPr lang="en-US" altLang="ko-KR" b="1" dirty="0">
                <a:solidFill>
                  <a:srgbClr val="858157"/>
                </a:solidFill>
              </a:rPr>
              <a:t>Placing values into buckets</a:t>
            </a:r>
            <a:endParaRPr lang="ko-KR" altLang="en-US" b="1" dirty="0">
              <a:solidFill>
                <a:srgbClr val="858157"/>
              </a:solidFill>
            </a:endParaRPr>
          </a:p>
        </p:txBody>
      </p:sp>
      <p:sp>
        <p:nvSpPr>
          <p:cNvPr id="14" name="TextBox 13"/>
          <p:cNvSpPr txBox="1"/>
          <p:nvPr/>
        </p:nvSpPr>
        <p:spPr>
          <a:xfrm>
            <a:off x="6227575" y="5350718"/>
            <a:ext cx="3875035" cy="369332"/>
          </a:xfrm>
          <a:prstGeom prst="rect">
            <a:avLst/>
          </a:prstGeom>
          <a:noFill/>
        </p:spPr>
        <p:txBody>
          <a:bodyPr wrap="none" rtlCol="0">
            <a:spAutoFit/>
          </a:bodyPr>
          <a:lstStyle/>
          <a:p>
            <a:r>
              <a:rPr lang="en-US" altLang="ko-KR" b="1" dirty="0">
                <a:solidFill>
                  <a:srgbClr val="858157"/>
                </a:solidFill>
              </a:rPr>
              <a:t>Printing the partially sorted values</a:t>
            </a:r>
            <a:endParaRPr lang="ko-KR" altLang="en-US" b="1" dirty="0">
              <a:solidFill>
                <a:srgbClr val="858157"/>
              </a:solidFill>
            </a:endParaRPr>
          </a:p>
        </p:txBody>
      </p:sp>
      <p:sp>
        <p:nvSpPr>
          <p:cNvPr id="16" name="Right Brace 8">
            <a:extLst>
              <a:ext uri="{FF2B5EF4-FFF2-40B4-BE49-F238E27FC236}">
                <a16:creationId xmlns:a16="http://schemas.microsoft.com/office/drawing/2014/main" id="{CA7DFB28-CBC0-4C1A-9F47-F4F28F11D6C2}"/>
              </a:ext>
            </a:extLst>
          </p:cNvPr>
          <p:cNvSpPr/>
          <p:nvPr/>
        </p:nvSpPr>
        <p:spPr>
          <a:xfrm>
            <a:off x="5964424" y="4100680"/>
            <a:ext cx="263151" cy="969341"/>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Right Brace 8">
            <a:extLst>
              <a:ext uri="{FF2B5EF4-FFF2-40B4-BE49-F238E27FC236}">
                <a16:creationId xmlns:a16="http://schemas.microsoft.com/office/drawing/2014/main" id="{C1DA9504-1EB9-4BC4-B33C-D8FA6EC38D4F}"/>
              </a:ext>
            </a:extLst>
          </p:cNvPr>
          <p:cNvSpPr/>
          <p:nvPr/>
        </p:nvSpPr>
        <p:spPr>
          <a:xfrm>
            <a:off x="5964424" y="5119006"/>
            <a:ext cx="263151" cy="832756"/>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65014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730" y="323851"/>
            <a:ext cx="10353762" cy="970450"/>
          </a:xfrm>
        </p:spPr>
        <p:txBody>
          <a:bodyPr/>
          <a:lstStyle/>
          <a:p>
            <a:r>
              <a:rPr lang="en-US" altLang="ko-KR" dirty="0"/>
              <a:t>Performance of sorting algorithms</a:t>
            </a:r>
            <a:endParaRPr lang="ko-KR" alt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4885993"/>
              </p:ext>
            </p:extLst>
          </p:nvPr>
        </p:nvGraphicFramePr>
        <p:xfrm>
          <a:off x="1774825" y="1268413"/>
          <a:ext cx="3682752" cy="4853135"/>
        </p:xfrm>
        <a:graphic>
          <a:graphicData uri="http://schemas.openxmlformats.org/drawingml/2006/table">
            <a:tbl>
              <a:tblPr firstRow="1" bandRow="1">
                <a:tableStyleId>{5C22544A-7EE6-4342-B048-85BDC9FD1C3A}</a:tableStyleId>
              </a:tblPr>
              <a:tblGrid>
                <a:gridCol w="1227584">
                  <a:extLst>
                    <a:ext uri="{9D8B030D-6E8A-4147-A177-3AD203B41FA5}">
                      <a16:colId xmlns:a16="http://schemas.microsoft.com/office/drawing/2014/main" val="20000"/>
                    </a:ext>
                  </a:extLst>
                </a:gridCol>
                <a:gridCol w="1227584">
                  <a:extLst>
                    <a:ext uri="{9D8B030D-6E8A-4147-A177-3AD203B41FA5}">
                      <a16:colId xmlns:a16="http://schemas.microsoft.com/office/drawing/2014/main" val="20001"/>
                    </a:ext>
                  </a:extLst>
                </a:gridCol>
                <a:gridCol w="1227584">
                  <a:extLst>
                    <a:ext uri="{9D8B030D-6E8A-4147-A177-3AD203B41FA5}">
                      <a16:colId xmlns:a16="http://schemas.microsoft.com/office/drawing/2014/main" val="20002"/>
                    </a:ext>
                  </a:extLst>
                </a:gridCol>
              </a:tblGrid>
              <a:tr h="693305">
                <a:tc>
                  <a:txBody>
                    <a:bodyPr/>
                    <a:lstStyle/>
                    <a:p>
                      <a:pPr algn="ctr" latinLnBrk="1"/>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Average Case</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Worst Case</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93305">
                <a:tc>
                  <a:txBody>
                    <a:bodyPr/>
                    <a:lstStyle/>
                    <a:p>
                      <a:pPr algn="ctr" latinLnBrk="1"/>
                      <a:r>
                        <a:rPr lang="en-US" altLang="ko-KR" dirty="0">
                          <a:solidFill>
                            <a:schemeClr val="tx2"/>
                          </a:solidFill>
                        </a:rPr>
                        <a:t>Selection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O(N</a:t>
                      </a:r>
                      <a:r>
                        <a:rPr lang="en-US" altLang="ko-KR" baseline="30000" dirty="0">
                          <a:solidFill>
                            <a:schemeClr val="tx2"/>
                          </a:solidFill>
                        </a:rPr>
                        <a:t>2</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O(N</a:t>
                      </a:r>
                      <a:r>
                        <a:rPr lang="en-US" altLang="ko-KR" baseline="30000" dirty="0">
                          <a:solidFill>
                            <a:schemeClr val="tx2"/>
                          </a:solidFill>
                        </a:rPr>
                        <a:t>2</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93305">
                <a:tc>
                  <a:txBody>
                    <a:bodyPr/>
                    <a:lstStyle/>
                    <a:p>
                      <a:pPr algn="ctr" latinLnBrk="1"/>
                      <a:r>
                        <a:rPr lang="en-US" altLang="ko-KR" dirty="0">
                          <a:solidFill>
                            <a:schemeClr val="tx2"/>
                          </a:solidFill>
                        </a:rPr>
                        <a:t>Merge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a:t>
                      </a:r>
                      <a:r>
                        <a:rPr lang="en-US" altLang="ko-KR" dirty="0" err="1">
                          <a:solidFill>
                            <a:schemeClr val="tx2"/>
                          </a:solidFill>
                        </a:rPr>
                        <a:t>NlogN</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a:t>
                      </a:r>
                      <a:r>
                        <a:rPr lang="en-US" altLang="ko-KR" dirty="0" err="1">
                          <a:solidFill>
                            <a:schemeClr val="tx2"/>
                          </a:solidFill>
                        </a:rPr>
                        <a:t>NlogN</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93305">
                <a:tc>
                  <a:txBody>
                    <a:bodyPr/>
                    <a:lstStyle/>
                    <a:p>
                      <a:pPr algn="ctr" latinLnBrk="1"/>
                      <a:r>
                        <a:rPr lang="en-US" altLang="ko-KR" dirty="0">
                          <a:solidFill>
                            <a:schemeClr val="tx2"/>
                          </a:solidFill>
                        </a:rPr>
                        <a:t>Heap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a:t>
                      </a:r>
                      <a:r>
                        <a:rPr lang="en-US" altLang="ko-KR" dirty="0" err="1">
                          <a:solidFill>
                            <a:schemeClr val="tx2"/>
                          </a:solidFill>
                        </a:rPr>
                        <a:t>NlogN</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a:t>
                      </a:r>
                      <a:r>
                        <a:rPr lang="en-US" altLang="ko-KR" dirty="0" err="1">
                          <a:solidFill>
                            <a:schemeClr val="tx2"/>
                          </a:solidFill>
                        </a:rPr>
                        <a:t>NlogN</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93305">
                <a:tc>
                  <a:txBody>
                    <a:bodyPr/>
                    <a:lstStyle/>
                    <a:p>
                      <a:pPr algn="ctr" latinLnBrk="1"/>
                      <a:r>
                        <a:rPr lang="en-US" altLang="ko-KR" dirty="0">
                          <a:solidFill>
                            <a:schemeClr val="tx2"/>
                          </a:solidFill>
                        </a:rPr>
                        <a:t>Quick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a:t>
                      </a:r>
                      <a:r>
                        <a:rPr lang="en-US" altLang="ko-KR" dirty="0" err="1">
                          <a:solidFill>
                            <a:schemeClr val="tx2"/>
                          </a:solidFill>
                        </a:rPr>
                        <a:t>NlogN</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O(N</a:t>
                      </a:r>
                      <a:r>
                        <a:rPr lang="en-US" altLang="ko-KR" baseline="30000" dirty="0">
                          <a:solidFill>
                            <a:schemeClr val="tx2"/>
                          </a:solidFill>
                        </a:rPr>
                        <a:t>2</a:t>
                      </a:r>
                      <a:r>
                        <a:rPr lang="en-US" altLang="ko-KR" dirty="0">
                          <a:solidFill>
                            <a:schemeClr val="tx2"/>
                          </a:solidFill>
                        </a:rPr>
                        <a: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93305">
                <a:tc>
                  <a:txBody>
                    <a:bodyPr/>
                    <a:lstStyle/>
                    <a:p>
                      <a:pPr algn="ctr" latinLnBrk="1"/>
                      <a:r>
                        <a:rPr lang="en-US" altLang="ko-KR" dirty="0">
                          <a:solidFill>
                            <a:schemeClr val="tx2"/>
                          </a:solidFill>
                        </a:rPr>
                        <a:t>Counting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O(N+R)</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schemeClr val="tx2"/>
                          </a:solidFill>
                        </a:rPr>
                        <a:t>O(N+R)</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93305">
                <a:tc>
                  <a:txBody>
                    <a:bodyPr/>
                    <a:lstStyle/>
                    <a:p>
                      <a:pPr algn="ctr" latinLnBrk="1"/>
                      <a:r>
                        <a:rPr lang="en-US" altLang="ko-KR" dirty="0">
                          <a:solidFill>
                            <a:schemeClr val="tx2"/>
                          </a:solidFill>
                        </a:rPr>
                        <a:t>Radix Sort</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O(ND)</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2"/>
                          </a:solidFill>
                        </a:rPr>
                        <a:t>O(ND)</a:t>
                      </a:r>
                      <a:endParaRPr lang="ko-KR" altLang="en-US"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10522175" y="6103711"/>
            <a:ext cx="753545" cy="365125"/>
          </a:xfrm>
        </p:spPr>
        <p:txBody>
          <a:bodyPr/>
          <a:lstStyle/>
          <a:p>
            <a:fld id="{7F92C22C-EC2B-4071-B4C5-3756ABCA11CF}" type="slidenum">
              <a:rPr lang="ko-KR" altLang="en-US" smtClean="0"/>
              <a:t>19</a:t>
            </a:fld>
            <a:endParaRPr lang="ko-KR" altLang="en-US"/>
          </a:p>
        </p:txBody>
      </p:sp>
      <p:sp>
        <p:nvSpPr>
          <p:cNvPr id="6" name="Content Placeholder 2"/>
          <p:cNvSpPr txBox="1">
            <a:spLocks/>
          </p:cNvSpPr>
          <p:nvPr/>
        </p:nvSpPr>
        <p:spPr>
          <a:xfrm>
            <a:off x="5568601" y="1268413"/>
            <a:ext cx="4953574" cy="5284373"/>
          </a:xfrm>
          <a:prstGeom prst="rect">
            <a:avLst/>
          </a:prstGeom>
        </p:spPr>
        <p:txBody>
          <a:bodyPr vert="horz" lIns="91440" tIns="45720" rIns="91440" bIns="4572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ko-KR" dirty="0"/>
              <a:t>In the real world</a:t>
            </a:r>
          </a:p>
          <a:p>
            <a:pPr lvl="1"/>
            <a:r>
              <a:rPr lang="en-US" altLang="ko-KR" dirty="0"/>
              <a:t>Many people do not concern the time complexity of the sorting</a:t>
            </a:r>
          </a:p>
          <a:p>
            <a:pPr lvl="1"/>
            <a:r>
              <a:rPr lang="en-US" altLang="ko-KR" dirty="0"/>
              <a:t>Why?</a:t>
            </a:r>
          </a:p>
          <a:p>
            <a:pPr lvl="2"/>
            <a:r>
              <a:rPr lang="en-US" altLang="ko-KR" dirty="0"/>
              <a:t>Most of time, people rely on the database and “DESC” and “ASC”</a:t>
            </a:r>
          </a:p>
          <a:p>
            <a:pPr lvl="2"/>
            <a:r>
              <a:rPr lang="en-US" altLang="ko-KR" dirty="0"/>
              <a:t>Most of time, people do not give too much thought on this issue</a:t>
            </a:r>
          </a:p>
          <a:p>
            <a:pPr lvl="3"/>
            <a:r>
              <a:rPr lang="en-US" altLang="ko-KR" dirty="0"/>
              <a:t>Not a good idea</a:t>
            </a:r>
          </a:p>
          <a:p>
            <a:r>
              <a:rPr lang="en-US" altLang="ko-KR" dirty="0"/>
              <a:t>You need to consider the cost of your system</a:t>
            </a:r>
          </a:p>
          <a:p>
            <a:pPr lvl="1"/>
            <a:r>
              <a:rPr lang="en-US" altLang="ko-KR" dirty="0"/>
              <a:t>Development</a:t>
            </a:r>
          </a:p>
          <a:p>
            <a:pPr lvl="1"/>
            <a:r>
              <a:rPr lang="en-US" altLang="ko-KR" dirty="0"/>
              <a:t>Maintenance</a:t>
            </a:r>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27951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8026335" cy="970450"/>
          </a:xfrm>
        </p:spPr>
        <p:txBody>
          <a:bodyPr/>
          <a:lstStyle/>
          <a:p>
            <a:r>
              <a:rPr lang="en-US" altLang="ko-KR" dirty="0"/>
              <a:t>Weekly Objectives</a:t>
            </a:r>
            <a:endParaRPr lang="ko-KR" altLang="en-US" dirty="0"/>
          </a:p>
        </p:txBody>
      </p:sp>
      <p:sp>
        <p:nvSpPr>
          <p:cNvPr id="3" name="Content Placeholder 2"/>
          <p:cNvSpPr>
            <a:spLocks noGrp="1"/>
          </p:cNvSpPr>
          <p:nvPr>
            <p:ph idx="1"/>
          </p:nvPr>
        </p:nvSpPr>
        <p:spPr>
          <a:xfrm>
            <a:off x="1774825" y="1268413"/>
            <a:ext cx="8344740" cy="5289420"/>
          </a:xfrm>
        </p:spPr>
        <p:txBody>
          <a:bodyPr>
            <a:normAutofit lnSpcReduction="10000"/>
          </a:bodyPr>
          <a:lstStyle/>
          <a:p>
            <a:r>
              <a:rPr lang="en-US" altLang="ko-KR" dirty="0"/>
              <a:t>This week, we study various sorting algorithms</a:t>
            </a:r>
          </a:p>
          <a:p>
            <a:r>
              <a:rPr lang="en-US" altLang="ko-KR" dirty="0"/>
              <a:t>Objectives are</a:t>
            </a:r>
          </a:p>
          <a:p>
            <a:pPr lvl="1"/>
            <a:r>
              <a:rPr lang="en-US" altLang="ko-KR" dirty="0"/>
              <a:t>Understanding their performances</a:t>
            </a:r>
          </a:p>
          <a:p>
            <a:pPr lvl="2"/>
            <a:r>
              <a:rPr lang="en-US" altLang="ko-KR" dirty="0"/>
              <a:t>Particularly, why they have such performances</a:t>
            </a:r>
          </a:p>
          <a:p>
            <a:pPr lvl="1"/>
            <a:r>
              <a:rPr lang="en-US" altLang="ko-KR" dirty="0"/>
              <a:t>Understanding the algorithms</a:t>
            </a:r>
          </a:p>
          <a:p>
            <a:pPr lvl="1"/>
            <a:r>
              <a:rPr lang="en-US" altLang="ko-KR" dirty="0"/>
              <a:t>Able to implement the algorithms</a:t>
            </a:r>
          </a:p>
          <a:p>
            <a:pPr lvl="2"/>
            <a:r>
              <a:rPr lang="en-US" altLang="ko-KR" dirty="0"/>
              <a:t>Selection Sort</a:t>
            </a:r>
          </a:p>
          <a:p>
            <a:pPr lvl="3"/>
            <a:r>
              <a:rPr lang="en-US" altLang="ko-KR" dirty="0"/>
              <a:t>Just comparison in the sequence with two index iterations</a:t>
            </a:r>
          </a:p>
          <a:p>
            <a:pPr lvl="2"/>
            <a:r>
              <a:rPr lang="en-US" altLang="ko-KR" dirty="0"/>
              <a:t>Merge Sort</a:t>
            </a:r>
          </a:p>
          <a:p>
            <a:pPr lvl="3"/>
            <a:r>
              <a:rPr lang="en-US" altLang="ko-KR" dirty="0"/>
              <a:t>Divide and conquer approach</a:t>
            </a:r>
          </a:p>
          <a:p>
            <a:pPr lvl="2"/>
            <a:r>
              <a:rPr lang="en-US" altLang="ko-KR" dirty="0"/>
              <a:t>Heap Sort</a:t>
            </a:r>
          </a:p>
          <a:p>
            <a:pPr lvl="3"/>
            <a:r>
              <a:rPr lang="en-US" altLang="ko-KR" dirty="0"/>
              <a:t>Tricky in the complexity proof</a:t>
            </a:r>
          </a:p>
          <a:p>
            <a:pPr lvl="2"/>
            <a:r>
              <a:rPr lang="en-US" altLang="ko-KR" dirty="0"/>
              <a:t>Quick Sort</a:t>
            </a:r>
          </a:p>
          <a:p>
            <a:pPr lvl="3"/>
            <a:r>
              <a:rPr lang="en-US" altLang="ko-KR" dirty="0"/>
              <a:t>Importance of a pivot</a:t>
            </a:r>
          </a:p>
          <a:p>
            <a:pPr lvl="2"/>
            <a:r>
              <a:rPr lang="en-US" altLang="ko-KR" dirty="0"/>
              <a:t>Counting Sort and Radix Sort</a:t>
            </a:r>
          </a:p>
          <a:p>
            <a:pPr lvl="3"/>
            <a:r>
              <a:rPr lang="en-US" altLang="ko-KR" dirty="0"/>
              <a:t>O(N) search</a:t>
            </a:r>
          </a:p>
          <a:p>
            <a:pPr lvl="2"/>
            <a:endParaRPr lang="en-US" altLang="ko-KR" dirty="0"/>
          </a:p>
        </p:txBody>
      </p:sp>
      <p:sp>
        <p:nvSpPr>
          <p:cNvPr id="5" name="Slide Number Placeholder 4"/>
          <p:cNvSpPr>
            <a:spLocks noGrp="1"/>
          </p:cNvSpPr>
          <p:nvPr>
            <p:ph type="sldNum" sz="quarter" idx="12"/>
          </p:nvPr>
        </p:nvSpPr>
        <p:spPr/>
        <p:txBody>
          <a:bodyPr/>
          <a:lstStyle/>
          <a:p>
            <a:fld id="{7F92C22C-EC2B-4071-B4C5-3756ABCA11CF}" type="slidenum">
              <a:rPr lang="ko-KR" altLang="en-US" smtClean="0"/>
              <a:t>2</a:t>
            </a:fld>
            <a:endParaRPr lang="ko-KR" altLang="en-US"/>
          </a:p>
        </p:txBody>
      </p:sp>
    </p:spTree>
    <p:extLst>
      <p:ext uri="{BB962C8B-B14F-4D97-AF65-F5344CB8AC3E}">
        <p14:creationId xmlns:p14="http://schemas.microsoft.com/office/powerpoint/2010/main" val="313276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130275"/>
            <a:ext cx="11247040" cy="1138138"/>
          </a:xfrm>
        </p:spPr>
        <p:txBody>
          <a:bodyPr/>
          <a:lstStyle/>
          <a:p>
            <a:r>
              <a:rPr lang="en-US" altLang="ko-KR" dirty="0"/>
              <a:t>Further Reading</a:t>
            </a:r>
            <a:endParaRPr lang="ko-KR" altLang="en-US" dirty="0"/>
          </a:p>
        </p:txBody>
      </p:sp>
      <p:sp>
        <p:nvSpPr>
          <p:cNvPr id="3" name="Content Placeholder 2"/>
          <p:cNvSpPr>
            <a:spLocks noGrp="1"/>
          </p:cNvSpPr>
          <p:nvPr>
            <p:ph idx="1"/>
          </p:nvPr>
        </p:nvSpPr>
        <p:spPr>
          <a:xfrm>
            <a:off x="1774825" y="1268413"/>
            <a:ext cx="11247040" cy="4925144"/>
          </a:xfrm>
        </p:spPr>
        <p:txBody>
          <a:bodyPr/>
          <a:lstStyle/>
          <a:p>
            <a:r>
              <a:rPr lang="en-US" altLang="ko-KR" dirty="0"/>
              <a:t>Introductions to Algorithms by </a:t>
            </a:r>
            <a:r>
              <a:rPr lang="en-US" altLang="ko-KR" dirty="0" err="1"/>
              <a:t>Cormen</a:t>
            </a:r>
            <a:r>
              <a:rPr lang="en-US" altLang="ko-KR" dirty="0"/>
              <a:t> et al.</a:t>
            </a:r>
          </a:p>
          <a:p>
            <a:pPr lvl="1"/>
            <a:r>
              <a:rPr lang="en-US" altLang="ko-KR" dirty="0"/>
              <a:t>pp. 127-173</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20</a:t>
            </a:fld>
            <a:endParaRPr lang="ko-KR" altLang="en-US"/>
          </a:p>
        </p:txBody>
      </p:sp>
    </p:spTree>
    <p:extLst>
      <p:ext uri="{BB962C8B-B14F-4D97-AF65-F5344CB8AC3E}">
        <p14:creationId xmlns:p14="http://schemas.microsoft.com/office/powerpoint/2010/main" val="302195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027" y="282262"/>
            <a:ext cx="10353762" cy="970450"/>
          </a:xfrm>
        </p:spPr>
        <p:txBody>
          <a:bodyPr/>
          <a:lstStyle/>
          <a:p>
            <a:r>
              <a:rPr lang="en-US" altLang="ko-KR" dirty="0"/>
              <a:t>Sorting</a:t>
            </a:r>
            <a:endParaRPr lang="ko-KR" altLang="en-US" dirty="0"/>
          </a:p>
        </p:txBody>
      </p:sp>
      <p:sp>
        <p:nvSpPr>
          <p:cNvPr id="3" name="Content Placeholder 2"/>
          <p:cNvSpPr>
            <a:spLocks noGrp="1"/>
          </p:cNvSpPr>
          <p:nvPr>
            <p:ph idx="1"/>
          </p:nvPr>
        </p:nvSpPr>
        <p:spPr>
          <a:xfrm>
            <a:off x="1755027" y="1252712"/>
            <a:ext cx="8418221" cy="5004707"/>
          </a:xfrm>
        </p:spPr>
        <p:txBody>
          <a:bodyPr>
            <a:normAutofit/>
          </a:bodyPr>
          <a:lstStyle/>
          <a:p>
            <a:r>
              <a:rPr lang="en-US" altLang="ko-KR" dirty="0">
                <a:hlinkClick r:id="rId2"/>
              </a:rPr>
              <a:t>https://www.toptal.com/developers/sorting-algorithms</a:t>
            </a:r>
            <a:endParaRPr lang="en-US" altLang="ko-KR" dirty="0"/>
          </a:p>
          <a:p>
            <a:r>
              <a:rPr lang="en-US" altLang="ko-KR" dirty="0"/>
              <a:t>Without a manipulation on data</a:t>
            </a:r>
          </a:p>
          <a:p>
            <a:pPr lvl="1"/>
            <a:r>
              <a:rPr lang="en-US" altLang="ko-KR" dirty="0"/>
              <a:t>Just a chunk of data is useless to users</a:t>
            </a:r>
          </a:p>
          <a:p>
            <a:pPr lvl="1"/>
            <a:r>
              <a:rPr lang="en-US" altLang="ko-KR" dirty="0"/>
              <a:t>Data should be structured for</a:t>
            </a:r>
          </a:p>
          <a:p>
            <a:pPr lvl="2"/>
            <a:r>
              <a:rPr lang="en-US" altLang="ko-KR" dirty="0"/>
              <a:t>Users</a:t>
            </a:r>
          </a:p>
          <a:p>
            <a:pPr lvl="3"/>
            <a:r>
              <a:rPr lang="en-US" altLang="ko-KR" dirty="0"/>
              <a:t>Data display</a:t>
            </a:r>
          </a:p>
          <a:p>
            <a:pPr lvl="3"/>
            <a:r>
              <a:rPr lang="en-US" altLang="ko-KR" dirty="0"/>
              <a:t>Maybe, sorted table</a:t>
            </a:r>
          </a:p>
          <a:p>
            <a:pPr lvl="2"/>
            <a:r>
              <a:rPr lang="en-US" altLang="ko-KR" dirty="0"/>
              <a:t>Computers</a:t>
            </a:r>
          </a:p>
          <a:p>
            <a:pPr lvl="3"/>
            <a:r>
              <a:rPr lang="en-US" altLang="ko-KR" dirty="0"/>
              <a:t>Data structure</a:t>
            </a:r>
          </a:p>
          <a:p>
            <a:pPr lvl="3"/>
            <a:r>
              <a:rPr lang="en-US" altLang="ko-KR" dirty="0"/>
              <a:t>Maybe, heap, BST, hash….</a:t>
            </a:r>
          </a:p>
          <a:p>
            <a:pPr lvl="1"/>
            <a:r>
              <a:rPr lang="en-US" altLang="ko-KR" dirty="0"/>
              <a:t>Most of human decisions asks</a:t>
            </a:r>
          </a:p>
          <a:p>
            <a:pPr lvl="2"/>
            <a:r>
              <a:rPr lang="en-US" altLang="ko-KR" dirty="0"/>
              <a:t>Best case</a:t>
            </a:r>
          </a:p>
          <a:p>
            <a:pPr lvl="2"/>
            <a:r>
              <a:rPr lang="en-US" altLang="ko-KR" dirty="0"/>
              <a:t>Worst case</a:t>
            </a:r>
          </a:p>
          <a:p>
            <a:pPr lvl="2"/>
            <a:r>
              <a:rPr lang="en-US" altLang="ko-KR" dirty="0"/>
              <a:t>Sorting!</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3</a:t>
            </a:fld>
            <a:endParaRPr lang="ko-KR" altLang="en-US"/>
          </a:p>
        </p:txBody>
      </p:sp>
      <p:pic>
        <p:nvPicPr>
          <p:cNvPr id="5" name="Picture 4"/>
          <p:cNvPicPr>
            <a:picLocks noChangeAspect="1"/>
          </p:cNvPicPr>
          <p:nvPr/>
        </p:nvPicPr>
        <p:blipFill>
          <a:blip r:embed="rId3"/>
          <a:stretch>
            <a:fillRect/>
          </a:stretch>
        </p:blipFill>
        <p:spPr>
          <a:xfrm>
            <a:off x="7105141" y="1768072"/>
            <a:ext cx="4035878" cy="4489347"/>
          </a:xfrm>
          <a:prstGeom prst="rect">
            <a:avLst/>
          </a:prstGeom>
        </p:spPr>
      </p:pic>
    </p:spTree>
    <p:extLst>
      <p:ext uri="{BB962C8B-B14F-4D97-AF65-F5344CB8AC3E}">
        <p14:creationId xmlns:p14="http://schemas.microsoft.com/office/powerpoint/2010/main" val="117402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10353762" cy="970450"/>
          </a:xfrm>
        </p:spPr>
        <p:txBody>
          <a:bodyPr/>
          <a:lstStyle/>
          <a:p>
            <a:r>
              <a:rPr lang="en-US" altLang="ko-KR" dirty="0"/>
              <a:t>O(N</a:t>
            </a:r>
            <a:r>
              <a:rPr lang="en-US" altLang="ko-KR" baseline="30000" dirty="0"/>
              <a:t>2</a:t>
            </a:r>
            <a:r>
              <a:rPr lang="en-US" altLang="ko-KR" dirty="0"/>
              <a:t>) Sorting</a:t>
            </a:r>
            <a:endParaRPr lang="ko-KR" altLang="en-US" dirty="0"/>
          </a:p>
        </p:txBody>
      </p:sp>
      <p:sp>
        <p:nvSpPr>
          <p:cNvPr id="3" name="Content Placeholder 2"/>
          <p:cNvSpPr>
            <a:spLocks noGrp="1"/>
          </p:cNvSpPr>
          <p:nvPr>
            <p:ph idx="1"/>
          </p:nvPr>
        </p:nvSpPr>
        <p:spPr>
          <a:xfrm>
            <a:off x="1774825" y="1260347"/>
            <a:ext cx="7944692" cy="5016692"/>
          </a:xfrm>
        </p:spPr>
        <p:txBody>
          <a:bodyPr>
            <a:normAutofit fontScale="92500" lnSpcReduction="10000"/>
          </a:bodyPr>
          <a:lstStyle/>
          <a:p>
            <a:r>
              <a:rPr lang="en-US" altLang="ko-KR" dirty="0"/>
              <a:t>Sorting algorithm</a:t>
            </a:r>
          </a:p>
          <a:p>
            <a:pPr lvl="1"/>
            <a:r>
              <a:rPr lang="en-US" altLang="ko-KR" dirty="0"/>
              <a:t>Worst case O(N</a:t>
            </a:r>
            <a:r>
              <a:rPr lang="en-US" altLang="ko-KR" baseline="30000" dirty="0"/>
              <a:t>2</a:t>
            </a:r>
            <a:r>
              <a:rPr lang="en-US" altLang="ko-KR" dirty="0"/>
              <a:t>) sorting</a:t>
            </a:r>
          </a:p>
          <a:p>
            <a:pPr lvl="1"/>
            <a:r>
              <a:rPr lang="en-US" altLang="ko-KR" dirty="0"/>
              <a:t>Without a divide-and-conquer approach</a:t>
            </a:r>
          </a:p>
          <a:p>
            <a:pPr lvl="1"/>
            <a:r>
              <a:rPr lang="en-US" altLang="ko-KR" dirty="0"/>
              <a:t>Sequential comparisons with two index iterations</a:t>
            </a:r>
          </a:p>
          <a:p>
            <a:pPr lvl="2"/>
            <a:r>
              <a:rPr lang="en-US" altLang="ko-KR" dirty="0"/>
              <a:t>Usually there is a nested loop that ranges </a:t>
            </a:r>
          </a:p>
          <a:p>
            <a:pPr lvl="3"/>
            <a:r>
              <a:rPr lang="en-US" altLang="ko-KR" dirty="0"/>
              <a:t>Outer loop: from the first to the end</a:t>
            </a:r>
          </a:p>
          <a:p>
            <a:pPr lvl="3"/>
            <a:r>
              <a:rPr lang="en-US" altLang="ko-KR" dirty="0"/>
              <a:t>Inner loop: </a:t>
            </a:r>
          </a:p>
          <a:p>
            <a:pPr lvl="4"/>
            <a:r>
              <a:rPr lang="en-US" altLang="ko-KR" dirty="0"/>
              <a:t>from the outer loop’s index to the end</a:t>
            </a:r>
          </a:p>
          <a:p>
            <a:pPr lvl="4"/>
            <a:r>
              <a:rPr lang="en-US" altLang="ko-KR" dirty="0"/>
              <a:t>Or, from the first to the outer loop’s index</a:t>
            </a:r>
          </a:p>
          <a:p>
            <a:pPr lvl="1"/>
            <a:r>
              <a:rPr lang="en-US" altLang="ko-KR" dirty="0"/>
              <a:t>Variants</a:t>
            </a:r>
          </a:p>
          <a:p>
            <a:pPr lvl="2"/>
            <a:r>
              <a:rPr lang="en-US" altLang="ko-KR" dirty="0"/>
              <a:t>Insertion Sort</a:t>
            </a:r>
          </a:p>
          <a:p>
            <a:pPr lvl="2"/>
            <a:r>
              <a:rPr lang="en-US" altLang="ko-KR" b="1" dirty="0"/>
              <a:t>Selection Sort</a:t>
            </a:r>
          </a:p>
          <a:p>
            <a:pPr lvl="2"/>
            <a:r>
              <a:rPr lang="en-US" altLang="ko-KR" dirty="0"/>
              <a:t>Bubble Sort</a:t>
            </a:r>
          </a:p>
          <a:p>
            <a:pPr lvl="1"/>
            <a:r>
              <a:rPr lang="en-US" altLang="ko-KR" dirty="0"/>
              <a:t>Pros and Cons?</a:t>
            </a:r>
          </a:p>
          <a:p>
            <a:pPr lvl="2"/>
            <a:r>
              <a:rPr lang="en-US" altLang="ko-KR" dirty="0"/>
              <a:t>Cons: time complexity</a:t>
            </a:r>
          </a:p>
          <a:p>
            <a:pPr lvl="2"/>
            <a:r>
              <a:rPr lang="en-US" altLang="ko-KR" dirty="0"/>
              <a:t>Pros?</a:t>
            </a:r>
          </a:p>
          <a:p>
            <a:pPr lvl="3"/>
            <a:r>
              <a:rPr lang="en-US" altLang="ko-KR" dirty="0"/>
              <a:t>Easy to implement</a:t>
            </a:r>
            <a:endParaRPr lang="ko-KR" altLang="en-US" dirty="0"/>
          </a:p>
        </p:txBody>
      </p:sp>
      <p:sp>
        <p:nvSpPr>
          <p:cNvPr id="4" name="Slide Number Placeholder 3"/>
          <p:cNvSpPr>
            <a:spLocks noGrp="1"/>
          </p:cNvSpPr>
          <p:nvPr>
            <p:ph type="sldNum" sz="quarter" idx="12"/>
          </p:nvPr>
        </p:nvSpPr>
        <p:spPr>
          <a:xfrm>
            <a:off x="11300375" y="6641976"/>
            <a:ext cx="828212" cy="216024"/>
          </a:xfrm>
        </p:spPr>
        <p:txBody>
          <a:bodyPr/>
          <a:lstStyle/>
          <a:p>
            <a:fld id="{7F92C22C-EC2B-4071-B4C5-3756ABCA11CF}" type="slidenum">
              <a:rPr lang="ko-KR" altLang="en-US" smtClean="0"/>
              <a:t>4</a:t>
            </a:fld>
            <a:endParaRPr lang="ko-KR" altLang="en-US"/>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90002" y="297963"/>
            <a:ext cx="2659028" cy="15954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load.wikimedia.org/wikipedia/commons/c/c8/Bubble-sort-example-300px.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90002" y="4686828"/>
            <a:ext cx="2659028" cy="1595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commons/9/94/Selection-Sort-Animation.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342285" y="1892977"/>
            <a:ext cx="754463" cy="279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5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10353762" cy="970450"/>
          </a:xfrm>
        </p:spPr>
        <p:txBody>
          <a:bodyPr/>
          <a:lstStyle/>
          <a:p>
            <a:r>
              <a:rPr lang="en-US" altLang="ko-KR" dirty="0"/>
              <a:t>Selection sort algorithm</a:t>
            </a:r>
            <a:endParaRPr lang="ko-KR" altLang="en-US" dirty="0"/>
          </a:p>
        </p:txBody>
      </p:sp>
      <p:sp>
        <p:nvSpPr>
          <p:cNvPr id="3" name="Content Placeholder 2"/>
          <p:cNvSpPr>
            <a:spLocks noGrp="1"/>
          </p:cNvSpPr>
          <p:nvPr>
            <p:ph idx="1"/>
          </p:nvPr>
        </p:nvSpPr>
        <p:spPr>
          <a:xfrm>
            <a:off x="1774825" y="1293282"/>
            <a:ext cx="5698976" cy="5543550"/>
          </a:xfrm>
        </p:spPr>
        <p:txBody>
          <a:bodyPr>
            <a:normAutofit/>
          </a:bodyPr>
          <a:lstStyle/>
          <a:p>
            <a:r>
              <a:rPr lang="en-US" altLang="ko-KR" dirty="0"/>
              <a:t>Examples of algorithms</a:t>
            </a:r>
          </a:p>
          <a:p>
            <a:pPr lvl="1"/>
            <a:r>
              <a:rPr lang="en-US" altLang="ko-KR" dirty="0"/>
              <a:t>Insertion, deletion, search of linked lists, stacks, queues…</a:t>
            </a:r>
          </a:p>
          <a:p>
            <a:pPr lvl="1"/>
            <a:r>
              <a:rPr lang="en-US" altLang="ko-KR" dirty="0"/>
              <a:t>Sorting of linked lists…</a:t>
            </a:r>
          </a:p>
          <a:p>
            <a:pPr lvl="2"/>
            <a:r>
              <a:rPr lang="en-US" altLang="ko-KR" dirty="0"/>
              <a:t>Various sorting methods</a:t>
            </a:r>
          </a:p>
          <a:p>
            <a:pPr lvl="3"/>
            <a:r>
              <a:rPr lang="en-US" altLang="ko-KR" dirty="0"/>
              <a:t>Bubble sort, Quick sort, Merge sort…</a:t>
            </a:r>
          </a:p>
          <a:p>
            <a:r>
              <a:rPr lang="en-US" altLang="ko-KR" dirty="0"/>
              <a:t>Selection Sort(list)</a:t>
            </a:r>
          </a:p>
          <a:p>
            <a:pPr lvl="1"/>
            <a:r>
              <a:rPr lang="en-US" altLang="ko-KR" dirty="0"/>
              <a:t>For itr1=0 to length(list)</a:t>
            </a:r>
          </a:p>
          <a:p>
            <a:pPr lvl="2"/>
            <a:r>
              <a:rPr lang="en-US" altLang="ko-KR" dirty="0"/>
              <a:t>For itr2=0 to length(list)</a:t>
            </a:r>
          </a:p>
          <a:p>
            <a:pPr lvl="3"/>
            <a:r>
              <a:rPr lang="en-US" altLang="ko-KR" dirty="0"/>
              <a:t>If list[itr1] &lt; list[itr2]</a:t>
            </a:r>
          </a:p>
          <a:p>
            <a:pPr lvl="4"/>
            <a:r>
              <a:rPr lang="en-US" altLang="ko-KR" dirty="0"/>
              <a:t>Swap list[itr1], list[itr2]</a:t>
            </a:r>
          </a:p>
          <a:p>
            <a:pPr lvl="1"/>
            <a:r>
              <a:rPr lang="en-US" altLang="ko-KR" dirty="0"/>
              <a:t>Return list</a:t>
            </a:r>
          </a:p>
          <a:p>
            <a:r>
              <a:rPr lang="en-US" altLang="ko-KR" dirty="0"/>
              <a:t>This program uses</a:t>
            </a:r>
          </a:p>
          <a:p>
            <a:pPr lvl="1"/>
            <a:r>
              <a:rPr lang="en-US" altLang="ko-KR" dirty="0"/>
              <a:t>Data structure: List </a:t>
            </a:r>
          </a:p>
          <a:p>
            <a:pPr lvl="1"/>
            <a:r>
              <a:rPr lang="en-US" altLang="ko-KR" dirty="0"/>
              <a:t>Algorithm: Selection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5</a:t>
            </a:fld>
            <a:endParaRPr lang="ko-KR" altLang="en-US"/>
          </a:p>
        </p:txBody>
      </p:sp>
      <p:pic>
        <p:nvPicPr>
          <p:cNvPr id="8" name="Picture 2" descr="http://upload.wikimedia.org/wikipedia/commons/9/94/Selection-Sort-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44937" y="263890"/>
            <a:ext cx="706535" cy="262124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그룹 8">
            <a:extLst>
              <a:ext uri="{FF2B5EF4-FFF2-40B4-BE49-F238E27FC236}">
                <a16:creationId xmlns:a16="http://schemas.microsoft.com/office/drawing/2014/main" id="{CF15CABA-455E-4DBD-8EDA-6FA66D95E932}"/>
              </a:ext>
            </a:extLst>
          </p:cNvPr>
          <p:cNvGrpSpPr/>
          <p:nvPr/>
        </p:nvGrpSpPr>
        <p:grpSpPr>
          <a:xfrm>
            <a:off x="7562622" y="1410960"/>
            <a:ext cx="3505200" cy="5067300"/>
            <a:chOff x="6889853" y="1284757"/>
            <a:chExt cx="3505200" cy="5067300"/>
          </a:xfrm>
        </p:grpSpPr>
        <p:pic>
          <p:nvPicPr>
            <p:cNvPr id="10" name="그림 9">
              <a:extLst>
                <a:ext uri="{FF2B5EF4-FFF2-40B4-BE49-F238E27FC236}">
                  <a16:creationId xmlns:a16="http://schemas.microsoft.com/office/drawing/2014/main" id="{03D88966-03FB-41C7-A6C2-2C41D00D33F4}"/>
                </a:ext>
              </a:extLst>
            </p:cNvPr>
            <p:cNvPicPr>
              <a:picLocks noChangeAspect="1"/>
            </p:cNvPicPr>
            <p:nvPr/>
          </p:nvPicPr>
          <p:blipFill>
            <a:blip r:embed="rId3"/>
            <a:stretch>
              <a:fillRect/>
            </a:stretch>
          </p:blipFill>
          <p:spPr>
            <a:xfrm>
              <a:off x="6889853" y="1284757"/>
              <a:ext cx="3505200" cy="5067300"/>
            </a:xfrm>
            <a:prstGeom prst="rect">
              <a:avLst/>
            </a:prstGeom>
          </p:spPr>
        </p:pic>
        <p:pic>
          <p:nvPicPr>
            <p:cNvPr id="11" name="그림 10">
              <a:extLst>
                <a:ext uri="{FF2B5EF4-FFF2-40B4-BE49-F238E27FC236}">
                  <a16:creationId xmlns:a16="http://schemas.microsoft.com/office/drawing/2014/main" id="{8A7CBA58-B784-4C69-99EB-494DC0D89B78}"/>
                </a:ext>
              </a:extLst>
            </p:cNvPr>
            <p:cNvPicPr>
              <a:picLocks noChangeAspect="1"/>
            </p:cNvPicPr>
            <p:nvPr/>
          </p:nvPicPr>
          <p:blipFill rotWithShape="1">
            <a:blip r:embed="rId4"/>
            <a:srcRect r="11961"/>
            <a:stretch/>
          </p:blipFill>
          <p:spPr>
            <a:xfrm>
              <a:off x="6889853" y="5542432"/>
              <a:ext cx="3505200" cy="809625"/>
            </a:xfrm>
            <a:prstGeom prst="rect">
              <a:avLst/>
            </a:prstGeom>
            <a:ln>
              <a:solidFill>
                <a:schemeClr val="tx2"/>
              </a:solidFill>
            </a:ln>
          </p:spPr>
        </p:pic>
      </p:grpSp>
    </p:spTree>
    <p:extLst>
      <p:ext uri="{BB962C8B-B14F-4D97-AF65-F5344CB8AC3E}">
        <p14:creationId xmlns:p14="http://schemas.microsoft.com/office/powerpoint/2010/main" val="192255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34" y="297963"/>
            <a:ext cx="10353762" cy="970450"/>
          </a:xfrm>
        </p:spPr>
        <p:txBody>
          <a:bodyPr/>
          <a:lstStyle/>
          <a:p>
            <a:r>
              <a:rPr lang="en-US" altLang="ko-KR" dirty="0"/>
              <a:t>Example of selection sort execution </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934" y="1268413"/>
                <a:ext cx="8942614" cy="5352395"/>
              </a:xfrm>
            </p:spPr>
            <p:txBody>
              <a:bodyPr>
                <a:normAutofit lnSpcReduction="10000"/>
              </a:bodyPr>
              <a:lstStyle/>
              <a:p>
                <a:r>
                  <a:rPr lang="en-US" altLang="ko-KR" dirty="0"/>
                  <a:t>Let’s observe the execution of the selection sort</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Total iterations</a:t>
                </a:r>
              </a:p>
              <a:p>
                <a:pPr lvl="1"/>
                <a:r>
                  <a:rPr lang="en-US" altLang="ko-KR" dirty="0"/>
                  <a:t>= 9+8+….+1</a:t>
                </a:r>
              </a:p>
              <a:p>
                <a:pPr lvl="1"/>
                <a:r>
                  <a:rPr lang="en-US" altLang="ko-KR" dirty="0"/>
                  <a:t>=45 iterations</a:t>
                </a:r>
              </a:p>
              <a:p>
                <a:pPr lvl="1"/>
                <a:r>
                  <a:rPr lang="en-US" altLang="ko-KR" dirty="0"/>
                  <a:t>=</a:t>
                </a:r>
                <a14:m>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a:rPr>
                          <m:t>𝑛</m:t>
                        </m:r>
                        <m:r>
                          <a:rPr lang="en-US" altLang="ko-KR" b="0" i="1" smtClean="0">
                            <a:latin typeface="Cambria Math"/>
                          </a:rPr>
                          <m:t>(</m:t>
                        </m:r>
                        <m:r>
                          <a:rPr lang="en-US" altLang="ko-KR" b="0" i="1" smtClean="0">
                            <a:latin typeface="Cambria Math"/>
                          </a:rPr>
                          <m:t>𝑛</m:t>
                        </m:r>
                        <m:r>
                          <a:rPr lang="en-US" altLang="ko-KR" b="0" i="1" smtClean="0">
                            <a:latin typeface="Cambria Math"/>
                          </a:rPr>
                          <m:t>−1)</m:t>
                        </m:r>
                      </m:num>
                      <m:den>
                        <m:r>
                          <a:rPr lang="en-US" altLang="ko-KR" b="0" i="1" smtClean="0">
                            <a:latin typeface="Cambria Math"/>
                          </a:rPr>
                          <m:t>2</m:t>
                        </m:r>
                      </m:den>
                    </m:f>
                  </m:oMath>
                </a14:m>
                <a:r>
                  <a:rPr lang="en-US" altLang="ko-KR" dirty="0"/>
                  <a:t>=</a:t>
                </a:r>
                <a14:m>
                  <m:oMath xmlns:m="http://schemas.openxmlformats.org/officeDocument/2006/math">
                    <m:f>
                      <m:fPr>
                        <m:ctrlPr>
                          <a:rPr lang="en-US" altLang="ko-KR" i="1" dirty="0" smtClean="0">
                            <a:latin typeface="Cambria Math" panose="02040503050406030204" pitchFamily="18" charset="0"/>
                          </a:rPr>
                        </m:ctrlPr>
                      </m:fPr>
                      <m:num>
                        <m:r>
                          <a:rPr lang="en-US" altLang="ko-KR" b="0" i="1" dirty="0" smtClean="0">
                            <a:latin typeface="Cambria Math"/>
                          </a:rPr>
                          <m:t>1</m:t>
                        </m:r>
                      </m:num>
                      <m:den>
                        <m:r>
                          <a:rPr lang="en-US" altLang="ko-KR" b="0" i="1" dirty="0" smtClean="0">
                            <a:latin typeface="Cambria Math"/>
                          </a:rPr>
                          <m:t>2</m:t>
                        </m:r>
                      </m:den>
                    </m:f>
                    <m:sSup>
                      <m:sSupPr>
                        <m:ctrlPr>
                          <a:rPr lang="en-US" altLang="ko-KR" i="1" dirty="0" smtClean="0">
                            <a:latin typeface="Cambria Math" panose="02040503050406030204" pitchFamily="18" charset="0"/>
                          </a:rPr>
                        </m:ctrlPr>
                      </m:sSupPr>
                      <m:e>
                        <m:r>
                          <a:rPr lang="en-US" altLang="ko-KR" b="0" i="1" dirty="0" smtClean="0">
                            <a:latin typeface="Cambria Math"/>
                          </a:rPr>
                          <m:t>𝑛</m:t>
                        </m:r>
                      </m:e>
                      <m:sup>
                        <m:r>
                          <a:rPr lang="en-US" altLang="ko-KR" b="0" i="1" dirty="0" smtClean="0">
                            <a:latin typeface="Cambria Math"/>
                          </a:rPr>
                          <m:t>2</m:t>
                        </m:r>
                      </m:sup>
                    </m:sSup>
                    <m:r>
                      <a:rPr lang="en-US" altLang="ko-KR" b="0" i="1" dirty="0" smtClean="0">
                        <a:latin typeface="Cambria Math"/>
                      </a:rPr>
                      <m:t>−</m:t>
                    </m:r>
                    <m:f>
                      <m:fPr>
                        <m:ctrlPr>
                          <a:rPr lang="en-US" altLang="ko-KR" i="1" dirty="0">
                            <a:latin typeface="Cambria Math" panose="02040503050406030204" pitchFamily="18" charset="0"/>
                          </a:rPr>
                        </m:ctrlPr>
                      </m:fPr>
                      <m:num>
                        <m:r>
                          <a:rPr lang="en-US" altLang="ko-KR" i="1" dirty="0">
                            <a:latin typeface="Cambria Math"/>
                          </a:rPr>
                          <m:t>1</m:t>
                        </m:r>
                      </m:num>
                      <m:den>
                        <m:r>
                          <a:rPr lang="en-US" altLang="ko-KR" i="1" dirty="0">
                            <a:latin typeface="Cambria Math"/>
                          </a:rPr>
                          <m:t>2</m:t>
                        </m:r>
                      </m:den>
                    </m:f>
                    <m:r>
                      <a:rPr lang="en-US" altLang="ko-KR" b="0" i="1" dirty="0" smtClean="0">
                        <a:latin typeface="Cambria Math"/>
                      </a:rPr>
                      <m:t>𝑛</m:t>
                    </m:r>
                  </m:oMath>
                </a14:m>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934" y="1268413"/>
                <a:ext cx="8942614" cy="5352395"/>
              </a:xfrm>
              <a:blipFill>
                <a:blip r:embed="rId2"/>
                <a:stretch>
                  <a:fillRect t="-1481"/>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7F92C22C-EC2B-4071-B4C5-3756ABCA11CF}" type="slidenum">
              <a:rPr lang="ko-KR" altLang="en-US" smtClean="0"/>
              <a:t>6</a:t>
            </a:fld>
            <a:endParaRPr lang="ko-KR" altLang="en-US"/>
          </a:p>
        </p:txBody>
      </p:sp>
      <p:sp>
        <p:nvSpPr>
          <p:cNvPr id="6" name="TextBox 5"/>
          <p:cNvSpPr txBox="1"/>
          <p:nvPr/>
        </p:nvSpPr>
        <p:spPr>
          <a:xfrm>
            <a:off x="6871741" y="1774236"/>
            <a:ext cx="4408836" cy="4247317"/>
          </a:xfrm>
          <a:prstGeom prst="rect">
            <a:avLst/>
          </a:prstGeom>
          <a:noFill/>
        </p:spPr>
        <p:txBody>
          <a:bodyPr wrap="none" rtlCol="0">
            <a:spAutoFit/>
          </a:bodyPr>
          <a:lstStyle/>
          <a:p>
            <a:r>
              <a:rPr lang="en-US" altLang="ko-KR" dirty="0"/>
              <a:t>[2, 5, 0, 3, 3, 3, 1, 5, 4, 2]</a:t>
            </a:r>
          </a:p>
          <a:p>
            <a:pPr marL="285750" indent="-285750">
              <a:buFont typeface="Wingdings"/>
              <a:buChar char="à"/>
            </a:pPr>
            <a:r>
              <a:rPr lang="en-US" altLang="ko-KR" b="1" dirty="0">
                <a:solidFill>
                  <a:srgbClr val="FF0000"/>
                </a:solidFill>
                <a:sym typeface="Wingdings" pitchFamily="2" charset="2"/>
              </a:rPr>
              <a:t>(itr1 = 0, itr2=1..9) = 9 iterations</a:t>
            </a:r>
          </a:p>
          <a:p>
            <a:pPr marL="742950" lvl="1" indent="-285750">
              <a:buFont typeface="Wingdings"/>
              <a:buChar char="à"/>
            </a:pPr>
            <a:r>
              <a:rPr lang="en-US" altLang="ko-KR" dirty="0">
                <a:sym typeface="Wingdings" pitchFamily="2" charset="2"/>
              </a:rPr>
              <a:t>(itr1 = 0, itr2 = 1)</a:t>
            </a:r>
          </a:p>
          <a:p>
            <a:pPr marL="1200150" lvl="2" indent="-285750">
              <a:buFont typeface="Wingdings"/>
              <a:buChar char="à"/>
            </a:pPr>
            <a:r>
              <a:rPr lang="en-US" altLang="ko-KR" dirty="0">
                <a:sym typeface="Wingdings" pitchFamily="2" charset="2"/>
              </a:rPr>
              <a:t>2 &lt; 5, Hit and swap!!!</a:t>
            </a:r>
          </a:p>
          <a:p>
            <a:pPr marL="1200150" lvl="2" indent="-285750">
              <a:buFont typeface="Wingdings"/>
              <a:buChar char="à"/>
            </a:pPr>
            <a:r>
              <a:rPr lang="en-US" altLang="ko-KR" dirty="0">
                <a:sym typeface="Wingdings" pitchFamily="2" charset="2"/>
              </a:rPr>
              <a:t>list[0] = 5, list[1] = 2 from now</a:t>
            </a:r>
          </a:p>
          <a:p>
            <a:pPr marL="742950" lvl="1" indent="-285750">
              <a:buFont typeface="Wingdings"/>
              <a:buChar char="à"/>
            </a:pPr>
            <a:r>
              <a:rPr lang="en-US" altLang="ko-KR" dirty="0">
                <a:sym typeface="Wingdings" pitchFamily="2" charset="2"/>
              </a:rPr>
              <a:t>(itr1 = 0, itr2 = 2)</a:t>
            </a:r>
          </a:p>
          <a:p>
            <a:pPr marL="1200150" lvl="2" indent="-285750">
              <a:buFont typeface="Wingdings"/>
              <a:buChar char="à"/>
            </a:pPr>
            <a:r>
              <a:rPr lang="en-US" altLang="ko-KR" dirty="0">
                <a:sym typeface="Wingdings" pitchFamily="2" charset="2"/>
              </a:rPr>
              <a:t>5&lt;0, No hit</a:t>
            </a:r>
          </a:p>
          <a:p>
            <a:pPr marL="742950" lvl="1" indent="-285750">
              <a:buFont typeface="Wingdings"/>
              <a:buChar char="à"/>
            </a:pPr>
            <a:r>
              <a:rPr lang="en-US" altLang="ko-KR" dirty="0">
                <a:sym typeface="Wingdings" pitchFamily="2" charset="2"/>
              </a:rPr>
              <a:t>(itr1 = 0, itr2 = 3)</a:t>
            </a:r>
          </a:p>
          <a:p>
            <a:pPr marL="1200150" lvl="2" indent="-285750">
              <a:buFont typeface="Wingdings"/>
              <a:buChar char="à"/>
            </a:pPr>
            <a:r>
              <a:rPr lang="en-US" altLang="ko-KR" dirty="0">
                <a:sym typeface="Wingdings" pitchFamily="2" charset="2"/>
              </a:rPr>
              <a:t>5&lt;3, No hit</a:t>
            </a:r>
          </a:p>
          <a:p>
            <a:pPr marL="742950" lvl="1" indent="-285750">
              <a:buFont typeface="Wingdings"/>
              <a:buChar char="à"/>
            </a:pPr>
            <a:r>
              <a:rPr lang="en-US" altLang="ko-KR" dirty="0">
                <a:sym typeface="Wingdings" pitchFamily="2" charset="2"/>
              </a:rPr>
              <a:t>…..</a:t>
            </a:r>
          </a:p>
          <a:p>
            <a:pPr marL="285750" indent="-285750">
              <a:buFont typeface="Wingdings"/>
              <a:buChar char="à"/>
            </a:pPr>
            <a:r>
              <a:rPr lang="en-US" altLang="ko-KR" b="1" dirty="0">
                <a:solidFill>
                  <a:srgbClr val="FF0000"/>
                </a:solidFill>
                <a:sym typeface="Wingdings" pitchFamily="2" charset="2"/>
              </a:rPr>
              <a:t>(itr1 = 1, itr2=2..9) = 8 iterations</a:t>
            </a:r>
          </a:p>
          <a:p>
            <a:pPr marL="742950" lvl="1" indent="-285750">
              <a:buFont typeface="Wingdings"/>
              <a:buChar char="à"/>
            </a:pPr>
            <a:r>
              <a:rPr lang="en-US" altLang="ko-KR" dirty="0">
                <a:sym typeface="Wingdings" pitchFamily="2" charset="2"/>
              </a:rPr>
              <a:t>….</a:t>
            </a:r>
          </a:p>
          <a:p>
            <a:pPr marL="285750" indent="-285750">
              <a:buFont typeface="Wingdings"/>
              <a:buChar char="à"/>
            </a:pPr>
            <a:r>
              <a:rPr lang="en-US" altLang="ko-KR" dirty="0">
                <a:sym typeface="Wingdings" pitchFamily="2" charset="2"/>
              </a:rPr>
              <a:t>….</a:t>
            </a:r>
          </a:p>
          <a:p>
            <a:pPr marL="285750" indent="-285750">
              <a:buFont typeface="Wingdings"/>
              <a:buChar char="à"/>
            </a:pPr>
            <a:r>
              <a:rPr lang="en-US" altLang="ko-KR" b="1" dirty="0">
                <a:solidFill>
                  <a:srgbClr val="FF0000"/>
                </a:solidFill>
                <a:sym typeface="Wingdings" pitchFamily="2" charset="2"/>
              </a:rPr>
              <a:t>(itr1 = 8, itr2=9..9) = 1 iterations</a:t>
            </a:r>
          </a:p>
          <a:p>
            <a:pPr marL="742950" lvl="1" indent="-285750">
              <a:buFont typeface="Wingdings"/>
              <a:buChar char="à"/>
            </a:pPr>
            <a:r>
              <a:rPr lang="en-US" altLang="ko-KR" dirty="0">
                <a:sym typeface="Wingdings" pitchFamily="2" charset="2"/>
              </a:rPr>
              <a:t>…..</a:t>
            </a:r>
            <a:endParaRPr lang="ko-KR" altLang="en-US" dirty="0"/>
          </a:p>
        </p:txBody>
      </p:sp>
      <p:pic>
        <p:nvPicPr>
          <p:cNvPr id="8" name="그림 7">
            <a:extLst>
              <a:ext uri="{FF2B5EF4-FFF2-40B4-BE49-F238E27FC236}">
                <a16:creationId xmlns:a16="http://schemas.microsoft.com/office/drawing/2014/main" id="{EFB1BAF2-9CBA-43C4-8654-D7A7F1EF5372}"/>
              </a:ext>
            </a:extLst>
          </p:cNvPr>
          <p:cNvPicPr>
            <a:picLocks noChangeAspect="1"/>
          </p:cNvPicPr>
          <p:nvPr/>
        </p:nvPicPr>
        <p:blipFill>
          <a:blip r:embed="rId3"/>
          <a:stretch>
            <a:fillRect/>
          </a:stretch>
        </p:blipFill>
        <p:spPr>
          <a:xfrm>
            <a:off x="2095100" y="1899493"/>
            <a:ext cx="4605057" cy="2726307"/>
          </a:xfrm>
          <a:prstGeom prst="rect">
            <a:avLst/>
          </a:prstGeom>
        </p:spPr>
      </p:pic>
    </p:spTree>
    <p:extLst>
      <p:ext uri="{BB962C8B-B14F-4D97-AF65-F5344CB8AC3E}">
        <p14:creationId xmlns:p14="http://schemas.microsoft.com/office/powerpoint/2010/main" val="205387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97963"/>
            <a:ext cx="10353762" cy="970450"/>
          </a:xfrm>
        </p:spPr>
        <p:txBody>
          <a:bodyPr/>
          <a:lstStyle/>
          <a:p>
            <a:r>
              <a:rPr lang="en-US" altLang="ko-KR" dirty="0"/>
              <a:t>O(</a:t>
            </a:r>
            <a:r>
              <a:rPr lang="en-US" altLang="ko-KR" dirty="0" err="1"/>
              <a:t>NlogN</a:t>
            </a:r>
            <a:r>
              <a:rPr lang="en-US" altLang="ko-KR" dirty="0"/>
              <a:t>) Sorting</a:t>
            </a:r>
            <a:endParaRPr lang="ko-KR" altLang="en-US" dirty="0"/>
          </a:p>
        </p:txBody>
      </p:sp>
      <p:sp>
        <p:nvSpPr>
          <p:cNvPr id="3" name="Content Placeholder 2"/>
          <p:cNvSpPr>
            <a:spLocks noGrp="1"/>
          </p:cNvSpPr>
          <p:nvPr>
            <p:ph idx="1"/>
          </p:nvPr>
        </p:nvSpPr>
        <p:spPr>
          <a:xfrm>
            <a:off x="1774825" y="1281604"/>
            <a:ext cx="9104021" cy="5202654"/>
          </a:xfrm>
        </p:spPr>
        <p:txBody>
          <a:bodyPr>
            <a:normAutofit lnSpcReduction="10000"/>
          </a:bodyPr>
          <a:lstStyle/>
          <a:p>
            <a:r>
              <a:rPr lang="en-US" altLang="ko-KR" dirty="0"/>
              <a:t>Sorting algorithm</a:t>
            </a:r>
          </a:p>
          <a:p>
            <a:pPr lvl="1"/>
            <a:r>
              <a:rPr lang="en-US" altLang="ko-KR" dirty="0"/>
              <a:t>Worst case O(N</a:t>
            </a:r>
            <a:r>
              <a:rPr lang="en-US" altLang="ko-KR" baseline="30000" dirty="0"/>
              <a:t>2</a:t>
            </a:r>
            <a:r>
              <a:rPr lang="en-US" altLang="ko-KR" dirty="0"/>
              <a:t>) or O(</a:t>
            </a:r>
            <a:r>
              <a:rPr lang="en-US" altLang="ko-KR" dirty="0" err="1"/>
              <a:t>NlogN</a:t>
            </a:r>
            <a:r>
              <a:rPr lang="en-US" altLang="ko-KR" dirty="0"/>
              <a:t>) sorting</a:t>
            </a:r>
          </a:p>
          <a:p>
            <a:pPr lvl="1"/>
            <a:r>
              <a:rPr lang="en-US" altLang="ko-KR" dirty="0"/>
              <a:t>Average case O(</a:t>
            </a:r>
            <a:r>
              <a:rPr lang="en-US" altLang="ko-KR" dirty="0" err="1"/>
              <a:t>NlogN</a:t>
            </a:r>
            <a:r>
              <a:rPr lang="en-US" altLang="ko-KR" dirty="0"/>
              <a:t>) sorting</a:t>
            </a:r>
          </a:p>
          <a:p>
            <a:pPr lvl="1"/>
            <a:r>
              <a:rPr lang="en-US" altLang="ko-KR" dirty="0"/>
              <a:t>With a divide-and-conquer approach</a:t>
            </a:r>
          </a:p>
          <a:p>
            <a:pPr lvl="1"/>
            <a:r>
              <a:rPr lang="en-US" altLang="ko-KR" dirty="0"/>
              <a:t>Divide the target sequence into multiple sequences</a:t>
            </a:r>
          </a:p>
          <a:p>
            <a:pPr lvl="2"/>
            <a:r>
              <a:rPr lang="en-US" altLang="ko-KR" dirty="0"/>
              <a:t>Recursively perform sorting of the sub-sequences</a:t>
            </a:r>
          </a:p>
          <a:p>
            <a:pPr lvl="2"/>
            <a:r>
              <a:rPr lang="en-US" altLang="ko-KR" dirty="0"/>
              <a:t>Problem is </a:t>
            </a:r>
          </a:p>
          <a:p>
            <a:pPr lvl="3"/>
            <a:r>
              <a:rPr lang="en-US" altLang="ko-KR" dirty="0"/>
              <a:t>How to divide</a:t>
            </a:r>
          </a:p>
          <a:p>
            <a:pPr lvl="1"/>
            <a:r>
              <a:rPr lang="en-US" altLang="ko-KR" dirty="0"/>
              <a:t>Variants</a:t>
            </a:r>
          </a:p>
          <a:p>
            <a:pPr lvl="2"/>
            <a:r>
              <a:rPr lang="en-US" altLang="ko-KR" b="1" dirty="0"/>
              <a:t>Quick Sort</a:t>
            </a:r>
          </a:p>
          <a:p>
            <a:pPr lvl="2"/>
            <a:r>
              <a:rPr lang="en-US" altLang="ko-KR" b="1" dirty="0"/>
              <a:t>Heap Sort</a:t>
            </a:r>
          </a:p>
          <a:p>
            <a:pPr lvl="2"/>
            <a:r>
              <a:rPr lang="en-US" altLang="ko-KR" b="1" dirty="0"/>
              <a:t>Merge Sort</a:t>
            </a:r>
          </a:p>
          <a:p>
            <a:pPr lvl="1"/>
            <a:r>
              <a:rPr lang="en-US" altLang="ko-KR" dirty="0"/>
              <a:t>Pros and Cons?</a:t>
            </a:r>
          </a:p>
          <a:p>
            <a:pPr lvl="2"/>
            <a:r>
              <a:rPr lang="en-US" altLang="ko-KR" dirty="0"/>
              <a:t>Cons: bad division leads into O(N</a:t>
            </a:r>
            <a:r>
              <a:rPr lang="en-US" altLang="ko-KR" baseline="30000" dirty="0"/>
              <a:t>2</a:t>
            </a:r>
            <a:r>
              <a:rPr lang="en-US" altLang="ko-KR" dirty="0"/>
              <a:t>) time complexity</a:t>
            </a:r>
          </a:p>
          <a:p>
            <a:pPr lvl="2"/>
            <a:r>
              <a:rPr lang="en-US" altLang="ko-KR" dirty="0"/>
              <a:t>Pros: relatively good time complexity</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7</a:t>
            </a:fld>
            <a:endParaRPr lang="ko-KR" altLang="en-US"/>
          </a:p>
        </p:txBody>
      </p:sp>
      <p:pic>
        <p:nvPicPr>
          <p:cNvPr id="5" name="Picture 2" descr="File:Sorting quicksort 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785999" y="265779"/>
            <a:ext cx="2450976" cy="187324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run of the heapsort algorithm sorting an array of randomly permuted values. In the first stage of the algorithm  array elements are reordered to satisfy the heap property. Before the actual sorting takes place, the heap tree structure is shown briefly for illustr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85999" y="2429023"/>
            <a:ext cx="2450976" cy="18732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load.wikimedia.org/wikipedia/commons/c/cc/Merge-sort-example-300px.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785999" y="4652177"/>
            <a:ext cx="2450976" cy="147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80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401765"/>
            <a:ext cx="8435280" cy="847737"/>
          </a:xfrm>
        </p:spPr>
        <p:txBody>
          <a:bodyPr/>
          <a:lstStyle/>
          <a:p>
            <a:r>
              <a:rPr lang="en-US" altLang="ko-KR" dirty="0"/>
              <a:t>Merge Sort</a:t>
            </a:r>
            <a:endParaRPr lang="ko-KR" altLang="en-US" dirty="0"/>
          </a:p>
        </p:txBody>
      </p:sp>
      <p:sp>
        <p:nvSpPr>
          <p:cNvPr id="3" name="Content Placeholder 2"/>
          <p:cNvSpPr>
            <a:spLocks noGrp="1"/>
          </p:cNvSpPr>
          <p:nvPr>
            <p:ph idx="1"/>
          </p:nvPr>
        </p:nvSpPr>
        <p:spPr>
          <a:xfrm>
            <a:off x="4600842" y="573852"/>
            <a:ext cx="8766313" cy="1298513"/>
          </a:xfrm>
        </p:spPr>
        <p:txBody>
          <a:bodyPr>
            <a:normAutofit/>
          </a:bodyPr>
          <a:lstStyle/>
          <a:p>
            <a:r>
              <a:rPr lang="en-US" altLang="ko-KR" dirty="0"/>
              <a:t>Merge sort: One example of recursive programming</a:t>
            </a:r>
          </a:p>
          <a:p>
            <a:pPr lvl="1"/>
            <a:r>
              <a:rPr lang="en-US" altLang="ko-KR" dirty="0"/>
              <a:t>Decompose into two smaller lists</a:t>
            </a:r>
          </a:p>
          <a:p>
            <a:pPr lvl="1"/>
            <a:r>
              <a:rPr lang="en-US" altLang="ko-KR" dirty="0"/>
              <a:t>Aggregate to one larger and sorted list</a:t>
            </a:r>
          </a:p>
          <a:p>
            <a:pPr lvl="1"/>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1084374066"/>
              </p:ext>
            </p:extLst>
          </p:nvPr>
        </p:nvGraphicFramePr>
        <p:xfrm>
          <a:off x="3571424" y="2125689"/>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latinLnBrk="1"/>
                      <a:r>
                        <a:rPr lang="en-US" altLang="ko-KR" dirty="0">
                          <a:solidFill>
                            <a:schemeClr val="tx1"/>
                          </a:solidFill>
                        </a:rPr>
                        <a:t>3</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8</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4</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2</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1</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6</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7</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dirty="0">
                          <a:solidFill>
                            <a:schemeClr val="tx1"/>
                          </a:solidFill>
                        </a:rPr>
                        <a:t>5</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1218473"/>
              </p:ext>
            </p:extLst>
          </p:nvPr>
        </p:nvGraphicFramePr>
        <p:xfrm>
          <a:off x="3547760" y="2773761"/>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marL="0" algn="ctr" defTabSz="914400" rtl="0" eaLnBrk="1" latinLnBrk="1" hangingPunct="1"/>
                      <a:r>
                        <a:rPr lang="en-US" altLang="ko-KR" sz="1800" b="1" kern="1200" dirty="0">
                          <a:solidFill>
                            <a:schemeClr val="tx1"/>
                          </a:solidFill>
                          <a:latin typeface="+mn-lt"/>
                          <a:ea typeface="+mn-ea"/>
                          <a:cs typeface="+mn-cs"/>
                        </a:rPr>
                        <a:t>3</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8</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4</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2</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1255806"/>
              </p:ext>
            </p:extLst>
          </p:nvPr>
        </p:nvGraphicFramePr>
        <p:xfrm>
          <a:off x="7315840" y="2773761"/>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marL="0" algn="ctr" defTabSz="914400" rtl="0" eaLnBrk="1" latinLnBrk="1" hangingPunct="1"/>
                      <a:r>
                        <a:rPr lang="en-US" altLang="ko-KR" sz="1800" b="1" kern="1200" dirty="0">
                          <a:solidFill>
                            <a:schemeClr val="tx1"/>
                          </a:solidFill>
                          <a:latin typeface="+mn-lt"/>
                          <a:ea typeface="+mn-ea"/>
                          <a:cs typeface="+mn-cs"/>
                        </a:rPr>
                        <a:t>1</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6</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7</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5</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4279373"/>
              </p:ext>
            </p:extLst>
          </p:nvPr>
        </p:nvGraphicFramePr>
        <p:xfrm>
          <a:off x="3544681" y="3421833"/>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marL="0" algn="ctr" defTabSz="914400" rtl="0" eaLnBrk="1" latinLnBrk="1" hangingPunct="1"/>
                      <a:r>
                        <a:rPr lang="en-US" altLang="ko-KR" sz="1800" b="1" kern="1200" dirty="0">
                          <a:solidFill>
                            <a:schemeClr val="tx1"/>
                          </a:solidFill>
                          <a:latin typeface="+mn-lt"/>
                          <a:ea typeface="+mn-ea"/>
                          <a:cs typeface="+mn-cs"/>
                        </a:rPr>
                        <a:t>3</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8</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31575671"/>
              </p:ext>
            </p:extLst>
          </p:nvPr>
        </p:nvGraphicFramePr>
        <p:xfrm>
          <a:off x="5488897" y="3421833"/>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marL="0" algn="ctr" defTabSz="914400" rtl="0" eaLnBrk="1" latinLnBrk="1" hangingPunct="1"/>
                      <a:r>
                        <a:rPr lang="en-US" altLang="ko-KR" sz="1800" b="1" kern="1200" dirty="0">
                          <a:solidFill>
                            <a:schemeClr val="tx1"/>
                          </a:solidFill>
                          <a:latin typeface="+mn-lt"/>
                          <a:ea typeface="+mn-ea"/>
                          <a:cs typeface="+mn-cs"/>
                        </a:rPr>
                        <a:t>4</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2</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64836052"/>
              </p:ext>
            </p:extLst>
          </p:nvPr>
        </p:nvGraphicFramePr>
        <p:xfrm>
          <a:off x="9320232" y="3421833"/>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a:solidFill>
                            <a:schemeClr val="tx1"/>
                          </a:solidFill>
                        </a:rPr>
                        <a:t>7</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5</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688651"/>
              </p:ext>
            </p:extLst>
          </p:nvPr>
        </p:nvGraphicFramePr>
        <p:xfrm>
          <a:off x="7304008" y="3421833"/>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marL="0" algn="ctr" defTabSz="914400" rtl="0" eaLnBrk="1" latinLnBrk="1" hangingPunct="1"/>
                      <a:r>
                        <a:rPr lang="en-US" altLang="ko-KR" sz="1800" b="1" kern="1200" dirty="0">
                          <a:solidFill>
                            <a:schemeClr val="tx1"/>
                          </a:solidFill>
                          <a:latin typeface="+mn-lt"/>
                          <a:ea typeface="+mn-ea"/>
                          <a:cs typeface="+mn-cs"/>
                        </a:rPr>
                        <a:t>1</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1" hangingPunct="1"/>
                      <a:r>
                        <a:rPr lang="en-US" altLang="ko-KR" sz="1800" b="1" kern="1200" dirty="0">
                          <a:solidFill>
                            <a:schemeClr val="tx1"/>
                          </a:solidFill>
                          <a:latin typeface="+mn-lt"/>
                          <a:ea typeface="+mn-ea"/>
                          <a:cs typeface="+mn-cs"/>
                        </a:rPr>
                        <a:t>6</a:t>
                      </a:r>
                      <a:endParaRPr lang="ko-KR"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98866664"/>
              </p:ext>
            </p:extLst>
          </p:nvPr>
        </p:nvGraphicFramePr>
        <p:xfrm>
          <a:off x="3571424"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3</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55019157"/>
              </p:ext>
            </p:extLst>
          </p:nvPr>
        </p:nvGraphicFramePr>
        <p:xfrm>
          <a:off x="5431654"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4</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17121330"/>
              </p:ext>
            </p:extLst>
          </p:nvPr>
        </p:nvGraphicFramePr>
        <p:xfrm>
          <a:off x="9152114"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7</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53723650"/>
              </p:ext>
            </p:extLst>
          </p:nvPr>
        </p:nvGraphicFramePr>
        <p:xfrm>
          <a:off x="7291884"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1</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13163658"/>
              </p:ext>
            </p:extLst>
          </p:nvPr>
        </p:nvGraphicFramePr>
        <p:xfrm>
          <a:off x="4501539"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8</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63766015"/>
              </p:ext>
            </p:extLst>
          </p:nvPr>
        </p:nvGraphicFramePr>
        <p:xfrm>
          <a:off x="6361769"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2</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248096050"/>
              </p:ext>
            </p:extLst>
          </p:nvPr>
        </p:nvGraphicFramePr>
        <p:xfrm>
          <a:off x="10082232" y="4069905"/>
          <a:ext cx="762000" cy="365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298832">
                <a:tc>
                  <a:txBody>
                    <a:bodyPr/>
                    <a:lstStyle/>
                    <a:p>
                      <a:pPr algn="ctr" latinLnBrk="1"/>
                      <a:r>
                        <a:rPr lang="en-US" altLang="ko-KR" dirty="0">
                          <a:solidFill>
                            <a:schemeClr val="tx1"/>
                          </a:solidFill>
                        </a:rPr>
                        <a:t>5</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92122364"/>
              </p:ext>
            </p:extLst>
          </p:nvPr>
        </p:nvGraphicFramePr>
        <p:xfrm>
          <a:off x="8221999" y="4069905"/>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a:solidFill>
                            <a:schemeClr val="tx1"/>
                          </a:solidFill>
                        </a:rPr>
                        <a:t>6</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271524285"/>
              </p:ext>
            </p:extLst>
          </p:nvPr>
        </p:nvGraphicFramePr>
        <p:xfrm>
          <a:off x="3559592" y="4717977"/>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a:solidFill>
                            <a:schemeClr val="tx1"/>
                          </a:solidFill>
                        </a:rPr>
                        <a:t>3</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1"/>
                          </a:solidFill>
                        </a:rPr>
                        <a:t>8</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16153838"/>
              </p:ext>
            </p:extLst>
          </p:nvPr>
        </p:nvGraphicFramePr>
        <p:xfrm>
          <a:off x="5575816" y="4717977"/>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a:solidFill>
                            <a:srgbClr val="FF0000"/>
                          </a:solidFill>
                        </a:rPr>
                        <a:t>2</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4</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28099950"/>
              </p:ext>
            </p:extLst>
          </p:nvPr>
        </p:nvGraphicFramePr>
        <p:xfrm>
          <a:off x="9332064" y="4717977"/>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a:solidFill>
                            <a:srgbClr val="FF0000"/>
                          </a:solidFill>
                        </a:rPr>
                        <a:t>5</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7</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659553673"/>
              </p:ext>
            </p:extLst>
          </p:nvPr>
        </p:nvGraphicFramePr>
        <p:xfrm>
          <a:off x="7315840" y="4717977"/>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a:solidFill>
                            <a:schemeClr val="tx1"/>
                          </a:solidFill>
                        </a:rPr>
                        <a:t>1</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chemeClr val="tx1"/>
                          </a:solidFill>
                        </a:rPr>
                        <a:t>6</a:t>
                      </a:r>
                      <a:endParaRPr lang="ko-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018304686"/>
              </p:ext>
            </p:extLst>
          </p:nvPr>
        </p:nvGraphicFramePr>
        <p:xfrm>
          <a:off x="3547760" y="5366049"/>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a:solidFill>
                            <a:srgbClr val="FF0000"/>
                          </a:solidFill>
                        </a:rPr>
                        <a:t>2</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3</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4</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8</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124084652"/>
              </p:ext>
            </p:extLst>
          </p:nvPr>
        </p:nvGraphicFramePr>
        <p:xfrm>
          <a:off x="7315840" y="5366049"/>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a:solidFill>
                            <a:srgbClr val="FF0000"/>
                          </a:solidFill>
                        </a:rPr>
                        <a:t>1</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5</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6</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7</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79093643"/>
              </p:ext>
            </p:extLst>
          </p:nvPr>
        </p:nvGraphicFramePr>
        <p:xfrm>
          <a:off x="3571424" y="5942113"/>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latinLnBrk="1"/>
                      <a:r>
                        <a:rPr lang="en-US" altLang="ko-KR" dirty="0">
                          <a:solidFill>
                            <a:srgbClr val="FF0000"/>
                          </a:solidFill>
                        </a:rPr>
                        <a:t>1</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2</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3</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4</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5</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6</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7</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dirty="0">
                          <a:solidFill>
                            <a:srgbClr val="FF0000"/>
                          </a:solidFill>
                        </a:rPr>
                        <a:t>8</a:t>
                      </a:r>
                      <a:endParaRPr lang="ko-KR"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9" name="Up-Down Arrow 98"/>
          <p:cNvSpPr/>
          <p:nvPr/>
        </p:nvSpPr>
        <p:spPr>
          <a:xfrm>
            <a:off x="2203272" y="2125689"/>
            <a:ext cx="1224136" cy="1728192"/>
          </a:xfrm>
          <a:prstGeom prst="upDownArrow">
            <a:avLst>
              <a:gd name="adj1" fmla="val 81851"/>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Decom</a:t>
            </a:r>
            <a:r>
              <a:rPr lang="en-US" altLang="ko-KR" dirty="0">
                <a:solidFill>
                  <a:schemeClr val="tx1"/>
                </a:solidFill>
              </a:rPr>
              <a:t>-position</a:t>
            </a:r>
          </a:p>
          <a:p>
            <a:pPr algn="ctr"/>
            <a:r>
              <a:rPr lang="en-US" altLang="ko-KR" dirty="0">
                <a:solidFill>
                  <a:schemeClr val="tx1"/>
                </a:solidFill>
              </a:rPr>
              <a:t>Phase</a:t>
            </a:r>
            <a:endParaRPr lang="ko-KR" altLang="en-US" dirty="0">
              <a:solidFill>
                <a:schemeClr val="tx1"/>
              </a:solidFill>
            </a:endParaRPr>
          </a:p>
        </p:txBody>
      </p:sp>
      <p:sp>
        <p:nvSpPr>
          <p:cNvPr id="101" name="Up-Down Arrow 100"/>
          <p:cNvSpPr/>
          <p:nvPr/>
        </p:nvSpPr>
        <p:spPr>
          <a:xfrm>
            <a:off x="2203272" y="4645969"/>
            <a:ext cx="1224136" cy="1656184"/>
          </a:xfrm>
          <a:prstGeom prst="upDownArrow">
            <a:avLst>
              <a:gd name="adj1" fmla="val 81851"/>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Aggre-gation</a:t>
            </a:r>
            <a:endParaRPr lang="en-US" altLang="ko-KR" dirty="0">
              <a:solidFill>
                <a:schemeClr val="tx1"/>
              </a:solidFill>
            </a:endParaRPr>
          </a:p>
          <a:p>
            <a:pPr algn="ctr"/>
            <a:r>
              <a:rPr lang="en-US" altLang="ko-KR" dirty="0">
                <a:solidFill>
                  <a:schemeClr val="tx1"/>
                </a:solidFill>
              </a:rPr>
              <a:t>Phase</a:t>
            </a:r>
            <a:endParaRPr lang="ko-KR" altLang="en-US" dirty="0">
              <a:solidFill>
                <a:schemeClr val="tx1"/>
              </a:solidFill>
            </a:endParaRPr>
          </a:p>
        </p:txBody>
      </p:sp>
      <p:sp>
        <p:nvSpPr>
          <p:cNvPr id="102" name="TextBox 101"/>
          <p:cNvSpPr txBox="1"/>
          <p:nvPr/>
        </p:nvSpPr>
        <p:spPr>
          <a:xfrm>
            <a:off x="5371624" y="1816208"/>
            <a:ext cx="2940292" cy="369332"/>
          </a:xfrm>
          <a:prstGeom prst="rect">
            <a:avLst/>
          </a:prstGeom>
          <a:noFill/>
          <a:ln>
            <a:noFill/>
          </a:ln>
        </p:spPr>
        <p:txBody>
          <a:bodyPr wrap="none" rtlCol="0">
            <a:spAutoFit/>
          </a:bodyPr>
          <a:lstStyle/>
          <a:p>
            <a:pPr algn="ctr"/>
            <a:r>
              <a:rPr lang="en-US" altLang="ko-KR" b="1" dirty="0" err="1"/>
              <a:t>MergeSort</a:t>
            </a:r>
            <a:r>
              <a:rPr lang="en-US" altLang="ko-KR" b="1" dirty="0"/>
              <a:t>(3,8,4,2,1,6,7,5)</a:t>
            </a:r>
            <a:endParaRPr lang="ko-KR" altLang="en-US" b="1" dirty="0"/>
          </a:p>
        </p:txBody>
      </p:sp>
      <p:sp>
        <p:nvSpPr>
          <p:cNvPr id="103" name="TextBox 102"/>
          <p:cNvSpPr txBox="1"/>
          <p:nvPr/>
        </p:nvSpPr>
        <p:spPr>
          <a:xfrm>
            <a:off x="4021741" y="2485729"/>
            <a:ext cx="2183675" cy="369332"/>
          </a:xfrm>
          <a:prstGeom prst="rect">
            <a:avLst/>
          </a:prstGeom>
          <a:noFill/>
          <a:ln>
            <a:noFill/>
          </a:ln>
        </p:spPr>
        <p:txBody>
          <a:bodyPr wrap="none" rtlCol="0">
            <a:spAutoFit/>
          </a:bodyPr>
          <a:lstStyle/>
          <a:p>
            <a:pPr algn="ctr"/>
            <a:r>
              <a:rPr lang="en-US" altLang="ko-KR" b="1" dirty="0" err="1"/>
              <a:t>MergeSort</a:t>
            </a:r>
            <a:r>
              <a:rPr lang="en-US" altLang="ko-KR" b="1" dirty="0"/>
              <a:t>(3,8,4,2)</a:t>
            </a:r>
            <a:endParaRPr lang="ko-KR" altLang="en-US" b="1" dirty="0"/>
          </a:p>
        </p:txBody>
      </p:sp>
      <p:sp>
        <p:nvSpPr>
          <p:cNvPr id="104" name="TextBox 103"/>
          <p:cNvSpPr txBox="1"/>
          <p:nvPr/>
        </p:nvSpPr>
        <p:spPr>
          <a:xfrm>
            <a:off x="7766157" y="2485729"/>
            <a:ext cx="2183675" cy="369332"/>
          </a:xfrm>
          <a:prstGeom prst="rect">
            <a:avLst/>
          </a:prstGeom>
          <a:noFill/>
          <a:ln>
            <a:noFill/>
          </a:ln>
        </p:spPr>
        <p:txBody>
          <a:bodyPr wrap="none" rtlCol="0">
            <a:spAutoFit/>
          </a:bodyPr>
          <a:lstStyle/>
          <a:p>
            <a:pPr algn="ctr"/>
            <a:r>
              <a:rPr lang="en-US" altLang="ko-KR" b="1" dirty="0" err="1"/>
              <a:t>MergeSort</a:t>
            </a:r>
            <a:r>
              <a:rPr lang="en-US" altLang="ko-KR" b="1" dirty="0"/>
              <a:t>(1,6,7,5)</a:t>
            </a:r>
            <a:endParaRPr lang="ko-KR" altLang="en-US" b="1" dirty="0"/>
          </a:p>
        </p:txBody>
      </p:sp>
      <p:sp>
        <p:nvSpPr>
          <p:cNvPr id="105" name="TextBox 104"/>
          <p:cNvSpPr txBox="1"/>
          <p:nvPr/>
        </p:nvSpPr>
        <p:spPr>
          <a:xfrm>
            <a:off x="3463151" y="3133801"/>
            <a:ext cx="1723549" cy="369332"/>
          </a:xfrm>
          <a:prstGeom prst="rect">
            <a:avLst/>
          </a:prstGeom>
          <a:noFill/>
          <a:ln>
            <a:noFill/>
          </a:ln>
        </p:spPr>
        <p:txBody>
          <a:bodyPr wrap="none" rtlCol="0">
            <a:spAutoFit/>
          </a:bodyPr>
          <a:lstStyle/>
          <a:p>
            <a:pPr algn="ctr"/>
            <a:r>
              <a:rPr lang="en-US" altLang="ko-KR" b="1" dirty="0" err="1"/>
              <a:t>MergeSort</a:t>
            </a:r>
            <a:r>
              <a:rPr lang="en-US" altLang="ko-KR" b="1" dirty="0"/>
              <a:t>(3,8)</a:t>
            </a:r>
            <a:endParaRPr lang="ko-KR" altLang="en-US" b="1" dirty="0"/>
          </a:p>
        </p:txBody>
      </p:sp>
      <p:sp>
        <p:nvSpPr>
          <p:cNvPr id="106" name="TextBox 105"/>
          <p:cNvSpPr txBox="1"/>
          <p:nvPr/>
        </p:nvSpPr>
        <p:spPr>
          <a:xfrm>
            <a:off x="5407367" y="3133801"/>
            <a:ext cx="1723549" cy="369332"/>
          </a:xfrm>
          <a:prstGeom prst="rect">
            <a:avLst/>
          </a:prstGeom>
          <a:noFill/>
          <a:ln>
            <a:noFill/>
          </a:ln>
        </p:spPr>
        <p:txBody>
          <a:bodyPr wrap="none" rtlCol="0">
            <a:spAutoFit/>
          </a:bodyPr>
          <a:lstStyle/>
          <a:p>
            <a:pPr algn="ctr"/>
            <a:r>
              <a:rPr lang="en-US" altLang="ko-KR" b="1" dirty="0" err="1"/>
              <a:t>MergeSort</a:t>
            </a:r>
            <a:r>
              <a:rPr lang="en-US" altLang="ko-KR" b="1" dirty="0"/>
              <a:t>(4,2)</a:t>
            </a:r>
            <a:endParaRPr lang="ko-KR" altLang="en-US" b="1" dirty="0"/>
          </a:p>
        </p:txBody>
      </p:sp>
      <p:sp>
        <p:nvSpPr>
          <p:cNvPr id="107" name="TextBox 106"/>
          <p:cNvSpPr txBox="1"/>
          <p:nvPr/>
        </p:nvSpPr>
        <p:spPr>
          <a:xfrm>
            <a:off x="7207567" y="3116289"/>
            <a:ext cx="1723549" cy="369332"/>
          </a:xfrm>
          <a:prstGeom prst="rect">
            <a:avLst/>
          </a:prstGeom>
          <a:noFill/>
          <a:ln>
            <a:noFill/>
          </a:ln>
        </p:spPr>
        <p:txBody>
          <a:bodyPr wrap="none" rtlCol="0">
            <a:spAutoFit/>
          </a:bodyPr>
          <a:lstStyle/>
          <a:p>
            <a:pPr algn="ctr"/>
            <a:r>
              <a:rPr lang="en-US" altLang="ko-KR" b="1" dirty="0" err="1"/>
              <a:t>MergeSort</a:t>
            </a:r>
            <a:r>
              <a:rPr lang="en-US" altLang="ko-KR" b="1" dirty="0"/>
              <a:t>(1,6)</a:t>
            </a:r>
            <a:endParaRPr lang="ko-KR" altLang="en-US" b="1" dirty="0"/>
          </a:p>
        </p:txBody>
      </p:sp>
      <p:sp>
        <p:nvSpPr>
          <p:cNvPr id="108" name="TextBox 107"/>
          <p:cNvSpPr txBox="1"/>
          <p:nvPr/>
        </p:nvSpPr>
        <p:spPr>
          <a:xfrm>
            <a:off x="9223791" y="3133801"/>
            <a:ext cx="1723549" cy="369332"/>
          </a:xfrm>
          <a:prstGeom prst="rect">
            <a:avLst/>
          </a:prstGeom>
          <a:noFill/>
          <a:ln>
            <a:noFill/>
          </a:ln>
        </p:spPr>
        <p:txBody>
          <a:bodyPr wrap="none" rtlCol="0">
            <a:spAutoFit/>
          </a:bodyPr>
          <a:lstStyle/>
          <a:p>
            <a:pPr algn="ctr"/>
            <a:r>
              <a:rPr lang="en-US" altLang="ko-KR" b="1" dirty="0" err="1"/>
              <a:t>MergeSort</a:t>
            </a:r>
            <a:r>
              <a:rPr lang="en-US" altLang="ko-KR" b="1" dirty="0"/>
              <a:t>(7,5)</a:t>
            </a:r>
            <a:endParaRPr lang="ko-KR" altLang="en-US" b="1" dirty="0"/>
          </a:p>
        </p:txBody>
      </p:sp>
      <p:sp>
        <p:nvSpPr>
          <p:cNvPr id="110" name="Up-Down Arrow 109"/>
          <p:cNvSpPr/>
          <p:nvPr/>
        </p:nvSpPr>
        <p:spPr>
          <a:xfrm>
            <a:off x="2203272" y="3916789"/>
            <a:ext cx="1224136" cy="585164"/>
          </a:xfrm>
          <a:prstGeom prst="upDownArrow">
            <a:avLst>
              <a:gd name="adj1" fmla="val 87768"/>
              <a:gd name="adj2" fmla="val 2305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Turning</a:t>
            </a:r>
            <a:br>
              <a:rPr lang="en-US" altLang="ko-KR" sz="1400" dirty="0">
                <a:solidFill>
                  <a:schemeClr val="tx1"/>
                </a:solidFill>
              </a:rPr>
            </a:br>
            <a:r>
              <a:rPr lang="en-US" altLang="ko-KR" sz="1400" dirty="0">
                <a:solidFill>
                  <a:schemeClr val="tx1"/>
                </a:solidFill>
              </a:rPr>
              <a:t>Point</a:t>
            </a:r>
            <a:endParaRPr lang="ko-KR" altLang="en-US" sz="1400" dirty="0">
              <a:solidFill>
                <a:schemeClr val="tx1"/>
              </a:solidFill>
            </a:endParaRPr>
          </a:p>
        </p:txBody>
      </p:sp>
    </p:spTree>
    <p:extLst>
      <p:ext uri="{BB962C8B-B14F-4D97-AF65-F5344CB8AC3E}">
        <p14:creationId xmlns:p14="http://schemas.microsoft.com/office/powerpoint/2010/main" val="15311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411"/>
            <a:ext cx="12192000" cy="619070"/>
          </a:xfrm>
        </p:spPr>
        <p:txBody>
          <a:bodyPr>
            <a:normAutofit fontScale="90000"/>
          </a:bodyPr>
          <a:lstStyle/>
          <a:p>
            <a:r>
              <a:rPr lang="en-US" altLang="ko-KR" dirty="0"/>
              <a:t>Implementation Example: Merge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9</a:t>
            </a:fld>
            <a:endParaRPr lang="ko-KR" altLang="en-US"/>
          </a:p>
        </p:txBody>
      </p:sp>
      <p:grpSp>
        <p:nvGrpSpPr>
          <p:cNvPr id="16" name="그룹 15">
            <a:extLst>
              <a:ext uri="{FF2B5EF4-FFF2-40B4-BE49-F238E27FC236}">
                <a16:creationId xmlns:a16="http://schemas.microsoft.com/office/drawing/2014/main" id="{3CEBB6AC-F7B5-41D6-AF70-FFC820C3A55F}"/>
              </a:ext>
            </a:extLst>
          </p:cNvPr>
          <p:cNvGrpSpPr/>
          <p:nvPr/>
        </p:nvGrpSpPr>
        <p:grpSpPr>
          <a:xfrm>
            <a:off x="946062" y="741723"/>
            <a:ext cx="10753627" cy="5783621"/>
            <a:chOff x="946062" y="741723"/>
            <a:chExt cx="10753627" cy="5783621"/>
          </a:xfrm>
        </p:grpSpPr>
        <p:pic>
          <p:nvPicPr>
            <p:cNvPr id="17" name="그림 16">
              <a:extLst>
                <a:ext uri="{FF2B5EF4-FFF2-40B4-BE49-F238E27FC236}">
                  <a16:creationId xmlns:a16="http://schemas.microsoft.com/office/drawing/2014/main" id="{6149701F-B90E-4C4F-A5FC-062ADEEC2343}"/>
                </a:ext>
              </a:extLst>
            </p:cNvPr>
            <p:cNvPicPr>
              <a:picLocks noChangeAspect="1"/>
            </p:cNvPicPr>
            <p:nvPr/>
          </p:nvPicPr>
          <p:blipFill>
            <a:blip r:embed="rId2"/>
            <a:stretch>
              <a:fillRect/>
            </a:stretch>
          </p:blipFill>
          <p:spPr>
            <a:xfrm>
              <a:off x="946062" y="741723"/>
              <a:ext cx="6650252" cy="5783621"/>
            </a:xfrm>
            <a:prstGeom prst="rect">
              <a:avLst/>
            </a:prstGeom>
          </p:spPr>
        </p:pic>
        <p:pic>
          <p:nvPicPr>
            <p:cNvPr id="18" name="그림 17">
              <a:extLst>
                <a:ext uri="{FF2B5EF4-FFF2-40B4-BE49-F238E27FC236}">
                  <a16:creationId xmlns:a16="http://schemas.microsoft.com/office/drawing/2014/main" id="{0A688756-ED9B-44C6-82F7-3317923B054D}"/>
                </a:ext>
              </a:extLst>
            </p:cNvPr>
            <p:cNvPicPr>
              <a:picLocks noChangeAspect="1"/>
            </p:cNvPicPr>
            <p:nvPr/>
          </p:nvPicPr>
          <p:blipFill>
            <a:blip r:embed="rId3"/>
            <a:stretch>
              <a:fillRect/>
            </a:stretch>
          </p:blipFill>
          <p:spPr>
            <a:xfrm>
              <a:off x="6829296" y="2019750"/>
              <a:ext cx="4870393" cy="4505594"/>
            </a:xfrm>
            <a:prstGeom prst="rect">
              <a:avLst/>
            </a:prstGeom>
          </p:spPr>
        </p:pic>
        <p:pic>
          <p:nvPicPr>
            <p:cNvPr id="19" name="그림 18">
              <a:extLst>
                <a:ext uri="{FF2B5EF4-FFF2-40B4-BE49-F238E27FC236}">
                  <a16:creationId xmlns:a16="http://schemas.microsoft.com/office/drawing/2014/main" id="{C89EB9D8-65A6-44AE-9263-74225605FE13}"/>
                </a:ext>
              </a:extLst>
            </p:cNvPr>
            <p:cNvPicPr>
              <a:picLocks noChangeAspect="1"/>
            </p:cNvPicPr>
            <p:nvPr/>
          </p:nvPicPr>
          <p:blipFill rotWithShape="1">
            <a:blip r:embed="rId4"/>
            <a:srcRect r="30685"/>
            <a:stretch/>
          </p:blipFill>
          <p:spPr>
            <a:xfrm>
              <a:off x="6919682" y="743401"/>
              <a:ext cx="4780007" cy="1276350"/>
            </a:xfrm>
            <a:prstGeom prst="rect">
              <a:avLst/>
            </a:prstGeom>
          </p:spPr>
        </p:pic>
      </p:grpSp>
      <p:sp>
        <p:nvSpPr>
          <p:cNvPr id="20" name="Content Placeholder 2">
            <a:extLst>
              <a:ext uri="{FF2B5EF4-FFF2-40B4-BE49-F238E27FC236}">
                <a16:creationId xmlns:a16="http://schemas.microsoft.com/office/drawing/2014/main" id="{7F1164DB-7E1B-4A7C-A375-A21D92B9EF8A}"/>
              </a:ext>
            </a:extLst>
          </p:cNvPr>
          <p:cNvSpPr>
            <a:spLocks noGrp="1"/>
          </p:cNvSpPr>
          <p:nvPr>
            <p:ph idx="1"/>
          </p:nvPr>
        </p:nvSpPr>
        <p:spPr>
          <a:xfrm>
            <a:off x="7988458" y="2618714"/>
            <a:ext cx="3318062" cy="3749062"/>
          </a:xfrm>
        </p:spPr>
        <p:txBody>
          <a:bodyPr/>
          <a:lstStyle/>
          <a:p>
            <a:endParaRPr lang="en-US" altLang="ko-KR" dirty="0">
              <a:solidFill>
                <a:schemeClr val="bg1"/>
              </a:solidFill>
            </a:endParaRPr>
          </a:p>
          <a:p>
            <a:r>
              <a:rPr lang="en-US" altLang="ko-KR" dirty="0">
                <a:solidFill>
                  <a:schemeClr val="bg1"/>
                </a:solidFill>
              </a:rPr>
              <a:t>Code execution timing!</a:t>
            </a:r>
          </a:p>
          <a:p>
            <a:pPr lvl="1"/>
            <a:r>
              <a:rPr lang="en-US" altLang="ko-KR" dirty="0">
                <a:solidFill>
                  <a:schemeClr val="bg1"/>
                </a:solidFill>
              </a:rPr>
              <a:t>Before Recursion</a:t>
            </a:r>
          </a:p>
          <a:p>
            <a:pPr marL="411480" lvl="1" indent="0">
              <a:buNone/>
            </a:pPr>
            <a:r>
              <a:rPr lang="en-US" altLang="ko-KR" dirty="0">
                <a:solidFill>
                  <a:schemeClr val="bg1"/>
                </a:solidFill>
              </a:rPr>
              <a:t>= Before Branching out</a:t>
            </a:r>
          </a:p>
          <a:p>
            <a:pPr lvl="1"/>
            <a:r>
              <a:rPr lang="en-US" altLang="ko-KR" dirty="0">
                <a:solidFill>
                  <a:schemeClr val="bg1"/>
                </a:solidFill>
              </a:rPr>
              <a:t>After Recursion</a:t>
            </a:r>
          </a:p>
          <a:p>
            <a:pPr marL="411480" lvl="1" indent="0">
              <a:buNone/>
            </a:pPr>
            <a:r>
              <a:rPr lang="en-US" altLang="ko-KR" dirty="0">
                <a:solidFill>
                  <a:schemeClr val="bg1"/>
                </a:solidFill>
              </a:rPr>
              <a:t>= After Branching out</a:t>
            </a:r>
          </a:p>
          <a:p>
            <a:pPr marL="411480" lvl="1" indent="0">
              <a:buNone/>
            </a:pPr>
            <a:endParaRPr lang="en-US" altLang="ko-KR" dirty="0">
              <a:solidFill>
                <a:schemeClr val="bg1"/>
              </a:solidFill>
            </a:endParaRPr>
          </a:p>
          <a:p>
            <a:pPr marL="411480" lvl="1" indent="0">
              <a:buNone/>
            </a:pPr>
            <a:endParaRPr lang="en-US" altLang="ko-KR" dirty="0">
              <a:solidFill>
                <a:schemeClr val="bg1"/>
              </a:solidFill>
            </a:endParaRPr>
          </a:p>
          <a:p>
            <a:pPr marL="411480" lvl="1" indent="0">
              <a:buNone/>
            </a:pPr>
            <a:endParaRPr lang="ko-KR" altLang="en-US" dirty="0">
              <a:solidFill>
                <a:schemeClr val="bg1"/>
              </a:solidFill>
            </a:endParaRPr>
          </a:p>
        </p:txBody>
      </p:sp>
      <p:sp>
        <p:nvSpPr>
          <p:cNvPr id="21" name="Slide Number Placeholder 3">
            <a:extLst>
              <a:ext uri="{FF2B5EF4-FFF2-40B4-BE49-F238E27FC236}">
                <a16:creationId xmlns:a16="http://schemas.microsoft.com/office/drawing/2014/main" id="{C907FC46-4ED0-418E-8DEE-156D307C5117}"/>
              </a:ext>
            </a:extLst>
          </p:cNvPr>
          <p:cNvSpPr txBox="1">
            <a:spLocks/>
          </p:cNvSpPr>
          <p:nvPr/>
        </p:nvSpPr>
        <p:spPr>
          <a:xfrm>
            <a:off x="11280577" y="6620808"/>
            <a:ext cx="828212" cy="216024"/>
          </a:xfrm>
          <a:prstGeom prst="bracketPair">
            <a:avLst>
              <a:gd name="adj" fmla="val 17949"/>
            </a:avLst>
          </a:prstGeom>
          <a:ln w="19050">
            <a:solidFill>
              <a:srgbClr val="FFFFFF"/>
            </a:solidFill>
          </a:ln>
        </p:spPr>
        <p:txBody>
          <a:bodyPr vert="horz" lIns="0" tIns="0" rIns="0" bIns="0" rtlCol="0" anchor="ctr"/>
          <a:lstStyle>
            <a:defPPr>
              <a:defRPr lang="ko-KR"/>
            </a:defPPr>
            <a:lvl1pPr marL="0" algn="ctr" defTabSz="914400" rtl="0" eaLnBrk="1" latinLnBrk="1" hangingPunct="1">
              <a:defRPr sz="1200" kern="1200">
                <a:solidFill>
                  <a:srgbClr val="FFFFFF"/>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7F92C22C-EC2B-4071-B4C5-3756ABCA11CF}" type="slidenum">
              <a:rPr lang="ko-KR" altLang="en-US" smtClean="0"/>
              <a:pPr/>
              <a:t>9</a:t>
            </a:fld>
            <a:endParaRPr lang="ko-KR" altLang="en-US"/>
          </a:p>
        </p:txBody>
      </p:sp>
      <p:sp>
        <p:nvSpPr>
          <p:cNvPr id="22" name="Right Brace 4">
            <a:extLst>
              <a:ext uri="{FF2B5EF4-FFF2-40B4-BE49-F238E27FC236}">
                <a16:creationId xmlns:a16="http://schemas.microsoft.com/office/drawing/2014/main" id="{07464017-C5C4-4202-846E-6CB35143404D}"/>
              </a:ext>
            </a:extLst>
          </p:cNvPr>
          <p:cNvSpPr/>
          <p:nvPr/>
        </p:nvSpPr>
        <p:spPr>
          <a:xfrm>
            <a:off x="5531680" y="1706422"/>
            <a:ext cx="83258" cy="1161906"/>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Right Brace 8">
            <a:extLst>
              <a:ext uri="{FF2B5EF4-FFF2-40B4-BE49-F238E27FC236}">
                <a16:creationId xmlns:a16="http://schemas.microsoft.com/office/drawing/2014/main" id="{2ABA0471-ABFC-4628-ADAC-0018950E7D06}"/>
              </a:ext>
            </a:extLst>
          </p:cNvPr>
          <p:cNvSpPr/>
          <p:nvPr/>
        </p:nvSpPr>
        <p:spPr>
          <a:xfrm>
            <a:off x="5547939" y="3151551"/>
            <a:ext cx="87137" cy="362174"/>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Right Brace 9">
            <a:extLst>
              <a:ext uri="{FF2B5EF4-FFF2-40B4-BE49-F238E27FC236}">
                <a16:creationId xmlns:a16="http://schemas.microsoft.com/office/drawing/2014/main" id="{82B57758-24D8-4DB8-9C35-3C8C9FC6108C}"/>
              </a:ext>
            </a:extLst>
          </p:cNvPr>
          <p:cNvSpPr/>
          <p:nvPr/>
        </p:nvSpPr>
        <p:spPr>
          <a:xfrm>
            <a:off x="5527802" y="3989673"/>
            <a:ext cx="83258" cy="244962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1D9FD8D4-B90D-48B4-A269-A150A7CC9B96}"/>
              </a:ext>
            </a:extLst>
          </p:cNvPr>
          <p:cNvSpPr txBox="1"/>
          <p:nvPr/>
        </p:nvSpPr>
        <p:spPr>
          <a:xfrm>
            <a:off x="5614938" y="2115478"/>
            <a:ext cx="1787797" cy="369332"/>
          </a:xfrm>
          <a:prstGeom prst="rect">
            <a:avLst/>
          </a:prstGeom>
          <a:noFill/>
        </p:spPr>
        <p:txBody>
          <a:bodyPr wrap="none" rtlCol="0">
            <a:spAutoFit/>
          </a:bodyPr>
          <a:lstStyle/>
          <a:p>
            <a:r>
              <a:rPr lang="en-US" altLang="ko-KR" b="1" dirty="0">
                <a:solidFill>
                  <a:schemeClr val="bg1"/>
                </a:solidFill>
              </a:rPr>
              <a:t>Decomposition</a:t>
            </a:r>
            <a:endParaRPr lang="ko-KR" altLang="en-US" b="1" dirty="0">
              <a:solidFill>
                <a:schemeClr val="bg1"/>
              </a:solidFill>
            </a:endParaRPr>
          </a:p>
        </p:txBody>
      </p:sp>
      <p:sp>
        <p:nvSpPr>
          <p:cNvPr id="26" name="TextBox 25">
            <a:extLst>
              <a:ext uri="{FF2B5EF4-FFF2-40B4-BE49-F238E27FC236}">
                <a16:creationId xmlns:a16="http://schemas.microsoft.com/office/drawing/2014/main" id="{3D7DBA7B-3EB8-434C-82E7-882C1B9649CF}"/>
              </a:ext>
            </a:extLst>
          </p:cNvPr>
          <p:cNvSpPr txBox="1"/>
          <p:nvPr/>
        </p:nvSpPr>
        <p:spPr>
          <a:xfrm>
            <a:off x="5678957" y="3147972"/>
            <a:ext cx="1106457" cy="369332"/>
          </a:xfrm>
          <a:prstGeom prst="rect">
            <a:avLst/>
          </a:prstGeom>
          <a:noFill/>
        </p:spPr>
        <p:txBody>
          <a:bodyPr wrap="none" rtlCol="0">
            <a:spAutoFit/>
          </a:bodyPr>
          <a:lstStyle/>
          <a:p>
            <a:r>
              <a:rPr lang="en-US" altLang="ko-KR" b="1" i="1" dirty="0">
                <a:solidFill>
                  <a:srgbClr val="FF0000"/>
                </a:solidFill>
              </a:rPr>
              <a:t>Recursion</a:t>
            </a:r>
            <a:endParaRPr lang="ko-KR" altLang="en-US" b="1" i="1" dirty="0">
              <a:solidFill>
                <a:srgbClr val="FF0000"/>
              </a:solidFill>
            </a:endParaRPr>
          </a:p>
        </p:txBody>
      </p:sp>
      <p:sp>
        <p:nvSpPr>
          <p:cNvPr id="27" name="TextBox 26">
            <a:extLst>
              <a:ext uri="{FF2B5EF4-FFF2-40B4-BE49-F238E27FC236}">
                <a16:creationId xmlns:a16="http://schemas.microsoft.com/office/drawing/2014/main" id="{8F5E78B3-D25A-4BC9-891F-E7F18251D605}"/>
              </a:ext>
            </a:extLst>
          </p:cNvPr>
          <p:cNvSpPr txBox="1"/>
          <p:nvPr/>
        </p:nvSpPr>
        <p:spPr>
          <a:xfrm>
            <a:off x="5635076" y="5029821"/>
            <a:ext cx="1469761" cy="369332"/>
          </a:xfrm>
          <a:prstGeom prst="rect">
            <a:avLst/>
          </a:prstGeom>
          <a:noFill/>
        </p:spPr>
        <p:txBody>
          <a:bodyPr wrap="none" rtlCol="0">
            <a:spAutoFit/>
          </a:bodyPr>
          <a:lstStyle/>
          <a:p>
            <a:r>
              <a:rPr lang="en-US" altLang="ko-KR" b="1" dirty="0">
                <a:solidFill>
                  <a:schemeClr val="bg1"/>
                </a:solidFill>
              </a:rPr>
              <a:t>Aggregation</a:t>
            </a:r>
            <a:endParaRPr lang="ko-KR" altLang="en-US" b="1" dirty="0">
              <a:solidFill>
                <a:schemeClr val="bg1"/>
              </a:solidFill>
            </a:endParaRPr>
          </a:p>
        </p:txBody>
      </p:sp>
      <p:sp>
        <p:nvSpPr>
          <p:cNvPr id="28" name="Left Brace 6">
            <a:extLst>
              <a:ext uri="{FF2B5EF4-FFF2-40B4-BE49-F238E27FC236}">
                <a16:creationId xmlns:a16="http://schemas.microsoft.com/office/drawing/2014/main" id="{02566F7C-455D-474B-B01F-AD92C8C049D4}"/>
              </a:ext>
            </a:extLst>
          </p:cNvPr>
          <p:cNvSpPr/>
          <p:nvPr/>
        </p:nvSpPr>
        <p:spPr>
          <a:xfrm>
            <a:off x="6935163" y="808444"/>
            <a:ext cx="71656" cy="1105386"/>
          </a:xfrm>
          <a:prstGeom prst="lef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2558E80A-A934-4E61-A394-FF04183A891A}"/>
              </a:ext>
            </a:extLst>
          </p:cNvPr>
          <p:cNvSpPr txBox="1"/>
          <p:nvPr/>
        </p:nvSpPr>
        <p:spPr>
          <a:xfrm>
            <a:off x="5131015" y="1162210"/>
            <a:ext cx="1804148" cy="369332"/>
          </a:xfrm>
          <a:prstGeom prst="rect">
            <a:avLst/>
          </a:prstGeom>
          <a:noFill/>
        </p:spPr>
        <p:txBody>
          <a:bodyPr wrap="none" rtlCol="0">
            <a:spAutoFit/>
          </a:bodyPr>
          <a:lstStyle/>
          <a:p>
            <a:r>
              <a:rPr lang="en-US" altLang="ko-KR" b="1" dirty="0">
                <a:solidFill>
                  <a:schemeClr val="bg1"/>
                </a:solidFill>
              </a:rPr>
              <a:t>Execution Code</a:t>
            </a:r>
            <a:endParaRPr lang="ko-KR" altLang="en-US" b="1" dirty="0">
              <a:solidFill>
                <a:schemeClr val="bg1"/>
              </a:solidFill>
            </a:endParaRPr>
          </a:p>
        </p:txBody>
      </p:sp>
    </p:spTree>
    <p:extLst>
      <p:ext uri="{BB962C8B-B14F-4D97-AF65-F5344CB8AC3E}">
        <p14:creationId xmlns:p14="http://schemas.microsoft.com/office/powerpoint/2010/main" val="119599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54E55F99-99B4-4F73-9226-F1F5BE55C0EC}" vid="{7375C336-446F-492B-900C-1EA649161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7724</TotalTime>
  <Words>1663</Words>
  <Application>Microsoft Office PowerPoint</Application>
  <PresentationFormat>와이드스크린</PresentationFormat>
  <Paragraphs>516</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맑은 고딕</vt:lpstr>
      <vt:lpstr>Arial</vt:lpstr>
      <vt:lpstr>Cambria</vt:lpstr>
      <vt:lpstr>Cambria Math</vt:lpstr>
      <vt:lpstr>Times New Roman</vt:lpstr>
      <vt:lpstr>Wingdings</vt:lpstr>
      <vt:lpstr>테마1</vt:lpstr>
      <vt:lpstr>Sorting</vt:lpstr>
      <vt:lpstr>Weekly Objectives</vt:lpstr>
      <vt:lpstr>Sorting</vt:lpstr>
      <vt:lpstr>O(N2) Sorting</vt:lpstr>
      <vt:lpstr>Selection sort algorithm</vt:lpstr>
      <vt:lpstr>Example of selection sort execution </vt:lpstr>
      <vt:lpstr>O(NlogN) Sorting</vt:lpstr>
      <vt:lpstr>Merge Sort</vt:lpstr>
      <vt:lpstr>Implementation Example: Merge Sort</vt:lpstr>
      <vt:lpstr> Heap sort</vt:lpstr>
      <vt:lpstr>Quick sort</vt:lpstr>
      <vt:lpstr>Importance of pivot in quick sort</vt:lpstr>
      <vt:lpstr>Implementation of quick sort</vt:lpstr>
      <vt:lpstr>O(N) Sorting</vt:lpstr>
      <vt:lpstr>Counting Sort</vt:lpstr>
      <vt:lpstr>Implementation of counting sort</vt:lpstr>
      <vt:lpstr>Radix Sort</vt:lpstr>
      <vt:lpstr>Implementation of radix sort</vt:lpstr>
      <vt:lpstr>Performance of sorting algorithms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우 필원</cp:lastModifiedBy>
  <cp:revision>368</cp:revision>
  <dcterms:created xsi:type="dcterms:W3CDTF">2013-08-14T02:12:56Z</dcterms:created>
  <dcterms:modified xsi:type="dcterms:W3CDTF">2020-01-20T17:11:37Z</dcterms:modified>
</cp:coreProperties>
</file>