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934200" cy="9220200"/>
  <p:embeddedFontLst>
    <p:embeddedFont>
      <p:font typeface="Century Schoolbook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2879">
          <p15:clr>
            <a:srgbClr val="000000"/>
          </p15:clr>
        </p15:guide>
      </p15:sldGuideLst>
    </p:ext>
    <p:ext uri="{2D200454-40CA-4A62-9FC3-DE9A4176ACB9}">
      <p15:notesGuideLst>
        <p15:guide id="1" orient="horz" pos="2903">
          <p15:clr>
            <a:srgbClr val="000000"/>
          </p15:clr>
        </p15:guide>
        <p15:guide id="2" pos="2183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9" roundtripDataSignature="AMtx7miFSgTC0UMpkXvkVw5BYlQ2TK8n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24B78E-8B48-4F86-B794-08C9B153927D}">
  <a:tblStyle styleId="{E124B78E-8B48-4F86-B794-08C9B153927D}" styleName="Table_0">
    <a:wholeTbl>
      <a:tcTxStyle b="off" i="off">
        <a:font>
          <a:latin typeface="Comic Sans MS"/>
          <a:ea typeface="Comic Sans MS"/>
          <a:cs typeface="Comic Sans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fill>
          <a:solidFill>
            <a:srgbClr val="FFF9D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F9D2"/>
          </a:solidFill>
        </a:fill>
      </a:tcStyle>
    </a:band1V>
    <a:band2V>
      <a:tcTxStyle b="off" i="off"/>
    </a:band2V>
    <a:la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28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3" orient="horz"/>
        <p:guide pos="218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enturySchoolbook-bold.fntdata"/><Relationship Id="rId25" Type="http://schemas.openxmlformats.org/officeDocument/2006/relationships/font" Target="fonts/CenturySchoolbook-regular.fntdata"/><Relationship Id="rId28" Type="http://schemas.openxmlformats.org/officeDocument/2006/relationships/font" Target="fonts/CenturySchoolbook-boldItalic.fntdata"/><Relationship Id="rId27" Type="http://schemas.openxmlformats.org/officeDocument/2006/relationships/font" Target="fonts/CenturySchoolbook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:notes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4" name="Google Shape;134;p1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:notes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query-logo-blue.png" id="18" name="Google Shape;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7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/>
          <p:nvPr/>
        </p:nvSpPr>
        <p:spPr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0"/>
          <p:cNvSpPr txBox="1"/>
          <p:nvPr>
            <p:ph type="ctrTitle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E0404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68040B"/>
              </a:buClr>
              <a:buSzPts val="1400"/>
              <a:buFont typeface="Noto Sans Symbols"/>
              <a:buChar char="✔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idx="1" type="body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70060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8081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68040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ts val="1400"/>
              <a:buFont typeface="Noto Sans Symbols"/>
              <a:buChar char="✔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9"/>
          <p:cNvSpPr/>
          <p:nvPr/>
        </p:nvSpPr>
        <p:spPr>
          <a:xfrm>
            <a:off x="-12700" y="342900"/>
            <a:ext cx="6032500" cy="679450"/>
          </a:xfrm>
          <a:custGeom>
            <a:rect b="b" l="l" r="r" t="t"/>
            <a:pathLst>
              <a:path extrusionOk="0" h="428" w="3800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9"/>
          <p:cNvGrpSpPr/>
          <p:nvPr/>
        </p:nvGrpSpPr>
        <p:grpSpPr>
          <a:xfrm>
            <a:off x="236668" y="720761"/>
            <a:ext cx="8665342" cy="79709"/>
            <a:chOff x="192" y="446"/>
            <a:chExt cx="5513" cy="78"/>
          </a:xfrm>
        </p:grpSpPr>
        <p:sp>
          <p:nvSpPr>
            <p:cNvPr id="14" name="Google Shape;14;p19"/>
            <p:cNvSpPr/>
            <p:nvPr/>
          </p:nvSpPr>
          <p:spPr>
            <a:xfrm>
              <a:off x="192" y="446"/>
              <a:ext cx="1488" cy="78"/>
            </a:xfrm>
            <a:prstGeom prst="rect">
              <a:avLst/>
            </a:prstGeom>
            <a:solidFill>
              <a:srgbClr val="000066"/>
            </a:solidFill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5;p19"/>
            <p:cNvCxnSpPr/>
            <p:nvPr/>
          </p:nvCxnSpPr>
          <p:spPr>
            <a:xfrm>
              <a:off x="192" y="519"/>
              <a:ext cx="5513" cy="0"/>
            </a:xfrm>
            <a:prstGeom prst="straightConnector1">
              <a:avLst/>
            </a:prstGeom>
            <a:solidFill>
              <a:srgbClr val="000066"/>
            </a:solidFill>
            <a:ln cap="flat" cmpd="sng" w="19050">
              <a:solidFill>
                <a:srgbClr val="00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" name="Google Shape;16;p1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5550946" y="5034579"/>
            <a:ext cx="29415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jQuery 기본</a:t>
            </a:r>
            <a:endParaRPr b="1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/>
        </p:nvSpPr>
        <p:spPr>
          <a:xfrm>
            <a:off x="247425" y="1258650"/>
            <a:ext cx="8650500" cy="5370000"/>
          </a:xfrm>
          <a:prstGeom prst="rect">
            <a:avLst/>
          </a:prstGeom>
          <a:solidFill>
            <a:srgbClr val="FEFBE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&lt;html&gt;</a:t>
            </a:r>
            <a:endParaRPr/>
          </a:p>
          <a:p>
            <a:pPr indent="0" lvl="0" marL="1270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&lt;head&gt;</a:t>
            </a:r>
            <a:endParaRPr/>
          </a:p>
          <a:p>
            <a:pPr indent="0" lvl="0" marL="1270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&lt;script src="http://code.jquery.com/jquery-3.4.1.min.js"&gt;&lt;/script&gt;</a:t>
            </a:r>
            <a:endParaRPr/>
          </a:p>
          <a:p>
            <a:pPr indent="0" lvl="0" marL="1270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$(document).ready(function () {</a:t>
            </a:r>
            <a:endParaRPr/>
          </a:p>
          <a:p>
            <a:pPr indent="0" lvl="0" marL="1270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});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&lt;/head&gt;</a:t>
            </a:r>
            <a:endParaRPr/>
          </a:p>
          <a:p>
            <a:pPr indent="0" lvl="0" marL="1270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&lt;body&gt;</a:t>
            </a:r>
            <a:endParaRPr/>
          </a:p>
          <a:p>
            <a:pPr indent="0" lvl="0" marL="5842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&lt;h2&gt;클릭하면 사라집니다1.&lt;/h2&gt;</a:t>
            </a:r>
            <a:endParaRPr/>
          </a:p>
          <a:p>
            <a:pPr indent="0" lvl="0" marL="5842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&lt;h2&gt;클릭하면 사라집니다2.&lt;/h2&gt;</a:t>
            </a:r>
            <a:endParaRPr/>
          </a:p>
          <a:p>
            <a:pPr indent="0" lvl="0" marL="5842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&lt;h2&gt;클릭하면 사라집니다3.&lt;/h2&gt;</a:t>
            </a:r>
            <a:endParaRPr/>
          </a:p>
          <a:p>
            <a:pPr indent="0" lvl="0" marL="5842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&lt;h2&gt;클릭하면 사라집니다4.&lt;/h2&gt;</a:t>
            </a:r>
            <a:endParaRPr/>
          </a:p>
          <a:p>
            <a:pPr indent="0" lvl="0" marL="5842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&lt;h2&gt;클릭하면 사라집니다5.&lt;/h2&gt;</a:t>
            </a:r>
            <a:endParaRPr/>
          </a:p>
          <a:p>
            <a:pPr indent="0" lvl="0" marL="5842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&lt;h2&gt;클릭하면 사라집니다6.&lt;/h2&gt;</a:t>
            </a:r>
            <a:endParaRPr/>
          </a:p>
          <a:p>
            <a:pPr indent="0" lvl="0" marL="5842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&lt;h2&gt;클릭하면 사라집니다7.&lt;/h2&gt;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&lt;/html&gt;</a:t>
            </a:r>
            <a:endParaRPr/>
          </a:p>
          <a:p>
            <a:pPr indent="0" lvl="0" marL="1270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270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5" name="Google Shape;105;p1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첫번째 jQuery 프로그램</a:t>
            </a:r>
            <a:endParaRPr/>
          </a:p>
        </p:txBody>
      </p:sp>
      <p:pic>
        <p:nvPicPr>
          <p:cNvPr id="106" name="Google Shape;1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546" y="2909960"/>
            <a:ext cx="2936557" cy="3142441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172122" y="935916"/>
            <a:ext cx="8649148" cy="5443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3366FF"/>
                </a:solidFill>
              </a:rPr>
              <a:t>$(  ) : jQuery 함수</a:t>
            </a:r>
            <a:endParaRPr b="1" sz="2400">
              <a:solidFill>
                <a:srgbClr val="3366FF"/>
              </a:solidFill>
            </a:endParaRPr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$()함수의 인수로 다른 함수를 전달하면 문서가 로드될 때 호출될 콜백 함수를 등록한다 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window.onload 이벤트와 유사 , document.ready 이벤트에 대한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이벤트핸들러 함수 지정 , 로드 직후 곧바로 실행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&lt;script&gt;</a:t>
            </a:r>
            <a:endParaRPr/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$( function() {</a:t>
            </a:r>
            <a:endParaRPr/>
          </a:p>
          <a:p>
            <a:pPr indent="457200" lvl="0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$(‘h1’).css(‘background’, ‘yellow’);</a:t>
            </a:r>
            <a:endParaRPr/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});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</a:t>
            </a:r>
            <a:endParaRPr/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&lt;h1&gt;제목입니다 &lt;/h1&gt;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&lt;/body&gt;</a:t>
            </a:r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 core1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247426" y="1280160"/>
            <a:ext cx="8650512" cy="4991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3366FF"/>
                </a:solidFill>
              </a:rPr>
              <a:t>$(선택자,[컨텍스트])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선택자로 작업대상 엘리먼트를 검색한다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선택된 엘리먼트는 jQuery객체에 저장되며 이후 메서드를 호출하여 검색된 엘리먼트에 여러가지 조작을 가할 수 있다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컨텍스트는 검색의 시작점을 지정 , 생략하면 문서전체에서 검색 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컨텍스트를 지정하면 그 하위로 검색 범위가 제한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var myJquery1 = $(“p”);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var myJquery2 = $(“p”, document.forms[2]);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$(‘p’, this)  -&gt;  this안에 p  this는 p의  부모가 됨 </a:t>
            </a:r>
            <a:endParaRPr/>
          </a:p>
        </p:txBody>
      </p:sp>
      <p:sp>
        <p:nvSpPr>
          <p:cNvPr id="118" name="Google Shape;118;p1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 core2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184" y="978946"/>
            <a:ext cx="8618239" cy="5421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3366FF"/>
                </a:solidFill>
              </a:rPr>
              <a:t>$(element)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DOM 엘리먼트 를 인수로 전달하면 이 객체를 감싸는 jQuery 객체를 리턴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jQuery 메소드 사용가능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var elem = document.getElementsByTagName(‘h1’)[0];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elem.style.color = ‘red’;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getElementsByTagName 메서드가  리턴하는 것은 DOM객체 배열이며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DOM 객체에 대해 css()나 text() html()같은 jQuery 메소드를 직접 호출할 수 없다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그래서 이 객체를 $()함수로 전달하여 jQuery 객체로 랩핑하면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여러 가지 편리한 jQuery 메소드를 호출 할 수 있다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$(elem).css(‘color’,’red’);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 core3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36668" y="1258645"/>
            <a:ext cx="8617401" cy="504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3366FF"/>
                </a:solidFill>
              </a:rPr>
              <a:t>$(“html”), $(“html”, {properties})</a:t>
            </a:r>
            <a:endParaRPr b="1" sz="2400">
              <a:solidFill>
                <a:srgbClr val="3366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인수로 전달된 html문자열로 새로운 엘리먼트를 직접 생성한다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생성된 엘리먼트를 DOM트리의 원하는 부분에 삽입하여 실행 중에 문서를 만들 수 있다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rgbClr val="000066"/>
                </a:solidFill>
              </a:rPr>
              <a:t>properties </a:t>
            </a:r>
            <a:r>
              <a:rPr lang="en-US"/>
              <a:t>는새로 만들어진 요소의 속성,  이벤트 함수 등을 지정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&lt;button type=“button”&gt;새로만들기&lt;/button&gt;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var elem =$(‘&lt;p id=‘p1’ onclick=“proc1()”&gt;Hello jQuery.&lt;/p&gt;')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elem.appendTo(‘body’);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</a:t>
            </a:r>
            <a:endParaRPr/>
          </a:p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 core4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236668" y="1258646"/>
            <a:ext cx="8661270" cy="50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&lt;head&gt;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&lt;script src="jquery-3.4.1.min.js"&gt;&lt;/script&gt;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&lt;script&gt;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$(document).ready(function()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$("&lt;p/&gt;",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       “id" : “p1",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       "text"  : “Hello jQuery~~”,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       "click" : function(){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             $(this).css(‘color’, ‘red’).css(‘font-size’, +=5px’);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        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}).appendTo("body");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})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&lt;div&gt;클릭하세요&lt;/div&gt;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	</a:t>
            </a:r>
            <a:endParaRPr sz="1800"/>
          </a:p>
        </p:txBody>
      </p:sp>
      <p:sp>
        <p:nvSpPr>
          <p:cNvPr id="138" name="Google Shape;138;p1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 core5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619929" y="230393"/>
            <a:ext cx="77898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 core6 새로운 요소 만들기</a:t>
            </a:r>
            <a:endParaRPr/>
          </a:p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685800" y="1333499"/>
            <a:ext cx="8212138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//body안에 이미지 추가 버튼 만들어 놓기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/버튼 클릭시 동적으로  이미지 추가 하기- width, height 크기지정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//이미지클릭 - 이미지테두리 -border : 2px solid red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225911" y="1086522"/>
            <a:ext cx="8672027" cy="5217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 </a:t>
            </a:r>
            <a:r>
              <a:rPr b="1" lang="en-US" sz="2800"/>
              <a:t>html() / text()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$("body").html();  // body 태그 안의 모든 태그를 포함한 문장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$("body").text();  // body 태그안의 모든 문자만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$(“p").text();  //여러개인경우 모든 p태그의 문자만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$("p").html();  //p가  여러개인경우  첫번째 인거만 태그를 포함한 문장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//모든것을 대상 으로 실행시 -  반복루프를 사용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&lt;p&gt;1&lt;span&gt;홍길동&lt;/span&gt;&lt;/p&gt;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&lt;p&gt;2&lt;span&gt;개나리&lt;/span&gt;&lt;/p&gt;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&lt;p&gt;3&lt;span&gt;진달래&lt;/span&gt;&lt;/p&gt;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&lt;/body&gt;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460000"/>
              </a:buClr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150" name="Google Shape;150;p1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 core7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236668" y="1280161"/>
            <a:ext cx="8661270" cy="5034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1800"/>
              <a:buFont typeface="Noto Sans Symbols"/>
              <a:buChar char="◆"/>
            </a:pPr>
            <a:r>
              <a:rPr lang="en-US" sz="1800"/>
              <a:t>$("p").length;   -- p엘리먼트의 개수 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460000"/>
              </a:buClr>
              <a:buSzPts val="1800"/>
              <a:buFont typeface="Noto Sans Symbols"/>
              <a:buChar char="◆"/>
            </a:pPr>
            <a:r>
              <a:rPr lang="en-US" sz="1800"/>
              <a:t> 반복문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$(요소선택).each(function(매개변수1, 매개변수2){…});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$.each(“요소선택, function(매개변수1, 매개변수2){…});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검색된 DOM요소의 개수만큼 지정된 fn함수를 호출한다 </a:t>
            </a:r>
            <a:endParaRPr sz="1800"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794" y="3437340"/>
            <a:ext cx="344805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 core8(객체조작)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>
            <p:ph idx="1" type="body"/>
          </p:nvPr>
        </p:nvSpPr>
        <p:spPr>
          <a:xfrm>
            <a:off x="225911" y="1269402"/>
            <a:ext cx="8659905" cy="501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jQuery는 존 레식(John Resig)이 2006년에 BarCamp NYC에서 발표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jQuery는 자바 스크립트 라이브러리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jQuery를 사용하면 자바 스크립트 프로그래밍의 양을 상당히 줄일 수 있다.  (짧고 간결하다)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jQuery는 배우기 쉽다.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무료이다.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jQuery는 자바스크립트를 쉽게 쓸 수 있도록  만든 라이브러리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자바스크립트의 대체용 언어가 아니다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 </a:t>
            </a:r>
            <a:endParaRPr/>
          </a:p>
        </p:txBody>
      </p:sp>
      <p:pic>
        <p:nvPicPr>
          <p:cNvPr descr="EMB0000204828e5" id="42" name="Google Shape;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9033" y="2566483"/>
            <a:ext cx="310605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</a:t>
            </a:r>
            <a:endParaRPr/>
          </a:p>
        </p:txBody>
      </p:sp>
      <p:graphicFrame>
        <p:nvGraphicFramePr>
          <p:cNvPr id="44" name="Google Shape;44;p2"/>
          <p:cNvGraphicFramePr/>
          <p:nvPr/>
        </p:nvGraphicFramePr>
        <p:xfrm>
          <a:off x="609599" y="4495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{E124B78E-8B48-4F86-B794-08C9B153927D}</a:tableStyleId>
              </a:tblPr>
              <a:tblGrid>
                <a:gridCol w="1654350"/>
                <a:gridCol w="5933375"/>
              </a:tblGrid>
              <a:tr h="74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javascript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document.getElementById(‘result’)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document.getElementsByTagName(‘h1’)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5A3"/>
                    </a:solidFill>
                  </a:tcPr>
                </a:tc>
              </a:tr>
              <a:tr h="74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jQuery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$(‘#result’)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$(‘h1’)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5A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idx="1" type="body"/>
          </p:nvPr>
        </p:nvSpPr>
        <p:spPr>
          <a:xfrm>
            <a:off x="236668" y="1247886"/>
            <a:ext cx="8638391" cy="504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-US"/>
              <a:t>jQuery 파일을 다운로드하는 방법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jQuery는 http://www.jquery.com에서 다운로드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다운로드 후 사용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&lt;head&gt;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&lt;script src=“jquery-3.4.1min.js”&gt;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&lt;/head&gt;</a:t>
            </a:r>
            <a:endParaRPr/>
          </a:p>
          <a:p>
            <a:pPr indent="-114300" lvl="2" marL="11430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◆"/>
            </a:pPr>
            <a:r>
              <a:rPr lang="en-US"/>
              <a:t>구글이나 마이크로소프트에서 제공하는 CDN을 사용하여 jQuery 파일을 포함하는 방법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공개 서버로부터 네트워크를 통하여 웹페이지를 실행할 때마다 다운로드 받을 수도 있다 : (CDN:Content Delivery Network)방식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 사용방법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idx="1" type="body"/>
          </p:nvPr>
        </p:nvSpPr>
        <p:spPr>
          <a:xfrm>
            <a:off x="236669" y="1247887"/>
            <a:ext cx="8649147" cy="504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jQuery CDN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&lt;script src="http://code.jquery.com/jquery-3.4.1.min.js"&gt;&lt;/script&gt;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Google CDN: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 script src="http://ajax.googleapis.com/ajax/libs/jquery/3.4.1/jquery.min.js"&gt;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Microsoft CDN: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&lt;script src="http://ajax.aspnetcdn.com/ajax/jQuery/jquery-3.4.1.min.js"&gt;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&lt;/script&gt;</a:t>
            </a:r>
            <a:br>
              <a:rPr lang="en-US"/>
            </a:br>
            <a:endParaRPr/>
          </a:p>
        </p:txBody>
      </p:sp>
      <p:sp>
        <p:nvSpPr>
          <p:cNvPr id="56" name="Google Shape;56;p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 사용방법 CDN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36668" y="968188"/>
            <a:ext cx="8627403" cy="5466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&lt;script&gt;  h1이 로드되지 않은 상태에서는 검색되지 않는다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$(‘h1’).css(‘background’, ‘yellow’);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$(document).ready(function(){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$(‘h1’).css(‘background’, ‘yellow’);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});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62" name="Google Shape;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916" y="1065007"/>
            <a:ext cx="6937375" cy="211925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 일반적인 구조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idx="1" type="body"/>
          </p:nvPr>
        </p:nvSpPr>
        <p:spPr>
          <a:xfrm>
            <a:off x="225911" y="1237129"/>
            <a:ext cx="8672027" cy="5088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$(...) 안에 선택자를 넣어서 원하는 요소를 선택하고, 선택된 요소에 대하여 여러 가지 조작을 한다.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$(‘h2’).css("background", "blue")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$(“p”).show() : 모든 &lt;p&gt; 요소들을 찾아서 화면에 표시한다.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$(“.group1”).slideup() : class=group1인 요소를 슬라이드업 방식으로 표시한다.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$(“#id9”).hide() : id=id9인 요소를 화면에서 감춘다. 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571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500" y="2119367"/>
            <a:ext cx="6629400" cy="1860961"/>
          </a:xfrm>
          <a:prstGeom prst="rect">
            <a:avLst/>
          </a:prstGeom>
          <a:solidFill>
            <a:srgbClr val="FFF8C1">
              <a:alpha val="3921"/>
            </a:srgbClr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 문장구조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idx="1" type="body"/>
          </p:nvPr>
        </p:nvSpPr>
        <p:spPr>
          <a:xfrm>
            <a:off x="279700" y="1118795"/>
            <a:ext cx="8175811" cy="486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Javascript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SzPts val="2000"/>
              <a:buChar char="◆"/>
            </a:pPr>
            <a:r>
              <a:rPr lang="en-US"/>
              <a:t> jQuery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메소드 체이닝(Method Chaining)</a:t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 문장구조2</a:t>
            </a:r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>
            <a:off x="484094" y="1527586"/>
            <a:ext cx="7261412" cy="4313818"/>
            <a:chOff x="484094" y="1527586"/>
            <a:chExt cx="7261412" cy="4313818"/>
          </a:xfrm>
        </p:grpSpPr>
        <p:grpSp>
          <p:nvGrpSpPr>
            <p:cNvPr id="78" name="Google Shape;78;p7"/>
            <p:cNvGrpSpPr/>
            <p:nvPr/>
          </p:nvGrpSpPr>
          <p:grpSpPr>
            <a:xfrm>
              <a:off x="484094" y="1527586"/>
              <a:ext cx="7261412" cy="1226372"/>
              <a:chOff x="559398" y="1506071"/>
              <a:chExt cx="7261412" cy="1226372"/>
            </a:xfrm>
          </p:grpSpPr>
          <p:sp>
            <p:nvSpPr>
              <p:cNvPr id="79" name="Google Shape;79;p7"/>
              <p:cNvSpPr/>
              <p:nvPr/>
            </p:nvSpPr>
            <p:spPr>
              <a:xfrm>
                <a:off x="559398" y="1506071"/>
                <a:ext cx="7261412" cy="1226372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7"/>
              <p:cNvSpPr txBox="1"/>
              <p:nvPr/>
            </p:nvSpPr>
            <p:spPr>
              <a:xfrm>
                <a:off x="839096" y="1613645"/>
                <a:ext cx="6831106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Var hlist = document.getElementsByTagName(‘h1’)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hlist[0].style.backgroundColor = “yellow”;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800">
                    <a:solidFill>
                      <a:schemeClr val="dk1"/>
                    </a:solidFill>
                  </a:rPr>
                  <a:t>h</a:t>
                </a: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list[0].style.color = “red”;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p7"/>
            <p:cNvGrpSpPr/>
            <p:nvPr/>
          </p:nvGrpSpPr>
          <p:grpSpPr>
            <a:xfrm>
              <a:off x="516367" y="3313355"/>
              <a:ext cx="7218381" cy="1258645"/>
              <a:chOff x="516367" y="3313355"/>
              <a:chExt cx="7218381" cy="1258645"/>
            </a:xfrm>
          </p:grpSpPr>
          <p:sp>
            <p:nvSpPr>
              <p:cNvPr id="82" name="Google Shape;82;p7"/>
              <p:cNvSpPr/>
              <p:nvPr/>
            </p:nvSpPr>
            <p:spPr>
              <a:xfrm>
                <a:off x="516367" y="3313355"/>
                <a:ext cx="7218381" cy="125864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7"/>
              <p:cNvSpPr txBox="1"/>
              <p:nvPr/>
            </p:nvSpPr>
            <p:spPr>
              <a:xfrm>
                <a:off x="817581" y="3485478"/>
                <a:ext cx="662671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var  jq = $(“h1”);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jq.css(“background-color”, “yellow”);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jq.css(‘color’, ‘red’);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7"/>
            <p:cNvGrpSpPr/>
            <p:nvPr/>
          </p:nvGrpSpPr>
          <p:grpSpPr>
            <a:xfrm>
              <a:off x="580912" y="5174430"/>
              <a:ext cx="7121562" cy="666974"/>
              <a:chOff x="645459" y="5432612"/>
              <a:chExt cx="7121562" cy="666974"/>
            </a:xfrm>
          </p:grpSpPr>
          <p:sp>
            <p:nvSpPr>
              <p:cNvPr id="85" name="Google Shape;85;p7"/>
              <p:cNvSpPr/>
              <p:nvPr/>
            </p:nvSpPr>
            <p:spPr>
              <a:xfrm>
                <a:off x="645459" y="5432612"/>
                <a:ext cx="7121562" cy="66697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7"/>
              <p:cNvSpPr txBox="1"/>
              <p:nvPr/>
            </p:nvSpPr>
            <p:spPr>
              <a:xfrm>
                <a:off x="849854" y="5572461"/>
                <a:ext cx="64868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$(“h1”).css(“background-color”,”yellow”).css(“color”, “red”)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idx="1" type="body"/>
          </p:nvPr>
        </p:nvSpPr>
        <p:spPr>
          <a:xfrm>
            <a:off x="204395" y="1247887"/>
            <a:ext cx="8704694" cy="504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타입선택자 (요소선택자) html 태그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$(‘h1’) , $(‘p’)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여러 개의 태그 선택 : $(‘h1, p’).css(‘color’, ‘orange’);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 .class 선택자    :  $(‘.name’)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#id선택자      :    $(‘#name’)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*전체선택자   :    $(‘*’)</a:t>
            </a:r>
            <a:endParaRPr/>
          </a:p>
        </p:txBody>
      </p:sp>
      <p:sp>
        <p:nvSpPr>
          <p:cNvPr id="92" name="Google Shape;92;p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 기본선택자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idx="1" type="body"/>
          </p:nvPr>
        </p:nvSpPr>
        <p:spPr>
          <a:xfrm>
            <a:off x="204395" y="1247888"/>
            <a:ext cx="8693543" cy="5066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rgbClr val="0000FF"/>
                </a:solidFill>
              </a:rPr>
              <a:t>css(스타일 , 값)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&lt;script type="text/javascript"&gt;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$(document).ready(function(){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//전체 배경색을 변경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// h1요소의 글자색을 파랑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   //id가 para인 요소의 글자색은 녹색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   //class 가 sample요소의 글자색은 빨강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});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&lt;/script&gt;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&lt;body&gt;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&lt;h1&gt; 제목입니다 &lt;/h1&gt;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	 &lt;h2 id="para"&gt; 작은 제목입니다 &lt;/h2&gt;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	 &lt;h2 class="sample"&gt; 샘플입니다 &lt;/h2&gt;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&lt;/body&gt;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98" name="Google Shape;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6567" y="1330264"/>
            <a:ext cx="3448165" cy="2211481"/>
          </a:xfrm>
          <a:prstGeom prst="rect">
            <a:avLst/>
          </a:prstGeom>
          <a:noFill/>
          <a:ln cap="flat" cmpd="sng" w="12700">
            <a:solidFill>
              <a:srgbClr val="FE999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99" name="Google Shape;99;p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1 - 선택자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</cp:coreProperties>
</file>