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000000"/>
          </p15:clr>
        </p15:guide>
        <p15:guide id="2" pos="2878">
          <p15:clr>
            <a:srgbClr val="000000"/>
          </p15:clr>
        </p15:guide>
      </p15:sldGuideLst>
    </p:ext>
    <p:ext uri="{2D200454-40CA-4A62-9FC3-DE9A4176ACB9}">
      <p15:notesGuideLst>
        <p15:guide id="1" orient="horz" pos="2902">
          <p15:clr>
            <a:srgbClr val="000000"/>
          </p15:clr>
        </p15:guide>
        <p15:guide id="2" pos="218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JFjCzSXOLD+9+j0YibVicJzw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C8D78-3997-43DA-9776-6ED9CC9D53AB}">
  <a:tblStyle styleId="{D5DC8D78-3997-43DA-9776-6ED9CC9D53AB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287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2" orient="horz"/>
        <p:guide pos="218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7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17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17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선택자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58184" y="1290918"/>
            <a:ext cx="8639754" cy="525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&lt;body&gt;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&lt;a href="</a:t>
            </a:r>
            <a:r>
              <a:rPr lang="en-US" sz="1300"/>
              <a:t>http://tjdaewoo.co.kr/</a:t>
            </a:r>
            <a:r>
              <a:rPr lang="en-US" sz="1300"/>
              <a:t>"&gt;DW아카데미&lt;/a&gt;&lt;br&gt;&lt;br&gt;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&lt;a href="mailto:kjy.devops@gmail.com"&gt;kjy에게 메일보내기&lt;/a&gt;&lt;br&gt;&lt;br&gt;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&lt;div&gt;&lt;label&gt;Some images:&lt;/label&gt;&lt;/div&gt;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src="images/image.1.jpg" id=“img1" alt="Hibiscus"&gt;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src="images/image.2.jpg" id="little-Bear" title="A dog named little Bear"&gt;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src="images/image.3.jpg" id="verbena" alt="Verbena"&gt;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src="images/image.4.jpg" id="cozmo" title="A puppy named Cozmo"&gt;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src="images/image.5.jpg" id="tigerLily" alt="Tiger Lily"&gt;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src="images/image.6.jpg" id="little" title="coffeePot"&gt;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&lt;img src="images/산.png"&gt;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&lt;/div&gt;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&lt;div id="someDiv"&gt;이곳은 ID속성이 &lt;tt&gt;someDiv&lt;/tt&gt;인 &amp;lt;div&amp;gt;태그 입니다. &lt;/div&gt;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&lt;form&gt;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  &lt;label&gt;Text:&lt;/label&gt; &lt;input type="text" id="aTextField" name="someTextField"/&gt;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&lt;/div&gt;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   &lt;button type="submit" id="submitButton"&gt;Submit&lt;/button&gt;&lt;input type="button" value="클릭~~"&gt;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&lt;/form&gt;</a:t>
            </a:r>
            <a:endParaRPr/>
          </a:p>
          <a:p>
            <a:pPr indent="0" lvl="0" marL="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&lt;/body&gt;</a:t>
            </a:r>
            <a:endParaRPr sz="1300"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속성선택자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268941" y="1280160"/>
            <a:ext cx="8628997" cy="468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type이 button인 input요소의 배경색 변경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href가 mailto 로 시작하는 a 요소의 배경색 변경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id 가 img1인것만 제외한(아닌) img요소의 테두리 변경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src가 png로 끝나는 img 요소의 테두리 변경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속성선택자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2"/>
          <p:cNvGraphicFramePr/>
          <p:nvPr/>
        </p:nvGraphicFramePr>
        <p:xfrm>
          <a:off x="513676" y="1623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{D5DC8D78-3997-43DA-9776-6ED9CC9D53AB}</a:tableStyleId>
              </a:tblPr>
              <a:tblGrid>
                <a:gridCol w="1508750"/>
                <a:gridCol w="670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셀렉터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:input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모든 input, 모든  button, select, textarea 요소들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:text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text타입의 input 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:password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password 타입의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:radio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radio 타입의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:checkbox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checkbox 타입의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:submit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submit 타입의 input과 button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:reset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 u="none" cap="none" strike="noStrike"/>
                        <a:t>reset 타입의 input과 button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:image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image타입의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:button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모든 button요소들과  type이 button인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file타입의 input 요소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9" name="Google Shape;109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입력양식(form)선택자 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591671" y="978946"/>
            <a:ext cx="72398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 선택자를 간단히 함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입력양식 (form) 선택자</a:t>
            </a:r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88" y="839299"/>
            <a:ext cx="5181480" cy="58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입력양식 (form) 선택자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00" y="875650"/>
            <a:ext cx="5033851" cy="58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37048" y="208878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15153" y="1290918"/>
            <a:ext cx="8682785" cy="5109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$(document).ready(function(){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});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input 요소 테두리 lime , 배경색  핑크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input type이 button 인 요소 배경색 노랑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Button 요소와 input type이 button 인 요소 배경색 하늘색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Type이 submit 요소의 배경색 녹색 $(‘:submit’)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Type이 text, password 인 요소의 테두리 파랑 $(‘:text, :password’)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Type이 file 인요소의 테두리 빨강 $(‘:file’)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2"/>
          <p:cNvGraphicFramePr/>
          <p:nvPr/>
        </p:nvGraphicFramePr>
        <p:xfrm>
          <a:off x="535193" y="1376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{D5DC8D78-3997-43DA-9776-6ED9CC9D53AB}</a:tableStyleId>
              </a:tblPr>
              <a:tblGrid>
                <a:gridCol w="1508750"/>
                <a:gridCol w="6703375"/>
              </a:tblGrid>
              <a:tr h="482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셀렉터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*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모든요소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태그명이 E1인 모든 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E1.class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E1요소 중 CLASS 속성값이 class와 같은 모든 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E1#id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E1요소 중 ID 속성값이 id와 같은 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E1, E2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모든 E1요소와 모든 E2요소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 E2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E1의 자식 요소 중 모든 E2요소 (후손)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 &gt; E2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E1의 바로 아래 자식요소 중 모든 E2요소(자식)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 + E2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E1의 바로 다음에 오는 형제요소 중 E2요소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 ~E2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E1의 다음에 나오는 형제요소 중 모든 E2요소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" name="Google Shape;42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1.선택자 엘리먼트 관련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25911" y="1258645"/>
            <a:ext cx="8672027" cy="5023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 src="jquery-3.4.1.min.js"&gt;&lt;/script&gt;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//h2의 자식 a 태그의 스타일에 테두리 설정 - solid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//h2의 후손 a태그의 스타일 배경색 을 노란색으로 변경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&lt;h2&gt; 문단 안에 &lt;a&gt;링크&lt;/a&gt; 태그가 있다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두번째  &lt;span&gt;&lt;a&gt;링크&lt;/a&gt;&lt;/span&gt; 은 손자이다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&lt;/h2&gt;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824" y="5302648"/>
            <a:ext cx="5743575" cy="43815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선택자 – 후손, 자식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body"/>
          </p:nvPr>
        </p:nvSpPr>
        <p:spPr>
          <a:xfrm>
            <a:off x="344250" y="1000448"/>
            <a:ext cx="8650500" cy="5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&lt;p&gt;이 문단에는 &lt;span&gt;스팬&lt;/span&gt; 엘리먼트가 있다&lt;/p&gt;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&lt;div&gt;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이 디비젼에도 &lt;span&gt;스팬&lt;/span&gt; 엘리먼트가 있다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&lt;p&gt;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디비젼의 내부 문단의 &lt;span&gt;스팬&lt;/span&gt; 엘리먼트이다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&lt;/p&gt;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&lt;div&gt;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&lt;p&gt;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 내부 디비젼의 다시 문단 속 아주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 &lt;strong&gt;깊은곳에 &lt;/strong&gt;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 &lt;em&gt; 숨어있는 &lt;/em&gt;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    &lt;span&gt;스팬&lt;/span&gt; 엘리먼트도 있다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    &lt;/p&gt;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  &lt;/div&gt;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&lt;/div&gt;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&lt;/body&gt;</a:t>
            </a:r>
            <a:endParaRPr sz="1600"/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선택자 – 후손, 자식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501594" y="230393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선택자 – 후손, 자식</a:t>
            </a:r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span태그의 배경색 변경- yellow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div의 모든 후손중  span 태그의 테두리  - red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div의 바로 다음 자식 span태그의 테두리  - blue</a:t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788" y="3080237"/>
            <a:ext cx="5654675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47426" y="1280160"/>
            <a:ext cx="8650512" cy="506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 type="text/javascript"&gt;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$(function(){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  //h3 다음의 모든 형제의 배경색을 변경, 길이지정, 가운데정렬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//h3 다음의 첫번째 형제의 글자를 굵게, 크게  : font-weight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});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&lt;p&gt;형제 선택자 에 대하여&lt;/p&gt;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&lt;h3&gt; 꼬마버스 타요 가족을 소개 합니다&lt;/h3&gt;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 타요&lt;/p&gt;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 로기&lt;/p&gt;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 라니 &lt;/p&gt;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 가니 &lt;/p&gt;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 선택자 - 형제</a:t>
            </a:r>
            <a:endParaRPr/>
          </a:p>
        </p:txBody>
      </p:sp>
      <p:pic>
        <p:nvPicPr>
          <p:cNvPr descr="Desktop screenshot (1).png"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8480" y="2946382"/>
            <a:ext cx="3086324" cy="321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idx="1" type="body"/>
          </p:nvPr>
        </p:nvSpPr>
        <p:spPr>
          <a:xfrm>
            <a:off x="247426" y="1269402"/>
            <a:ext cx="8650512" cy="531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선택자 - 속성관련</a:t>
            </a:r>
            <a:endParaRPr/>
          </a:p>
        </p:txBody>
      </p:sp>
      <p:graphicFrame>
        <p:nvGraphicFramePr>
          <p:cNvPr id="76" name="Google Shape;76;p7"/>
          <p:cNvGraphicFramePr/>
          <p:nvPr/>
        </p:nvGraphicFramePr>
        <p:xfrm>
          <a:off x="481405" y="1774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{D5DC8D78-3997-43DA-9776-6ED9CC9D53AB}</a:tableStyleId>
              </a:tblPr>
              <a:tblGrid>
                <a:gridCol w="1853000"/>
                <a:gridCol w="6359125"/>
              </a:tblGrid>
              <a:tr h="54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셀렉터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속성을 갖는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val인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E1[attr^=val]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val으로 시작하는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E1[attr!=val]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 값과 같지 않은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E1[attr$=val]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val으로 끝나는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E1[attr*=val]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val을 포함하는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 |=val]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val과 같거나 ‘val-’로 시작하는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E1[attr ~= val]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attr 속성값이 공백으로 구분된 값(단어)을 가질 경우 구분된 값 중에 val값과 같은 값을 갖는 모든 E1요소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idx="1" type="body"/>
          </p:nvPr>
        </p:nvSpPr>
        <p:spPr>
          <a:xfrm>
            <a:off x="258184" y="1269403"/>
            <a:ext cx="8639754" cy="508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&lt;script 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$(function()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//title 속성을 가진 p요소의 배경색 변경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//type 속성이 password 인 요소의 테두리 변경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});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&lt;/script&gt;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&lt;p&gt; 일반 문단입니다 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&lt;p title="툴팁으로 보입니다"&gt; 타이틀을 가지고 있는 문단입니다 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&lt;input type="text"&gt; 회원번호 &lt;/input&gt;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&lt;input type="password"&gt; 비밀번호 &lt;/input&gt;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&lt;/body&gt;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04" y="5290106"/>
            <a:ext cx="5210175" cy="106610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속성선택자1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idx="1" type="body"/>
          </p:nvPr>
        </p:nvSpPr>
        <p:spPr>
          <a:xfrm>
            <a:off x="236668" y="1247887"/>
            <a:ext cx="8661270" cy="515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속성선택자1</a:t>
            </a:r>
            <a:endParaRPr/>
          </a:p>
        </p:txBody>
      </p:sp>
      <p:pic>
        <p:nvPicPr>
          <p:cNvPr id="90" name="Google Shape;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" y="1028575"/>
            <a:ext cx="8661275" cy="25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5" y="3785500"/>
            <a:ext cx="8661274" cy="28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