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hJbiDajQ32ZvJawRJRV1egVQX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76CB2-2E25-4BCB-9FBF-E8E873A48BF5}">
  <a:tblStyle styleId="{6EC76CB2-2E25-4BCB-9FBF-E8E873A48BF5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218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2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22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22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필터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236669" y="1269402"/>
            <a:ext cx="8661270" cy="5034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jQuery가 포함된 span태그 의 테두리 파랑 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jQuery가 포함되지 않은 span 태그 의 테두리 빨강  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span을 갖는 div요소 태그 의 테두리   그린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아무것도 없는 빈 div 태그 의 테두리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div 후손 span 태그 의 글자색  빨강, 크기,굵게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자식을 갖는 div 태그 의 테두리           div:parent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자식 을 갖는 span 태그의 테두리         span :parent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내용필터 2-2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요소를 자식으로 갖는 부모의 그룹안에서  해당 자식을 찾는다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$(“td:first-child”)  :  td를자식으로 하는 tr 그룹에서 첫번째 자식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first :  전체 중에서 첫번째 요소 , 선택되는 요소는 반드시 하나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자식필터</a:t>
            </a:r>
            <a:endParaRPr/>
          </a:p>
        </p:txBody>
      </p:sp>
      <p:graphicFrame>
        <p:nvGraphicFramePr>
          <p:cNvPr id="106" name="Google Shape;106;p11"/>
          <p:cNvGraphicFramePr/>
          <p:nvPr/>
        </p:nvGraphicFramePr>
        <p:xfrm>
          <a:off x="449132" y="2194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{6EC76CB2-2E25-4BCB-9FBF-E8E873A48BF5}</a:tableStyleId>
              </a:tblPr>
              <a:tblGrid>
                <a:gridCol w="2003600"/>
                <a:gridCol w="6208525"/>
              </a:tblGrid>
              <a:tr h="53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필터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:nth-child( index /even/odd/ equation)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자식 중 index로 지정된 위치의 요소들과  일치하거나 , 짝수. 홀수 번째의 요소들과 일치하거나, 방정식 값 위치의 요소들과 일치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7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:first-child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부모에 속한 자식 중 첫번째 자식요소와 일치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6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:last-child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부모에 속한 자식 중 마지막 자식요소와 일치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3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:only-child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자신이 부모요소의 유일한 자식요소인 것과 일치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:first,   first-child,  last ,  last-child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자식필터 3-1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685800" y="1333499"/>
            <a:ext cx="8212138" cy="4882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자식필터 3-2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입력양식의  현재 상태에 따라 선택되어진다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Form상태필터</a:t>
            </a:r>
            <a:endParaRPr/>
          </a:p>
        </p:txBody>
      </p:sp>
      <p:graphicFrame>
        <p:nvGraphicFramePr>
          <p:cNvPr id="129" name="Google Shape;129;p14"/>
          <p:cNvGraphicFramePr/>
          <p:nvPr/>
        </p:nvGraphicFramePr>
        <p:xfrm>
          <a:off x="449132" y="2194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{6EC76CB2-2E25-4BCB-9FBF-E8E873A48BF5}</a:tableStyleId>
              </a:tblPr>
              <a:tblGrid>
                <a:gridCol w="1799225"/>
                <a:gridCol w="6412925"/>
              </a:tblGrid>
              <a:tr h="61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필터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6699FF"/>
                    </a:solidFill>
                  </a:tcPr>
                </a:tc>
              </a:tr>
              <a:tr h="5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:enabled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사용 가능한 요소와 </a:t>
                      </a:r>
                      <a:r>
                        <a:rPr lang="en-US" sz="1800"/>
                        <a:t>일치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:disabled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현재 사용 불가능한 요소와 일치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:checked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체크된 요소와 일치-checkedbox, radio 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0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:selected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선택된 요소들과 일치-select option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193638" y="1237129"/>
            <a:ext cx="8704300" cy="5208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&lt;form&gt;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&lt;input type=“text" name=“id" &gt;&lt;br&gt;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&lt;input type=“password" name=“pass"  &gt;&lt;br&gt;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&lt;select name="mySelect" disabled&gt;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&lt;option&gt;Option1&lt;/option&gt;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&lt;option&gt;Option2&lt;/option&gt;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&lt;option&gt;Option3&lt;/option&gt;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&lt;option&gt;Option4&lt;/option&gt;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&lt;/select&gt;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&lt;br&gt;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&lt;textarea name="enTextarea" rows=10 cols=20 &gt;text&lt;/textarea&gt;&lt;br&gt;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type=“button“ value=“확인" disabled&gt; &lt;br&gt;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&lt;/form&gt;</a:t>
            </a:r>
            <a:endParaRPr sz="1800"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Form상태4-1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58184" y="1280160"/>
            <a:ext cx="8639754" cy="52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체크한 값을 가져오기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&lt;form&gt;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취 미 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&lt;input type="checkbox" name="hobby" value="여행“ checked &gt;여행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value="장기"&gt;장기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value="바둑"&gt;바둑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value="독서" &gt;독서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value="낚시"&gt;낚시&lt;br&gt;&lt;br&gt;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type="button" value="전송"&gt;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&lt;/form&gt;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142" name="Google Shape;14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6"/>
          <p:cNvSpPr txBox="1"/>
          <p:nvPr>
            <p:ph type="title"/>
          </p:nvPr>
        </p:nvSpPr>
        <p:spPr>
          <a:xfrm>
            <a:off x="355002" y="193638"/>
            <a:ext cx="8390965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 4-3(:checkbox:checked)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47426" y="1290918"/>
            <a:ext cx="8650512" cy="503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                         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&lt;form&gt;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봄소식 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&lt;select name="spring" id="spring" multiple size="6"&gt;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 &gt;개나리&lt;/option&gt;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selected&gt;진달래&lt;/option&gt;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&lt;option&gt;민들레&lt;/option&gt;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selected&gt;벚꽃&lt;/option&gt;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&lt;option&gt;목련&lt;/option&gt;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&lt;option&gt;철쭉&lt;/option&gt;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&lt;/select&gt;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&lt;/form&gt;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355002" y="193638"/>
            <a:ext cx="7465807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 4-4(option:selected)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Visibility 필터 :  보임 상태에 따라 엘리먼트를 선택한다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기타 필터</a:t>
            </a:r>
            <a:endParaRPr/>
          </a:p>
        </p:txBody>
      </p:sp>
      <p:graphicFrame>
        <p:nvGraphicFramePr>
          <p:cNvPr id="159" name="Google Shape;159;p18"/>
          <p:cNvGraphicFramePr/>
          <p:nvPr/>
        </p:nvGraphicFramePr>
        <p:xfrm>
          <a:off x="406101" y="2097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{6EC76CB2-2E25-4BCB-9FBF-E8E873A48BF5}</a:tableStyleId>
              </a:tblPr>
              <a:tblGrid>
                <a:gridCol w="1799225"/>
                <a:gridCol w="6412925"/>
              </a:tblGrid>
              <a:tr h="4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필터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122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:hidden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1) display : none 인 것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2) type=hidden 인 것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3) width=0 height=0 인 것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4)부모요소가 hidden 인 것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705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:visible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cap="none" strike="noStrike"/>
                        <a:t>display :none 이 아니 것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cap="none" strike="noStrike"/>
                        <a:t> type =hidden 이 아니 것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cap="none" strike="noStrike"/>
                        <a:t>width=0 height=0 이 아닌 것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cap="none" strike="noStrike"/>
                        <a:t>부모요소가 hidden 이 아닌 것</a:t>
                      </a:r>
                      <a:endParaRPr sz="18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cap="none" strike="noStrike"/>
                        <a:t>Visibility =hidden opacity=0 인 것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236668" y="1269401"/>
            <a:ext cx="8689845" cy="497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  src="js/jquery-1.11.1.min.js"&gt;&lt;/script&gt;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&lt;p&gt; 보이는 문단&lt;/p&gt;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style="visibility:hidden;"&gt;숨겨진 문단&lt;/p&gt;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style="display:none;"&gt; 자리를 차지 하지 못한 문단 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style="opacity:0;"&gt; 투명한 문단&lt;/p&gt;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&lt;hr/&gt;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&lt;script &gt; &lt;/script&gt;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hidden 과 visiible 필터를 이용하여 각 수행 결과를 출력  </a:t>
            </a:r>
            <a:endParaRPr sz="1800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55002" y="193638"/>
            <a:ext cx="7820810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 필터5-1 (hidden visible)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기본 필터, 자식필터,내용필터, 입력상태필터,기타필터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기본 선택자보다 더 정밀한 선택이 필요한 경우 필터와 선택 메소드를 활용한다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뒤의 콜론다음에 기술하여  “선택자:필터” 식으로 사용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선택자로 기준 엘리먼트를 먼저 찾고,필터는 이 엘리먼트 주변의 다른  엘리먼트나 선택된 집합중의 일부를  더 정밀하게 선택하는 역할을 한다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25911" y="1258645"/>
            <a:ext cx="8670663" cy="4936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&lt;form id="testForm"&gt;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type="hidden" name="userAge" value="33"&gt;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type="hidden" name="userCity" value="대전"&gt;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 D : &lt;input type="text" name="userID" value="hong"&gt;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&lt;span style="display:none"&gt;ID가 중복됩니다. &lt;/span&gt; &lt;br&gt;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이름 : &lt;input type="text" name="userName" value="홍길동"&gt; 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&lt;span style="visibility:hidden"&gt;이름을 입력하세요&lt;/span&gt;&lt;br&gt;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성별 : &lt;input type="radio" name="sung" value="남" checked&gt;남자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type="radio" name="sung" value="여"&gt;여자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&lt;/form&gt;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&lt;/body&gt;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54999" y="193650"/>
            <a:ext cx="8541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기타필터 5-2(hidden visible)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236669" y="1280161"/>
            <a:ext cx="8661270" cy="5076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354999" y="193650"/>
            <a:ext cx="85431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기타필터 5-3(hidden visible)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: 필터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선택자로 기준 엘리먼트를 먼저 찾고 필터는 엘리먼트 주변의 다른 엘리먼트나 선택된 집합중의 일부를 더 정밀하게 선택하는 역할을 한다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기본필터</a:t>
            </a:r>
            <a:endParaRPr/>
          </a:p>
        </p:txBody>
      </p:sp>
      <p:graphicFrame>
        <p:nvGraphicFramePr>
          <p:cNvPr id="49" name="Google Shape;49;p3"/>
          <p:cNvGraphicFramePr/>
          <p:nvPr/>
        </p:nvGraphicFramePr>
        <p:xfrm>
          <a:off x="449132" y="2194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{6EC76CB2-2E25-4BCB-9FBF-E8E873A48BF5}</a:tableStyleId>
              </a:tblPr>
              <a:tblGrid>
                <a:gridCol w="1799225"/>
                <a:gridCol w="6412925"/>
              </a:tblGrid>
              <a:tr h="52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필터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:first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첫번째요소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:last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마지막요소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:not(selector)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괄호의 selector가 일치되는 모든요소를 제외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:even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짝수요소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:odd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홀수요소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:eq(index)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주어진 index에 일치하는 index를 갖는 요소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:gt(index)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주어진 index보다 큰 index를 갖는 요소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:lt(index)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선택요소중 주어진 index보다 작은 index를 갖는 요소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body"/>
          </p:nvPr>
        </p:nvSpPr>
        <p:spPr>
          <a:xfrm>
            <a:off x="441064" y="957431"/>
            <a:ext cx="8456874" cy="557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&lt;ul&gt;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&lt;li&gt;one&lt;/li&gt;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&lt;li&gt;two&lt;/li&gt;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&lt;li&gt;three&lt;/li&gt;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&lt;li&gt;four&lt;/li&gt;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&lt;li&gt;five&lt;/li&gt;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&lt;li&gt;six&lt;/li&gt;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&lt;li&gt;seven&lt;/li&gt;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&lt;li&gt;eight&lt;/li&gt;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&lt;li&gt;nine&lt;/li&gt;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&lt;/ul&gt;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2314" y="1438901"/>
            <a:ext cx="2410764" cy="3460892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기본필터1-1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결과  : first, last , eq, lt</a:t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기본필터1-2</a:t>
            </a: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068" y="1993753"/>
            <a:ext cx="4593517" cy="3481889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idx="1" type="body"/>
          </p:nvPr>
        </p:nvSpPr>
        <p:spPr>
          <a:xfrm>
            <a:off x="236668" y="1280160"/>
            <a:ext cx="8661270" cy="5109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짝수 번째 (0부터 시작, 0은 짝수로 평가 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 1-3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>
            <p:ph idx="1" type="body"/>
          </p:nvPr>
        </p:nvSpPr>
        <p:spPr>
          <a:xfrm>
            <a:off x="215153" y="1258645"/>
            <a:ext cx="8692179" cy="497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 1-4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1" type="body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: 필터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선택자로 기준 엘리먼트를 먼저 찾고 필터는 엘리먼트 주변의 다른 엘리먼트나 선택된 집합중의 일부를 더 정밀하게 선택하는 역할을 한다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내용 필터</a:t>
            </a:r>
            <a:endParaRPr/>
          </a:p>
        </p:txBody>
      </p:sp>
      <p:graphicFrame>
        <p:nvGraphicFramePr>
          <p:cNvPr id="85" name="Google Shape;85;p8"/>
          <p:cNvGraphicFramePr/>
          <p:nvPr/>
        </p:nvGraphicFramePr>
        <p:xfrm>
          <a:off x="341556" y="2463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{6EC76CB2-2E25-4BCB-9FBF-E8E873A48BF5}</a:tableStyleId>
              </a:tblPr>
              <a:tblGrid>
                <a:gridCol w="1799225"/>
                <a:gridCol w="6412925"/>
              </a:tblGrid>
              <a:tr h="49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필터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설      명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65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:contains(text)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지정한 </a:t>
                      </a:r>
                      <a:r>
                        <a:rPr lang="en-US" sz="1800"/>
                        <a:t>텍</a:t>
                      </a:r>
                      <a:r>
                        <a:rPr lang="en-US" sz="1800" u="none" cap="none" strike="noStrike"/>
                        <a:t>스트를 포함하는 요소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(대소문자 구분)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:empty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대상요소 중 자식요소도 없고 텍스트도 없는 요소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:has(selector)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지정한 selector에 해당하는 요소를 갖는 모든 요소와 일치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5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:parent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대상요소 중 자식요소를 갖거나 텍스트를 갖고 있는 요소와 일치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idx="1" type="body"/>
          </p:nvPr>
        </p:nvSpPr>
        <p:spPr>
          <a:xfrm>
            <a:off x="268941" y="925159"/>
            <a:ext cx="8672027" cy="554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&lt;style type="text/css"&gt;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div{ width:300px; height:30px;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border:1px solid green;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&lt;/style&gt;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&lt;div&gt;&lt;/div&gt;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&lt;div&gt;헬로우~~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&lt;span&gt;오늘도  즐겁게~열심히!&lt;/span&gt;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&lt;/div&gt;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&lt;p&gt;Hello jQuery! &lt;span&gt;Thanks, jQuery!&lt;/span&gt;&lt;/p&gt;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 class="myClass"&gt;jQuery!&lt;/div&gt;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&lt;span class="notMyClass"&gt;쉬운 jQuery~~!&lt;/span&gt;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&lt;div&gt;&lt;/div&gt;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&lt;br&gt;&lt;br&gt;&lt;hr color="blue"&gt;&lt;br&gt;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673" y="999675"/>
            <a:ext cx="3313355" cy="302368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내용필터 2-1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