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9144000"/>
  <p:notesSz cx="6934200" cy="9220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9">
          <p15:clr>
            <a:srgbClr val="000000"/>
          </p15:clr>
        </p15:guide>
        <p15:guide id="2" pos="2879">
          <p15:clr>
            <a:srgbClr val="000000"/>
          </p15:clr>
        </p15:guide>
      </p15:sldGuideLst>
    </p:ext>
    <p:ext uri="{2D200454-40CA-4A62-9FC3-DE9A4176ACB9}">
      <p15:notesGuideLst>
        <p15:guide id="1" orient="horz" pos="2903">
          <p15:clr>
            <a:srgbClr val="000000"/>
          </p15:clr>
        </p15:guide>
        <p15:guide id="2" pos="2183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5" roundtripDataSignature="AMtx7mhB3LqpsVNFcmpsmm3bPvGz/lJF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93B76D-1E72-4411-A112-628B72B60CF6}">
  <a:tblStyle styleId="{7593B76D-1E72-4411-A112-628B72B60CF6}" styleName="Table_0">
    <a:wholeTbl>
      <a:tcTxStyle b="off" i="off">
        <a:font>
          <a:latin typeface="Comic Sans MS"/>
          <a:ea typeface="Comic Sans MS"/>
          <a:cs typeface="Comic Sans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CEA"/>
          </a:solidFill>
        </a:fill>
      </a:tcStyle>
    </a:wholeTbl>
    <a:band1H>
      <a:tcTxStyle b="off" i="off"/>
      <a:tcStyle>
        <a:fill>
          <a:solidFill>
            <a:srgbClr val="FFF9D2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FF9D2"/>
          </a:solidFill>
        </a:fill>
      </a:tcStyle>
    </a:band1V>
    <a:band2V>
      <a:tcTxStyle b="off" i="off"/>
    </a:band2V>
    <a:lastCol>
      <a:tcTxStyle b="on" i="off">
        <a:font>
          <a:latin typeface="Comic Sans MS"/>
          <a:ea typeface="Comic Sans MS"/>
          <a:cs typeface="Comic Sans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mic Sans MS"/>
          <a:ea typeface="Comic Sans MS"/>
          <a:cs typeface="Comic Sans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mic Sans MS"/>
          <a:ea typeface="Comic Sans MS"/>
          <a:cs typeface="Comic Sans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mic Sans MS"/>
          <a:ea typeface="Comic Sans MS"/>
          <a:cs typeface="Comic Sans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9" orient="horz"/>
        <p:guide pos="28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03" orient="horz"/>
        <p:guide pos="2183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:notes"/>
          <p:cNvSpPr txBox="1"/>
          <p:nvPr>
            <p:ph idx="12" type="sldNum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0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3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7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8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query-logo-blue.png" id="18" name="Google Shape;1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475013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0"/>
          <p:cNvSpPr/>
          <p:nvPr/>
        </p:nvSpPr>
        <p:spPr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0"/>
          <p:cNvSpPr txBox="1"/>
          <p:nvPr>
            <p:ph type="ctrTitle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279699" y="1269403"/>
            <a:ext cx="8618239" cy="4991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5C0000"/>
              </a:buClr>
              <a:buSzPts val="2000"/>
              <a:buFont typeface="Noto Sans Symbols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C0000"/>
              </a:buClr>
              <a:buSzPts val="1800"/>
              <a:buFont typeface="Noto Sans Symbols"/>
              <a:buChar char="▪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7E0404"/>
              </a:buClr>
              <a:buSzPts val="16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68040B"/>
              </a:buClr>
              <a:buSzPts val="1400"/>
              <a:buFont typeface="Noto Sans Symbols"/>
              <a:buChar char="✔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2" type="sldNum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21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>
  <p:cSld name="제목만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22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>
  <p:cSld name="빈 화면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idx="12" type="sldNum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23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idx="1" type="body"/>
          </p:nvPr>
        </p:nvSpPr>
        <p:spPr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760000"/>
              </a:buClr>
              <a:buSzPts val="20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70060E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680816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68040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720808"/>
              </a:buClr>
              <a:buSzPts val="1400"/>
              <a:buFont typeface="Noto Sans Symbols"/>
              <a:buChar char="✔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2" type="sldNum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9"/>
          <p:cNvSpPr/>
          <p:nvPr/>
        </p:nvSpPr>
        <p:spPr>
          <a:xfrm>
            <a:off x="-12700" y="342900"/>
            <a:ext cx="6032500" cy="679450"/>
          </a:xfrm>
          <a:custGeom>
            <a:rect b="b" l="l" r="r" t="t"/>
            <a:pathLst>
              <a:path extrusionOk="0" h="428" w="3800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19"/>
          <p:cNvGrpSpPr/>
          <p:nvPr/>
        </p:nvGrpSpPr>
        <p:grpSpPr>
          <a:xfrm>
            <a:off x="236668" y="720761"/>
            <a:ext cx="8665342" cy="79709"/>
            <a:chOff x="192" y="446"/>
            <a:chExt cx="5513" cy="78"/>
          </a:xfrm>
        </p:grpSpPr>
        <p:sp>
          <p:nvSpPr>
            <p:cNvPr id="14" name="Google Shape;14;p19"/>
            <p:cNvSpPr/>
            <p:nvPr/>
          </p:nvSpPr>
          <p:spPr>
            <a:xfrm>
              <a:off x="192" y="446"/>
              <a:ext cx="1488" cy="78"/>
            </a:xfrm>
            <a:prstGeom prst="rect">
              <a:avLst/>
            </a:prstGeom>
            <a:solidFill>
              <a:srgbClr val="000066"/>
            </a:solidFill>
            <a:ln cap="flat" cmpd="sng" w="9525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" name="Google Shape;15;p19"/>
            <p:cNvCxnSpPr/>
            <p:nvPr/>
          </p:nvCxnSpPr>
          <p:spPr>
            <a:xfrm>
              <a:off x="192" y="519"/>
              <a:ext cx="5513" cy="0"/>
            </a:xfrm>
            <a:prstGeom prst="straightConnector1">
              <a:avLst/>
            </a:prstGeom>
            <a:solidFill>
              <a:srgbClr val="000066"/>
            </a:solidFill>
            <a:ln cap="flat" cmpd="sng" w="19050">
              <a:solidFill>
                <a:srgbClr val="0000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" name="Google Shape;16;p19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 txBox="1"/>
          <p:nvPr/>
        </p:nvSpPr>
        <p:spPr>
          <a:xfrm>
            <a:off x="5550946" y="5034579"/>
            <a:ext cx="294154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jQuery 메소드</a:t>
            </a:r>
            <a:endParaRPr b="1" i="0" sz="2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/>
          <p:nvPr>
            <p:ph idx="1" type="body"/>
          </p:nvPr>
        </p:nvSpPr>
        <p:spPr>
          <a:xfrm>
            <a:off x="247426" y="892885"/>
            <a:ext cx="8650512" cy="5121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div로 감싸는 p태그와 그렇지 않은 p태그를 이용하여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문자열을 작성한다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P태그를 클릭하면 부모가  div인지 판단하여  맞다면 p태그를 복사하여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글자색 빨강색으로 설정하여 부모에 붙여넣는다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찾기메소드(parent-is)</a:t>
            </a:r>
            <a:endParaRPr/>
          </a:p>
        </p:txBody>
      </p:sp>
      <p:pic>
        <p:nvPicPr>
          <p:cNvPr id="106" name="Google Shape;10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276" y="2361360"/>
            <a:ext cx="4001845" cy="1963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5789" y="2334409"/>
            <a:ext cx="3985372" cy="2130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74493" y="4636547"/>
            <a:ext cx="4392068" cy="1877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279699" y="1021976"/>
            <a:ext cx="8618239" cy="5497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메소드</a:t>
            </a:r>
            <a:endParaRPr/>
          </a:p>
        </p:txBody>
      </p:sp>
      <p:graphicFrame>
        <p:nvGraphicFramePr>
          <p:cNvPr id="114" name="Google Shape;114;p11"/>
          <p:cNvGraphicFramePr/>
          <p:nvPr/>
        </p:nvGraphicFramePr>
        <p:xfrm>
          <a:off x="384585" y="10434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{7593B76D-1E72-4411-A112-628B72B60CF6}</a:tableStyleId>
              </a:tblPr>
              <a:tblGrid>
                <a:gridCol w="2551525"/>
                <a:gridCol w="5799100"/>
              </a:tblGrid>
              <a:tr h="86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메소드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설      명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6699FF"/>
                    </a:solidFill>
                  </a:tcPr>
                </a:tc>
              </a:tr>
              <a:tr h="1150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css(name)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매치되는 첫번째 요소의 스타일의 속성을 반환한다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예) $(this).css(‘color’)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12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css(name, value)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매치되는 모든 요소들의 단일 스타일 속성을 설정한다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예) $(this).css(‘color’ , ‘red’)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363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css(propertis)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매치되는 모든 요소들의 스타일 속성에 키:값 을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설정한다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예) $(this.).css({‘color’:’blue’, ‘font-size’:’20px’ })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5" name="Google Shape;115;p11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스타일시트(css)관련 메소드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279699" y="1021976"/>
            <a:ext cx="8618239" cy="5497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메소드</a:t>
            </a:r>
            <a:endParaRPr/>
          </a:p>
        </p:txBody>
      </p:sp>
      <p:sp>
        <p:nvSpPr>
          <p:cNvPr id="121" name="Google Shape;121;p12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스타일시트 (css)관련 메소드</a:t>
            </a:r>
            <a:endParaRPr/>
          </a:p>
        </p:txBody>
      </p:sp>
      <p:graphicFrame>
        <p:nvGraphicFramePr>
          <p:cNvPr id="122" name="Google Shape;122;p12"/>
          <p:cNvGraphicFramePr/>
          <p:nvPr/>
        </p:nvGraphicFramePr>
        <p:xfrm>
          <a:off x="287766" y="10381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{7593B76D-1E72-4411-A112-628B72B60CF6}</a:tableStyleId>
              </a:tblPr>
              <a:tblGrid>
                <a:gridCol w="2551525"/>
                <a:gridCol w="5799100"/>
              </a:tblGrid>
              <a:tr h="609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메소드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설      명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6699FF"/>
                    </a:solidFill>
                  </a:tcPr>
                </a:tc>
              </a:tr>
              <a:tr h="727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addClass(class)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매치된 요소들의 집합에 지정된 css 클래스를 추가한다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894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hasClass(class)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지정된 클래스가 매치된 요소들의  집합 중  최소 한군데 이상 적용 되어 있으면 true 를 리턴 한다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00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removeClass(class)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매치된 요소들의 집합에서 지정된 css클래스를 삭제한다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955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toggleClass(class)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매치된 요소들에 지정된 클래스가 적용되지 않았다면 적용하고 ,  이미 적용되어 있다면  제거한다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21930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/>
          <p:nvPr>
            <p:ph idx="1" type="body"/>
          </p:nvPr>
        </p:nvSpPr>
        <p:spPr>
          <a:xfrm>
            <a:off x="279699" y="1021976"/>
            <a:ext cx="8618239" cy="5497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메소드</a:t>
            </a:r>
            <a:endParaRPr/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속성(attribute) 관련 메소드 </a:t>
            </a:r>
            <a:endParaRPr/>
          </a:p>
        </p:txBody>
      </p:sp>
      <p:graphicFrame>
        <p:nvGraphicFramePr>
          <p:cNvPr id="129" name="Google Shape;129;p13"/>
          <p:cNvGraphicFramePr/>
          <p:nvPr/>
        </p:nvGraphicFramePr>
        <p:xfrm>
          <a:off x="384585" y="10434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{7593B76D-1E72-4411-A112-628B72B60CF6}</a:tableStyleId>
              </a:tblPr>
              <a:tblGrid>
                <a:gridCol w="2551525"/>
                <a:gridCol w="5799100"/>
              </a:tblGrid>
              <a:tr h="55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메소드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설      명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6699FF"/>
                    </a:solidFill>
                  </a:tcPr>
                </a:tc>
              </a:tr>
              <a:tr h="99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attr(name)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매치된  첫번째 요소의 name에 지정된 속성의 값을  가져온다. 지정된 속성 명이 존재하지 않는다면 undefined가 반환된다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829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attr(properties)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매치되는 모든 요소들의 속성을 키:값 의 형태로 지정한다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841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attr(key, value)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매치되는 모든 요소들의 속성을 단일 값으로 지정한다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019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attr(key, fn)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매치되는 모든 요소들의 단일속성에 대한 fn에서 수행된 값을 지정한다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816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None/>
                      </a:pPr>
                      <a:r>
                        <a:rPr lang="en-US" sz="1800" u="none" cap="none" strike="noStrike"/>
                        <a:t>removeAttr(name)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매치된요소의 속성을 제거한다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258184" y="1269402"/>
            <a:ext cx="8639754" cy="4902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attr()메소드를 이용하여 이미지의 이름으로  title속성을 설정 한다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이미지의 src속성값 가져오기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src속성값에서 이름부분 추출하기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추출된 이름으로 title속성 부여하기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072" y="3743326"/>
            <a:ext cx="6429375" cy="1524000"/>
          </a:xfrm>
          <a:prstGeom prst="rect">
            <a:avLst/>
          </a:prstGeom>
          <a:noFill/>
          <a:ln cap="flat" cmpd="sng" w="19050">
            <a:solidFill>
              <a:srgbClr val="3366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6" name="Google Shape;136;p14"/>
          <p:cNvSpPr txBox="1"/>
          <p:nvPr>
            <p:ph type="title"/>
          </p:nvPr>
        </p:nvSpPr>
        <p:spPr>
          <a:xfrm>
            <a:off x="355002" y="193638"/>
            <a:ext cx="62073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속성 메소드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236668" y="1280160"/>
            <a:ext cx="8661270" cy="4949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-US" sz="1800"/>
              <a:t> HTML태그의 속성중에서 속성이름 없이 사용되는 속성을 설정하거나,  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설정 여부 를  알 수 있는 메소드, element가 가지는 실제적인 상태(활성화, 체크 선택여부)등을 제어 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(예: checked, selected, disabled, readonly, multiple 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460000"/>
              </a:buClr>
              <a:buSzPts val="1800"/>
              <a:buFont typeface="Noto Sans Symbols"/>
              <a:buChar char="◆"/>
            </a:pPr>
            <a:r>
              <a:rPr lang="en-US" sz="1800"/>
              <a:t>가져올때 true 또는 false 를 리턴하고</a:t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460000"/>
              </a:buClr>
              <a:buSzPts val="1800"/>
              <a:buFont typeface="Noto Sans Symbols"/>
              <a:buChar char="◆"/>
            </a:pPr>
            <a:r>
              <a:rPr lang="en-US" sz="1800"/>
              <a:t> 설정시  true 또는 false 로 설정한다 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14300" lvl="0" marL="0" rtl="0" algn="l">
              <a:spcBef>
                <a:spcPts val="360"/>
              </a:spcBef>
              <a:spcAft>
                <a:spcPts val="0"/>
              </a:spcAft>
              <a:buSzPts val="1800"/>
              <a:buChar char="◆"/>
            </a:pPr>
            <a:r>
              <a:rPr lang="en-US" sz="1800"/>
              <a:t>상태 설정(set)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$(selector).prop("속성명", 값);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    ==&gt; 값이 true이면 해당 속성을 설정하는 것이고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           값이 false이면 해당 속성을 해제하는 것이다.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14300" lvl="0" marL="0" rtl="0" algn="l">
              <a:spcBef>
                <a:spcPts val="360"/>
              </a:spcBef>
              <a:spcAft>
                <a:spcPts val="0"/>
              </a:spcAft>
              <a:buSzPts val="1800"/>
              <a:buChar char="◆"/>
            </a:pPr>
            <a:r>
              <a:rPr lang="en-US" sz="1800"/>
              <a:t> 상태 얻기(get)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$(selector).prop("속성명");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   ==&gt; 해당 속성이 설정되어 있으면 true,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         설정되어 있지 않으면 false를 반환한다.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42" name="Google Shape;142;p15"/>
          <p:cNvSpPr txBox="1"/>
          <p:nvPr>
            <p:ph type="title"/>
          </p:nvPr>
        </p:nvSpPr>
        <p:spPr>
          <a:xfrm>
            <a:off x="355002" y="193638"/>
            <a:ext cx="8197327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prop() –속성상태 설정 및 상태 얻기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247426" y="968188"/>
            <a:ext cx="8628997" cy="5100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&lt;body&gt;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&lt;form&gt;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체크박스(라디오버튼) :    &lt;input type="checkbox" id="checkTest“  checked&gt;&lt;br&gt;&lt;br&gt;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리스트박스(select객체) : 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&lt;select id="selTest"&gt;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&lt;option value="1"&gt;하나&lt;/option&gt; &lt;option value="2"&gt;둘&lt;/option&gt;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&lt;option value="3“ selected &gt;셋&lt;/option&gt;  &lt;option value="4"&gt;넷&lt;/option&gt;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&lt;/select&gt;&lt;br&gt;&lt;br&gt;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text객체	(readonly) : &lt;input type="text" value="가나다" id="txtTest"&gt;&lt;br&gt;&lt;br&gt;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button객체(disabled) : </a:t>
            </a:r>
            <a:endParaRPr sz="16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&lt;input type="button" value="실행" id="runBtn"&gt;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&lt;/form&gt;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&lt;/body&gt;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148" name="Google Shape;148;p16"/>
          <p:cNvSpPr txBox="1"/>
          <p:nvPr>
            <p:ph type="title"/>
          </p:nvPr>
        </p:nvSpPr>
        <p:spPr>
          <a:xfrm>
            <a:off x="355002" y="193638"/>
            <a:ext cx="7992932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prop() 속성상태 설정 및 상태 얻기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279699" y="1269403"/>
            <a:ext cx="8618239" cy="4991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rtl="0" algn="l">
              <a:spcBef>
                <a:spcPts val="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 txBox="1"/>
          <p:nvPr>
            <p:ph type="title"/>
          </p:nvPr>
        </p:nvSpPr>
        <p:spPr>
          <a:xfrm>
            <a:off x="355002" y="193638"/>
            <a:ext cx="8369450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prop() 속성상태 설정 및 상태 얻기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854" y="1599415"/>
            <a:ext cx="43624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0025" y="4744123"/>
            <a:ext cx="4787152" cy="1011218"/>
          </a:xfrm>
          <a:prstGeom prst="rect">
            <a:avLst/>
          </a:prstGeom>
          <a:noFill/>
          <a:ln cap="flat" cmpd="sng" w="19050">
            <a:solidFill>
              <a:srgbClr val="0066FF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279699" y="1269403"/>
            <a:ext cx="8618239" cy="4991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.attr() element가 가지는 속성값이나 정보를 조회 (style, src)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prop() element가 가지는 실제적인 상태(활성화, 체크 선택여부)등을 제어</a:t>
            </a:r>
            <a:endParaRPr/>
          </a:p>
        </p:txBody>
      </p:sp>
      <p:sp>
        <p:nvSpPr>
          <p:cNvPr id="162" name="Google Shape;162;p18"/>
          <p:cNvSpPr txBox="1"/>
          <p:nvPr>
            <p:ph type="title"/>
          </p:nvPr>
        </p:nvSpPr>
        <p:spPr>
          <a:xfrm>
            <a:off x="355002" y="193638"/>
            <a:ext cx="83694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prop() 속성상태 설정 및 상태 얻기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"/>
          <p:cNvSpPr txBox="1"/>
          <p:nvPr>
            <p:ph idx="1" type="body"/>
          </p:nvPr>
        </p:nvSpPr>
        <p:spPr>
          <a:xfrm>
            <a:off x="279699" y="1021976"/>
            <a:ext cx="8618239" cy="5497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                                                </a:t>
            </a:r>
            <a:endParaRPr/>
          </a:p>
        </p:txBody>
      </p:sp>
      <p:sp>
        <p:nvSpPr>
          <p:cNvPr id="42" name="Google Shape;42;p2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필터링 메소드</a:t>
            </a:r>
            <a:endParaRPr/>
          </a:p>
        </p:txBody>
      </p:sp>
      <p:graphicFrame>
        <p:nvGraphicFramePr>
          <p:cNvPr id="43" name="Google Shape;43;p2"/>
          <p:cNvGraphicFramePr/>
          <p:nvPr/>
        </p:nvGraphicFramePr>
        <p:xfrm>
          <a:off x="330798" y="15491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{7593B76D-1E72-4411-A112-628B72B60CF6}</a:tableStyleId>
              </a:tblPr>
              <a:tblGrid>
                <a:gridCol w="2616800"/>
                <a:gridCol w="5595350"/>
              </a:tblGrid>
              <a:tr h="446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메소드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설      명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6699FF"/>
                    </a:solidFill>
                  </a:tcPr>
                </a:tc>
              </a:tr>
              <a:tr h="1016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html()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일치된 요소의 html내용을 가져온다 . innerHTML 기능과 동일하다 .일치된 요소가 여러 개 라면 그 중 첫번째 요소의 html내용만 가져온다 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711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html(code)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일치된 요소의 본문을 html내용으로 변경한다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일치된 요소가 여러 개 라면 모든 요소에 적용된다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740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text()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일치된 모드 요소를 내용을 가져온다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내용 중에 Html코드가 있다면 html코드는 제외한다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88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text(str)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일치된 모든 요소의 내용을  str로 변경한다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5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None/>
                      </a:pPr>
                      <a:r>
                        <a:rPr lang="en-US" sz="1800" u="none" cap="none" strike="noStrike"/>
                        <a:t>val()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해당 입력 요소의 value 속성값을 가져온다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75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val(data)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u="none" cap="none" strike="noStrike"/>
                        <a:t>해당 입력 요소의 value 속성값을 data로 변경한다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4" name="Google Shape;44;p2"/>
          <p:cNvSpPr/>
          <p:nvPr/>
        </p:nvSpPr>
        <p:spPr>
          <a:xfrm>
            <a:off x="376518" y="952954"/>
            <a:ext cx="622867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내용 확인 및 변경  메소드 들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/>
          <p:nvPr>
            <p:ph idx="1" type="body"/>
          </p:nvPr>
        </p:nvSpPr>
        <p:spPr>
          <a:xfrm>
            <a:off x="258175" y="1226375"/>
            <a:ext cx="8571600" cy="55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&lt;body&gt;</a:t>
            </a:r>
            <a:endParaRPr sz="16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&lt;form&gt;</a:t>
            </a:r>
            <a:endParaRPr sz="16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&lt;label for="user"&gt;이름&lt;/label&gt;</a:t>
            </a:r>
            <a:endParaRPr sz="16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&lt;input type="text" id="user" value="korea"&gt;&lt;br&gt;</a:t>
            </a:r>
            <a:endParaRPr sz="16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&lt;label&gt;성별&lt;/label&gt; </a:t>
            </a:r>
            <a:endParaRPr sz="16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&lt;input type="radio" id="gend" name="gend" value="남자" checked &gt;남자</a:t>
            </a:r>
            <a:endParaRPr sz="16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&lt;input type="radio" id="gend" name="gend" value="여자"&gt;여자&lt;br&gt;</a:t>
            </a:r>
            <a:endParaRPr sz="16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&lt;label for="intro"&gt;소개&lt;/label&gt; </a:t>
            </a:r>
            <a:endParaRPr sz="16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&lt;textarea id="intro" cols="40" rows="4"&gt;&lt;/textarea&gt; &lt;br&gt;</a:t>
            </a:r>
            <a:endParaRPr sz="16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&lt;label for="work"&gt;직업&lt;/label&gt;</a:t>
            </a:r>
            <a:endParaRPr sz="16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&lt;select id="work"&gt;</a:t>
            </a:r>
            <a:endParaRPr sz="16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    &lt;option value="programmer"&gt;프로그래머&lt;/option&gt;</a:t>
            </a:r>
            <a:endParaRPr sz="16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    &lt;option value="progammer"&gt;프로게이머&lt;/option&gt;</a:t>
            </a:r>
            <a:endParaRPr sz="16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    &lt;option value="whitehand"&gt;백수&lt;/option&gt;</a:t>
            </a:r>
            <a:endParaRPr sz="16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&lt;/select&gt;&lt;br&gt;</a:t>
            </a:r>
            <a:endParaRPr sz="16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&lt;input type="button" id="btnView" value="조사하기"&gt;</a:t>
            </a:r>
            <a:endParaRPr sz="16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&lt;input type="button" id="btnChange" value="이름변경"&gt;</a:t>
            </a:r>
            <a:endParaRPr sz="16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&lt;/form&gt;</a:t>
            </a:r>
            <a:endParaRPr sz="16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&lt;/body&gt;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예제(val)</a:t>
            </a:r>
            <a:endParaRPr/>
          </a:p>
        </p:txBody>
      </p:sp>
      <p:pic>
        <p:nvPicPr>
          <p:cNvPr id="51" name="Google Shape;5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4975" y="927925"/>
            <a:ext cx="3445850" cy="147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 txBox="1"/>
          <p:nvPr>
            <p:ph idx="1" type="body"/>
          </p:nvPr>
        </p:nvSpPr>
        <p:spPr>
          <a:xfrm>
            <a:off x="150608" y="1021976"/>
            <a:ext cx="8618239" cy="5497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                                                </a:t>
            </a:r>
            <a:endParaRPr/>
          </a:p>
        </p:txBody>
      </p:sp>
      <p:sp>
        <p:nvSpPr>
          <p:cNvPr id="57" name="Google Shape;57;p4"/>
          <p:cNvSpPr txBox="1"/>
          <p:nvPr>
            <p:ph type="title"/>
          </p:nvPr>
        </p:nvSpPr>
        <p:spPr>
          <a:xfrm>
            <a:off x="355002" y="193638"/>
            <a:ext cx="7745506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조작관련(Manipulation) 메소드들</a:t>
            </a:r>
            <a:endParaRPr/>
          </a:p>
        </p:txBody>
      </p:sp>
      <p:graphicFrame>
        <p:nvGraphicFramePr>
          <p:cNvPr id="58" name="Google Shape;58;p4"/>
          <p:cNvGraphicFramePr/>
          <p:nvPr/>
        </p:nvGraphicFramePr>
        <p:xfrm>
          <a:off x="330798" y="15491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{7593B76D-1E72-4411-A112-628B72B60CF6}</a:tableStyleId>
              </a:tblPr>
              <a:tblGrid>
                <a:gridCol w="2616800"/>
                <a:gridCol w="5595350"/>
              </a:tblGrid>
              <a:tr h="451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메소드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설      명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6699FF"/>
                    </a:solidFill>
                  </a:tcPr>
                </a:tc>
              </a:tr>
              <a:tr h="76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append(content)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일치된 요소 내부의 마지막 위치에 content를 </a:t>
                      </a:r>
                      <a:endParaRPr b="1" sz="18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추가한다 </a:t>
                      </a:r>
                      <a:endParaRPr b="1" sz="18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</a:tr>
              <a:tr h="1566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appendTo(selector)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선택된 요소를 selector에 일치된 모든 요소들의 내부 마지막 위치에 추가한다. 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만일, 일치된 요소가 본문에 존재하면 그 요소를 제거한 후 복사한다. (즉, 이동)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/>
                </a:tc>
              </a:tr>
              <a:tr h="934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prepend(content)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append(content)와 동일, 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다만, 내부의 처음위치에 추가한다.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/>
                </a:tc>
              </a:tr>
              <a:tr h="770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prependTo(selector)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appendTo(selector)와 동일,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다만, 내부의 처음위치에 추가한다.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9" name="Google Shape;59;p4"/>
          <p:cNvSpPr/>
          <p:nvPr/>
        </p:nvSpPr>
        <p:spPr>
          <a:xfrm>
            <a:off x="376518" y="952954"/>
            <a:ext cx="622867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요소내부에  추가하는 메소드 들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/>
          <p:nvPr>
            <p:ph idx="1" type="body"/>
          </p:nvPr>
        </p:nvSpPr>
        <p:spPr>
          <a:xfrm>
            <a:off x="279699" y="1021976"/>
            <a:ext cx="8618239" cy="5497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                                              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65" name="Google Shape;65;p5"/>
          <p:cNvSpPr txBox="1"/>
          <p:nvPr>
            <p:ph type="title"/>
          </p:nvPr>
        </p:nvSpPr>
        <p:spPr>
          <a:xfrm>
            <a:off x="355002" y="193638"/>
            <a:ext cx="7605657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조작관련(Manipulation) 메소드들</a:t>
            </a:r>
            <a:endParaRPr/>
          </a:p>
        </p:txBody>
      </p:sp>
      <p:graphicFrame>
        <p:nvGraphicFramePr>
          <p:cNvPr id="66" name="Google Shape;66;p5"/>
          <p:cNvGraphicFramePr/>
          <p:nvPr/>
        </p:nvGraphicFramePr>
        <p:xfrm>
          <a:off x="416859" y="19363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{7593B76D-1E72-4411-A112-628B72B60CF6}</a:tableStyleId>
              </a:tblPr>
              <a:tblGrid>
                <a:gridCol w="2616800"/>
                <a:gridCol w="5595350"/>
              </a:tblGrid>
              <a:tr h="455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메소드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설      명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6699FF"/>
                    </a:solidFill>
                  </a:tcPr>
                </a:tc>
              </a:tr>
              <a:tr h="670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after(content)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일치된 요소 뒤에 content를 삽입한다. 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요소 내부가 아닌 외부에 삽입된다.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/>
                </a:tc>
              </a:tr>
              <a:tr h="73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insertAfter(selector)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선택된 요소를 selector에 의해 일치된 모든 요소들 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뒤쪽에 삽입한다. 요소 내부가 아닌 외부에 삽입된다.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/>
                </a:tc>
              </a:tr>
              <a:tr h="786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before(content)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일치된 요소 앞에 content를 삽입한다. 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요소 내부가 아닌 외부에 삽입된다.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/>
                </a:tc>
              </a:tr>
              <a:tr h="86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insertBefore(selector)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insertAfter(selector)와 유사하나, 요소 앞쪽에 삽입한다. 요소 내부가 아닌 외부에 삽입된다.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7" name="Google Shape;67;p5"/>
          <p:cNvSpPr/>
          <p:nvPr/>
        </p:nvSpPr>
        <p:spPr>
          <a:xfrm>
            <a:off x="333488" y="1028257"/>
            <a:ext cx="622867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요소  외부 에  추가하는 메소드 들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/>
          <p:nvPr>
            <p:ph idx="1" type="body"/>
          </p:nvPr>
        </p:nvSpPr>
        <p:spPr>
          <a:xfrm>
            <a:off x="247426" y="1269402"/>
            <a:ext cx="8650512" cy="5013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&lt;script&gt;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$(function(){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 //p를 클릭하면 그림을 추가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$(‘p’).click(function() {     } 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});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&lt;/script&gt;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&lt;body&gt;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&lt;p title="Tulips"&gt;튜울립&lt;/p&gt;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&lt;p title="Chrysanthemum"&gt;국화&lt;/p&gt;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&lt;p title="Koala"&gt;코알라&lt;/p&gt;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&lt;p title="Hydrangeas"&gt;수국     &lt;/p&gt; 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&lt;/body&gt;</a:t>
            </a:r>
            <a:endParaRPr/>
          </a:p>
        </p:txBody>
      </p:sp>
      <p:grpSp>
        <p:nvGrpSpPr>
          <p:cNvPr id="73" name="Google Shape;73;p6"/>
          <p:cNvGrpSpPr/>
          <p:nvPr/>
        </p:nvGrpSpPr>
        <p:grpSpPr>
          <a:xfrm>
            <a:off x="5372100" y="1704973"/>
            <a:ext cx="2276476" cy="3543301"/>
            <a:chOff x="5391150" y="1381126"/>
            <a:chExt cx="2276476" cy="4471988"/>
          </a:xfrm>
        </p:grpSpPr>
        <p:sp>
          <p:nvSpPr>
            <p:cNvPr id="74" name="Google Shape;74;p6"/>
            <p:cNvSpPr/>
            <p:nvPr/>
          </p:nvSpPr>
          <p:spPr>
            <a:xfrm>
              <a:off x="5391150" y="1381126"/>
              <a:ext cx="2276476" cy="4471988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5" name="Google Shape;75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524500" y="1462089"/>
              <a:ext cx="2009775" cy="431006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</p:grpSp>
      <p:sp>
        <p:nvSpPr>
          <p:cNvPr id="76" name="Google Shape;76;p6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/>
          <p:nvPr>
            <p:ph idx="1" type="body"/>
          </p:nvPr>
        </p:nvSpPr>
        <p:spPr>
          <a:xfrm>
            <a:off x="236668" y="914400"/>
            <a:ext cx="8618239" cy="5497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                       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114300" lvl="0" marL="0" rtl="0" algn="l">
              <a:spcBef>
                <a:spcPts val="400"/>
              </a:spcBef>
              <a:spcAft>
                <a:spcPts val="0"/>
              </a:spcAft>
              <a:buSzPts val="1800"/>
              <a:buChar char="◆"/>
            </a:pPr>
            <a:r>
              <a:rPr lang="en-US" sz="1800"/>
              <a:t> </a:t>
            </a: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복사  메소드 </a:t>
            </a:r>
            <a:endParaRPr b="1"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                </a:t>
            </a:r>
            <a:endParaRPr/>
          </a:p>
        </p:txBody>
      </p:sp>
      <p:sp>
        <p:nvSpPr>
          <p:cNvPr id="82" name="Google Shape;82;p7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조작관련 (삭제 복사) 메소드 </a:t>
            </a:r>
            <a:endParaRPr/>
          </a:p>
        </p:txBody>
      </p:sp>
      <p:graphicFrame>
        <p:nvGraphicFramePr>
          <p:cNvPr id="83" name="Google Shape;83;p7"/>
          <p:cNvGraphicFramePr/>
          <p:nvPr/>
        </p:nvGraphicFramePr>
        <p:xfrm>
          <a:off x="438376" y="15706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{7593B76D-1E72-4411-A112-628B72B60CF6}</a:tableStyleId>
              </a:tblPr>
              <a:tblGrid>
                <a:gridCol w="1960575"/>
                <a:gridCol w="6251550"/>
              </a:tblGrid>
              <a:tr h="446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메소드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설      명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6699FF"/>
                    </a:solidFill>
                  </a:tcPr>
                </a:tc>
              </a:tr>
              <a:tr h="356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empty()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선택된 모든요소의 자식요소를 지운다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2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remove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remove(selector)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선택된 모든 요소와 그의 자식요소를 지운다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$(‘p’).remove(‘test’)  &lt;p&gt;&lt;/p&gt;  &lt;p class=‘test’&gt;&lt;/p&gt;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84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detach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remove()와 같지만 이벤트 핸들러 정보는 삭제되지 않는다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4" name="Google Shape;84;p7"/>
          <p:cNvSpPr/>
          <p:nvPr/>
        </p:nvSpPr>
        <p:spPr>
          <a:xfrm>
            <a:off x="358522" y="1129553"/>
            <a:ext cx="307316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◆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 메소드 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5" name="Google Shape;85;p7"/>
          <p:cNvGraphicFramePr/>
          <p:nvPr/>
        </p:nvGraphicFramePr>
        <p:xfrm>
          <a:off x="447341" y="45449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{7593B76D-1E72-4411-A112-628B72B60CF6}</a:tableStyleId>
              </a:tblPr>
              <a:tblGrid>
                <a:gridCol w="1925625"/>
                <a:gridCol w="6328375"/>
              </a:tblGrid>
              <a:tr h="454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lt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메소드</a:t>
                      </a:r>
                      <a:endParaRPr b="1" sz="2400" u="none" cap="none" strike="noStrike">
                        <a:solidFill>
                          <a:schemeClr val="lt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lt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설     명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6699FF"/>
                    </a:solidFill>
                  </a:tcPr>
                </a:tc>
              </a:tr>
              <a:tr h="491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clone()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일치된 요소를 복사하고 선택한다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3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clone(true)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일치된 요소의 이벤트 처리기를 포함하여 복사하고 선택한다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/>
          <p:nvPr>
            <p:ph idx="1" type="body"/>
          </p:nvPr>
        </p:nvSpPr>
        <p:spPr>
          <a:xfrm>
            <a:off x="279699" y="1021976"/>
            <a:ext cx="8618239" cy="5497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                                                </a:t>
            </a:r>
            <a:endParaRPr/>
          </a:p>
        </p:txBody>
      </p:sp>
      <p:sp>
        <p:nvSpPr>
          <p:cNvPr id="91" name="Google Shape;91;p8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필터링 메소드</a:t>
            </a:r>
            <a:endParaRPr/>
          </a:p>
        </p:txBody>
      </p:sp>
      <p:graphicFrame>
        <p:nvGraphicFramePr>
          <p:cNvPr id="92" name="Google Shape;92;p8"/>
          <p:cNvGraphicFramePr/>
          <p:nvPr/>
        </p:nvGraphicFramePr>
        <p:xfrm>
          <a:off x="438375" y="14737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{7593B76D-1E72-4411-A112-628B72B60CF6}</a:tableStyleId>
              </a:tblPr>
              <a:tblGrid>
                <a:gridCol w="2616800"/>
                <a:gridCol w="5595350"/>
              </a:tblGrid>
              <a:tr h="427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메소드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설      명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6699FF"/>
                    </a:solidFill>
                  </a:tcPr>
                </a:tc>
              </a:tr>
              <a:tr h="51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eq(index)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선택요소중 index번째의 요소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29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first()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선택요소 중 가장 첫 번째 요소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36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last()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선택요소 중 가장 마지막 번째 요소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06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filter(selector)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선택요소 중 Selector와 일치하는 요소를 필터링한다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7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None/>
                      </a:pPr>
                      <a:r>
                        <a:rPr lang="en-US" sz="1800" u="none" cap="none" strike="noStrike"/>
                        <a:t>is(</a:t>
                      </a:r>
                      <a:r>
                        <a:rPr b="0" i="1" lang="en-US" sz="18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selectorElement</a:t>
                      </a:r>
                      <a:r>
                        <a:rPr lang="en-US" sz="1800" u="none" cap="none" strike="noStrike"/>
                        <a:t>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선택요소가 </a:t>
                      </a:r>
                      <a:r>
                        <a:rPr b="0" i="1" lang="en-US" sz="18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selectorElement</a:t>
                      </a:r>
                      <a:r>
                        <a:rPr lang="en-US" sz="1800" u="none" cap="none" strike="noStrike"/>
                        <a:t> 와 일치하는지 판단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true/ false를 리턴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 txBox="1"/>
          <p:nvPr>
            <p:ph idx="1" type="body"/>
          </p:nvPr>
        </p:nvSpPr>
        <p:spPr>
          <a:xfrm>
            <a:off x="279699" y="1021976"/>
            <a:ext cx="8618239" cy="5497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메소드</a:t>
            </a:r>
            <a:endParaRPr/>
          </a:p>
        </p:txBody>
      </p:sp>
      <p:sp>
        <p:nvSpPr>
          <p:cNvPr id="98" name="Google Shape;98;p9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찾기탐색 메소드</a:t>
            </a:r>
            <a:endParaRPr/>
          </a:p>
        </p:txBody>
      </p:sp>
      <p:graphicFrame>
        <p:nvGraphicFramePr>
          <p:cNvPr id="99" name="Google Shape;99;p9"/>
          <p:cNvGraphicFramePr/>
          <p:nvPr/>
        </p:nvGraphicFramePr>
        <p:xfrm>
          <a:off x="395342" y="8498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{7593B76D-1E72-4411-A112-628B72B60CF6}</a:tableStyleId>
              </a:tblPr>
              <a:tblGrid>
                <a:gridCol w="2730950"/>
                <a:gridCol w="5619675"/>
              </a:tblGrid>
              <a:tr h="446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메소드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설      명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6699FF"/>
                    </a:solidFill>
                  </a:tcPr>
                </a:tc>
              </a:tr>
              <a:tr h="357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add()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선택확장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625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next() nextAll()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nextUntil(selector)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선택요소의 다음 형제요소들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625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prev() preveAll()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prevUntil(selector)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선택요소의 이전 형제요소들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893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parent()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parents(selector)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parentsUntil(selector)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선택요소의 부모요소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62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None/>
                      </a:pPr>
                      <a:r>
                        <a:rPr lang="en-US" sz="1800" u="none" cap="none" strike="noStrike"/>
                        <a:t>siblings()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None/>
                      </a:pPr>
                      <a:r>
                        <a:rPr lang="en-US" sz="1800" u="none" cap="none" strike="noStrike"/>
                        <a:t>siblings(selector)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선택요소의 앞뒤 모든 요소들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631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find()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선택요소의 후손요소들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2007-06-29T06:43:39.000</dcterms:created>
  <dc:creator>천인국</dc:creator>
</cp:coreProperties>
</file>