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1"/>
  </p:notesMasterIdLst>
  <p:handoutMasterIdLst>
    <p:handoutMasterId r:id="rId22"/>
  </p:handoutMasterIdLst>
  <p:sldIdLst>
    <p:sldId id="263" r:id="rId3"/>
    <p:sldId id="337" r:id="rId4"/>
    <p:sldId id="346" r:id="rId5"/>
    <p:sldId id="340" r:id="rId6"/>
    <p:sldId id="349" r:id="rId7"/>
    <p:sldId id="320" r:id="rId8"/>
    <p:sldId id="358" r:id="rId9"/>
    <p:sldId id="332" r:id="rId10"/>
    <p:sldId id="333" r:id="rId11"/>
    <p:sldId id="359" r:id="rId12"/>
    <p:sldId id="356" r:id="rId13"/>
    <p:sldId id="350" r:id="rId14"/>
    <p:sldId id="336" r:id="rId15"/>
    <p:sldId id="347" r:id="rId16"/>
    <p:sldId id="348" r:id="rId17"/>
    <p:sldId id="353" r:id="rId18"/>
    <p:sldId id="355" r:id="rId19"/>
    <p:sldId id="357" r:id="rId20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9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8E50-040E-445F-966A-8777637D333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9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9AE3-2F88-4535-BD15-97CAA993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AE7A-541D-4D94-B81A-47CC679F80E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ABDF9-9D03-4140-8038-CB2D465D7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8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ABDF9-9D03-4140-8038-CB2D465D71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HY동녘B" pitchFamily="18" charset="-127"/>
                <a:ea typeface="HY동녘B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5625" y="214313"/>
            <a:ext cx="2049463" cy="60944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214313"/>
            <a:ext cx="5997575" cy="60944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4022725" cy="4679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0775" y="1628775"/>
            <a:ext cx="4024313" cy="4679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4022725" cy="4679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30775" y="1628775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30775" y="4044950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650" y="1628775"/>
            <a:ext cx="4022725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30775" y="1628775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755650" y="4044950"/>
            <a:ext cx="4022725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30775" y="4044950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27382"/>
            <a:ext cx="9144000" cy="864095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516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0B9B32-05AF-43F0-A0A5-D252CA870BC8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2C3B4E-44DB-489C-B543-1721E67D153A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FAD94C-95E3-4080-AF32-94963640D6EF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2272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0775" y="1628775"/>
            <a:ext cx="402431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AA552-2C24-4800-94E3-BAC6D435B732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4DC47-01D1-4529-AB91-3ADD4A36F6CD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53FD01-5464-44F1-89A9-5C2B328886E1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E6D379-EEAE-450C-B205-12B1829FC273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24C0D-087F-4DB8-BE90-130FD4049501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BBFFDA-41C8-4E4B-A85A-91F94C17EC64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5E3A26-A27B-4A88-A368-68D4A1AD9FF3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5625" y="214313"/>
            <a:ext cx="2049463" cy="60944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214313"/>
            <a:ext cx="5997575" cy="60944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9EFBB5-FBCB-4C21-9AF1-676E3C7F6863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4022725" cy="4679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0775" y="1628775"/>
            <a:ext cx="4024313" cy="4679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363096-EE69-4F0E-9E77-B1C27BDAE8A8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4022725" cy="4679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30775" y="1628775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30775" y="4044950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D0B5D1-726F-4B67-8CEE-57988EE344A9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650" y="1628775"/>
            <a:ext cx="4022725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30775" y="1628775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755650" y="4044950"/>
            <a:ext cx="4022725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30775" y="4044950"/>
            <a:ext cx="4024313" cy="2263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21324A-D2C3-441D-98AB-E5F8927F4FFD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2272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0775" y="1628775"/>
            <a:ext cx="402431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6842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684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1064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106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033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5762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366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28775"/>
            <a:ext cx="819943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272B64D-B35B-40EE-A2C7-DF06015AA06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ko-KR" alt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E66883E-0EA0-4BB6-BB8F-9A9C8FD4BE41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840474" cy="3232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90" r:id="rId15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baseline="0">
          <a:solidFill>
            <a:schemeClr val="tx1"/>
          </a:solidFill>
          <a:latin typeface="Arial Unicode MS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aseline="0">
          <a:solidFill>
            <a:schemeClr val="tx1"/>
          </a:solidFill>
          <a:latin typeface="Arial Unicode MS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aseline="0">
          <a:solidFill>
            <a:schemeClr val="tx1"/>
          </a:solidFill>
          <a:latin typeface="Arial Unicode MS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aseline="0">
          <a:solidFill>
            <a:schemeClr val="tx1"/>
          </a:solidFill>
          <a:latin typeface="Arial Unicode MS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aseline="0">
          <a:solidFill>
            <a:schemeClr val="tx1"/>
          </a:solidFill>
          <a:latin typeface="Arial Unicode MS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6842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684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1064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106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033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5762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366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28775"/>
            <a:ext cx="819943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D4DBD773-457F-4CE7-A92C-4AE765023FAE}" type="datetime1">
              <a:rPr lang="ko-KR" altLang="en-US" smtClean="0"/>
              <a:pPr/>
              <a:t>2023-03-13</a:t>
            </a:fld>
            <a:endParaRPr lang="ko-KR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ko-KR" alt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02901C3-00B4-4733-B978-A7237E3E6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snu.ac.kr/~jhche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406640" cy="1472184"/>
          </a:xfrm>
        </p:spPr>
        <p:txBody>
          <a:bodyPr/>
          <a:lstStyle/>
          <a:p>
            <a:pPr algn="ctr"/>
            <a:r>
              <a:rPr lang="ko-KR" altLang="en-US" sz="5400" b="0" dirty="0" err="1">
                <a:solidFill>
                  <a:schemeClr val="tx1"/>
                </a:solidFill>
              </a:rPr>
              <a:t>암호학적난제연구단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573016"/>
            <a:ext cx="7344816" cy="1752600"/>
          </a:xfrm>
        </p:spPr>
        <p:txBody>
          <a:bodyPr/>
          <a:lstStyle/>
          <a:p>
            <a:pPr algn="ctr"/>
            <a:r>
              <a:rPr lang="ko-KR" altLang="en-US" dirty="0"/>
              <a:t>서울대학교</a:t>
            </a:r>
            <a:endParaRPr lang="en-US" altLang="ko-KR" dirty="0"/>
          </a:p>
          <a:p>
            <a:r>
              <a:rPr lang="ko-KR" altLang="en-US" dirty="0" err="1"/>
              <a:t>수리과학부</a:t>
            </a:r>
            <a:r>
              <a:rPr lang="ko-KR" altLang="en-US" dirty="0"/>
              <a:t> 교수</a:t>
            </a:r>
            <a:endParaRPr lang="en-US" altLang="ko-KR" dirty="0"/>
          </a:p>
          <a:p>
            <a:r>
              <a:rPr lang="ko-KR" altLang="en-US" dirty="0"/>
              <a:t>천정희</a:t>
            </a:r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278092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81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solidFill>
                  <a:schemeClr val="tx1"/>
                </a:solidFill>
              </a:rPr>
              <a:t>동형암호의</a:t>
            </a:r>
            <a:r>
              <a:rPr lang="ko-KR" altLang="en-US" sz="4000" dirty="0">
                <a:solidFill>
                  <a:schemeClr val="tx1"/>
                </a:solidFill>
              </a:rPr>
              <a:t> 안전성 </a:t>
            </a:r>
            <a:r>
              <a:rPr lang="en-US" altLang="ko-KR" sz="4000" dirty="0">
                <a:solidFill>
                  <a:schemeClr val="tx1"/>
                </a:solidFill>
              </a:rPr>
              <a:t>– </a:t>
            </a:r>
            <a:r>
              <a:rPr lang="ko-KR" altLang="en-US" sz="4000" dirty="0">
                <a:solidFill>
                  <a:schemeClr val="tx1"/>
                </a:solidFill>
              </a:rPr>
              <a:t>근사 정수론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546A83C-940A-471E-9A71-ED57B81CC86D}"/>
                  </a:ext>
                </a:extLst>
              </p:cNvPr>
              <p:cNvSpPr/>
              <p:nvPr/>
            </p:nvSpPr>
            <p:spPr>
              <a:xfrm>
                <a:off x="4642648" y="1684837"/>
                <a:ext cx="4166012" cy="2877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SzPct val="90000"/>
                </a:pPr>
                <a:r>
                  <a:rPr lang="ko-KR" altLang="en-US" sz="1500" u="sng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근사</a:t>
                </a:r>
                <a:r>
                  <a:rPr lang="en-US" altLang="ko-KR" sz="1500" u="sng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500" u="sng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최대공약수 문제</a:t>
                </a:r>
                <a:r>
                  <a:rPr lang="en-US" altLang="ko-KR" sz="1500" u="sng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(AGCD Problem)</a:t>
                </a:r>
                <a:r>
                  <a:rPr lang="en-US" altLang="ko-KR" b="1" baseline="300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 </a:t>
                </a:r>
              </a:p>
              <a:p>
                <a:pPr marL="192886" lvl="1" indent="-192886">
                  <a:buSzPct val="90000"/>
                </a:pPr>
                <a:endParaRPr lang="en-US" altLang="ko-KR" sz="600" u="sng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indent="-342900">
                  <a:buSzPct val="90000"/>
                </a:pPr>
                <a:r>
                  <a:rPr lang="ko-KR" altLang="en-US" sz="1600" dirty="0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주어진 정수들을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근사적으로</a:t>
                </a:r>
                <a:r>
                  <a:rPr lang="ko-KR" altLang="en-US" sz="1600" dirty="0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 나누는 소수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Nanum Gothic" charset="-127"/>
                      </a:rPr>
                      <m:t>𝑝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 찾기 </a:t>
                </a:r>
                <a:endParaRPr lang="en-US" altLang="ko-KR" sz="1600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:endParaRPr lang="en-US" altLang="ko-KR" dirty="0">
                  <a:latin typeface="Cambria Math" panose="02040503050406030204" pitchFamily="18" charset="0"/>
                  <a:ea typeface="HY울릉도M" panose="02030600000101010101" pitchFamily="18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437</m:t>
                      </m:r>
                      <m:r>
                        <a:rPr lang="en-US" altLang="ko-KR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29×15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+2</m:t>
                      </m:r>
                    </m:oMath>
                  </m:oMathPara>
                </a14:m>
                <a:endParaRPr lang="en-US" altLang="ko-KR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579</m:t>
                      </m:r>
                      <m:r>
                        <a:rPr lang="en-US" altLang="ko-KR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29×20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−1</m:t>
                      </m:r>
                    </m:oMath>
                  </m:oMathPara>
                </a14:m>
                <a:endParaRPr lang="en-US" altLang="ko-KR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3</m:t>
                    </m:r>
                    <m:r>
                      <a:rPr lang="en-US" altLang="ko-KR"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22</m:t>
                    </m:r>
                    <m:r>
                      <a:rPr lang="en-US" altLang="ko-KR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=</m:t>
                    </m:r>
                    <m:r>
                      <a:rPr lang="en-US" altLang="ko-KR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29×11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+3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 </a:t>
                </a: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  <a:cs typeface="Nanum Gothic" charset="-127"/>
                        </a:rPr>
                        <m:t>⋮</m:t>
                      </m:r>
                    </m:oMath>
                  </m:oMathPara>
                </a14:m>
                <a:endParaRPr lang="en-US" altLang="ko-KR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900</m:t>
                      </m:r>
                      <m:r>
                        <a:rPr lang="en-US" altLang="ko-KR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=29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×31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+1</m:t>
                      </m:r>
                    </m:oMath>
                  </m:oMathPara>
                </a14:m>
                <a:endParaRPr lang="en-US" altLang="ko-KR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:endParaRPr lang="en-US" altLang="ko-KR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marL="192886" lvl="1" indent="-192886">
                  <a:buSzPct val="90000"/>
                </a:pPr>
                <a:endParaRPr lang="en-US" altLang="ko-KR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546A83C-940A-471E-9A71-ED57B81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48" y="1684837"/>
                <a:ext cx="4166012" cy="2877711"/>
              </a:xfrm>
              <a:prstGeom prst="rect">
                <a:avLst/>
              </a:prstGeom>
              <a:blipFill>
                <a:blip r:embed="rId2"/>
                <a:stretch>
                  <a:fillRect l="-878" t="-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46B41F-FF22-4F5A-97E1-EBA9A6280953}"/>
              </a:ext>
            </a:extLst>
          </p:cNvPr>
          <p:cNvSpPr/>
          <p:nvPr/>
        </p:nvSpPr>
        <p:spPr>
          <a:xfrm>
            <a:off x="3182267" y="3456041"/>
            <a:ext cx="1847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03CD9-105C-42D4-9A4C-4C48A6D3B3CF}"/>
              </a:ext>
            </a:extLst>
          </p:cNvPr>
          <p:cNvSpPr txBox="1"/>
          <p:nvPr/>
        </p:nvSpPr>
        <p:spPr>
          <a:xfrm>
            <a:off x="3969605" y="3251640"/>
            <a:ext cx="6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D55137A-F5BE-4D08-83C9-F9B3B5175F39}"/>
                  </a:ext>
                </a:extLst>
              </p:cNvPr>
              <p:cNvSpPr/>
              <p:nvPr/>
            </p:nvSpPr>
            <p:spPr>
              <a:xfrm>
                <a:off x="279718" y="1689391"/>
                <a:ext cx="4060217" cy="2323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SzPct val="90000"/>
                </a:pPr>
                <a:r>
                  <a:rPr lang="ko-KR" altLang="en-US" sz="1500" u="sng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최대공약수 문제 </a:t>
                </a:r>
                <a:r>
                  <a:rPr lang="en-US" altLang="ko-KR" sz="1500" u="sng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(GCD Problem)</a:t>
                </a:r>
                <a:endParaRPr lang="en-US" altLang="ko-KR" sz="600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marL="0" lvl="1">
                  <a:buSzPct val="90000"/>
                </a:pPr>
                <a:endParaRPr lang="en-US" altLang="ko-KR" sz="600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>
                  <a:buSzPct val="90000"/>
                </a:pPr>
                <a:r>
                  <a:rPr lang="ko-KR" altLang="en-US" sz="1600" dirty="0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주어진 정수들을 공통으로 나누는 소수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Nanum Gothic" charset="-127"/>
                      </a:rPr>
                      <m:t>𝑝</m:t>
                    </m:r>
                  </m:oMath>
                </a14:m>
                <a:r>
                  <a:rPr lang="ko-KR" altLang="en-US" sz="1600" dirty="0" err="1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를</a:t>
                </a:r>
                <a:r>
                  <a:rPr lang="ko-KR" altLang="en-US" sz="1600" dirty="0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 찾기</a:t>
                </a:r>
                <a:r>
                  <a:rPr lang="en-US" altLang="ko-KR" sz="1600" dirty="0">
                    <a:solidFill>
                      <a:srgbClr val="00206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 </a:t>
                </a:r>
              </a:p>
              <a:p>
                <a:pPr indent="-342900" algn="ctr">
                  <a:buSzPct val="90000"/>
                </a:pPr>
                <a:endParaRPr lang="en-US" altLang="ko-KR" dirty="0">
                  <a:latin typeface="Cambria Math" panose="02040503050406030204" pitchFamily="18" charset="0"/>
                  <a:ea typeface="HY울릉도M" panose="02030600000101010101" pitchFamily="18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435</m:t>
                      </m:r>
                      <m:r>
                        <a:rPr lang="en-US" altLang="ko-KR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29×15</m:t>
                      </m:r>
                    </m:oMath>
                  </m:oMathPara>
                </a14:m>
                <a:endParaRPr lang="en-US" altLang="ko-KR" dirty="0">
                  <a:solidFill>
                    <a:schemeClr val="accent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580</m:t>
                      </m:r>
                      <m:r>
                        <a:rPr lang="en-US" altLang="ko-KR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29×20</m:t>
                      </m:r>
                    </m:oMath>
                  </m:oMathPara>
                </a14:m>
                <a:endParaRPr lang="en-US" altLang="ko-KR" dirty="0">
                  <a:solidFill>
                    <a:schemeClr val="accent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319</m:t>
                    </m:r>
                    <m:r>
                      <a:rPr lang="en-US" altLang="ko-KR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=</m:t>
                    </m:r>
                    <m:r>
                      <a:rPr lang="en-US" altLang="ko-KR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HY울릉도M" panose="02030600000101010101" pitchFamily="18" charset="-127"/>
                        <a:cs typeface="Nanum Gothic" charset="-127"/>
                      </a:rPr>
                      <m:t>29×11</m:t>
                    </m:r>
                  </m:oMath>
                </a14:m>
                <a:r>
                  <a:rPr lang="en-US" altLang="ko-KR" dirty="0">
                    <a:solidFill>
                      <a:schemeClr val="accent4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Nanum Gothic" charset="-127"/>
                  </a:rPr>
                  <a:t> </a:t>
                </a: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  <a:cs typeface="Nanum Gothic" charset="-127"/>
                        </a:rPr>
                        <m:t>⋮</m:t>
                      </m:r>
                    </m:oMath>
                  </m:oMathPara>
                </a14:m>
                <a:endParaRPr lang="en-US" altLang="ko-KR" dirty="0">
                  <a:solidFill>
                    <a:srgbClr val="00206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  <a:p>
                <a:pPr indent="-342900" algn="ctr"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899</m:t>
                      </m:r>
                      <m:r>
                        <a:rPr lang="en-US" altLang="ko-KR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=29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HY울릉도M" panose="02030600000101010101" pitchFamily="18" charset="-127"/>
                          <a:cs typeface="Nanum Gothic" charset="-127"/>
                        </a:rPr>
                        <m:t>×31</m:t>
                      </m:r>
                    </m:oMath>
                  </m:oMathPara>
                </a14:m>
                <a:endParaRPr lang="en-US" altLang="ko-KR" dirty="0">
                  <a:solidFill>
                    <a:schemeClr val="accent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Nanum Gothic" charset="-127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D55137A-F5BE-4D08-83C9-F9B3B5175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18" y="1689391"/>
                <a:ext cx="4060217" cy="2323713"/>
              </a:xfrm>
              <a:prstGeom prst="rect">
                <a:avLst/>
              </a:prstGeom>
              <a:blipFill>
                <a:blip r:embed="rId3"/>
                <a:stretch>
                  <a:fillRect l="-901" t="-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E126CDA0-5DA0-4277-A164-F34615A01BB4}"/>
              </a:ext>
            </a:extLst>
          </p:cNvPr>
          <p:cNvSpPr/>
          <p:nvPr/>
        </p:nvSpPr>
        <p:spPr>
          <a:xfrm>
            <a:off x="431075" y="4320881"/>
            <a:ext cx="406021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ct val="90000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 방법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0" lvl="1">
              <a:buSzPct val="90000"/>
            </a:pPr>
            <a:endParaRPr lang="en-US" altLang="ko-KR" sz="16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" charset="-127"/>
            </a:endParaRPr>
          </a:p>
          <a:p>
            <a:pPr marL="257175" lvl="1" indent="-257175">
              <a:buSzPct val="90000"/>
              <a:buAutoNum type="alphaUcPeriod"/>
            </a:pPr>
            <a:r>
              <a:rPr lang="ko-KR" altLang="en-US" sz="16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유클리드 </a:t>
            </a:r>
            <a:r>
              <a:rPr lang="ko-KR" altLang="en-US" sz="1600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호제법</a:t>
            </a:r>
            <a:r>
              <a:rPr lang="en-US" altLang="ko-KR" sz="16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! (</a:t>
            </a:r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다항식 시간 </a:t>
            </a:r>
            <a:r>
              <a:rPr lang="ko-KR" altLang="en-US" sz="16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연산 필요</a:t>
            </a:r>
            <a:r>
              <a:rPr lang="en-US" altLang="ko-KR" sz="16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6E9E3C7-CD53-4A44-AE90-6BF67B70CFC1}"/>
              </a:ext>
            </a:extLst>
          </p:cNvPr>
          <p:cNvSpPr/>
          <p:nvPr/>
        </p:nvSpPr>
        <p:spPr>
          <a:xfrm>
            <a:off x="4743009" y="4376961"/>
            <a:ext cx="40602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ct val="90000"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Q.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 방법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0" lvl="1">
              <a:buSzPct val="900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A. Hmm..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모든 경우의 수에 대해 시도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" charset="-127"/>
              </a:rPr>
              <a:t>?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26D2F90-2241-4C50-8066-D49FF67AEC0D}"/>
              </a:ext>
            </a:extLst>
          </p:cNvPr>
          <p:cNvSpPr/>
          <p:nvPr/>
        </p:nvSpPr>
        <p:spPr>
          <a:xfrm>
            <a:off x="4743008" y="5092542"/>
            <a:ext cx="4133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ct val="90000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가장 좋은 알고리즘의 경우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>
              <a:buSzPct val="90000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격자 이론을 이용하여 </a:t>
            </a:r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지수 시간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 필요로 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9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AGCD and LWE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근사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최대공약수 문제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GCD: </a:t>
                </a:r>
                <a:r>
                  <a:rPr lang="ko-KR" altLang="en-US" dirty="0"/>
                  <a:t>소수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의 배수들을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보고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를 찾는 문제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AGCD: Given x</a:t>
                </a:r>
                <a:r>
                  <a:rPr lang="en-US" altLang="ko-KR" baseline="-25000" dirty="0"/>
                  <a:t>i</a:t>
                </a:r>
                <a:r>
                  <a:rPr lang="en-US" altLang="ko-KR" dirty="0"/>
                  <a:t>=</a:t>
                </a:r>
                <a:r>
                  <a:rPr lang="en-US" altLang="ko-KR" dirty="0" err="1"/>
                  <a:t>pq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 err="1"/>
                  <a:t>+e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for many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, find prime p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Learning with Errors (LWE)</a:t>
                </a:r>
              </a:p>
              <a:p>
                <a:pPr lvl="1"/>
                <a:r>
                  <a:rPr lang="en-US" altLang="ko-KR" dirty="0"/>
                  <a:t>Given a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and a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, find a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 </a:t>
                </a:r>
                <a:r>
                  <a:rPr lang="en-US" altLang="ko-KR" dirty="0" err="1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s.t.</a:t>
                </a:r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휴먼명조" panose="02010504000101010101" pitchFamily="2" charset="-127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휴먼명조" panose="02010504000101010101" pitchFamily="2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휴먼명조" panose="02010504000101010101" pitchFamily="2" charset="-127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. (m&gt;n)</a:t>
                </a:r>
              </a:p>
              <a:p>
                <a:pPr lvl="1"/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What if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휴먼명조" panose="02010504000101010101" pitchFamily="2" charset="-127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휴먼명조" panose="02010504000101010101" pitchFamily="2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휴먼명조" panose="02010504000101010101" pitchFamily="2" charset="-127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휴먼명조" panose="02010504000101010101" pitchFamily="2" charset="-127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? </a:t>
                </a:r>
              </a:p>
              <a:p>
                <a:pPr lvl="1"/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What if the entries are polynomials over </a:t>
                </a:r>
                <a:r>
                  <a:rPr lang="en-US" altLang="ko-KR" dirty="0" err="1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Z</a:t>
                </a:r>
                <a:r>
                  <a:rPr lang="en-US" altLang="ko-KR" baseline="-25000" dirty="0" err="1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q</a:t>
                </a:r>
                <a:r>
                  <a:rPr lang="en-US" altLang="ko-KR" dirty="0">
                    <a:latin typeface="휴먼명조" panose="02010504000101010101" pitchFamily="2" charset="-127"/>
                    <a:ea typeface="휴먼명조" panose="02010504000101010101" pitchFamily="2" charset="-127"/>
                  </a:rPr>
                  <a:t>?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2" t="-1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1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Geometry of Numbers: Lattices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(Integral) Lattice, </a:t>
                </a:r>
                <a:r>
                  <a:rPr lang="ko-KR" altLang="en-US" sz="2000" dirty="0"/>
                  <a:t>격자</a:t>
                </a:r>
                <a:endParaRPr lang="en-US" altLang="ko-KR" sz="2000" dirty="0"/>
              </a:p>
              <a:p>
                <a:pPr lvl="1"/>
                <a:r>
                  <a:rPr lang="en-US" altLang="ko-KR" sz="1800" dirty="0"/>
                  <a:t>A lattice is a discrete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1800" dirty="0"/>
                  <a:t>equivalently</a:t>
                </a:r>
              </a:p>
              <a:p>
                <a:pPr lvl="1"/>
                <a:r>
                  <a:rPr lang="en-US" altLang="ko-KR" sz="1800" dirty="0"/>
                  <a:t>L=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800" dirty="0"/>
                  <a:t> for some lin. </a:t>
                </a:r>
                <a:r>
                  <a:rPr lang="en-US" altLang="ko-KR" sz="1800" dirty="0" err="1"/>
                  <a:t>Indep</a:t>
                </a:r>
                <a:r>
                  <a:rPr lang="en-US" altLang="ko-KR" sz="1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𝑍𝑛</m:t>
                    </m:r>
                  </m:oMath>
                </a14:m>
                <a:endParaRPr lang="en-US" altLang="ko-KR" sz="18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SVP (shortest vector problem) :</a:t>
                </a:r>
              </a:p>
              <a:p>
                <a:pPr lvl="1"/>
                <a:r>
                  <a:rPr lang="en-US" altLang="ko-KR" sz="1800" dirty="0"/>
                  <a:t>Given a basis of a lattice L, find a shortest non-zero vector.</a:t>
                </a:r>
              </a:p>
              <a:p>
                <a:pPr lvl="1"/>
                <a:r>
                  <a:rPr lang="en-US" altLang="ko-KR" sz="1800" dirty="0" err="1"/>
                  <a:t>Minkowski</a:t>
                </a:r>
                <a:r>
                  <a:rPr lang="en-US" altLang="ko-KR" sz="1800" dirty="0"/>
                  <a:t>: Upper bound of SV’s length</a:t>
                </a:r>
              </a:p>
              <a:p>
                <a:pPr lvl="2"/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≤ 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r>
                  <a:rPr lang="en-US" altLang="ko-KR" sz="1800" dirty="0"/>
                  <a:t>LLL: find a vector of size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−1)/4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r>
                  <a:rPr lang="en-US" altLang="ko-KR" sz="1800" dirty="0"/>
                  <a:t>      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in poly time</a:t>
                </a:r>
                <a:r>
                  <a:rPr lang="en-US" altLang="ko-KR" sz="1800" dirty="0"/>
                  <a:t> of inputs.</a:t>
                </a:r>
              </a:p>
              <a:p>
                <a:pPr lvl="1"/>
                <a:r>
                  <a:rPr lang="en-US" altLang="ko-KR" sz="1800" dirty="0"/>
                  <a:t>Exact SVP: Approx. factor is poly(n) </a:t>
                </a:r>
              </a:p>
              <a:p>
                <a:pPr marL="457200" lvl="1" indent="0">
                  <a:buNone/>
                </a:pPr>
                <a:r>
                  <a:rPr lang="en-US" altLang="ko-KR" sz="1800" dirty="0"/>
                  <a:t>      with expo time algorithm (NP-hard)</a:t>
                </a: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327C521-B613-464E-8ADF-DA98EED54A75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1024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37227"/>
            <a:ext cx="2235020" cy="223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64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연구실 생활 및 진로 </a:t>
            </a:r>
          </a:p>
        </p:txBody>
      </p:sp>
    </p:spTree>
    <p:extLst>
      <p:ext uri="{BB962C8B-B14F-4D97-AF65-F5344CB8AC3E}">
        <p14:creationId xmlns:p14="http://schemas.microsoft.com/office/powerpoint/2010/main" val="164547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학년별 학습코스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석</a:t>
            </a:r>
            <a:r>
              <a:rPr lang="en-US" altLang="ko-KR" dirty="0"/>
              <a:t>1: </a:t>
            </a:r>
            <a:r>
              <a:rPr lang="ko-KR" altLang="en-US" dirty="0"/>
              <a:t>수학전분야 공부</a:t>
            </a:r>
            <a:r>
              <a:rPr lang="en-US" altLang="ko-KR" dirty="0"/>
              <a:t>, </a:t>
            </a:r>
            <a:r>
              <a:rPr lang="ko-KR" altLang="en-US" dirty="0" err="1"/>
              <a:t>석박통합자격고사</a:t>
            </a:r>
            <a:endParaRPr lang="ko-KR" altLang="en-US" dirty="0"/>
          </a:p>
          <a:p>
            <a:r>
              <a:rPr lang="ko-KR" altLang="en-US" dirty="0"/>
              <a:t>석</a:t>
            </a:r>
            <a:r>
              <a:rPr lang="en-US" altLang="ko-KR" dirty="0"/>
              <a:t>2: </a:t>
            </a:r>
            <a:r>
              <a:rPr lang="ko-KR" altLang="en-US" dirty="0"/>
              <a:t>계산정수론</a:t>
            </a:r>
            <a:r>
              <a:rPr lang="en-US" altLang="ko-KR" dirty="0"/>
              <a:t>/</a:t>
            </a:r>
            <a:r>
              <a:rPr lang="ko-KR" altLang="en-US" dirty="0"/>
              <a:t>암호론</a:t>
            </a:r>
            <a:r>
              <a:rPr lang="en-US" altLang="ko-KR" dirty="0"/>
              <a:t>, </a:t>
            </a:r>
            <a:r>
              <a:rPr lang="ko-KR" altLang="en-US" dirty="0"/>
              <a:t>연구실인턴</a:t>
            </a:r>
            <a:r>
              <a:rPr lang="en-US" altLang="ko-KR" sz="2000" dirty="0"/>
              <a:t>(</a:t>
            </a:r>
            <a:r>
              <a:rPr lang="ko-KR" altLang="en-US" sz="2000" dirty="0"/>
              <a:t>과제참여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박</a:t>
            </a:r>
            <a:r>
              <a:rPr lang="en-US" altLang="ko-KR" dirty="0"/>
              <a:t>1: </a:t>
            </a:r>
            <a:r>
              <a:rPr lang="ko-KR" altLang="en-US" dirty="0"/>
              <a:t>연구팀합류</a:t>
            </a:r>
            <a:r>
              <a:rPr lang="en-US" altLang="ko-KR" dirty="0"/>
              <a:t>, </a:t>
            </a:r>
            <a:r>
              <a:rPr lang="ko-KR" altLang="en-US" dirty="0"/>
              <a:t>코딩시험</a:t>
            </a:r>
            <a:r>
              <a:rPr lang="en-US" altLang="ko-KR" dirty="0"/>
              <a:t>, </a:t>
            </a:r>
            <a:r>
              <a:rPr lang="ko-KR" altLang="en-US" dirty="0"/>
              <a:t>국내인턴</a:t>
            </a:r>
          </a:p>
          <a:p>
            <a:r>
              <a:rPr lang="ko-KR" altLang="en-US" dirty="0"/>
              <a:t>박</a:t>
            </a:r>
            <a:r>
              <a:rPr lang="en-US" altLang="ko-KR" dirty="0"/>
              <a:t>2: </a:t>
            </a:r>
            <a:r>
              <a:rPr lang="ko-KR" altLang="en-US" dirty="0"/>
              <a:t>집중 연구</a:t>
            </a:r>
            <a:r>
              <a:rPr lang="en-US" altLang="ko-KR" dirty="0"/>
              <a:t>(</a:t>
            </a:r>
            <a:r>
              <a:rPr lang="ko-KR" altLang="en-US" dirty="0"/>
              <a:t>논문집중지도</a:t>
            </a:r>
            <a:r>
              <a:rPr lang="en-US" altLang="ko-KR" dirty="0"/>
              <a:t>), </a:t>
            </a:r>
            <a:r>
              <a:rPr lang="ko-KR" altLang="en-US" dirty="0"/>
              <a:t>해외인턴</a:t>
            </a:r>
            <a:endParaRPr lang="en-US" altLang="ko-KR" dirty="0"/>
          </a:p>
          <a:p>
            <a:r>
              <a:rPr lang="ko-KR" altLang="en-US" dirty="0"/>
              <a:t>박</a:t>
            </a:r>
            <a:r>
              <a:rPr lang="en-US" altLang="ko-KR" dirty="0"/>
              <a:t>34(</a:t>
            </a:r>
            <a:r>
              <a:rPr lang="en-US" altLang="ko-KR" dirty="0" err="1"/>
              <a:t>Ph.D</a:t>
            </a:r>
            <a:r>
              <a:rPr lang="en-US" altLang="ko-KR" dirty="0"/>
              <a:t> Candidate): </a:t>
            </a:r>
            <a:r>
              <a:rPr lang="ko-KR" altLang="en-US" dirty="0"/>
              <a:t>자기주도연구 </a:t>
            </a:r>
          </a:p>
          <a:p>
            <a:r>
              <a:rPr lang="ko-KR" altLang="en-US" dirty="0" err="1"/>
              <a:t>박사후</a:t>
            </a:r>
            <a:r>
              <a:rPr lang="ko-KR" altLang="en-US" dirty="0"/>
              <a:t> 과정</a:t>
            </a:r>
            <a:r>
              <a:rPr lang="en-US" altLang="ko-KR" dirty="0"/>
              <a:t>: </a:t>
            </a:r>
            <a:r>
              <a:rPr lang="ko-KR" altLang="en-US" dirty="0"/>
              <a:t>해외 학교</a:t>
            </a:r>
            <a:r>
              <a:rPr lang="en-US" altLang="ko-KR" dirty="0"/>
              <a:t>/</a:t>
            </a:r>
            <a:r>
              <a:rPr lang="ko-KR" altLang="en-US" dirty="0"/>
              <a:t>기업</a:t>
            </a:r>
          </a:p>
        </p:txBody>
      </p:sp>
    </p:spTree>
    <p:extLst>
      <p:ext uri="{BB962C8B-B14F-4D97-AF65-F5344CB8AC3E}">
        <p14:creationId xmlns:p14="http://schemas.microsoft.com/office/powerpoint/2010/main" val="28979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공부 교재</a:t>
            </a:r>
            <a:r>
              <a:rPr lang="en-US" altLang="ko-KR" sz="2400"/>
              <a:t>(</a:t>
            </a:r>
            <a:r>
              <a:rPr lang="ko-KR" altLang="en-US" sz="2400">
                <a:solidFill>
                  <a:srgbClr val="00B0F0"/>
                </a:solidFill>
              </a:rPr>
              <a:t>기본 블루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rgbClr val="7030A0"/>
                </a:solidFill>
              </a:rPr>
              <a:t>중급</a:t>
            </a:r>
            <a:r>
              <a:rPr lang="ko-KR" altLang="en-US" sz="2400"/>
              <a:t> </a:t>
            </a:r>
            <a:r>
              <a:rPr lang="ko-KR" altLang="en-US" sz="2400">
                <a:solidFill>
                  <a:srgbClr val="7030A0"/>
                </a:solidFill>
              </a:rPr>
              <a:t>보라</a:t>
            </a:r>
            <a:r>
              <a:rPr lang="en-US" altLang="ko-KR" sz="2400">
                <a:solidFill>
                  <a:srgbClr val="7030A0"/>
                </a:solidFill>
              </a:rPr>
              <a:t>, </a:t>
            </a:r>
            <a:r>
              <a:rPr lang="ko-KR" altLang="en-US" sz="2400">
                <a:solidFill>
                  <a:srgbClr val="FF0000"/>
                </a:solidFill>
              </a:rPr>
              <a:t>고급 레드</a:t>
            </a:r>
            <a:r>
              <a:rPr lang="en-US" altLang="ko-KR" sz="2400"/>
              <a:t>)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78189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기초정수론 및 대수적정수론</a:t>
            </a:r>
            <a:endParaRPr lang="en-US" altLang="ko-KR" sz="2800" dirty="0"/>
          </a:p>
          <a:p>
            <a:pPr lvl="1" eaLnBrk="1" hangingPunct="1">
              <a:defRPr/>
            </a:pPr>
            <a:r>
              <a:rPr lang="en-US" altLang="ko-KR" sz="1800" dirty="0" err="1">
                <a:solidFill>
                  <a:srgbClr val="0070C0"/>
                </a:solidFill>
              </a:rPr>
              <a:t>Niven</a:t>
            </a:r>
            <a:r>
              <a:rPr lang="en-US" altLang="ko-KR" sz="1800" dirty="0">
                <a:solidFill>
                  <a:srgbClr val="0070C0"/>
                </a:solidFill>
              </a:rPr>
              <a:t>-</a:t>
            </a:r>
            <a:r>
              <a:rPr lang="en-US" altLang="ko-KR" sz="1800" dirty="0" err="1">
                <a:solidFill>
                  <a:srgbClr val="0070C0"/>
                </a:solidFill>
              </a:rPr>
              <a:t>Zucherman</a:t>
            </a:r>
            <a:r>
              <a:rPr lang="en-US" altLang="ko-KR" sz="1800" dirty="0">
                <a:solidFill>
                  <a:srgbClr val="0070C0"/>
                </a:solidFill>
              </a:rPr>
              <a:t>-Montgomery, Theory of Numbers 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Algebraic Number Theory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ko-KR" altLang="en-US" sz="2000" dirty="0"/>
              <a:t>계산정수론</a:t>
            </a:r>
            <a:endParaRPr lang="en-US" altLang="ko-KR" sz="2800" dirty="0"/>
          </a:p>
          <a:p>
            <a:pPr lvl="1" eaLnBrk="1" hangingPunct="1">
              <a:defRPr/>
            </a:pPr>
            <a:r>
              <a:rPr lang="en-US" altLang="ko-KR" sz="1800" dirty="0" err="1">
                <a:solidFill>
                  <a:srgbClr val="0070C0"/>
                </a:solidFill>
              </a:rPr>
              <a:t>Shoup</a:t>
            </a:r>
            <a:r>
              <a:rPr lang="en-US" altLang="ko-KR" sz="1800" dirty="0">
                <a:solidFill>
                  <a:srgbClr val="0070C0"/>
                </a:solidFill>
              </a:rPr>
              <a:t>, A Computational Intro. to Number Theory and Algebra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7030A0"/>
                </a:solidFill>
              </a:rPr>
              <a:t>Galbraith, Mathematics for Public Key Cryptography</a:t>
            </a:r>
          </a:p>
          <a:p>
            <a:pPr lvl="1" eaLnBrk="1" hangingPunct="1">
              <a:defRPr/>
            </a:pPr>
            <a:r>
              <a:rPr lang="en-US" altLang="ko-KR" sz="1800" dirty="0" err="1">
                <a:solidFill>
                  <a:srgbClr val="FF0000"/>
                </a:solidFill>
              </a:rPr>
              <a:t>Gathen</a:t>
            </a:r>
            <a:r>
              <a:rPr lang="en-US" altLang="ko-KR" sz="1800" dirty="0">
                <a:solidFill>
                  <a:srgbClr val="FF0000"/>
                </a:solidFill>
              </a:rPr>
              <a:t>-Gerhard, Modern Computer Algebra</a:t>
            </a:r>
            <a:endParaRPr lang="en-US" altLang="ko-KR" sz="1800" dirty="0">
              <a:solidFill>
                <a:srgbClr val="7030A0"/>
              </a:solidFill>
            </a:endParaRPr>
          </a:p>
          <a:p>
            <a:pPr eaLnBrk="1" hangingPunct="1">
              <a:defRPr/>
            </a:pPr>
            <a:r>
              <a:rPr lang="ko-KR" altLang="en-US" sz="2000" dirty="0"/>
              <a:t>암호론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Washington-Trappe, Intro. to Cryptography w/ Coding Theory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7030A0"/>
                </a:solidFill>
              </a:rPr>
              <a:t>Katz-</a:t>
            </a:r>
            <a:r>
              <a:rPr lang="en-US" altLang="ko-KR" sz="1800" dirty="0" err="1">
                <a:solidFill>
                  <a:srgbClr val="7030A0"/>
                </a:solidFill>
              </a:rPr>
              <a:t>Lindell</a:t>
            </a:r>
            <a:r>
              <a:rPr lang="en-US" altLang="ko-KR" sz="1800" dirty="0">
                <a:solidFill>
                  <a:srgbClr val="7030A0"/>
                </a:solidFill>
              </a:rPr>
              <a:t>, Intro. to Modern Cryptography</a:t>
            </a:r>
          </a:p>
          <a:p>
            <a:pPr eaLnBrk="1" hangingPunct="1">
              <a:defRPr/>
            </a:pPr>
            <a:r>
              <a:rPr lang="ko-KR" altLang="en-US" sz="2000" dirty="0"/>
              <a:t>기타</a:t>
            </a:r>
            <a:r>
              <a:rPr lang="en-US" altLang="ko-KR" sz="2000" dirty="0"/>
              <a:t>: Algorithm, Coding, </a:t>
            </a:r>
            <a:r>
              <a:rPr lang="en-US" altLang="ko-KR" sz="2000" dirty="0" err="1"/>
              <a:t>Combinatorics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Complexity</a:t>
            </a:r>
            <a:r>
              <a:rPr lang="en-US" altLang="ko-KR" sz="2000" dirty="0"/>
              <a:t>, </a:t>
            </a:r>
          </a:p>
          <a:p>
            <a:pPr eaLnBrk="1" hangingPunct="1">
              <a:defRPr/>
            </a:pPr>
            <a:r>
              <a:rPr lang="ko-KR" altLang="en-US" sz="2000" dirty="0">
                <a:solidFill>
                  <a:srgbClr val="00B0F0"/>
                </a:solidFill>
              </a:rPr>
              <a:t>고전 논문 읽기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최신 논문 읽기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2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연구방법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랩미팅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매주 수요일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2000" dirty="0"/>
              <a:t>연구결과 소개</a:t>
            </a:r>
            <a:endParaRPr lang="en-US" altLang="ko-KR" sz="2000" dirty="0"/>
          </a:p>
          <a:p>
            <a:r>
              <a:rPr lang="ko-KR" altLang="en-US" dirty="0" err="1"/>
              <a:t>랩세미나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매주 금요일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2000" dirty="0"/>
              <a:t>연구내용 발표</a:t>
            </a:r>
            <a:r>
              <a:rPr lang="en-US" altLang="ko-KR" sz="2000" dirty="0"/>
              <a:t>, </a:t>
            </a:r>
            <a:r>
              <a:rPr lang="ko-KR" altLang="en-US" sz="2000" dirty="0"/>
              <a:t>최신논문소개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연구</a:t>
            </a:r>
            <a:endParaRPr lang="en-US" altLang="ko-KR" sz="2000" dirty="0"/>
          </a:p>
          <a:p>
            <a:r>
              <a:rPr lang="ko-KR" altLang="en-US" dirty="0" err="1"/>
              <a:t>팀별세미나</a:t>
            </a:r>
            <a:r>
              <a:rPr lang="en-US" altLang="ko-KR" dirty="0"/>
              <a:t>: </a:t>
            </a:r>
            <a:r>
              <a:rPr lang="ko-KR" altLang="en-US" dirty="0"/>
              <a:t>신입생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응용</a:t>
            </a:r>
            <a:r>
              <a:rPr lang="en-US" altLang="ko-KR" dirty="0"/>
              <a:t>, </a:t>
            </a:r>
            <a:r>
              <a:rPr lang="ko-KR" altLang="en-US" dirty="0" err="1"/>
              <a:t>과제미팅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논문발표</a:t>
            </a:r>
            <a:endParaRPr lang="en-US" altLang="ko-KR" dirty="0"/>
          </a:p>
          <a:p>
            <a:pPr lvl="1"/>
            <a:r>
              <a:rPr lang="ko-KR" altLang="en-US" dirty="0"/>
              <a:t>국가암호공모전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세계암호학회 </a:t>
            </a:r>
            <a:r>
              <a:rPr lang="en-US" altLang="ko-KR" dirty="0"/>
              <a:t>(Crypto/</a:t>
            </a:r>
            <a:r>
              <a:rPr lang="en-US" altLang="ko-KR" dirty="0" err="1"/>
              <a:t>Eurocrypt</a:t>
            </a:r>
            <a:r>
              <a:rPr lang="en-US" altLang="ko-KR" dirty="0"/>
              <a:t>/</a:t>
            </a:r>
            <a:r>
              <a:rPr lang="en-US" altLang="ko-KR" dirty="0" err="1"/>
              <a:t>Asiacrypt</a:t>
            </a:r>
            <a:r>
              <a:rPr lang="en-US" altLang="ko-KR" dirty="0"/>
              <a:t>…)</a:t>
            </a:r>
          </a:p>
          <a:p>
            <a:pPr lvl="1"/>
            <a:r>
              <a:rPr lang="ko-KR" altLang="en-US" dirty="0"/>
              <a:t>수학</a:t>
            </a:r>
            <a:r>
              <a:rPr lang="en-US" altLang="ko-KR" dirty="0"/>
              <a:t>/CS/EE </a:t>
            </a:r>
            <a:r>
              <a:rPr lang="ko-KR" altLang="en-US" dirty="0"/>
              <a:t>저널 </a:t>
            </a:r>
            <a:r>
              <a:rPr lang="en-US" altLang="ko-KR" dirty="0"/>
              <a:t>(</a:t>
            </a:r>
            <a:r>
              <a:rPr lang="en-US" altLang="ko-KR" dirty="0" err="1"/>
              <a:t>MathComp</a:t>
            </a:r>
            <a:r>
              <a:rPr lang="en-US" altLang="ko-KR" dirty="0"/>
              <a:t>, IEEE T.,</a:t>
            </a:r>
            <a:r>
              <a:rPr lang="en-US" altLang="ko-KR" dirty="0" err="1"/>
              <a:t>InfoSci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21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진로 및 관련기관</a:t>
            </a:r>
            <a:endParaRPr lang="ko-KR" altLang="ko-K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관련연구기관 </a:t>
            </a:r>
            <a:r>
              <a:rPr lang="en-US" altLang="ko-KR" sz="2400" dirty="0"/>
              <a:t>(*</a:t>
            </a:r>
            <a:r>
              <a:rPr lang="ko-KR" altLang="en-US" sz="2400" dirty="0"/>
              <a:t>최근 </a:t>
            </a:r>
            <a:r>
              <a:rPr lang="en-US" altLang="ko-KR" sz="2400" dirty="0"/>
              <a:t>3</a:t>
            </a:r>
            <a:r>
              <a:rPr lang="ko-KR" altLang="en-US" sz="2400" dirty="0"/>
              <a:t>년내 공동연구기관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lvl="1"/>
            <a:r>
              <a:rPr lang="ko-KR" altLang="en-US" sz="2000" dirty="0"/>
              <a:t>기업</a:t>
            </a:r>
            <a:r>
              <a:rPr lang="en-US" altLang="ko-KR" sz="2000" dirty="0"/>
              <a:t>: </a:t>
            </a:r>
            <a:r>
              <a:rPr lang="ko-KR" altLang="en-US" sz="2000" dirty="0"/>
              <a:t>삼성전자</a:t>
            </a:r>
            <a:r>
              <a:rPr lang="en-US" altLang="ko-KR" sz="2000" dirty="0"/>
              <a:t>*, </a:t>
            </a:r>
            <a:r>
              <a:rPr lang="ko-KR" altLang="en-US" sz="2000" dirty="0"/>
              <a:t>삼성</a:t>
            </a:r>
            <a:r>
              <a:rPr lang="en-US" altLang="ko-KR" sz="2000" dirty="0"/>
              <a:t>SDS*, LGU+*, SK, KT, </a:t>
            </a:r>
            <a:r>
              <a:rPr lang="ko-KR" altLang="en-US" sz="2000" dirty="0" err="1"/>
              <a:t>스마트인증</a:t>
            </a:r>
            <a:r>
              <a:rPr lang="en-US" altLang="ko-KR" sz="2000" dirty="0"/>
              <a:t>, …</a:t>
            </a:r>
          </a:p>
          <a:p>
            <a:pPr lvl="1"/>
            <a:r>
              <a:rPr lang="ko-KR" altLang="en-US" sz="2000" dirty="0"/>
              <a:t>연구소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국보연</a:t>
            </a:r>
            <a:r>
              <a:rPr lang="en-US" altLang="ko-KR" sz="2000" dirty="0"/>
              <a:t>, NIMS, ETRI, KISA*</a:t>
            </a:r>
          </a:p>
          <a:p>
            <a:pPr lvl="1"/>
            <a:r>
              <a:rPr lang="ko-KR" altLang="en-US" sz="2000" dirty="0"/>
              <a:t>정부</a:t>
            </a:r>
            <a:r>
              <a:rPr lang="en-US" altLang="ko-KR" sz="2000" dirty="0"/>
              <a:t>: </a:t>
            </a:r>
            <a:r>
              <a:rPr lang="ko-KR" altLang="en-US" sz="2000" dirty="0"/>
              <a:t>국정원</a:t>
            </a:r>
            <a:r>
              <a:rPr lang="en-US" altLang="ko-KR" sz="2000" dirty="0"/>
              <a:t>, </a:t>
            </a:r>
            <a:r>
              <a:rPr lang="ko-KR" altLang="en-US" sz="2000" dirty="0"/>
              <a:t>검찰</a:t>
            </a:r>
            <a:r>
              <a:rPr lang="en-US" altLang="ko-KR" sz="2000" dirty="0"/>
              <a:t>, </a:t>
            </a:r>
            <a:r>
              <a:rPr lang="ko-KR" altLang="en-US" sz="2000" dirty="0"/>
              <a:t>기무사</a:t>
            </a:r>
            <a:r>
              <a:rPr lang="en-US" altLang="ko-KR" sz="2000" dirty="0"/>
              <a:t>…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endParaRPr lang="en-US" altLang="ko-KR" sz="1800" dirty="0"/>
          </a:p>
          <a:p>
            <a:r>
              <a:rPr lang="ko-KR" altLang="en-US" sz="2400" dirty="0"/>
              <a:t>인턴 </a:t>
            </a:r>
            <a:r>
              <a:rPr lang="en-US" altLang="ko-KR" sz="2400" dirty="0"/>
              <a:t>(1-3</a:t>
            </a:r>
            <a:r>
              <a:rPr lang="ko-KR" altLang="en-US" sz="2400" dirty="0"/>
              <a:t>개월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해외</a:t>
            </a:r>
            <a:r>
              <a:rPr lang="en-US" altLang="ko-KR" sz="2000" dirty="0"/>
              <a:t>: </a:t>
            </a:r>
            <a:r>
              <a:rPr lang="ko-KR" altLang="en-US" sz="2000" dirty="0"/>
              <a:t>미국 </a:t>
            </a:r>
            <a:r>
              <a:rPr lang="en-US" altLang="ko-KR" sz="2000" dirty="0"/>
              <a:t>MS Research, </a:t>
            </a:r>
            <a:r>
              <a:rPr lang="ko-KR" altLang="en-US" sz="2000" dirty="0"/>
              <a:t>아마존</a:t>
            </a:r>
            <a:r>
              <a:rPr lang="en-US" altLang="ko-KR" sz="2000" dirty="0"/>
              <a:t>, </a:t>
            </a:r>
            <a:r>
              <a:rPr lang="ko-KR" altLang="en-US" sz="2000" dirty="0"/>
              <a:t>구글</a:t>
            </a:r>
            <a:r>
              <a:rPr lang="en-US" altLang="ko-KR" sz="2000" dirty="0"/>
              <a:t>, </a:t>
            </a:r>
            <a:r>
              <a:rPr lang="ko-KR" altLang="en-US" sz="2000" dirty="0"/>
              <a:t>일본 </a:t>
            </a:r>
            <a:r>
              <a:rPr lang="en-US" altLang="ko-KR" sz="2000" dirty="0"/>
              <a:t>NTT, </a:t>
            </a:r>
            <a:r>
              <a:rPr lang="ko-KR" altLang="en-US" sz="2000" dirty="0"/>
              <a:t>프랑스 </a:t>
            </a:r>
            <a:r>
              <a:rPr lang="en-US" altLang="ko-KR" sz="2000" dirty="0"/>
              <a:t>ENS, UC Irvine, </a:t>
            </a:r>
            <a:r>
              <a:rPr lang="ko-KR" altLang="en-US" sz="2000" dirty="0" err="1"/>
              <a:t>싱가폴</a:t>
            </a:r>
            <a:r>
              <a:rPr lang="ko-KR" altLang="en-US" sz="2000" dirty="0"/>
              <a:t> </a:t>
            </a:r>
            <a:r>
              <a:rPr lang="en-US" altLang="ko-KR" sz="2000" dirty="0"/>
              <a:t>A*star</a:t>
            </a:r>
          </a:p>
          <a:p>
            <a:pPr lvl="1"/>
            <a:r>
              <a:rPr lang="ko-KR" altLang="en-US" sz="2000" dirty="0"/>
              <a:t>국내</a:t>
            </a:r>
            <a:r>
              <a:rPr lang="en-US" altLang="ko-KR" sz="2000" dirty="0"/>
              <a:t>: NIMS, </a:t>
            </a:r>
            <a:r>
              <a:rPr lang="ko-KR" altLang="en-US" sz="2000" dirty="0"/>
              <a:t>국보연</a:t>
            </a:r>
            <a:r>
              <a:rPr lang="en-US" altLang="ko-KR" sz="2000" dirty="0"/>
              <a:t>, ETRI, </a:t>
            </a:r>
            <a:r>
              <a:rPr lang="ko-KR" altLang="en-US" sz="2000" dirty="0"/>
              <a:t>기업</a:t>
            </a:r>
            <a:endParaRPr lang="en-US" altLang="ko-KR" sz="2000" dirty="0"/>
          </a:p>
          <a:p>
            <a:pPr lvl="4"/>
            <a:endParaRPr lang="en-US" altLang="ko-KR" sz="1600" dirty="0"/>
          </a:p>
          <a:p>
            <a:r>
              <a:rPr lang="en-US" altLang="ko-KR" sz="2400" dirty="0"/>
              <a:t>More info: </a:t>
            </a:r>
            <a:r>
              <a:rPr lang="en-US" altLang="ko-KR" sz="1800" dirty="0">
                <a:hlinkClick r:id="rId2"/>
              </a:rPr>
              <a:t>math.snu.ac.kr/~jhcheon</a:t>
            </a:r>
            <a:r>
              <a:rPr lang="en-US" altLang="ko-KR" sz="1800" dirty="0"/>
              <a:t> or google Jung </a:t>
            </a:r>
            <a:r>
              <a:rPr lang="en-US" altLang="ko-KR" sz="1800" dirty="0" err="1"/>
              <a:t>Hee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Cheon</a:t>
            </a:r>
            <a:endParaRPr lang="en-US" altLang="ko-KR" sz="1800" dirty="0"/>
          </a:p>
          <a:p>
            <a:r>
              <a:rPr lang="ko-KR" altLang="en-US" sz="1800" dirty="0" err="1"/>
              <a:t>영상참조</a:t>
            </a:r>
            <a:r>
              <a:rPr lang="en-US" altLang="ko-KR" sz="1800" dirty="0"/>
              <a:t>: </a:t>
            </a:r>
            <a:r>
              <a:rPr lang="ko-KR" altLang="en-US" sz="1800" dirty="0"/>
              <a:t>카오스 강연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수학강연회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청암상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기념강연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39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졸업생 현황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714" y="1628800"/>
            <a:ext cx="4751358" cy="4679950"/>
          </a:xfrm>
        </p:spPr>
        <p:txBody>
          <a:bodyPr/>
          <a:lstStyle/>
          <a:p>
            <a:r>
              <a:rPr lang="ko-KR" altLang="en-US" sz="1400" dirty="0"/>
              <a:t>홍정대</a:t>
            </a:r>
            <a:r>
              <a:rPr lang="en-US" altLang="ko-KR" sz="1400" dirty="0"/>
              <a:t>(2010.2): </a:t>
            </a:r>
            <a:r>
              <a:rPr lang="ko-KR" altLang="en-US" sz="1400" dirty="0"/>
              <a:t>국방부 기무사령부</a:t>
            </a:r>
            <a:endParaRPr lang="en-US" altLang="ko-KR" sz="1400" dirty="0"/>
          </a:p>
          <a:p>
            <a:r>
              <a:rPr lang="ko-KR" altLang="en-US" sz="1400" dirty="0"/>
              <a:t>서재홍</a:t>
            </a:r>
            <a:r>
              <a:rPr lang="en-US" altLang="ko-KR" sz="1400" dirty="0"/>
              <a:t>(2011.2): </a:t>
            </a:r>
            <a:r>
              <a:rPr lang="ko-KR" altLang="en-US" sz="1400" dirty="0"/>
              <a:t>한양대 수학과 교수</a:t>
            </a:r>
            <a:endParaRPr lang="en-US" altLang="ko-KR" sz="1400" dirty="0"/>
          </a:p>
          <a:p>
            <a:r>
              <a:rPr lang="ko-KR" altLang="en-US" sz="1400" dirty="0"/>
              <a:t>김민규</a:t>
            </a:r>
            <a:r>
              <a:rPr lang="en-US" altLang="ko-KR" sz="1400" dirty="0"/>
              <a:t>(2012.2): </a:t>
            </a:r>
            <a:r>
              <a:rPr lang="ko-KR" altLang="en-US" sz="1400" dirty="0"/>
              <a:t>국가보안기술연구소 선임연구원</a:t>
            </a:r>
            <a:endParaRPr lang="en-US" altLang="ko-KR" sz="1400" dirty="0"/>
          </a:p>
          <a:p>
            <a:r>
              <a:rPr lang="ko-KR" altLang="en-US" sz="1400" dirty="0"/>
              <a:t>김성욱</a:t>
            </a:r>
            <a:r>
              <a:rPr lang="en-US" altLang="ko-KR" sz="1400" dirty="0"/>
              <a:t>(2012.8): </a:t>
            </a:r>
            <a:r>
              <a:rPr lang="ko-KR" altLang="en-US" sz="1400" dirty="0"/>
              <a:t>서울여대 교수</a:t>
            </a:r>
            <a:endParaRPr lang="en-US" altLang="ko-KR" sz="1400" dirty="0"/>
          </a:p>
          <a:p>
            <a:r>
              <a:rPr lang="ko-KR" altLang="en-US" sz="1400" dirty="0"/>
              <a:t>김명선</a:t>
            </a:r>
            <a:r>
              <a:rPr lang="en-US" altLang="ko-KR" sz="1400" dirty="0"/>
              <a:t>(2012.8): </a:t>
            </a:r>
            <a:r>
              <a:rPr lang="ko-KR" altLang="en-US" sz="1400" dirty="0" err="1"/>
              <a:t>가천대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금융수학과</a:t>
            </a:r>
            <a:r>
              <a:rPr lang="ko-KR" altLang="en-US" sz="1400" dirty="0"/>
              <a:t> 교수</a:t>
            </a:r>
            <a:endParaRPr lang="en-US" altLang="ko-KR" sz="1050" dirty="0"/>
          </a:p>
          <a:p>
            <a:r>
              <a:rPr lang="ko-KR" altLang="en-US" sz="1400" dirty="0"/>
              <a:t>김홍태</a:t>
            </a:r>
            <a:r>
              <a:rPr lang="en-US" altLang="ko-KR" sz="1400" dirty="0"/>
              <a:t>(2013.2): </a:t>
            </a:r>
            <a:r>
              <a:rPr lang="ko-KR" altLang="en-US" sz="1400" dirty="0"/>
              <a:t>공군사관학교 </a:t>
            </a:r>
            <a:r>
              <a:rPr lang="ko-KR" altLang="en-US" sz="1400" dirty="0" err="1"/>
              <a:t>교수부</a:t>
            </a:r>
            <a:r>
              <a:rPr lang="ko-KR" altLang="en-US" sz="1400" dirty="0"/>
              <a:t> 수학과 교수</a:t>
            </a:r>
            <a:endParaRPr lang="en-US" altLang="ko-KR" sz="1400" dirty="0"/>
          </a:p>
          <a:p>
            <a:r>
              <a:rPr lang="ko-KR" altLang="en-US" sz="1400" dirty="0" err="1"/>
              <a:t>이형태</a:t>
            </a:r>
            <a:r>
              <a:rPr lang="en-US" altLang="ko-KR" sz="1400" dirty="0"/>
              <a:t>(2013.2): </a:t>
            </a:r>
            <a:r>
              <a:rPr lang="ko-KR" altLang="en-US" sz="1400" dirty="0"/>
              <a:t>중앙대 교수</a:t>
            </a:r>
            <a:endParaRPr lang="en-US" altLang="ko-KR" sz="1400" dirty="0"/>
          </a:p>
          <a:p>
            <a:r>
              <a:rPr lang="ko-KR" altLang="en-US" sz="1400" dirty="0" err="1"/>
              <a:t>김태찬</a:t>
            </a:r>
            <a:r>
              <a:rPr lang="en-US" altLang="ko-KR" sz="1400" dirty="0"/>
              <a:t>(2014.2): </a:t>
            </a:r>
            <a:r>
              <a:rPr lang="ko-KR" altLang="en-US" sz="1400" dirty="0"/>
              <a:t>삼성 </a:t>
            </a:r>
            <a:r>
              <a:rPr lang="en-US" altLang="ko-KR" sz="1400" dirty="0"/>
              <a:t>Research </a:t>
            </a:r>
            <a:r>
              <a:rPr lang="ko-KR" altLang="en-US" sz="1400" dirty="0"/>
              <a:t>책임연구원</a:t>
            </a:r>
            <a:endParaRPr lang="en-US" altLang="ko-KR" sz="1400" dirty="0"/>
          </a:p>
          <a:p>
            <a:r>
              <a:rPr lang="ko-KR" altLang="en-US" sz="1400" dirty="0"/>
              <a:t>김진수</a:t>
            </a:r>
            <a:r>
              <a:rPr lang="en-US" altLang="ko-KR" sz="1400" dirty="0"/>
              <a:t>(2015.2): </a:t>
            </a:r>
            <a:r>
              <a:rPr lang="ko-KR" altLang="en-US" sz="1400" dirty="0"/>
              <a:t>삼성전자 </a:t>
            </a:r>
            <a:r>
              <a:rPr lang="en-US" altLang="ko-KR" sz="1400" dirty="0"/>
              <a:t>SW</a:t>
            </a:r>
            <a:r>
              <a:rPr lang="ko-KR" altLang="en-US" sz="1400" dirty="0"/>
              <a:t>센터 책임연구원</a:t>
            </a:r>
            <a:endParaRPr lang="en-US" altLang="ko-KR" sz="1400" dirty="0"/>
          </a:p>
          <a:p>
            <a:r>
              <a:rPr lang="ko-KR" altLang="en-US" sz="1400" dirty="0"/>
              <a:t>홍현숙</a:t>
            </a:r>
            <a:r>
              <a:rPr lang="en-US" altLang="ko-KR" sz="1400" dirty="0"/>
              <a:t>(2015.8): </a:t>
            </a:r>
            <a:r>
              <a:rPr lang="ko-KR" altLang="en-US" sz="1400" dirty="0"/>
              <a:t>삼성전자 메모리사업부 책임연구원</a:t>
            </a:r>
            <a:endParaRPr lang="en-US" altLang="ko-KR" sz="1050" dirty="0"/>
          </a:p>
          <a:p>
            <a:r>
              <a:rPr lang="ko-KR" altLang="en-US" sz="1400" dirty="0"/>
              <a:t>류한솔</a:t>
            </a:r>
            <a:r>
              <a:rPr lang="en-US" altLang="ko-KR" sz="1400" dirty="0"/>
              <a:t>(2016.8): </a:t>
            </a:r>
            <a:r>
              <a:rPr lang="ko-KR" altLang="en-US" sz="1400" dirty="0"/>
              <a:t>국가보안기술연구소 선임연구원</a:t>
            </a:r>
            <a:endParaRPr lang="en-US" altLang="ko-KR" sz="1400" dirty="0"/>
          </a:p>
          <a:p>
            <a:r>
              <a:rPr lang="ko-KR" altLang="en-US" sz="1400" dirty="0"/>
              <a:t>김미란</a:t>
            </a:r>
            <a:r>
              <a:rPr lang="en-US" altLang="ko-KR" sz="1400" dirty="0"/>
              <a:t>(2017.02): </a:t>
            </a:r>
            <a:r>
              <a:rPr lang="ko-KR" altLang="en-US" sz="1400" dirty="0"/>
              <a:t>한양대 교수 </a:t>
            </a:r>
            <a:endParaRPr lang="en-US" altLang="ko-KR" sz="1400" dirty="0"/>
          </a:p>
          <a:p>
            <a:r>
              <a:rPr lang="ko-KR" altLang="en-US" sz="1400" dirty="0"/>
              <a:t>정희원</a:t>
            </a:r>
            <a:r>
              <a:rPr lang="en-US" altLang="ko-KR" sz="1400" dirty="0"/>
              <a:t>(2017.08): </a:t>
            </a:r>
            <a:r>
              <a:rPr lang="ko-KR" altLang="en-US" sz="1400" dirty="0" err="1"/>
              <a:t>디사일로</a:t>
            </a:r>
            <a:r>
              <a:rPr lang="ko-KR" altLang="en-US" sz="1400" dirty="0"/>
              <a:t> 연구원</a:t>
            </a:r>
            <a:r>
              <a:rPr lang="en-US" altLang="ko-KR" sz="1400" dirty="0"/>
              <a:t> </a:t>
            </a:r>
          </a:p>
          <a:p>
            <a:r>
              <a:rPr lang="ko-KR" altLang="en-US" sz="1400" dirty="0"/>
              <a:t>이창민</a:t>
            </a:r>
            <a:r>
              <a:rPr lang="en-US" altLang="ko-KR" sz="1400" dirty="0"/>
              <a:t>(2017.08): KIAS Fellow  </a:t>
            </a:r>
          </a:p>
          <a:p>
            <a:r>
              <a:rPr lang="ko-KR" altLang="en-US" sz="1400" dirty="0"/>
              <a:t>송용수</a:t>
            </a:r>
            <a:r>
              <a:rPr lang="en-US" altLang="ko-KR" sz="1400" dirty="0"/>
              <a:t>(2018.02): </a:t>
            </a:r>
            <a:r>
              <a:rPr lang="ko-KR" altLang="en-US" sz="1400" dirty="0"/>
              <a:t>서울대</a:t>
            </a:r>
            <a:r>
              <a:rPr lang="en-US" altLang="ko-KR" sz="1400" dirty="0"/>
              <a:t> </a:t>
            </a:r>
            <a:r>
              <a:rPr lang="ko-KR" altLang="en-US" sz="1400" dirty="0"/>
              <a:t>컴퓨터공학부 교수</a:t>
            </a:r>
            <a:endParaRPr lang="en-US" altLang="ko-KR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77152" y="1556792"/>
            <a:ext cx="4024313" cy="4679950"/>
          </a:xfrm>
        </p:spPr>
        <p:txBody>
          <a:bodyPr/>
          <a:lstStyle/>
          <a:p>
            <a:r>
              <a:rPr lang="ko-KR" altLang="en-US" sz="1400" dirty="0"/>
              <a:t>김진수</a:t>
            </a:r>
            <a:r>
              <a:rPr lang="en-US" altLang="ko-KR" sz="1400" dirty="0"/>
              <a:t>(2018.02): </a:t>
            </a:r>
            <a:r>
              <a:rPr lang="ko-KR" altLang="en-US" sz="1400" dirty="0"/>
              <a:t>해군사관학교 교수</a:t>
            </a:r>
            <a:endParaRPr lang="en-US" altLang="ko-KR" sz="1400" dirty="0"/>
          </a:p>
          <a:p>
            <a:r>
              <a:rPr lang="ko-KR" altLang="en-US" sz="1400" dirty="0" err="1"/>
              <a:t>한규형</a:t>
            </a:r>
            <a:r>
              <a:rPr lang="en-US" altLang="ko-KR" sz="1400" dirty="0"/>
              <a:t>(2019.02): </a:t>
            </a:r>
            <a:r>
              <a:rPr lang="ko-KR" altLang="en-US" sz="1400" dirty="0"/>
              <a:t>삼성</a:t>
            </a:r>
            <a:r>
              <a:rPr lang="en-US" altLang="ko-KR" sz="1400" dirty="0"/>
              <a:t>SDS </a:t>
            </a:r>
            <a:r>
              <a:rPr lang="ko-KR" altLang="en-US" sz="1400" dirty="0"/>
              <a:t>책임연구원</a:t>
            </a:r>
            <a:endParaRPr lang="en-US" altLang="ko-KR" sz="1400" dirty="0"/>
          </a:p>
          <a:p>
            <a:r>
              <a:rPr lang="ko-KR" altLang="en-US" sz="1400" dirty="0"/>
              <a:t>이주희</a:t>
            </a:r>
            <a:r>
              <a:rPr lang="en-US" altLang="ko-KR" sz="1400" dirty="0"/>
              <a:t>(2019.08): </a:t>
            </a:r>
            <a:r>
              <a:rPr lang="ko-KR" altLang="en-US" sz="1400" dirty="0"/>
              <a:t>성신여대 교수</a:t>
            </a:r>
            <a:endParaRPr lang="en-US" altLang="ko-KR" sz="1400" dirty="0"/>
          </a:p>
          <a:p>
            <a:r>
              <a:rPr lang="ko-KR" altLang="en-US" sz="1400" dirty="0"/>
              <a:t>정진혁</a:t>
            </a:r>
            <a:r>
              <a:rPr lang="en-US" altLang="ko-KR" sz="1400" dirty="0"/>
              <a:t>(2019.08): </a:t>
            </a:r>
            <a:r>
              <a:rPr lang="ko-KR" altLang="en-US" sz="1400" dirty="0"/>
              <a:t>삼성</a:t>
            </a:r>
            <a:r>
              <a:rPr lang="en-US" altLang="ko-KR" sz="1400" dirty="0"/>
              <a:t>SDS </a:t>
            </a:r>
            <a:r>
              <a:rPr lang="ko-KR" altLang="en-US" sz="1400" dirty="0"/>
              <a:t>책임연구원</a:t>
            </a:r>
            <a:endParaRPr lang="en-US" altLang="ko-KR" sz="1400" dirty="0"/>
          </a:p>
          <a:p>
            <a:r>
              <a:rPr lang="ko-KR" altLang="en-US" sz="1400" dirty="0" err="1"/>
              <a:t>김안드레이</a:t>
            </a:r>
            <a:r>
              <a:rPr lang="en-US" altLang="ko-KR" sz="1400" dirty="0"/>
              <a:t>(2019.08): </a:t>
            </a:r>
            <a:r>
              <a:rPr lang="ko-KR" altLang="en-US" sz="1400" dirty="0"/>
              <a:t>삼성 </a:t>
            </a:r>
            <a:r>
              <a:rPr lang="ko-KR" altLang="en-US" sz="1400" dirty="0" err="1"/>
              <a:t>종기원</a:t>
            </a:r>
            <a:r>
              <a:rPr lang="ko-KR" altLang="en-US" sz="1400" dirty="0"/>
              <a:t> 연구원</a:t>
            </a:r>
            <a:endParaRPr lang="en-US" altLang="ko-KR" sz="1400" dirty="0"/>
          </a:p>
          <a:p>
            <a:r>
              <a:rPr lang="ko-KR" altLang="en-US" sz="1400" dirty="0" err="1"/>
              <a:t>김지승</a:t>
            </a:r>
            <a:r>
              <a:rPr lang="en-US" altLang="ko-KR" sz="1400" dirty="0"/>
              <a:t>(2020.02):</a:t>
            </a:r>
            <a:r>
              <a:rPr lang="ko-KR" altLang="en-US" sz="1400" dirty="0"/>
              <a:t>전북대 교수</a:t>
            </a:r>
            <a:endParaRPr lang="en-US" altLang="ko-KR" sz="1400" dirty="0"/>
          </a:p>
          <a:p>
            <a:r>
              <a:rPr lang="ko-KR" altLang="en-US" sz="1400" dirty="0" err="1"/>
              <a:t>손용하</a:t>
            </a:r>
            <a:r>
              <a:rPr lang="en-US" altLang="ko-KR" sz="1400" dirty="0"/>
              <a:t>(2020.02) </a:t>
            </a:r>
            <a:r>
              <a:rPr lang="ko-KR" altLang="en-US" sz="1400" dirty="0"/>
              <a:t>삼성</a:t>
            </a:r>
            <a:r>
              <a:rPr lang="en-US" altLang="ko-KR" sz="1400" dirty="0"/>
              <a:t>SDS </a:t>
            </a:r>
            <a:r>
              <a:rPr lang="ko-KR" altLang="en-US" sz="1400" dirty="0"/>
              <a:t>책임연구원</a:t>
            </a:r>
            <a:endParaRPr lang="en-US" altLang="ko-KR" sz="1400" dirty="0"/>
          </a:p>
          <a:p>
            <a:r>
              <a:rPr lang="ko-KR" altLang="en-US" sz="1400" dirty="0"/>
              <a:t>김동우</a:t>
            </a:r>
            <a:r>
              <a:rPr lang="en-US" altLang="ko-KR" sz="1400" dirty="0"/>
              <a:t>(2020.02) </a:t>
            </a:r>
            <a:r>
              <a:rPr lang="ko-KR" altLang="en-US" sz="1400" dirty="0"/>
              <a:t>동국대 교수</a:t>
            </a:r>
            <a:endParaRPr lang="en-US" altLang="ko-KR" sz="1400" dirty="0"/>
          </a:p>
          <a:p>
            <a:r>
              <a:rPr lang="ko-KR" altLang="en-US" sz="1400" dirty="0" err="1"/>
              <a:t>김두형</a:t>
            </a:r>
            <a:r>
              <a:rPr lang="en-US" altLang="ko-KR" sz="1400" dirty="0"/>
              <a:t>(2021.02) Intel </a:t>
            </a:r>
            <a:r>
              <a:rPr lang="ko-KR" altLang="en-US" sz="1400" dirty="0"/>
              <a:t>연구원</a:t>
            </a:r>
            <a:endParaRPr lang="en-US" altLang="ko-KR" sz="1400" dirty="0"/>
          </a:p>
          <a:p>
            <a:r>
              <a:rPr lang="ko-KR" altLang="en-US" sz="1400" dirty="0" err="1"/>
              <a:t>홍승완</a:t>
            </a:r>
            <a:r>
              <a:rPr lang="en-US" altLang="ko-KR" sz="1400" dirty="0"/>
              <a:t>(2022.02) </a:t>
            </a:r>
            <a:r>
              <a:rPr lang="ko-KR" altLang="en-US" sz="1400" dirty="0"/>
              <a:t>컬럼비아 대학 </a:t>
            </a:r>
            <a:r>
              <a:rPr lang="ko-KR" altLang="en-US" sz="1400" dirty="0" err="1"/>
              <a:t>포닥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125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557362"/>
            <a:ext cx="8199438" cy="4679950"/>
          </a:xfrm>
        </p:spPr>
        <p:txBody>
          <a:bodyPr/>
          <a:lstStyle/>
          <a:p>
            <a:r>
              <a:rPr lang="ko-KR" altLang="en-US" sz="2400" dirty="0"/>
              <a:t>연구주제</a:t>
            </a:r>
            <a:endParaRPr lang="en-US" altLang="ko-KR" sz="2400" dirty="0"/>
          </a:p>
          <a:p>
            <a:pPr lvl="1"/>
            <a:r>
              <a:rPr lang="ko-KR" altLang="en-US" sz="2000" dirty="0"/>
              <a:t>정수론 </a:t>
            </a:r>
            <a:r>
              <a:rPr lang="en-US" altLang="ko-KR" sz="2000" dirty="0"/>
              <a:t>(Computational and Algorithmic Number Theory)</a:t>
            </a:r>
          </a:p>
          <a:p>
            <a:pPr lvl="1"/>
            <a:r>
              <a:rPr lang="ko-KR" altLang="en-US" sz="2000" dirty="0"/>
              <a:t>암호론 </a:t>
            </a:r>
            <a:r>
              <a:rPr lang="en-US" altLang="ko-KR" sz="2000" dirty="0"/>
              <a:t>(Cryptology)</a:t>
            </a:r>
          </a:p>
          <a:p>
            <a:pPr lvl="1"/>
            <a:endParaRPr lang="en-US" altLang="ko-KR" sz="1200" dirty="0"/>
          </a:p>
          <a:p>
            <a:r>
              <a:rPr lang="ko-KR" altLang="en-US" sz="2400" dirty="0"/>
              <a:t>관련 교과목</a:t>
            </a:r>
            <a:endParaRPr lang="en-US" altLang="ko-KR" sz="2400" dirty="0"/>
          </a:p>
          <a:p>
            <a:pPr lvl="1"/>
            <a:r>
              <a:rPr lang="ko-KR" altLang="en-US" sz="2000" dirty="0"/>
              <a:t>정수론</a:t>
            </a:r>
            <a:r>
              <a:rPr lang="en-US" altLang="ko-KR" sz="2000" dirty="0"/>
              <a:t>: </a:t>
            </a:r>
            <a:r>
              <a:rPr lang="en-US" altLang="ko-KR" sz="1800" dirty="0"/>
              <a:t>Computational number</a:t>
            </a:r>
            <a:r>
              <a:rPr lang="ko-KR" altLang="en-US" sz="1800" dirty="0"/>
              <a:t> </a:t>
            </a:r>
            <a:r>
              <a:rPr lang="en-US" altLang="ko-KR" sz="1800" dirty="0"/>
              <a:t>theory, Geometry of numbers, Elliptic Curves, Algebraic number theory</a:t>
            </a:r>
            <a:endParaRPr lang="en-US" altLang="ko-KR" sz="1050" dirty="0"/>
          </a:p>
          <a:p>
            <a:pPr lvl="1"/>
            <a:r>
              <a:rPr lang="ko-KR" altLang="en-US" sz="2000" dirty="0"/>
              <a:t>암호론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, </a:t>
            </a:r>
            <a:r>
              <a:rPr lang="ko-KR" altLang="en-US" sz="2000" dirty="0"/>
              <a:t>이산수학</a:t>
            </a:r>
            <a:r>
              <a:rPr lang="en-US" altLang="ko-KR" sz="2000" dirty="0"/>
              <a:t>/</a:t>
            </a:r>
            <a:r>
              <a:rPr lang="ko-KR" altLang="en-US" sz="2000" dirty="0" err="1"/>
              <a:t>조합론</a:t>
            </a:r>
            <a:r>
              <a:rPr lang="ko-KR" altLang="en-US" sz="2000" dirty="0"/>
              <a:t> 등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dirty="0"/>
              <a:t>구성원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석박통합</a:t>
            </a:r>
            <a:r>
              <a:rPr lang="ko-KR" altLang="en-US" sz="2000" dirty="0"/>
              <a:t> </a:t>
            </a:r>
            <a:r>
              <a:rPr lang="en-US" altLang="ko-KR" sz="2000" dirty="0"/>
              <a:t>8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포닥</a:t>
            </a:r>
            <a:r>
              <a:rPr lang="ko-KR" altLang="en-US" sz="2000" dirty="0"/>
              <a:t> </a:t>
            </a:r>
            <a:r>
              <a:rPr lang="en-US" altLang="ko-KR" sz="2000" dirty="0"/>
              <a:t>1 </a:t>
            </a:r>
          </a:p>
          <a:p>
            <a:pPr lvl="1"/>
            <a:r>
              <a:rPr lang="ko-KR" altLang="en-US" sz="2000" dirty="0"/>
              <a:t>박사학위 </a:t>
            </a:r>
            <a:r>
              <a:rPr lang="en-US" altLang="ko-KR" sz="2000" dirty="0"/>
              <a:t>25 </a:t>
            </a:r>
            <a:r>
              <a:rPr lang="en-US" altLang="ko-KR" sz="1800" dirty="0"/>
              <a:t>(</a:t>
            </a:r>
            <a:r>
              <a:rPr lang="ko-KR" altLang="en-US" sz="1800" dirty="0"/>
              <a:t>대학 </a:t>
            </a:r>
            <a:r>
              <a:rPr lang="en-US" altLang="ko-KR" sz="1800" dirty="0"/>
              <a:t>11, </a:t>
            </a:r>
            <a:r>
              <a:rPr lang="ko-KR" altLang="en-US" sz="1800" dirty="0"/>
              <a:t>삼성 </a:t>
            </a:r>
            <a:r>
              <a:rPr lang="en-US" altLang="ko-KR" sz="1800" dirty="0"/>
              <a:t>7, </a:t>
            </a:r>
            <a:r>
              <a:rPr lang="ko-KR" altLang="en-US" sz="1800" dirty="0"/>
              <a:t>해외 연구원 </a:t>
            </a:r>
            <a:r>
              <a:rPr lang="en-US" altLang="ko-KR" sz="1800" dirty="0"/>
              <a:t>2, </a:t>
            </a:r>
            <a:r>
              <a:rPr lang="ko-KR" altLang="en-US" sz="1800" dirty="0"/>
              <a:t>국책연구소 </a:t>
            </a:r>
            <a:r>
              <a:rPr lang="en-US" altLang="ko-KR" sz="1800" dirty="0"/>
              <a:t>3, ...)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3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분야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난제제안</a:t>
            </a:r>
            <a:r>
              <a:rPr lang="en-US" altLang="ko-KR" dirty="0"/>
              <a:t>] Computation Number Theory</a:t>
            </a:r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인수분해</a:t>
            </a:r>
            <a:r>
              <a:rPr lang="en-US" altLang="ko-KR" sz="2000" dirty="0"/>
              <a:t>, </a:t>
            </a:r>
            <a:r>
              <a:rPr lang="ko-KR" altLang="en-US" sz="2000" dirty="0"/>
              <a:t>빠른 </a:t>
            </a:r>
            <a:r>
              <a:rPr lang="ko-KR" altLang="en-US" sz="2000" dirty="0" err="1"/>
              <a:t>지수승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난제환원</a:t>
            </a:r>
            <a:r>
              <a:rPr lang="en-US" altLang="ko-KR" dirty="0"/>
              <a:t>] Theory of Computation</a:t>
            </a:r>
          </a:p>
          <a:p>
            <a:pPr lvl="1"/>
            <a:r>
              <a:rPr lang="en-US" altLang="ko-KR" sz="2000" dirty="0"/>
              <a:t>P versus NP, </a:t>
            </a:r>
            <a:r>
              <a:rPr lang="ko-KR" altLang="en-US" sz="2000" dirty="0" err="1"/>
              <a:t>난제간의</a:t>
            </a:r>
            <a:r>
              <a:rPr lang="ko-KR" altLang="en-US" sz="2000" dirty="0"/>
              <a:t> 환원</a:t>
            </a:r>
            <a:r>
              <a:rPr lang="en-US" altLang="ko-KR" sz="2000" dirty="0">
                <a:solidFill>
                  <a:srgbClr val="FF0000"/>
                </a:solidFill>
              </a:rPr>
              <a:t>(AGCD~LWE~NPC)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dirty="0"/>
              <a:t>[</a:t>
            </a:r>
            <a:r>
              <a:rPr lang="ko-KR" altLang="en-US" dirty="0" err="1"/>
              <a:t>암호설계</a:t>
            </a:r>
            <a:r>
              <a:rPr lang="en-US" altLang="ko-KR" dirty="0"/>
              <a:t>] Cryptology</a:t>
            </a:r>
          </a:p>
          <a:p>
            <a:pPr lvl="1"/>
            <a:r>
              <a:rPr lang="ko-KR" altLang="en-US" sz="2000" dirty="0" err="1">
                <a:solidFill>
                  <a:srgbClr val="FF0000"/>
                </a:solidFill>
              </a:rPr>
              <a:t>동형암호</a:t>
            </a:r>
            <a:r>
              <a:rPr lang="en-US" altLang="ko-KR" sz="2000" dirty="0"/>
              <a:t>/</a:t>
            </a:r>
            <a:r>
              <a:rPr lang="ko-KR" altLang="en-US" sz="2000" dirty="0" err="1"/>
              <a:t>함수암호</a:t>
            </a:r>
            <a:r>
              <a:rPr lang="en-US" altLang="ko-KR" sz="2000" dirty="0"/>
              <a:t>/</a:t>
            </a:r>
            <a:r>
              <a:rPr lang="ko-KR" altLang="en-US" sz="2000" dirty="0"/>
              <a:t>양자내성암호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암호응용</a:t>
            </a:r>
            <a:r>
              <a:rPr lang="en-US" altLang="ko-KR" dirty="0"/>
              <a:t>] Information Security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Block Chain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생체인증</a:t>
            </a:r>
            <a:r>
              <a:rPr lang="en-US" altLang="ko-KR" sz="2000" dirty="0"/>
              <a:t>, Ransomware</a:t>
            </a:r>
          </a:p>
        </p:txBody>
      </p:sp>
    </p:spTree>
    <p:extLst>
      <p:ext uri="{BB962C8B-B14F-4D97-AF65-F5344CB8AC3E}">
        <p14:creationId xmlns:p14="http://schemas.microsoft.com/office/powerpoint/2010/main" val="342144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주제 소개</a:t>
            </a:r>
          </a:p>
        </p:txBody>
      </p:sp>
    </p:spTree>
    <p:extLst>
      <p:ext uri="{BB962C8B-B14F-4D97-AF65-F5344CB8AC3E}">
        <p14:creationId xmlns:p14="http://schemas.microsoft.com/office/powerpoint/2010/main" val="20603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주제</a:t>
            </a:r>
            <a:r>
              <a:rPr lang="en-US" altLang="ko-KR" dirty="0"/>
              <a:t>: Overview </a:t>
            </a:r>
            <a:endParaRPr lang="ko-KR" altLang="en-US" dirty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암호학적 난제 안전성 분석</a:t>
            </a:r>
            <a:endParaRPr lang="en-US" altLang="ko-KR" sz="2000" dirty="0"/>
          </a:p>
          <a:p>
            <a:pPr lvl="1"/>
            <a:r>
              <a:rPr lang="ko-KR" altLang="en-US" sz="1800" dirty="0"/>
              <a:t>인수분해</a:t>
            </a:r>
            <a:r>
              <a:rPr lang="en-US" altLang="ko-KR" sz="1800" dirty="0"/>
              <a:t>, </a:t>
            </a:r>
            <a:r>
              <a:rPr lang="ko-KR" altLang="en-US" sz="1800" dirty="0"/>
              <a:t>이산로그 </a:t>
            </a:r>
            <a:r>
              <a:rPr lang="en-US" altLang="ko-KR" sz="1800" dirty="0"/>
              <a:t>(w/ AI, FFS)</a:t>
            </a:r>
          </a:p>
          <a:p>
            <a:pPr lvl="1"/>
            <a:r>
              <a:rPr lang="ko-KR" altLang="en-US" sz="1800" dirty="0"/>
              <a:t>격자문제</a:t>
            </a:r>
            <a:r>
              <a:rPr lang="en-US" altLang="ko-KR" sz="1800" dirty="0"/>
              <a:t>, Approximate Number Theory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동형</a:t>
            </a:r>
            <a:r>
              <a:rPr lang="en-US" altLang="ko-KR" sz="2000" dirty="0"/>
              <a:t>/</a:t>
            </a:r>
            <a:r>
              <a:rPr lang="ko-KR" altLang="en-US" sz="2000" dirty="0"/>
              <a:t>함수 암호 연구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산업수학콜로퀴움</a:t>
            </a:r>
            <a:r>
              <a:rPr lang="ko-KR" altLang="en-US" sz="1800" dirty="0"/>
              <a:t> 강연 참조</a:t>
            </a:r>
            <a:r>
              <a:rPr lang="en-US" altLang="ko-KR" sz="1800" dirty="0"/>
              <a:t>)</a:t>
            </a:r>
            <a:endParaRPr lang="en-US" altLang="ko-KR" sz="2000" dirty="0"/>
          </a:p>
          <a:p>
            <a:pPr lvl="1"/>
            <a:r>
              <a:rPr lang="ko-KR" altLang="en-US" sz="1800" dirty="0"/>
              <a:t>설계</a:t>
            </a:r>
            <a:r>
              <a:rPr lang="en-US" altLang="ko-KR" sz="1800" dirty="0"/>
              <a:t>: </a:t>
            </a:r>
            <a:r>
              <a:rPr lang="ko-KR" altLang="en-US" sz="1800" dirty="0"/>
              <a:t>실수동형</a:t>
            </a:r>
            <a:r>
              <a:rPr lang="en-US" altLang="ko-KR" sz="1800" dirty="0"/>
              <a:t>/</a:t>
            </a:r>
            <a:r>
              <a:rPr lang="ko-KR" altLang="en-US" sz="1800" dirty="0"/>
              <a:t>인증동형 설계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효율적구현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en-US" altLang="ko-KR" sz="1800" dirty="0" err="1">
                <a:sym typeface="Wingdings" panose="05000000000000000000" pitchFamily="2" charset="2"/>
              </a:rPr>
              <a:t>HEaaN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공개</a:t>
            </a:r>
            <a:endParaRPr lang="en-US" altLang="ko-KR" sz="1800" dirty="0"/>
          </a:p>
          <a:p>
            <a:pPr lvl="1"/>
            <a:r>
              <a:rPr lang="ko-KR" altLang="en-US" sz="1800" dirty="0"/>
              <a:t>응용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머신러닝</a:t>
            </a:r>
            <a:r>
              <a:rPr lang="en-US" altLang="ko-KR" sz="1800" dirty="0"/>
              <a:t>, DNA, Smart Car/Drone (CPS), </a:t>
            </a:r>
            <a:r>
              <a:rPr lang="ko-KR" altLang="en-US" sz="1800" dirty="0"/>
              <a:t>암호화된 데이터분석</a:t>
            </a:r>
            <a:endParaRPr lang="en-US" altLang="ko-KR" sz="1800" dirty="0"/>
          </a:p>
          <a:p>
            <a:r>
              <a:rPr lang="ko-KR" altLang="en-US" sz="2000" dirty="0" err="1"/>
              <a:t>양자내성</a:t>
            </a:r>
            <a:r>
              <a:rPr lang="en-US" altLang="ko-KR" sz="2000" dirty="0"/>
              <a:t>/</a:t>
            </a:r>
            <a:r>
              <a:rPr lang="ko-KR" altLang="en-US" sz="2000" dirty="0"/>
              <a:t>경량 공개키 암호설계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키관리</a:t>
            </a:r>
            <a:r>
              <a:rPr lang="en-US" altLang="ko-KR" sz="2000" dirty="0"/>
              <a:t>: </a:t>
            </a:r>
            <a:r>
              <a:rPr lang="ko-KR" altLang="en-US" sz="2000" dirty="0"/>
              <a:t>생체정보 보안</a:t>
            </a:r>
            <a:r>
              <a:rPr lang="en-US" altLang="ko-KR" sz="2000" dirty="0"/>
              <a:t>, Noisy Key Encryption</a:t>
            </a:r>
          </a:p>
          <a:p>
            <a:r>
              <a:rPr lang="ko-KR" altLang="en-US" sz="2000" dirty="0"/>
              <a:t>암호의 응용 및 보안기술과의 접목</a:t>
            </a:r>
            <a:endParaRPr lang="en-US" altLang="ko-KR" sz="2000" dirty="0"/>
          </a:p>
          <a:p>
            <a:pPr lvl="1"/>
            <a:r>
              <a:rPr lang="ko-KR" altLang="en-US" sz="1600" dirty="0"/>
              <a:t>빅데이터의 안전한 공유를 위한 동형 </a:t>
            </a:r>
            <a:r>
              <a:rPr lang="ko-KR" altLang="en-US" sz="1600" dirty="0" err="1"/>
              <a:t>키블록체인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253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암호화</a:t>
            </a:r>
            <a:r>
              <a:rPr lang="en-US" altLang="ko-KR" dirty="0"/>
              <a:t>: </a:t>
            </a:r>
            <a:r>
              <a:rPr lang="ko-KR" altLang="en-US" dirty="0"/>
              <a:t>푸는 열쇠를 가진 사람만 읽을 수 있도록 부호화하는 방법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r>
              <a:rPr lang="en-US" altLang="ko-KR" dirty="0"/>
              <a:t>Cryptography: </a:t>
            </a:r>
            <a:r>
              <a:rPr lang="ko-KR" altLang="en-US" dirty="0"/>
              <a:t>안전한 암호체계를 설계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비밀키 암호</a:t>
            </a:r>
            <a:r>
              <a:rPr lang="en-US" altLang="ko-KR" dirty="0"/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공개키 암호</a:t>
            </a:r>
            <a:r>
              <a:rPr lang="en-US" altLang="ko-KR" dirty="0"/>
              <a:t>: </a:t>
            </a:r>
            <a:r>
              <a:rPr lang="ko-KR" altLang="en-US" dirty="0"/>
              <a:t>수학적 난제에 기반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r>
              <a:rPr lang="en-US" altLang="ko-KR" dirty="0"/>
              <a:t>Cryptanalysis: </a:t>
            </a:r>
            <a:r>
              <a:rPr lang="ko-KR" altLang="en-US" dirty="0"/>
              <a:t>암호체계를 분석</a:t>
            </a:r>
            <a:r>
              <a:rPr lang="en-US" altLang="ko-KR" dirty="0"/>
              <a:t>/</a:t>
            </a:r>
            <a:r>
              <a:rPr lang="ko-KR" altLang="en-US" dirty="0"/>
              <a:t>해독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Computational Number Theory, </a:t>
            </a:r>
            <a:r>
              <a:rPr lang="en-US" altLang="ko-KR" dirty="0" err="1"/>
              <a:t>Grobner</a:t>
            </a:r>
            <a:r>
              <a:rPr lang="en-US" altLang="ko-KR" dirty="0"/>
              <a:t> Basis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7505" y="991619"/>
            <a:ext cx="7992887" cy="349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endParaRPr lang="ko-KR" altLang="en-US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23F5BF-12C2-544E-9E3C-6C998D83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3573016"/>
            <a:ext cx="6737563" cy="226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00EE9-7B01-9341-A4E0-B63AA4DAAE63}"/>
              </a:ext>
            </a:extLst>
          </p:cNvPr>
          <p:cNvSpPr txBox="1"/>
          <p:nvPr/>
        </p:nvSpPr>
        <p:spPr>
          <a:xfrm>
            <a:off x="287872" y="1762691"/>
            <a:ext cx="860460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동형암호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(Homomorphic Encryption; HE)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암호화된 데이터를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복호화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없이도 연산할 수 있는 암호 기술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  <a:cs typeface="함초롬돋움" panose="020B0604000101010101" pitchFamily="50" charset="-127"/>
              </a:rPr>
              <a:t>10 Emerging Technologies (MIT Technical Review 2011)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완벽한 하인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동형암호</a:t>
            </a:r>
            <a:r>
              <a:rPr lang="ko-KR" altLang="en-US" sz="4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Homomorphic Encryption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4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난제간의 </a:t>
            </a:r>
            <a:r>
              <a:rPr lang="en-US" altLang="ko-KR"/>
              <a:t>Reduction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650" y="1592796"/>
            <a:ext cx="8199438" cy="4679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난제들 사이의 </a:t>
            </a:r>
            <a:r>
              <a:rPr lang="en-US" altLang="ko-KR" dirty="0"/>
              <a:t>reduction</a:t>
            </a:r>
            <a:r>
              <a:rPr lang="ko-KR" altLang="en-US" dirty="0"/>
              <a:t>은 암호론 속의 다양한 주제들을 이어주는 다리 역할을 하고 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buNone/>
              <a:defRPr lang="ko-KR" altLang="en-US"/>
            </a:pPr>
            <a:endParaRPr lang="ko-KR" altLang="en-US" dirty="0"/>
          </a:p>
          <a:p>
            <a:pPr marL="0" indent="0">
              <a:buNone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sz="1600" dirty="0"/>
          </a:p>
          <a:p>
            <a:pPr>
              <a:defRPr lang="ko-KR" altLang="en-US"/>
            </a:pPr>
            <a:endParaRPr lang="en-US" altLang="ko-KR" sz="1600" dirty="0"/>
          </a:p>
          <a:p>
            <a:pPr>
              <a:defRPr lang="ko-KR" altLang="en-US"/>
            </a:pPr>
            <a:endParaRPr lang="ko-KR" altLang="en-US" sz="1600" dirty="0"/>
          </a:p>
          <a:p>
            <a:pPr>
              <a:defRPr lang="ko-KR" altLang="en-US"/>
            </a:pPr>
            <a:r>
              <a:rPr lang="ko-KR" altLang="en-US" dirty="0"/>
              <a:t>새로운 </a:t>
            </a:r>
            <a:r>
              <a:rPr lang="en-US" altLang="ko-KR" dirty="0"/>
              <a:t>reduction</a:t>
            </a:r>
            <a:r>
              <a:rPr lang="ko-KR" altLang="en-US" dirty="0"/>
              <a:t>은 학문에 크나큰 영향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Millennium problem: P=NP?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7" y="3140968"/>
            <a:ext cx="20522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500" dirty="0"/>
              <a:t>Approximate GCD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3143290"/>
            <a:ext cx="25922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500" dirty="0"/>
              <a:t>Learning with errors</a:t>
            </a:r>
          </a:p>
        </p:txBody>
      </p:sp>
      <p:pic>
        <p:nvPicPr>
          <p:cNvPr id="1027" name="Picture 3" descr="C:\Users\류한솔\AppData\Local\Microsoft\Windows\Temporary Internet Files\Content.IE5\98A41BY1\MC9001577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46" y="2665771"/>
            <a:ext cx="2130307" cy="213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770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인수분해 및 이산로그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484784"/>
                <a:ext cx="8388350" cy="4679950"/>
              </a:xfrm>
            </p:spPr>
            <p:txBody>
              <a:bodyPr/>
              <a:lstStyle/>
              <a:p>
                <a:pPr>
                  <a:defRPr lang="ko-KR" altLang="en-US"/>
                </a:pPr>
                <a:r>
                  <a:rPr lang="ko-KR" altLang="en-US" sz="2600" dirty="0"/>
                  <a:t>인수분해 문제</a:t>
                </a:r>
                <a:endParaRPr lang="en-US" altLang="ko-KR" sz="2600" dirty="0"/>
              </a:p>
              <a:p>
                <a:pPr lvl="1">
                  <a:defRPr lang="ko-KR" altLang="en-US"/>
                </a:pPr>
                <a:r>
                  <a:rPr lang="en-US" altLang="ko-KR" dirty="0"/>
                  <a:t>600-bit (200</a:t>
                </a:r>
                <a:r>
                  <a:rPr lang="ko-KR" altLang="en-US" dirty="0"/>
                  <a:t>자리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인수분해 성공</a:t>
                </a:r>
                <a:endParaRPr lang="en-US" altLang="ko-KR" dirty="0"/>
              </a:p>
              <a:p>
                <a:pPr lvl="1">
                  <a:defRPr lang="ko-KR" altLang="en-US"/>
                </a:pPr>
                <a:r>
                  <a:rPr lang="en-US" altLang="ko-KR" dirty="0"/>
                  <a:t>Number Field Sieve and Elliptic Curve Method</a:t>
                </a:r>
              </a:p>
              <a:p>
                <a:pPr lvl="1">
                  <a:defRPr lang="ko-KR" altLang="en-US"/>
                </a:pPr>
                <a:endParaRPr lang="en-US" altLang="ko-KR" sz="1000" dirty="0"/>
              </a:p>
              <a:p>
                <a:pPr>
                  <a:defRPr lang="ko-KR" altLang="en-US"/>
                </a:pPr>
                <a:r>
                  <a:rPr lang="ko-KR" altLang="en-US" sz="2600" dirty="0"/>
                  <a:t>이산로그 문제</a:t>
                </a:r>
              </a:p>
              <a:p>
                <a:pPr lvl="1">
                  <a:defRPr lang="ko-KR" altLang="en-US"/>
                </a:pPr>
                <a:r>
                  <a:rPr lang="ko-KR" altLang="en-US" dirty="0"/>
                  <a:t> </a:t>
                </a:r>
                <a:r>
                  <a:rPr lang="en-US" altLang="ko-KR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≡</m:t>
                    </m:r>
                    <m:r>
                      <a:rPr lang="en-US" altLang="ko-KR" i="1">
                        <a:latin typeface="Cambria Math"/>
                      </a:rPr>
                      <m:t>h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𝑚𝑜𝑑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endParaRPr lang="ko-KR" altLang="en-US" sz="1600" dirty="0"/>
              </a:p>
              <a:p>
                <a:pPr lvl="1">
                  <a:defRPr lang="ko-KR" altLang="en-US"/>
                </a:pPr>
                <a:r>
                  <a:rPr lang="ko-KR" altLang="en-US" sz="2000" dirty="0" err="1"/>
                  <a:t>유한체와</a:t>
                </a:r>
                <a:r>
                  <a:rPr lang="ko-KR" altLang="en-US" sz="2000" dirty="0"/>
                  <a:t> 타원곡선 위에서 이산로그 문제들이 연구되고 있음</a:t>
                </a:r>
                <a:endParaRPr lang="en-US" altLang="ko-KR" sz="2000" dirty="0"/>
              </a:p>
              <a:p>
                <a:pPr lvl="2">
                  <a:defRPr lang="ko-KR" altLang="en-US"/>
                </a:pPr>
                <a:r>
                  <a:rPr lang="en-US" altLang="ko-KR" sz="1800" dirty="0"/>
                  <a:t>Characteristic </a:t>
                </a:r>
                <a:r>
                  <a:rPr lang="ko-KR" altLang="en-US" sz="1800" dirty="0"/>
                  <a:t>이 작은 체 위의 이산로그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최근 다항식 시간 알고리즘</a:t>
                </a:r>
                <a:endParaRPr lang="en-US" altLang="ko-KR" sz="1800" dirty="0"/>
              </a:p>
              <a:p>
                <a:pPr lvl="2">
                  <a:defRPr lang="ko-KR" altLang="en-US"/>
                </a:pPr>
                <a:endParaRPr lang="en-US" altLang="ko-KR" sz="1600" dirty="0"/>
              </a:p>
              <a:p>
                <a:pPr>
                  <a:defRPr lang="ko-KR" altLang="en-US"/>
                </a:pPr>
                <a:r>
                  <a:rPr lang="ko-KR" altLang="en-US" sz="2600" dirty="0"/>
                  <a:t>강한 이산 로그 문제</a:t>
                </a:r>
                <a:endParaRPr lang="en-US" altLang="ko-KR" sz="2600" dirty="0"/>
              </a:p>
              <a:p>
                <a:pPr lvl="1">
                  <a:defRPr lang="ko-KR" altLang="en-US"/>
                </a:pPr>
                <a:r>
                  <a:rPr lang="en-US" altLang="ko-KR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, …,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1">
                  <a:defRPr lang="ko-KR" altLang="en-US"/>
                </a:pPr>
                <a:r>
                  <a:rPr lang="ko-KR" altLang="en-US" dirty="0"/>
                  <a:t>작은 이미지를 갖는 다항식을 찾는 문제로 </a:t>
                </a:r>
                <a:r>
                  <a:rPr lang="en-US" altLang="ko-KR" dirty="0"/>
                  <a:t>reduction</a:t>
                </a:r>
              </a:p>
              <a:p>
                <a:pPr marL="457200" lvl="1" indent="0">
                  <a:buNone/>
                  <a:defRPr lang="ko-KR" altLang="en-US"/>
                </a:pPr>
                <a:endParaRPr lang="en-US" altLang="ko-KR" sz="2200" dirty="0"/>
              </a:p>
              <a:p>
                <a:pPr>
                  <a:buNone/>
                  <a:defRPr lang="ko-KR" altLang="en-US"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484784"/>
                <a:ext cx="8388350" cy="4679950"/>
              </a:xfrm>
              <a:blipFill>
                <a:blip r:embed="rId2"/>
                <a:stretch>
                  <a:fillRect l="-291" t="-1173" r="-363" b="-7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5716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발표자료V0.9_KSign Revise</Template>
  <TotalTime>1707</TotalTime>
  <Words>1141</Words>
  <Application>Microsoft Office PowerPoint</Application>
  <PresentationFormat>화면 슬라이드 쇼(4:3)</PresentationFormat>
  <Paragraphs>202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4" baseType="lpstr">
      <vt:lpstr>Arial Unicode MS</vt:lpstr>
      <vt:lpstr>HY동녘B</vt:lpstr>
      <vt:lpstr>HY울릉도M</vt:lpstr>
      <vt:lpstr>Nanum Gothic</vt:lpstr>
      <vt:lpstr>굴림</vt:lpstr>
      <vt:lpstr>나눔고딕</vt:lpstr>
      <vt:lpstr>나눔스퀘어</vt:lpstr>
      <vt:lpstr>맑은 고딕</vt:lpstr>
      <vt:lpstr>함초롬돋움</vt:lpstr>
      <vt:lpstr>휴먼명조</vt:lpstr>
      <vt:lpstr>Arial</vt:lpstr>
      <vt:lpstr>Cambria Math</vt:lpstr>
      <vt:lpstr>Tahoma</vt:lpstr>
      <vt:lpstr>Wingdings</vt:lpstr>
      <vt:lpstr>파스텔톤</vt:lpstr>
      <vt:lpstr>1_파스텔톤</vt:lpstr>
      <vt:lpstr>암호학적난제연구단</vt:lpstr>
      <vt:lpstr>개요 </vt:lpstr>
      <vt:lpstr>연구 분야</vt:lpstr>
      <vt:lpstr>연구 주제 소개</vt:lpstr>
      <vt:lpstr>연구 주제: Overview </vt:lpstr>
      <vt:lpstr>암호란?</vt:lpstr>
      <vt:lpstr>동형암호 Homomorphic Encryption</vt:lpstr>
      <vt:lpstr>난제간의 Reduction </vt:lpstr>
      <vt:lpstr>인수분해 및 이산로그</vt:lpstr>
      <vt:lpstr>동형암호의 안전성 – 근사 정수론</vt:lpstr>
      <vt:lpstr>AGCD and LWE</vt:lpstr>
      <vt:lpstr>Geometry of Numbers: Lattices</vt:lpstr>
      <vt:lpstr>연구실 생활 및 진로 </vt:lpstr>
      <vt:lpstr>학년별 학습코스</vt:lpstr>
      <vt:lpstr>공부 교재(기본 블루, 중급 보라, 고급 레드)</vt:lpstr>
      <vt:lpstr>연구방법</vt:lpstr>
      <vt:lpstr>진로 및 관련기관</vt:lpstr>
      <vt:lpstr>졸업생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public</dc:creator>
  <cp:lastModifiedBy>조원희</cp:lastModifiedBy>
  <cp:revision>385</cp:revision>
  <cp:lastPrinted>2014-02-14T11:03:15Z</cp:lastPrinted>
  <dcterms:created xsi:type="dcterms:W3CDTF">2014-01-17T02:02:23Z</dcterms:created>
  <dcterms:modified xsi:type="dcterms:W3CDTF">2023-03-13T04:19:49Z</dcterms:modified>
</cp:coreProperties>
</file>