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8"/>
  </p:notesMasterIdLst>
  <p:sldIdLst>
    <p:sldId id="256" r:id="rId4"/>
    <p:sldId id="271" r:id="rId5"/>
    <p:sldId id="335" r:id="rId6"/>
    <p:sldId id="357" r:id="rId7"/>
    <p:sldId id="341" r:id="rId8"/>
    <p:sldId id="352" r:id="rId9"/>
    <p:sldId id="342" r:id="rId10"/>
    <p:sldId id="358" r:id="rId11"/>
    <p:sldId id="353" r:id="rId12"/>
    <p:sldId id="261" r:id="rId13"/>
    <p:sldId id="354" r:id="rId14"/>
    <p:sldId id="355" r:id="rId15"/>
    <p:sldId id="287" r:id="rId16"/>
    <p:sldId id="260" r:id="rId17"/>
  </p:sldIdLst>
  <p:sldSz cx="12192000" cy="6858000"/>
  <p:notesSz cx="9929813" cy="6799263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원희" initials="조원" lastIdx="1" clrIdx="0">
    <p:extLst>
      <p:ext uri="{19B8F6BF-5375-455C-9EA6-DF929625EA0E}">
        <p15:presenceInfo xmlns:p15="http://schemas.microsoft.com/office/powerpoint/2012/main" userId="35fde2d3508b3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60377" autoAdjust="0"/>
  </p:normalViewPr>
  <p:slideViewPr>
    <p:cSldViewPr snapToGrid="0">
      <p:cViewPr varScale="1">
        <p:scale>
          <a:sx n="45" d="100"/>
          <a:sy n="4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72145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introduction.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My name is </a:t>
            </a:r>
            <a:r>
              <a:rPr lang="en-US" altLang="ko-KR" baseline="0" dirty="0" err="1"/>
              <a:t>wonhee</a:t>
            </a:r>
            <a:r>
              <a:rPr lang="en-US" altLang="ko-KR" baseline="0" dirty="0"/>
              <a:t> Cho from Seoul National University.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will talk about secure genotype imputation using HEAAN which is task 2 of </a:t>
            </a:r>
            <a:r>
              <a:rPr lang="en-US" altLang="ko-KR" dirty="0" err="1"/>
              <a:t>idash</a:t>
            </a:r>
            <a:r>
              <a:rPr lang="en-US" altLang="ko-KR" dirty="0"/>
              <a:t> competition.</a:t>
            </a:r>
            <a:endParaRPr lang="en-US" altLang="ko-K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This work is a joint work with </a:t>
            </a:r>
            <a:r>
              <a:rPr lang="en-US" altLang="ko-KR" baseline="0" dirty="0" err="1"/>
              <a:t>Duhyeong</a:t>
            </a:r>
            <a:r>
              <a:rPr lang="en-US" altLang="ko-KR" baseline="0" dirty="0"/>
              <a:t> Kim, </a:t>
            </a:r>
            <a:r>
              <a:rPr lang="en-US" altLang="ko-KR" baseline="0" dirty="0" err="1"/>
              <a:t>Yongha</a:t>
            </a:r>
            <a:r>
              <a:rPr lang="en-US" altLang="ko-KR" baseline="0" dirty="0"/>
              <a:t> Son, </a:t>
            </a:r>
            <a:r>
              <a:rPr lang="en-US" altLang="ko-KR" baseline="0" dirty="0" err="1"/>
              <a:t>Seungwan</a:t>
            </a:r>
            <a:r>
              <a:rPr lang="en-US" altLang="ko-KR" baseline="0" dirty="0"/>
              <a:t> Hong and Jung </a:t>
            </a:r>
            <a:r>
              <a:rPr lang="en-US" altLang="ko-KR" baseline="0" dirty="0" err="1"/>
              <a:t>Hee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Cheon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Then how to divide the SNP data?</a:t>
            </a:r>
          </a:p>
          <a:p>
            <a:endParaRPr lang="en-US" altLang="ko-KR" dirty="0"/>
          </a:p>
          <a:p>
            <a:r>
              <a:rPr lang="en-US" altLang="ko-KR" dirty="0"/>
              <a:t>It can be divided into equal intervals with naïve thoughts.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But it is not the best solutions.</a:t>
            </a:r>
          </a:p>
          <a:p>
            <a:r>
              <a:rPr lang="en-US" altLang="ko-KR" dirty="0"/>
              <a:t>We analyze the location of SNPs and divide SNPs according to their locations.</a:t>
            </a:r>
          </a:p>
          <a:p>
            <a:endParaRPr lang="en-US" altLang="ko-KR" dirty="0"/>
          </a:p>
          <a:p>
            <a:r>
              <a:rPr lang="en-US" altLang="ko-KR" dirty="0"/>
              <a:t>Look at this picture.</a:t>
            </a:r>
          </a:p>
          <a:p>
            <a:r>
              <a:rPr lang="en-US" altLang="ko-KR" dirty="0"/>
              <a:t>In the picture, each points presents the locations of given SNPs data.</a:t>
            </a:r>
          </a:p>
          <a:p>
            <a:r>
              <a:rPr lang="en-US" altLang="ko-KR" dirty="0"/>
              <a:t>Upper part is target-SNPs and lower part is tag-SNPs.</a:t>
            </a:r>
          </a:p>
          <a:p>
            <a:endParaRPr lang="en-US" altLang="ko-KR" dirty="0"/>
          </a:p>
          <a:p>
            <a:r>
              <a:rPr lang="en-US" altLang="ko-KR" dirty="0"/>
              <a:t>First, we focus on location of target-SNPs and divide adjacent target-SNPs together. </a:t>
            </a:r>
          </a:p>
          <a:p>
            <a:r>
              <a:rPr lang="en-US" altLang="ko-KR" dirty="0"/>
              <a:t>And then, we divide the tag-SNPs so that it belongs to a location near the target-SNPs.</a:t>
            </a:r>
          </a:p>
          <a:p>
            <a:endParaRPr lang="en-US" altLang="ko-KR" dirty="0"/>
          </a:p>
          <a:p>
            <a:r>
              <a:rPr lang="en-US" altLang="ko-KR" dirty="0"/>
              <a:t>This work improves micro-AUC compared to dividing into equal intervals.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are intervals we really divided in 10k data.</a:t>
            </a:r>
          </a:p>
          <a:p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actually divided it finer, but the accuracy did not improve.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cutting too finely increases the impact of empty data.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are our experimental results.</a:t>
            </a:r>
          </a:p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cut 1k SNPs to 100 intervals and 10k SNPs to 38 intervals.</a:t>
            </a:r>
          </a:p>
          <a:p>
            <a:r>
              <a:rPr lang="en-US" altLang="ko-KR" dirty="0"/>
              <a:t>Therefore, although 1k SNPs has 10 times more data, it takes twice as long.</a:t>
            </a:r>
          </a:p>
          <a:p>
            <a:endParaRPr lang="en-US" altLang="ko-KR" dirty="0"/>
          </a:p>
          <a:p>
            <a:r>
              <a:rPr lang="en-US" altLang="ko-KR" dirty="0"/>
              <a:t>Also, we do only one multiplication so that we could choose small the HEAAN parameters .</a:t>
            </a:r>
          </a:p>
          <a:p>
            <a:endParaRPr lang="en-US" altLang="ko-KR" dirty="0"/>
          </a:p>
          <a:p>
            <a:r>
              <a:rPr lang="en-US" altLang="ko-KR" dirty="0"/>
              <a:t>These values were used as HEAAN parameters and these satisfy 128 security.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listening my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contents consist of overview of genotype imputation, DNN configuration, Data encoding, data windowing technique and experimental results.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 first, I will talk about what is Genotype imputation.</a:t>
            </a:r>
          </a:p>
          <a:p>
            <a:r>
              <a:rPr lang="en-US" altLang="ko-KR" dirty="0"/>
              <a:t>Genotype imputation is to predict missing genotypes and usually performed on single nucleotide polymorphisms(SNPs).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According to this picture, data in upper box means the tag data, and below box is the target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Our imputation consists of two steps.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***First, model training, second, prediction.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do model training with given data and predict missing part. </a:t>
            </a:r>
          </a:p>
          <a:p>
            <a:r>
              <a:rPr lang="en-US" altLang="ko-KR" dirty="0"/>
              <a:t>This work can be thought of as filling in the missing parts of the matrix.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HMM </a:t>
            </a:r>
            <a:r>
              <a:rPr lang="ko-KR" altLang="en-US" dirty="0"/>
              <a:t>알고리즘 </a:t>
            </a:r>
            <a:r>
              <a:rPr lang="en-US" altLang="ko-KR" dirty="0"/>
              <a:t>–</a:t>
            </a:r>
            <a:r>
              <a:rPr lang="en-US" altLang="ko-KR" baseline="0" dirty="0"/>
              <a:t> recursive </a:t>
            </a:r>
            <a:r>
              <a:rPr lang="ko-KR" altLang="en-US" baseline="0" dirty="0"/>
              <a:t>계산 </a:t>
            </a:r>
            <a:r>
              <a:rPr lang="en-US" altLang="ko-KR" baseline="0" dirty="0"/>
              <a:t>-&gt; depth </a:t>
            </a:r>
            <a:r>
              <a:rPr lang="ko-KR" altLang="en-US" baseline="0" dirty="0"/>
              <a:t>높음</a:t>
            </a:r>
            <a:endParaRPr lang="en-US" altLang="ko-KR" baseline="0" dirty="0"/>
          </a:p>
          <a:p>
            <a:r>
              <a:rPr lang="en-US" altLang="ko-KR" baseline="0" dirty="0"/>
              <a:t>KNN – </a:t>
            </a:r>
            <a:r>
              <a:rPr lang="ko-KR" altLang="en-US" baseline="0" dirty="0" err="1"/>
              <a:t>안어울렸음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불확실 </a:t>
            </a:r>
            <a:r>
              <a:rPr lang="ko-KR" altLang="en-US" baseline="0" dirty="0" err="1"/>
              <a:t>ㅠㅠ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Open libraries : </a:t>
            </a:r>
            <a:r>
              <a:rPr lang="ko-KR" altLang="en-US" baseline="0" dirty="0"/>
              <a:t>주어진 정보 말고 추가로 다른 것들을 사용해야 했음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We considered many genotype imputation models.</a:t>
            </a:r>
          </a:p>
          <a:p>
            <a:r>
              <a:rPr lang="en-US" altLang="ko-KR" baseline="0" dirty="0"/>
              <a:t>Typically, there is Hidden Markov Models but HMM needs recursive computations. </a:t>
            </a:r>
          </a:p>
          <a:p>
            <a:r>
              <a:rPr lang="en-US" altLang="ko-KR" baseline="0" dirty="0"/>
              <a:t>Therefore, it needs high depths.</a:t>
            </a:r>
          </a:p>
          <a:p>
            <a:r>
              <a:rPr lang="en-US" altLang="ko-KR" baseline="0" dirty="0"/>
              <a:t>Also, we tested K-nearest neighborhood method. But it also</a:t>
            </a:r>
            <a:r>
              <a:rPr lang="ko-KR" altLang="en-US" baseline="0" dirty="0"/>
              <a:t> </a:t>
            </a:r>
            <a:r>
              <a:rPr lang="en-US" altLang="ko-KR" baseline="0" dirty="0"/>
              <a:t>does</a:t>
            </a:r>
            <a:r>
              <a:rPr lang="ko-KR" altLang="en-US" baseline="0" dirty="0"/>
              <a:t> </a:t>
            </a:r>
            <a:r>
              <a:rPr lang="en-US" altLang="ko-KR" baseline="0" dirty="0"/>
              <a:t>not</a:t>
            </a:r>
            <a:r>
              <a:rPr lang="ko-KR" altLang="en-US" baseline="0" dirty="0"/>
              <a:t> </a:t>
            </a:r>
            <a:r>
              <a:rPr lang="en-US" altLang="ko-KR" baseline="0" dirty="0"/>
              <a:t>fit well since it needs min/max algorithm, which costs a lot.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And open libraries such</a:t>
            </a:r>
            <a:r>
              <a:rPr lang="ko-KR" altLang="en-US" baseline="0" dirty="0"/>
              <a:t> </a:t>
            </a:r>
            <a:r>
              <a:rPr lang="en-US" altLang="ko-KR" baseline="0" dirty="0"/>
              <a:t>as</a:t>
            </a:r>
            <a:r>
              <a:rPr lang="ko-KR" altLang="en-US" baseline="0" dirty="0"/>
              <a:t> </a:t>
            </a:r>
            <a:r>
              <a:rPr lang="en-US" altLang="ko-KR" baseline="0" dirty="0"/>
              <a:t>impute2 and </a:t>
            </a:r>
            <a:r>
              <a:rPr lang="en-US" altLang="ko-KR" baseline="0" dirty="0" err="1"/>
              <a:t>beggle</a:t>
            </a:r>
            <a:r>
              <a:rPr lang="en-US" altLang="ko-KR" baseline="0" dirty="0"/>
              <a:t> need reference </a:t>
            </a:r>
            <a:r>
              <a:rPr lang="en-US" altLang="ko-KR" baseline="0" dirty="0" err="1"/>
              <a:t>haplotyes</a:t>
            </a:r>
            <a:r>
              <a:rPr lang="en-US" altLang="ko-KR" baseline="0" dirty="0"/>
              <a:t> and comparison which uses lots of depths.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Plain </a:t>
            </a:r>
            <a:r>
              <a:rPr lang="ko-KR" altLang="en-US" baseline="0" dirty="0"/>
              <a:t>상태에서 해봤을 때 별로 좋지 않았다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Min/max </a:t>
            </a:r>
            <a:r>
              <a:rPr lang="ko-KR" altLang="en-US" baseline="0" dirty="0"/>
              <a:t>함수를 </a:t>
            </a:r>
            <a:r>
              <a:rPr lang="ko-KR" altLang="en-US" baseline="0" dirty="0" err="1"/>
              <a:t>사용해야하여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뎁스가</a:t>
            </a:r>
            <a:r>
              <a:rPr lang="ko-KR" altLang="en-US" baseline="0" dirty="0"/>
              <a:t> 너무 높았다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Traning</a:t>
            </a:r>
            <a:r>
              <a:rPr lang="ko-KR" altLang="en-US" baseline="0" dirty="0"/>
              <a:t>을 통해 모델을 만들기보단 </a:t>
            </a:r>
            <a:r>
              <a:rPr lang="en-US" altLang="ko-KR" baseline="0" dirty="0"/>
              <a:t>reference</a:t>
            </a:r>
            <a:r>
              <a:rPr lang="ko-KR" altLang="en-US" baseline="0" dirty="0"/>
              <a:t>로 지속적으로 </a:t>
            </a:r>
            <a:r>
              <a:rPr lang="ko-KR" altLang="en-US" baseline="0" dirty="0" err="1"/>
              <a:t>참고해야하여</a:t>
            </a:r>
            <a:r>
              <a:rPr lang="ko-KR" altLang="en-US" baseline="0" dirty="0"/>
              <a:t> 효율이 떨어짐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Consequently, our team uses DNN algorithms for genotype imputation.</a:t>
            </a:r>
          </a:p>
          <a:p>
            <a:r>
              <a:rPr lang="en-US" altLang="ko-KR" dirty="0"/>
              <a:t>We found that DNN algorithm has many advantage for HE implementation.</a:t>
            </a:r>
          </a:p>
          <a:p>
            <a:r>
              <a:rPr lang="en-US" altLang="ko-KR" dirty="0"/>
              <a:t>First, we can test various activation functions, and we checked that linear activation function in hidden layer outputs enough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Linear function is not only simple to calculate but also more accurate than </a:t>
            </a:r>
            <a:r>
              <a:rPr lang="en-US" altLang="ko-KR" dirty="0" err="1"/>
              <a:t>ReLU</a:t>
            </a:r>
            <a:r>
              <a:rPr lang="en-US" altLang="ko-KR" dirty="0"/>
              <a:t> function at the plain.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think the characteristic of SNP data cause this situation.</a:t>
            </a:r>
          </a:p>
          <a:p>
            <a:r>
              <a:rPr lang="en-US" altLang="ko-KR" dirty="0"/>
              <a:t>Thus we Set one hidden layer with a linear activation function. </a:t>
            </a:r>
          </a:p>
          <a:p>
            <a:endParaRPr lang="en-US" altLang="ko-KR" dirty="0"/>
          </a:p>
          <a:p>
            <a:r>
              <a:rPr lang="en-US" altLang="ko-KR" dirty="0"/>
              <a:t>And we omit the last sigmoid evaluation because it is sufficient for our purpose.</a:t>
            </a:r>
          </a:p>
          <a:p>
            <a:endParaRPr lang="en-US" altLang="ko-KR" dirty="0"/>
          </a:p>
          <a:p>
            <a:r>
              <a:rPr lang="en-US" altLang="ko-KR" dirty="0"/>
              <a:t>Through the above reasons, our HE solution only performs one matrix multiplication!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실험적으로 </a:t>
            </a:r>
            <a:r>
              <a:rPr lang="ko-KR" altLang="en-US" dirty="0" err="1"/>
              <a:t>히든레이어</a:t>
            </a:r>
            <a:r>
              <a:rPr lang="ko-KR" altLang="en-US" dirty="0"/>
              <a:t> </a:t>
            </a:r>
            <a:r>
              <a:rPr lang="ko-KR" altLang="en-US" dirty="0" err="1"/>
              <a:t>하나있는게</a:t>
            </a:r>
            <a:r>
              <a:rPr lang="ko-KR" altLang="en-US" dirty="0"/>
              <a:t> 잘됨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** </a:t>
            </a:r>
            <a:r>
              <a:rPr lang="ko-KR" altLang="en-US" sz="1200" dirty="0">
                <a:cs typeface="Arial" pitchFamily="34" charset="0"/>
              </a:rPr>
              <a:t>왜 이랬냐</a:t>
            </a:r>
            <a:r>
              <a:rPr lang="en-US" altLang="ko-KR" sz="1200" dirty="0">
                <a:cs typeface="Arial" pitchFamily="34" charset="0"/>
              </a:rPr>
              <a:t>, </a:t>
            </a:r>
            <a:r>
              <a:rPr lang="ko-KR" altLang="en-US" sz="1200" dirty="0">
                <a:cs typeface="Arial" pitchFamily="34" charset="0"/>
              </a:rPr>
              <a:t>그냥 돌려보니까 </a:t>
            </a:r>
            <a:r>
              <a:rPr lang="en-US" altLang="ko-KR" sz="1200" dirty="0">
                <a:cs typeface="Arial" pitchFamily="34" charset="0"/>
              </a:rPr>
              <a:t>1</a:t>
            </a:r>
            <a:r>
              <a:rPr lang="ko-KR" altLang="en-US" sz="1200" dirty="0">
                <a:cs typeface="Arial" pitchFamily="34" charset="0"/>
              </a:rPr>
              <a:t>의 정확도가 좀 </a:t>
            </a:r>
            <a:r>
              <a:rPr lang="ko-KR" altLang="en-US" sz="1200" dirty="0" err="1">
                <a:cs typeface="Arial" pitchFamily="34" charset="0"/>
              </a:rPr>
              <a:t>별로다</a:t>
            </a:r>
            <a:r>
              <a:rPr lang="en-US" altLang="ko-KR" sz="1200" dirty="0">
                <a:cs typeface="Arial" pitchFamily="34" charset="0"/>
              </a:rPr>
              <a:t>. </a:t>
            </a:r>
            <a:r>
              <a:rPr lang="ko-KR" altLang="en-US" sz="1200" dirty="0">
                <a:cs typeface="Arial" pitchFamily="34" charset="0"/>
              </a:rPr>
              <a:t>그 이유가 </a:t>
            </a:r>
            <a:r>
              <a:rPr lang="en-US" altLang="ko-KR" sz="1200" dirty="0">
                <a:cs typeface="Arial" pitchFamily="34" charset="0"/>
              </a:rPr>
              <a:t>0,1,2</a:t>
            </a:r>
            <a:r>
              <a:rPr lang="ko-KR" altLang="en-US" sz="1200" dirty="0">
                <a:cs typeface="Arial" pitchFamily="34" charset="0"/>
              </a:rPr>
              <a:t>라서 숫자의 </a:t>
            </a:r>
            <a:r>
              <a:rPr lang="en-US" altLang="ko-KR" sz="1200" dirty="0">
                <a:cs typeface="Arial" pitchFamily="34" charset="0"/>
              </a:rPr>
              <a:t>relation</a:t>
            </a:r>
            <a:r>
              <a:rPr lang="ko-KR" altLang="en-US" sz="1200" dirty="0">
                <a:cs typeface="Arial" pitchFamily="34" charset="0"/>
              </a:rPr>
              <a:t>이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ko-KR" altLang="en-US" sz="1200" dirty="0" err="1">
                <a:cs typeface="Arial" pitchFamily="34" charset="0"/>
              </a:rPr>
              <a:t>생긴거같음</a:t>
            </a:r>
            <a:r>
              <a:rPr lang="en-US" altLang="ko-KR" sz="1200" dirty="0"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Now, I will explain how we encoded our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When we apply DNN algorithm to given SNP data, the accuracy of 1 is much less than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We guess that the reason is when we run DNN algorithm, the numbers, 0, 1, 2 not only distinguish the SNPs but also give some orders.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In this reasons, we convert SNPs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Given SNP data consists of 0, 1, 2, we change them 001, 010, 100, respectively to erases their orders.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This conversion makes the size of SNP data triple but it greatly improves 1’s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Specifically, micro-AUC of 1 increases from 0.8 to 0.94(zero point nine four).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cs typeface="Arial" pitchFamily="34" charset="0"/>
              </a:rPr>
              <a:t>Additionally, we fill 000 into empty data in tag-SNPs.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would</a:t>
            </a:r>
            <a:r>
              <a:rPr lang="ko-KR" altLang="en-US" dirty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introduce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windowing</a:t>
            </a:r>
            <a:r>
              <a:rPr lang="ko-KR" altLang="en-US" dirty="0"/>
              <a:t> </a:t>
            </a:r>
            <a:r>
              <a:rPr lang="en-US" altLang="ko-KR" dirty="0"/>
              <a:t>technique.</a:t>
            </a:r>
          </a:p>
          <a:p>
            <a:endParaRPr lang="en-US" altLang="ko-KR" dirty="0"/>
          </a:p>
          <a:p>
            <a:r>
              <a:rPr lang="en-US" altLang="ko-KR" dirty="0"/>
              <a:t>Intuition is that a SNP is strongly related to close SNPs. </a:t>
            </a:r>
          </a:p>
          <a:p>
            <a:r>
              <a:rPr lang="en-US" altLang="ko-KR" dirty="0"/>
              <a:t>As many of you have already experienced, if one directly apply the DNN algorithm to tag-SNPs and target-SNPs, the accuracy is low.</a:t>
            </a:r>
          </a:p>
          <a:p>
            <a:r>
              <a:rPr lang="en-US" altLang="ko-KR" dirty="0"/>
              <a:t>Through this intuition, we divide tag-SNPs and target-SNPs and train models on each divided blocks.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According to this picture, we divide SNPs by color, and train models on same color blocks</a:t>
            </a:r>
          </a:p>
          <a:p>
            <a:endParaRPr lang="en-US" altLang="ko-KR" dirty="0"/>
          </a:p>
          <a:p>
            <a:r>
              <a:rPr lang="en-US" altLang="ko-KR" dirty="0"/>
              <a:t>Due to the above action, micro-AUC increases from 0.757(this) to 0.977(this).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slide will help you understand. </a:t>
            </a:r>
          </a:p>
          <a:p>
            <a:r>
              <a:rPr lang="en-US" altLang="ko-KR" dirty="0"/>
              <a:t>Before windowing, we do one large matrix multiplication between this one and this one for prediction.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After windowing, we divide tag-SNPs and target-SNPs.</a:t>
            </a:r>
          </a:p>
          <a:p>
            <a:r>
              <a:rPr lang="en-US" altLang="ko-KR" dirty="0"/>
              <a:t>This means that we do several small matrix multiplications between matrices with same color for prediction.</a:t>
            </a:r>
          </a:p>
          <a:p>
            <a:r>
              <a:rPr lang="en-US" altLang="ko-KR" dirty="0"/>
              <a:t>This technique decreases the computation cost incredibly and increases the accuracy.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66523-43D8-433D-AE07-1C240F7162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5039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2722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47" r:id="rId13"/>
    <p:sldLayoutId id="2147483732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15" Type="http://schemas.openxmlformats.org/officeDocument/2006/relationships/image" Target="../media/image13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20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5227719" y="6588021"/>
            <a:ext cx="632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159" y="171213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Secure Genotype Imputation using HEAAN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166F6B-B975-4F3C-BCF2-9971086140FB}"/>
                  </a:ext>
                </a:extLst>
              </p:cNvPr>
              <p:cNvSpPr txBox="1"/>
              <p:nvPr/>
            </p:nvSpPr>
            <p:spPr>
              <a:xfrm>
                <a:off x="5879231" y="3725089"/>
                <a:ext cx="566914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Duhyeong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Kim *, </a:t>
                </a:r>
                <a:r>
                  <a:rPr lang="en-US" altLang="ko-KR" sz="2000" b="1" u="sng" dirty="0" err="1">
                    <a:solidFill>
                      <a:schemeClr val="bg1"/>
                    </a:solidFill>
                    <a:cs typeface="Arial" pitchFamily="34" charset="0"/>
                  </a:rPr>
                  <a:t>Wonhee</a:t>
                </a:r>
                <a:r>
                  <a:rPr lang="en-US" altLang="ko-KR" sz="2000" b="1" u="sng" dirty="0">
                    <a:solidFill>
                      <a:schemeClr val="bg1"/>
                    </a:solidFill>
                    <a:cs typeface="Arial" pitchFamily="34" charset="0"/>
                  </a:rPr>
                  <a:t> Cho</a:t>
                </a:r>
                <a:r>
                  <a:rPr lang="en-US" altLang="ko-KR" sz="2000" u="sng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*,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Yongha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Son *,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Seungwan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Hong *, Jung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Hee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Cheon</a:t>
                </a:r>
                <a:r>
                  <a:rPr lang="en-US" altLang="ko-KR" sz="2000" baseline="30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aseline="30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* </a:t>
                </a:r>
                <a:endParaRPr lang="ko-KR" altLang="en-US" sz="20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166F6B-B975-4F3C-BCF2-99710861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31" y="3725089"/>
                <a:ext cx="5669146" cy="707886"/>
              </a:xfrm>
              <a:prstGeom prst="rect">
                <a:avLst/>
              </a:prstGeom>
              <a:blipFill>
                <a:blip r:embed="rId4"/>
                <a:stretch>
                  <a:fillRect l="-323" t="-3448" r="-2366" b="-16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8BB23-33E8-4C7E-8DBA-8D31B22C5973}"/>
                  </a:ext>
                </a:extLst>
              </p:cNvPr>
              <p:cNvSpPr txBox="1"/>
              <p:nvPr/>
            </p:nvSpPr>
            <p:spPr>
              <a:xfrm>
                <a:off x="2647552" y="4692031"/>
                <a:ext cx="888993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* Seoul National University, South Korea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altLang="ko-KR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cs typeface="Arial" pitchFamily="34" charset="0"/>
                  </a:rPr>
                  <a:t>Cryptolab</a:t>
                </a:r>
                <a:endParaRPr lang="en-US" altLang="ko-KR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8BB23-33E8-4C7E-8DBA-8D31B22C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52" y="4692031"/>
                <a:ext cx="8889938" cy="646331"/>
              </a:xfrm>
              <a:prstGeom prst="rect">
                <a:avLst/>
              </a:prstGeom>
              <a:blipFill>
                <a:blip r:embed="rId5"/>
                <a:stretch>
                  <a:fillRect t="-4717" r="-54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46B1A7F-533E-4A8F-93EE-470E92B6465A}"/>
              </a:ext>
            </a:extLst>
          </p:cNvPr>
          <p:cNvSpPr txBox="1"/>
          <p:nvPr/>
        </p:nvSpPr>
        <p:spPr>
          <a:xfrm>
            <a:off x="2799952" y="5450471"/>
            <a:ext cx="87484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October 26, 2019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iDASH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Privacy &amp; Security Workshop 2019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5272485" y="-2661391"/>
            <a:ext cx="1646881" cy="12191852"/>
          </a:xfrm>
          <a:prstGeom prst="round2SameRect">
            <a:avLst>
              <a:gd name="adj1" fmla="val 0"/>
              <a:gd name="adj2" fmla="val 400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75557" y="2980486"/>
            <a:ext cx="1181644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How to divide the SNP data?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8">
            <a:extLst>
              <a:ext uri="{FF2B5EF4-FFF2-40B4-BE49-F238E27FC236}">
                <a16:creationId xmlns:a16="http://schemas.microsoft.com/office/drawing/2014/main" id="{8D4C2B0D-8C81-422E-AD59-AE1263C4F9A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2E360F-FAC6-4B76-A319-5379860BBF15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Analysis of Location of SNPs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FD3808-A91E-4C00-993B-E69F5386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1" t="45583" r="34027" b="29893"/>
          <a:stretch/>
        </p:blipFill>
        <p:spPr>
          <a:xfrm>
            <a:off x="1979805" y="1458446"/>
            <a:ext cx="9983589" cy="276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A1A39-2925-41F8-83DF-E04DEFE275BA}"/>
              </a:ext>
            </a:extLst>
          </p:cNvPr>
          <p:cNvSpPr txBox="1"/>
          <p:nvPr/>
        </p:nvSpPr>
        <p:spPr>
          <a:xfrm>
            <a:off x="378852" y="3607344"/>
            <a:ext cx="135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cs typeface="Arial" pitchFamily="34" charset="0"/>
              </a:rPr>
              <a:t>Tag-SNPs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5B4A2-DC61-4C82-9230-10CA0EB81F7F}"/>
              </a:ext>
            </a:extLst>
          </p:cNvPr>
          <p:cNvSpPr txBox="1"/>
          <p:nvPr/>
        </p:nvSpPr>
        <p:spPr>
          <a:xfrm>
            <a:off x="212272" y="1813342"/>
            <a:ext cx="168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cs typeface="Arial" pitchFamily="34" charset="0"/>
              </a:rPr>
              <a:t>Target-SNPs</a:t>
            </a:r>
            <a:endParaRPr lang="ko-KR" altLang="en-US" sz="2000" dirty="0">
              <a:cs typeface="Arial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FD8734-4E64-4401-A911-4D943BCD76B0}"/>
              </a:ext>
            </a:extLst>
          </p:cNvPr>
          <p:cNvCxnSpPr/>
          <p:nvPr/>
        </p:nvCxnSpPr>
        <p:spPr>
          <a:xfrm>
            <a:off x="3249380" y="1444179"/>
            <a:ext cx="0" cy="2931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758A6C-1B6C-4116-B4ED-470608F20E72}"/>
              </a:ext>
            </a:extLst>
          </p:cNvPr>
          <p:cNvCxnSpPr/>
          <p:nvPr/>
        </p:nvCxnSpPr>
        <p:spPr>
          <a:xfrm>
            <a:off x="5418149" y="1458446"/>
            <a:ext cx="0" cy="2931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F1B901-8692-4E1F-AF2F-ED7FFB935575}"/>
              </a:ext>
            </a:extLst>
          </p:cNvPr>
          <p:cNvCxnSpPr/>
          <p:nvPr/>
        </p:nvCxnSpPr>
        <p:spPr>
          <a:xfrm>
            <a:off x="7692426" y="1458446"/>
            <a:ext cx="0" cy="2931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A9CCB0-2B95-413F-9CB4-F4D2D18C1F4D}"/>
              </a:ext>
            </a:extLst>
          </p:cNvPr>
          <p:cNvCxnSpPr/>
          <p:nvPr/>
        </p:nvCxnSpPr>
        <p:spPr>
          <a:xfrm>
            <a:off x="10564580" y="1444179"/>
            <a:ext cx="0" cy="2931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D3456D-0B98-416D-8CD7-D0AC0EB7964C}"/>
              </a:ext>
            </a:extLst>
          </p:cNvPr>
          <p:cNvSpPr txBox="1"/>
          <p:nvPr/>
        </p:nvSpPr>
        <p:spPr>
          <a:xfrm>
            <a:off x="378852" y="4924502"/>
            <a:ext cx="1168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cs typeface="Arial" pitchFamily="34" charset="0"/>
              </a:rPr>
              <a:t>Divide SNPs according to their locations 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cs typeface="Arial" pitchFamily="34" charset="0"/>
              </a:rPr>
              <a:t>Improve accuracy in 10k data : micro-AUC: 0.937 → </a:t>
            </a:r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0.977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5CD678-4FB8-44E8-A2D0-4C468520B664}"/>
              </a:ext>
            </a:extLst>
          </p:cNvPr>
          <p:cNvSpPr/>
          <p:nvPr/>
        </p:nvSpPr>
        <p:spPr>
          <a:xfrm>
            <a:off x="1940372" y="1869614"/>
            <a:ext cx="422987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17FA01-CF45-4CDA-882E-206191F613FE}"/>
              </a:ext>
            </a:extLst>
          </p:cNvPr>
          <p:cNvSpPr/>
          <p:nvPr/>
        </p:nvSpPr>
        <p:spPr>
          <a:xfrm>
            <a:off x="4428009" y="1867266"/>
            <a:ext cx="807502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CCEF07D-F889-420D-BB22-85086F7B5531}"/>
              </a:ext>
            </a:extLst>
          </p:cNvPr>
          <p:cNvSpPr/>
          <p:nvPr/>
        </p:nvSpPr>
        <p:spPr>
          <a:xfrm>
            <a:off x="5551079" y="1864920"/>
            <a:ext cx="1222763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528F01C-ED29-4227-AD07-C83F5017D7D2}"/>
              </a:ext>
            </a:extLst>
          </p:cNvPr>
          <p:cNvSpPr/>
          <p:nvPr/>
        </p:nvSpPr>
        <p:spPr>
          <a:xfrm>
            <a:off x="8038716" y="1862574"/>
            <a:ext cx="2343224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ED9C04-98A0-43EB-86CA-FA0225BE9A05}"/>
              </a:ext>
            </a:extLst>
          </p:cNvPr>
          <p:cNvSpPr/>
          <p:nvPr/>
        </p:nvSpPr>
        <p:spPr>
          <a:xfrm>
            <a:off x="10695170" y="1860229"/>
            <a:ext cx="1121686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4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8">
            <a:extLst>
              <a:ext uri="{FF2B5EF4-FFF2-40B4-BE49-F238E27FC236}">
                <a16:creationId xmlns:a16="http://schemas.microsoft.com/office/drawing/2014/main" id="{8D4C2B0D-8C81-422E-AD59-AE1263C4F9A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2E360F-FAC6-4B76-A319-5379860BBF15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Analysis of Location of SNPs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3456D-0B98-416D-8CD7-D0AC0EB7964C}"/>
              </a:ext>
            </a:extLst>
          </p:cNvPr>
          <p:cNvSpPr txBox="1"/>
          <p:nvPr/>
        </p:nvSpPr>
        <p:spPr>
          <a:xfrm>
            <a:off x="253876" y="1838402"/>
            <a:ext cx="116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cs typeface="Arial" pitchFamily="34" charset="0"/>
              </a:rPr>
              <a:t>num_list_x_start_10k = [0,57,83,147,153,211,265,305,312,335,364,381,397,412,423,457,467,489,498,514,530,541,558,591,598,641,651,694,725,763,786,807,878,890,921,928,966,999]</a:t>
            </a:r>
          </a:p>
          <a:p>
            <a:endParaRPr lang="en-US" altLang="ko-KR" sz="28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cs typeface="Arial" pitchFamily="34" charset="0"/>
              </a:rPr>
              <a:t>num_list_x_end_10k = [55,82,146,152,210,264,304,311,334,363,380,396,411,422,456,466,488,497,513,529,540,557,590,597,640,650,693,724,762,785,806,877,889,920,927,965,998,1044]</a:t>
            </a:r>
          </a:p>
          <a:p>
            <a:endParaRPr lang="en-US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1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CCC7BD2D-2C90-4C6F-9572-AF3266469621}"/>
              </a:ext>
            </a:extLst>
          </p:cNvPr>
          <p:cNvSpPr/>
          <p:nvPr/>
        </p:nvSpPr>
        <p:spPr>
          <a:xfrm>
            <a:off x="935525" y="1582004"/>
            <a:ext cx="10320950" cy="2945608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Experimental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5CD15E-6F07-4779-8517-B931B6EF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3686"/>
              </p:ext>
            </p:extLst>
          </p:nvPr>
        </p:nvGraphicFramePr>
        <p:xfrm>
          <a:off x="1453487" y="1756099"/>
          <a:ext cx="9285025" cy="233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1282472787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292487962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2230581527"/>
                    </a:ext>
                  </a:extLst>
                </a:gridCol>
                <a:gridCol w="1132320">
                  <a:extLst>
                    <a:ext uri="{9D8B030D-6E8A-4147-A177-3AD203B41FA5}">
                      <a16:colId xmlns:a16="http://schemas.microsoft.com/office/drawing/2014/main" val="3196278883"/>
                    </a:ext>
                  </a:extLst>
                </a:gridCol>
              </a:tblGrid>
              <a:tr h="582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  <a:cs typeface="Arial" pitchFamily="34" charset="0"/>
                        </a:rPr>
                        <a:t>Exp</a:t>
                      </a:r>
                      <a:endParaRPr lang="ko-KR" alt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(sec)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(sec)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(sec)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Correctness via micro-AUC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69104"/>
                  </a:ext>
                </a:extLst>
              </a:tr>
              <a:tr h="582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1k SNPs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29.4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47.6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2.5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0.999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0.996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0.999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0.998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10k SNPs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3.8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22.7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2.2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0.946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0.946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0.989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0.977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03530E-3B06-42A9-A6BB-1F3F8029BDA7}"/>
              </a:ext>
            </a:extLst>
          </p:cNvPr>
          <p:cNvSpPr txBox="1"/>
          <p:nvPr/>
        </p:nvSpPr>
        <p:spPr>
          <a:xfrm>
            <a:off x="1470631" y="4128350"/>
            <a:ext cx="928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Intel® Xeon CPU E5-2620 v4 @ 2.10GHz processor with 8 threads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13E3A-E417-4B62-973E-7276A776F18F}"/>
                  </a:ext>
                </a:extLst>
              </p:cNvPr>
              <p:cNvSpPr txBox="1"/>
              <p:nvPr/>
            </p:nvSpPr>
            <p:spPr>
              <a:xfrm>
                <a:off x="378852" y="4924502"/>
                <a:ext cx="116842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cs typeface="Arial" pitchFamily="34" charset="0"/>
                  </a:rPr>
                  <a:t>Security parameter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=128</m:t>
                    </m:r>
                  </m:oMath>
                </a14:m>
                <a:endParaRPr lang="en-US" altLang="ko-KR" sz="2800" dirty="0">
                  <a:cs typeface="Arial" pitchFamily="34" charset="0"/>
                </a:endParaRPr>
              </a:p>
              <a:p>
                <a:pPr lvl="1"/>
                <a:r>
                  <a:rPr lang="en-US" altLang="ko-KR" sz="2800" dirty="0">
                    <a:cs typeface="Arial" pitchFamily="34" charset="0"/>
                  </a:rPr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𝑁</m:t>
                        </m:r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=11,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𝑞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=54, 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𝑝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=20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2800" dirty="0"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𝑠</m:t>
                    </m:r>
                  </m:oMath>
                </a14:m>
                <a:r>
                  <a:rPr lang="en-US" altLang="ko-KR" sz="2800" dirty="0">
                    <a:cs typeface="Arial" pitchFamily="34" charset="0"/>
                  </a:rPr>
                  <a:t>: uniform ternary secret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13E3A-E417-4B62-973E-7276A776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2" y="4924502"/>
                <a:ext cx="11684247" cy="954107"/>
              </a:xfrm>
              <a:prstGeom prst="rect">
                <a:avLst/>
              </a:prstGeom>
              <a:blipFill>
                <a:blip r:embed="rId3"/>
                <a:stretch>
                  <a:fillRect l="-939" t="-7051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0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5355006" y="48133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4928968" y="1961355"/>
            <a:ext cx="6876590" cy="646331"/>
            <a:chOff x="5808996" y="1829008"/>
            <a:chExt cx="6876590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51978" y="1894721"/>
              <a:ext cx="593360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Overview of Genotype Imputation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EAEFEC6-EFE6-497B-94EF-E544341AF9A2}"/>
              </a:ext>
            </a:extLst>
          </p:cNvPr>
          <p:cNvGrpSpPr/>
          <p:nvPr/>
        </p:nvGrpSpPr>
        <p:grpSpPr>
          <a:xfrm>
            <a:off x="4928968" y="2730281"/>
            <a:ext cx="5450675" cy="646331"/>
            <a:chOff x="5808996" y="1601513"/>
            <a:chExt cx="5450675" cy="64633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9CCE34-CDFE-4E32-94A6-DD9261AEA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DNN Configuration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2D21B37-F628-49A7-ABB3-2BA65B94F316}"/>
                </a:ext>
              </a:extLst>
            </p:cNvPr>
            <p:cNvSpPr txBox="1"/>
            <p:nvPr/>
          </p:nvSpPr>
          <p:spPr>
            <a:xfrm>
              <a:off x="5808996" y="160151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4928968" y="3504948"/>
            <a:ext cx="5459682" cy="646331"/>
            <a:chOff x="5815102" y="1630823"/>
            <a:chExt cx="5459682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69850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Encoding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15102" y="163082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4845447" y="4311608"/>
            <a:ext cx="6148982" cy="654629"/>
            <a:chOff x="5808996" y="1829007"/>
            <a:chExt cx="5398171" cy="9991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699475" y="1904784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Windowing Technique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237">
            <a:extLst>
              <a:ext uri="{FF2B5EF4-FFF2-40B4-BE49-F238E27FC236}">
                <a16:creationId xmlns:a16="http://schemas.microsoft.com/office/drawing/2014/main" id="{85FA142A-A45C-4F73-A2DC-3E7FD7157272}"/>
              </a:ext>
            </a:extLst>
          </p:cNvPr>
          <p:cNvGrpSpPr/>
          <p:nvPr/>
        </p:nvGrpSpPr>
        <p:grpSpPr>
          <a:xfrm>
            <a:off x="4916796" y="5147737"/>
            <a:ext cx="5450675" cy="646331"/>
            <a:chOff x="5808996" y="1829008"/>
            <a:chExt cx="5450675" cy="6463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5D79A6-C9B7-4823-AA0E-31F6D613A775}"/>
                </a:ext>
              </a:extLst>
            </p:cNvPr>
            <p:cNvSpPr txBox="1"/>
            <p:nvPr/>
          </p:nvSpPr>
          <p:spPr>
            <a:xfrm>
              <a:off x="6751979" y="187839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Experimental Results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F446E8-D15D-4CDE-A67B-C3C617E1B9ED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06726"/>
            <a:ext cx="10890069" cy="710877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Track 2: Genotype Imputation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24843" y="1518557"/>
            <a:ext cx="5751280" cy="3880589"/>
            <a:chOff x="2556779" y="1628208"/>
            <a:chExt cx="4243789" cy="2452296"/>
          </a:xfrm>
        </p:grpSpPr>
        <p:sp>
          <p:nvSpPr>
            <p:cNvPr id="6" name="TextBox 5"/>
            <p:cNvSpPr txBox="1"/>
            <p:nvPr/>
          </p:nvSpPr>
          <p:spPr>
            <a:xfrm>
              <a:off x="2556780" y="2175559"/>
              <a:ext cx="4243788" cy="1904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To predict missing genotypes. </a:t>
              </a:r>
            </a:p>
            <a:p>
              <a:endParaRPr lang="en-US" altLang="ko-KR" sz="2400" dirty="0"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Usually performed on single nucleotide polymorphisms(SNPs)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It can be thought of as filling in the missing parts of the matrix</a:t>
              </a:r>
              <a:endParaRPr lang="ko-KR" altLang="en-US" sz="2400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6779" y="1628208"/>
              <a:ext cx="4243788" cy="3306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Goal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5" name="그림 개체 틀 24">
            <a:extLst>
              <a:ext uri="{FF2B5EF4-FFF2-40B4-BE49-F238E27FC236}">
                <a16:creationId xmlns:a16="http://schemas.microsoft.com/office/drawing/2014/main" id="{A0D36259-5387-4AEF-BAA4-8F5403B8D1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b="1383"/>
          <a:stretch>
            <a:fillRect/>
          </a:stretch>
        </p:blipFill>
        <p:spPr>
          <a:xfrm>
            <a:off x="402570" y="1345456"/>
            <a:ext cx="5045040" cy="5105818"/>
          </a:xfrm>
        </p:spPr>
      </p:pic>
    </p:spTree>
    <p:extLst>
      <p:ext uri="{BB962C8B-B14F-4D97-AF65-F5344CB8AC3E}">
        <p14:creationId xmlns:p14="http://schemas.microsoft.com/office/powerpoint/2010/main" val="25408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06726"/>
            <a:ext cx="10890069" cy="710877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Genotype Imputation Models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8456" y="1526870"/>
            <a:ext cx="6804561" cy="2190182"/>
            <a:chOff x="2556779" y="1628208"/>
            <a:chExt cx="4243789" cy="1211088"/>
          </a:xfrm>
        </p:grpSpPr>
        <p:sp>
          <p:nvSpPr>
            <p:cNvPr id="6" name="TextBox 5"/>
            <p:cNvSpPr txBox="1"/>
            <p:nvPr/>
          </p:nvSpPr>
          <p:spPr>
            <a:xfrm>
              <a:off x="2556780" y="2175559"/>
              <a:ext cx="4243788" cy="66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1471" lvl="4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Hidden Markov Models (HMM)</a:t>
              </a:r>
            </a:p>
            <a:p>
              <a:pPr lvl="1"/>
              <a:endParaRPr lang="en-US" altLang="ko-KR" sz="2400" dirty="0">
                <a:cs typeface="Arial" pitchFamily="34" charset="0"/>
              </a:endParaRPr>
            </a:p>
            <a:p>
              <a:pPr marL="2171471" lvl="4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K-Nearest Neighborhood (KNN)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6779" y="1628208"/>
              <a:ext cx="4243788" cy="3306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We considered…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"/>
          <p:cNvGrpSpPr/>
          <p:nvPr/>
        </p:nvGrpSpPr>
        <p:grpSpPr>
          <a:xfrm>
            <a:off x="2054096" y="4021081"/>
            <a:ext cx="6804561" cy="2190180"/>
            <a:chOff x="2556779" y="1628208"/>
            <a:chExt cx="4243789" cy="1211088"/>
          </a:xfrm>
        </p:grpSpPr>
        <p:sp>
          <p:nvSpPr>
            <p:cNvPr id="11" name="TextBox 10"/>
            <p:cNvSpPr txBox="1"/>
            <p:nvPr/>
          </p:nvSpPr>
          <p:spPr>
            <a:xfrm>
              <a:off x="2556780" y="2175559"/>
              <a:ext cx="4243788" cy="66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044" lvl="1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cs typeface="Arial" pitchFamily="34" charset="0"/>
                </a:rPr>
                <a:t>IMPUTE2</a:t>
              </a:r>
            </a:p>
            <a:p>
              <a:pPr lvl="1"/>
              <a:endParaRPr lang="en-US" altLang="ko-KR" sz="2400" dirty="0">
                <a:cs typeface="Arial" pitchFamily="34" charset="0"/>
              </a:endParaRPr>
            </a:p>
            <a:p>
              <a:pPr marL="800044" lvl="1" indent="-342900"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cs typeface="Arial" pitchFamily="34" charset="0"/>
                </a:rPr>
                <a:t>Beggle</a:t>
              </a:r>
              <a:endParaRPr lang="en-US" altLang="ko-KR" sz="2400" dirty="0"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6779" y="1628208"/>
              <a:ext cx="4243788" cy="2893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.. and also checked open libraries ..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92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733302"/>
            <a:ext cx="10890069" cy="710877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DNN Configuration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9344" y="2271182"/>
            <a:ext cx="5751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Set one hidden layer with a </a:t>
            </a:r>
            <a:r>
              <a:rPr lang="en-US" altLang="ko-KR" sz="2800" b="1" u="sng" dirty="0">
                <a:solidFill>
                  <a:srgbClr val="FF0000"/>
                </a:solidFill>
                <a:cs typeface="Arial" pitchFamily="34" charset="0"/>
              </a:rPr>
              <a:t>linear </a:t>
            </a:r>
            <a:r>
              <a:rPr lang="en-US" altLang="ko-KR" sz="2400">
                <a:cs typeface="Arial" pitchFamily="34" charset="0"/>
              </a:rPr>
              <a:t>activation function</a:t>
            </a:r>
          </a:p>
          <a:p>
            <a:pPr marL="800044" lvl="1" indent="-342900">
              <a:buFont typeface="Wingdings" panose="05000000000000000000" pitchFamily="2" charset="2"/>
              <a:buChar char="ü"/>
            </a:pPr>
            <a:r>
              <a:rPr lang="en-US" altLang="ko-KR" sz="2400">
                <a:cs typeface="Arial" pitchFamily="34" charset="0"/>
              </a:rPr>
              <a:t>Even better than ReLU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  <a:p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Omit the last sigmoid evaluation</a:t>
            </a:r>
          </a:p>
          <a:p>
            <a:pPr marL="800044" lvl="1" indent="-342900">
              <a:buFont typeface="Wingdings" panose="05000000000000000000" pitchFamily="2" charset="2"/>
              <a:buChar char="ü"/>
            </a:pPr>
            <a:r>
              <a:rPr lang="en-US" altLang="ko-KR" sz="2400">
                <a:cs typeface="Arial" pitchFamily="34" charset="0"/>
              </a:rPr>
              <a:t>Sufficient for our purpose</a:t>
            </a:r>
          </a:p>
          <a:p>
            <a:pPr lvl="1"/>
            <a:endParaRPr lang="en-US" altLang="ko-KR" sz="2400" dirty="0">
              <a:cs typeface="Arial" pitchFamily="34" charset="0"/>
            </a:endParaRPr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3D6A5A2A-93A9-40D9-97F1-7E575FF392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2082"/>
          <a:stretch>
            <a:fillRect/>
          </a:stretch>
        </p:blipFill>
        <p:spPr>
          <a:xfrm>
            <a:off x="583474" y="1279047"/>
            <a:ext cx="3820745" cy="412611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A98D4-E068-4996-AF23-1A95EF9535FC}"/>
              </a:ext>
            </a:extLst>
          </p:cNvPr>
          <p:cNvSpPr txBox="1"/>
          <p:nvPr/>
        </p:nvSpPr>
        <p:spPr>
          <a:xfrm>
            <a:off x="1019916" y="5468066"/>
            <a:ext cx="97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u="sng" dirty="0">
                <a:cs typeface="Arial" pitchFamily="34" charset="0"/>
              </a:rPr>
              <a:t>Our HE solution only performs one matrix multiplication!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C592BCBB-D17F-41C3-9998-5A0E4BE842E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26EE0D4-5A0D-4716-B877-99F02C9EDB26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DNN configuration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733302"/>
            <a:ext cx="10890069" cy="710877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DNN Configuration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7460" y="2421966"/>
            <a:ext cx="6311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Convert both target-SNPs and tag-SNPs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 pitchFamily="34" charset="0"/>
              </a:rPr>
              <a:t>Greatly </a:t>
            </a:r>
            <a:r>
              <a:rPr lang="en-US" altLang="ko-KR" sz="2400" dirty="0">
                <a:cs typeface="Arial" pitchFamily="34" charset="0"/>
              </a:rPr>
              <a:t>improves 1’s accuracy 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 pitchFamily="34" charset="0"/>
              </a:rPr>
              <a:t>micro-AUC</a:t>
            </a:r>
            <a:r>
              <a:rPr lang="en-US" altLang="ko-KR" sz="2400" dirty="0">
                <a:cs typeface="Arial" pitchFamily="34" charset="0"/>
              </a:rPr>
              <a:t>: 0.8 → </a:t>
            </a:r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0.94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 pitchFamily="34" charset="0"/>
              </a:rPr>
              <a:t>Empty </a:t>
            </a:r>
            <a:r>
              <a:rPr lang="en-US" altLang="ko-KR" sz="2400" dirty="0">
                <a:cs typeface="Arial" pitchFamily="34" charset="0"/>
              </a:rPr>
              <a:t>data </a:t>
            </a:r>
            <a:r>
              <a:rPr lang="en-US" altLang="ko-KR" sz="2400">
                <a:cs typeface="Arial" pitchFamily="34" charset="0"/>
              </a:rPr>
              <a:t>in tag-SNPs?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 pitchFamily="34" charset="0"/>
              </a:rPr>
              <a:t> Encoded into </a:t>
            </a:r>
            <a:r>
              <a:rPr lang="en-US" altLang="ko-KR" sz="2400" dirty="0">
                <a:cs typeface="Arial" pitchFamily="34" charset="0"/>
              </a:rPr>
              <a:t>000.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C592BCBB-D17F-41C3-9998-5A0E4BE842E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26EE0D4-5A0D-4716-B877-99F02C9EDB26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Data Encoding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3D160-776D-4D64-8727-957E0F7DD303}"/>
              </a:ext>
            </a:extLst>
          </p:cNvPr>
          <p:cNvSpPr txBox="1"/>
          <p:nvPr/>
        </p:nvSpPr>
        <p:spPr>
          <a:xfrm>
            <a:off x="715876" y="1618652"/>
            <a:ext cx="1543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cs typeface="Arial" pitchFamily="34" charset="0"/>
              </a:rPr>
              <a:t>Given </a:t>
            </a:r>
            <a:r>
              <a:rPr lang="en-US" altLang="ko-KR" sz="2400" dirty="0">
                <a:cs typeface="Arial" pitchFamily="34" charset="0"/>
              </a:rPr>
              <a:t>SNP data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555E9E-44C7-48F5-88A4-D2D1BEE58C1C}"/>
              </a:ext>
            </a:extLst>
          </p:cNvPr>
          <p:cNvSpPr/>
          <p:nvPr/>
        </p:nvSpPr>
        <p:spPr>
          <a:xfrm>
            <a:off x="2105780" y="3784577"/>
            <a:ext cx="90827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143E30-4CF7-4D9C-9910-6ADC7EA4EC3F}"/>
              </a:ext>
            </a:extLst>
          </p:cNvPr>
          <p:cNvSpPr/>
          <p:nvPr/>
        </p:nvSpPr>
        <p:spPr>
          <a:xfrm>
            <a:off x="1225125" y="2766089"/>
            <a:ext cx="525096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0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A24C37-C320-4A81-95D6-08BC206F8DFD}"/>
              </a:ext>
            </a:extLst>
          </p:cNvPr>
          <p:cNvSpPr/>
          <p:nvPr/>
        </p:nvSpPr>
        <p:spPr>
          <a:xfrm>
            <a:off x="1225125" y="3760795"/>
            <a:ext cx="525096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1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82ACD17-4419-4E63-B56A-AF53C74532D3}"/>
              </a:ext>
            </a:extLst>
          </p:cNvPr>
          <p:cNvSpPr/>
          <p:nvPr/>
        </p:nvSpPr>
        <p:spPr>
          <a:xfrm>
            <a:off x="1225125" y="4755501"/>
            <a:ext cx="525096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2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1BB0FE-0DA5-4684-8858-F8F90A10BA04}"/>
              </a:ext>
            </a:extLst>
          </p:cNvPr>
          <p:cNvSpPr/>
          <p:nvPr/>
        </p:nvSpPr>
        <p:spPr>
          <a:xfrm>
            <a:off x="3369612" y="2766089"/>
            <a:ext cx="93771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001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39DFB7-043F-4FDE-8F59-0E5B76A4CF15}"/>
              </a:ext>
            </a:extLst>
          </p:cNvPr>
          <p:cNvSpPr/>
          <p:nvPr/>
        </p:nvSpPr>
        <p:spPr>
          <a:xfrm>
            <a:off x="3369611" y="3760794"/>
            <a:ext cx="93771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010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60C379-180A-4297-AFF6-57176C70700A}"/>
              </a:ext>
            </a:extLst>
          </p:cNvPr>
          <p:cNvSpPr/>
          <p:nvPr/>
        </p:nvSpPr>
        <p:spPr>
          <a:xfrm>
            <a:off x="3369611" y="4755499"/>
            <a:ext cx="93771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cs typeface="Arial" pitchFamily="34" charset="0"/>
              </a:rPr>
              <a:t>100</a:t>
            </a:r>
            <a:endParaRPr lang="ko-KR" altLang="en-US" sz="2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406EFC-5DDF-4817-91AA-92306443F92E}"/>
              </a:ext>
            </a:extLst>
          </p:cNvPr>
          <p:cNvSpPr txBox="1"/>
          <p:nvPr/>
        </p:nvSpPr>
        <p:spPr>
          <a:xfrm>
            <a:off x="3066668" y="1618652"/>
            <a:ext cx="1543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cs typeface="Arial" pitchFamily="34" charset="0"/>
              </a:rPr>
              <a:t>Convert SNP data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7D2783A-7658-4D0E-9CFB-43AE2FDE58D3}"/>
              </a:ext>
            </a:extLst>
          </p:cNvPr>
          <p:cNvSpPr/>
          <p:nvPr/>
        </p:nvSpPr>
        <p:spPr>
          <a:xfrm>
            <a:off x="2105780" y="2779107"/>
            <a:ext cx="90827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E60ED8-F62B-454D-99E5-0778DAA382AD}"/>
              </a:ext>
            </a:extLst>
          </p:cNvPr>
          <p:cNvSpPr/>
          <p:nvPr/>
        </p:nvSpPr>
        <p:spPr>
          <a:xfrm>
            <a:off x="2158396" y="4755498"/>
            <a:ext cx="90827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2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733302"/>
            <a:ext cx="10890069" cy="710877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Data Windowing Technique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8250" y="2891904"/>
            <a:ext cx="5460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Divide tag-SNPs and target-SNPs</a:t>
            </a:r>
          </a:p>
          <a:p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Train models on each divided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itchFamily="34" charset="0"/>
              </a:rPr>
              <a:t>Micro-AUC: 0.757 → </a:t>
            </a:r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0.977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8D4C2B0D-8C81-422E-AD59-AE1263C4F9A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2E360F-FAC6-4B76-A319-5379860BBF15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Data Windowing Technique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2F37B-EF69-4A3A-B5A6-A6E636E233A1}"/>
              </a:ext>
            </a:extLst>
          </p:cNvPr>
          <p:cNvSpPr txBox="1"/>
          <p:nvPr/>
        </p:nvSpPr>
        <p:spPr>
          <a:xfrm>
            <a:off x="1061131" y="1997270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cs typeface="Arial" pitchFamily="34" charset="0"/>
              </a:rPr>
              <a:t>Tag-SNPs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1F2A-B726-4464-B2FD-59687C5F6E37}"/>
              </a:ext>
            </a:extLst>
          </p:cNvPr>
          <p:cNvSpPr txBox="1"/>
          <p:nvPr/>
        </p:nvSpPr>
        <p:spPr>
          <a:xfrm>
            <a:off x="849266" y="6262840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cs typeface="Arial" pitchFamily="34" charset="0"/>
              </a:rPr>
              <a:t>Target-SNPs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D60206-B56B-4A68-96C8-F311A105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" y="2434370"/>
            <a:ext cx="5820587" cy="3791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9149" y="1386214"/>
            <a:ext cx="8544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>
                <a:cs typeface="Arial" pitchFamily="34" charset="0"/>
              </a:rPr>
              <a:t>Intuition: A SNP is strongly related to close SNPs</a:t>
            </a:r>
          </a:p>
          <a:p>
            <a:pPr algn="l"/>
            <a:endParaRPr lang="ko-KR" altLang="en-US" sz="2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229149" y="1386214"/>
            <a:ext cx="8544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>
                <a:cs typeface="Arial" pitchFamily="34" charset="0"/>
              </a:rPr>
              <a:t>Intuition: A SNP is strongly related to close SNPs</a:t>
            </a:r>
          </a:p>
          <a:p>
            <a:pPr algn="l"/>
            <a:endParaRPr lang="ko-KR" altLang="en-US" sz="2800" b="1" i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1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79">
            <a:extLst>
              <a:ext uri="{FF2B5EF4-FFF2-40B4-BE49-F238E27FC236}">
                <a16:creationId xmlns:a16="http://schemas.microsoft.com/office/drawing/2014/main" id="{C6AA3BCE-95A4-407F-85A6-2A244439B45E}"/>
              </a:ext>
            </a:extLst>
          </p:cNvPr>
          <p:cNvSpPr/>
          <p:nvPr/>
        </p:nvSpPr>
        <p:spPr>
          <a:xfrm>
            <a:off x="842431" y="3261590"/>
            <a:ext cx="3421431" cy="698102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80">
            <a:extLst>
              <a:ext uri="{FF2B5EF4-FFF2-40B4-BE49-F238E27FC236}">
                <a16:creationId xmlns:a16="http://schemas.microsoft.com/office/drawing/2014/main" id="{8A53F7D0-1491-481D-82E9-D5D71EEA3837}"/>
              </a:ext>
            </a:extLst>
          </p:cNvPr>
          <p:cNvSpPr/>
          <p:nvPr/>
        </p:nvSpPr>
        <p:spPr>
          <a:xfrm rot="10800000" flipH="1" flipV="1">
            <a:off x="925768" y="3317344"/>
            <a:ext cx="3254690" cy="587083"/>
          </a:xfrm>
          <a:prstGeom prst="roundRect">
            <a:avLst>
              <a:gd name="adj" fmla="val 12126"/>
            </a:avLst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F8A75F38-5E68-4510-9811-CD5858A232F4}"/>
              </a:ext>
            </a:extLst>
          </p:cNvPr>
          <p:cNvSpPr/>
          <p:nvPr/>
        </p:nvSpPr>
        <p:spPr>
          <a:xfrm>
            <a:off x="5169372" y="1693385"/>
            <a:ext cx="2274416" cy="3789994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753" y="5265069"/>
            <a:ext cx="11684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cs typeface="Arial" pitchFamily="34" charset="0"/>
            </a:endParaRPr>
          </a:p>
          <a:p>
            <a:pPr algn="ctr"/>
            <a:r>
              <a:rPr lang="en-US" altLang="ko-KR" sz="2800">
                <a:cs typeface="Arial" pitchFamily="34" charset="0"/>
              </a:rPr>
              <a:t>One large matrix multiplication</a:t>
            </a:r>
            <a:endParaRPr lang="en-US" altLang="ko-KR" sz="28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8D4C2B0D-8C81-422E-AD59-AE1263C4F9A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2E360F-FAC6-4B76-A319-5379860BBF15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Data </a:t>
            </a:r>
            <a:r>
              <a:rPr lang="en-US" altLang="ko-KR" sz="3600">
                <a:latin typeface="+mj-lt"/>
              </a:rPr>
              <a:t>Windowing Technique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4C79CF49-EB15-4BC1-8B49-41CCF811ADC7}"/>
              </a:ext>
            </a:extLst>
          </p:cNvPr>
          <p:cNvSpPr/>
          <p:nvPr/>
        </p:nvSpPr>
        <p:spPr>
          <a:xfrm>
            <a:off x="8530125" y="3289805"/>
            <a:ext cx="2233392" cy="742620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68">
                <a:extLst>
                  <a:ext uri="{FF2B5EF4-FFF2-40B4-BE49-F238E27FC236}">
                    <a16:creationId xmlns:a16="http://schemas.microsoft.com/office/drawing/2014/main" id="{88A77BE4-9001-41D1-9295-96F33B31A73C}"/>
                  </a:ext>
                </a:extLst>
              </p:cNvPr>
              <p:cNvSpPr/>
              <p:nvPr/>
            </p:nvSpPr>
            <p:spPr>
              <a:xfrm rot="10800000" flipH="1" flipV="1">
                <a:off x="4399217" y="3203815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모서리가 둥근 직사각형 68">
                <a:extLst>
                  <a:ext uri="{FF2B5EF4-FFF2-40B4-BE49-F238E27FC236}">
                    <a16:creationId xmlns:a16="http://schemas.microsoft.com/office/drawing/2014/main" id="{88A77BE4-9001-41D1-9295-96F33B31A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399217" y="3203815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89">
                <a:extLst>
                  <a:ext uri="{FF2B5EF4-FFF2-40B4-BE49-F238E27FC236}">
                    <a16:creationId xmlns:a16="http://schemas.microsoft.com/office/drawing/2014/main" id="{D558C916-C53D-4F53-9E3B-A08E1DBCC72F}"/>
                  </a:ext>
                </a:extLst>
              </p:cNvPr>
              <p:cNvSpPr/>
              <p:nvPr/>
            </p:nvSpPr>
            <p:spPr>
              <a:xfrm rot="10800000" flipH="1" flipV="1">
                <a:off x="7459190" y="3169874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모서리가 둥근 직사각형 89">
                <a:extLst>
                  <a:ext uri="{FF2B5EF4-FFF2-40B4-BE49-F238E27FC236}">
                    <a16:creationId xmlns:a16="http://schemas.microsoft.com/office/drawing/2014/main" id="{D558C916-C53D-4F53-9E3B-A08E1DBCC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459190" y="3169874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C701D9C-1EFA-4CA8-B687-AF626613C591}"/>
              </a:ext>
            </a:extLst>
          </p:cNvPr>
          <p:cNvCxnSpPr/>
          <p:nvPr/>
        </p:nvCxnSpPr>
        <p:spPr>
          <a:xfrm>
            <a:off x="883907" y="3229262"/>
            <a:ext cx="3379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A4E828-A14F-42E9-B3BB-7AB0A00B9BC2}"/>
              </a:ext>
            </a:extLst>
          </p:cNvPr>
          <p:cNvCxnSpPr/>
          <p:nvPr/>
        </p:nvCxnSpPr>
        <p:spPr>
          <a:xfrm flipH="1">
            <a:off x="802140" y="3256674"/>
            <a:ext cx="1" cy="69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8F75E1-1663-42FC-B961-9990C3590A1A}"/>
              </a:ext>
            </a:extLst>
          </p:cNvPr>
          <p:cNvCxnSpPr/>
          <p:nvPr/>
        </p:nvCxnSpPr>
        <p:spPr>
          <a:xfrm>
            <a:off x="5201240" y="1681966"/>
            <a:ext cx="2257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EA6E01-8F48-457B-A9CB-A9CA711CB79D}"/>
              </a:ext>
            </a:extLst>
          </p:cNvPr>
          <p:cNvCxnSpPr/>
          <p:nvPr/>
        </p:nvCxnSpPr>
        <p:spPr>
          <a:xfrm flipH="1">
            <a:off x="5155702" y="1681966"/>
            <a:ext cx="1" cy="374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모서리가 둥근 직사각형 96">
                <a:extLst>
                  <a:ext uri="{FF2B5EF4-FFF2-40B4-BE49-F238E27FC236}">
                    <a16:creationId xmlns:a16="http://schemas.microsoft.com/office/drawing/2014/main" id="{8A4A06C4-99CF-4B9F-8DA4-728E0C3A5594}"/>
                  </a:ext>
                </a:extLst>
              </p:cNvPr>
              <p:cNvSpPr/>
              <p:nvPr/>
            </p:nvSpPr>
            <p:spPr>
              <a:xfrm rot="10800000" flipH="1" flipV="1">
                <a:off x="4105823" y="2277459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2" name="모서리가 둥근 직사각형 96">
                <a:extLst>
                  <a:ext uri="{FF2B5EF4-FFF2-40B4-BE49-F238E27FC236}">
                    <a16:creationId xmlns:a16="http://schemas.microsoft.com/office/drawing/2014/main" id="{8A4A06C4-99CF-4B9F-8DA4-728E0C3A5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105823" y="2277459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모서리가 둥근 직사각형 97">
                <a:extLst>
                  <a:ext uri="{FF2B5EF4-FFF2-40B4-BE49-F238E27FC236}">
                    <a16:creationId xmlns:a16="http://schemas.microsoft.com/office/drawing/2014/main" id="{F3C4BAE1-E576-4160-BAF7-A673E9070608}"/>
                  </a:ext>
                </a:extLst>
              </p:cNvPr>
              <p:cNvSpPr/>
              <p:nvPr/>
            </p:nvSpPr>
            <p:spPr>
              <a:xfrm rot="10800000" flipH="1" flipV="1">
                <a:off x="5756945" y="1076154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모서리가 둥근 직사각형 97">
                <a:extLst>
                  <a:ext uri="{FF2B5EF4-FFF2-40B4-BE49-F238E27FC236}">
                    <a16:creationId xmlns:a16="http://schemas.microsoft.com/office/drawing/2014/main" id="{F3C4BAE1-E576-4160-BAF7-A673E9070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756945" y="1076154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A72929-DEAE-498C-8448-AF095B6626F7}"/>
              </a:ext>
            </a:extLst>
          </p:cNvPr>
          <p:cNvCxnSpPr/>
          <p:nvPr/>
        </p:nvCxnSpPr>
        <p:spPr>
          <a:xfrm flipH="1">
            <a:off x="8505566" y="3326052"/>
            <a:ext cx="1" cy="69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00">
            <a:extLst>
              <a:ext uri="{FF2B5EF4-FFF2-40B4-BE49-F238E27FC236}">
                <a16:creationId xmlns:a16="http://schemas.microsoft.com/office/drawing/2014/main" id="{40E64AA1-EC5A-4B2A-9056-4492158C486F}"/>
              </a:ext>
            </a:extLst>
          </p:cNvPr>
          <p:cNvSpPr/>
          <p:nvPr/>
        </p:nvSpPr>
        <p:spPr>
          <a:xfrm rot="10800000" flipH="1" flipV="1">
            <a:off x="7703426" y="3220347"/>
            <a:ext cx="1104188" cy="828688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Cambria" panose="02040503050406030204" pitchFamily="18" charset="0"/>
              </a:rPr>
              <a:t>ind.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모서리가 둥근 직사각형 101">
                <a:extLst>
                  <a:ext uri="{FF2B5EF4-FFF2-40B4-BE49-F238E27FC236}">
                    <a16:creationId xmlns:a16="http://schemas.microsoft.com/office/drawing/2014/main" id="{6733F9B1-3946-4D5A-9018-859F6DA35E56}"/>
                  </a:ext>
                </a:extLst>
              </p:cNvPr>
              <p:cNvSpPr/>
              <p:nvPr/>
            </p:nvSpPr>
            <p:spPr>
              <a:xfrm rot="10800000" flipH="1" flipV="1">
                <a:off x="2129098" y="2630518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7" name="모서리가 둥근 직사각형 101">
                <a:extLst>
                  <a:ext uri="{FF2B5EF4-FFF2-40B4-BE49-F238E27FC236}">
                    <a16:creationId xmlns:a16="http://schemas.microsoft.com/office/drawing/2014/main" id="{6733F9B1-3946-4D5A-9018-859F6DA35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129098" y="2630518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20C49A2-6CBA-4593-8F82-3090BEB5BA03}"/>
              </a:ext>
            </a:extLst>
          </p:cNvPr>
          <p:cNvCxnSpPr/>
          <p:nvPr/>
        </p:nvCxnSpPr>
        <p:spPr>
          <a:xfrm>
            <a:off x="8518719" y="3273923"/>
            <a:ext cx="2244798" cy="1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103">
                <a:extLst>
                  <a:ext uri="{FF2B5EF4-FFF2-40B4-BE49-F238E27FC236}">
                    <a16:creationId xmlns:a16="http://schemas.microsoft.com/office/drawing/2014/main" id="{6B0365A9-D892-4111-9DD6-F9890493A18F}"/>
                  </a:ext>
                </a:extLst>
              </p:cNvPr>
              <p:cNvSpPr/>
              <p:nvPr/>
            </p:nvSpPr>
            <p:spPr>
              <a:xfrm rot="10800000" flipH="1" flipV="1">
                <a:off x="9128183" y="2691804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모서리가 둥근 직사각형 10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0365A9-D892-4111-9DD6-F9890493A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128183" y="2691804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100">
            <a:extLst>
              <a:ext uri="{FF2B5EF4-FFF2-40B4-BE49-F238E27FC236}">
                <a16:creationId xmlns:a16="http://schemas.microsoft.com/office/drawing/2014/main" id="{34403706-160E-4939-AE55-2E3E04AA3E7F}"/>
              </a:ext>
            </a:extLst>
          </p:cNvPr>
          <p:cNvSpPr/>
          <p:nvPr/>
        </p:nvSpPr>
        <p:spPr>
          <a:xfrm rot="10800000" flipH="1" flipV="1">
            <a:off x="-45523" y="3140337"/>
            <a:ext cx="1104188" cy="828688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Cambria" panose="02040503050406030204" pitchFamily="18" charset="0"/>
              </a:rPr>
              <a:t>ind.</a:t>
            </a:r>
            <a:endParaRPr lang="ko-KR" altLang="en-US" dirty="0"/>
          </a:p>
        </p:txBody>
      </p:sp>
      <p:sp>
        <p:nvSpPr>
          <p:cNvPr id="51" name="모서리가 둥근 직사각형 98">
            <a:extLst>
              <a:ext uri="{FF2B5EF4-FFF2-40B4-BE49-F238E27FC236}">
                <a16:creationId xmlns:a16="http://schemas.microsoft.com/office/drawing/2014/main" id="{F57A6170-092A-4F6B-B820-8E38741005C5}"/>
              </a:ext>
            </a:extLst>
          </p:cNvPr>
          <p:cNvSpPr/>
          <p:nvPr/>
        </p:nvSpPr>
        <p:spPr>
          <a:xfrm rot="10800000" flipH="1" flipV="1">
            <a:off x="5223171" y="1784968"/>
            <a:ext cx="2151673" cy="3642428"/>
          </a:xfrm>
          <a:prstGeom prst="roundRect">
            <a:avLst>
              <a:gd name="adj" fmla="val 11068"/>
            </a:avLst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Whole</a:t>
            </a:r>
          </a:p>
          <a:p>
            <a:pPr algn="ctr"/>
            <a:r>
              <a:rPr lang="en-US" altLang="ko-KR" sz="2400"/>
              <a:t>Model</a:t>
            </a:r>
            <a:endParaRPr lang="ko-KR" altLang="en-US" sz="2400"/>
          </a:p>
        </p:txBody>
      </p:sp>
      <p:sp>
        <p:nvSpPr>
          <p:cNvPr id="53" name="모서리가 둥근 직사각형 80">
            <a:extLst>
              <a:ext uri="{FF2B5EF4-FFF2-40B4-BE49-F238E27FC236}">
                <a16:creationId xmlns:a16="http://schemas.microsoft.com/office/drawing/2014/main" id="{8A53F7D0-1491-481D-82E9-D5D71EEA3837}"/>
              </a:ext>
            </a:extLst>
          </p:cNvPr>
          <p:cNvSpPr/>
          <p:nvPr/>
        </p:nvSpPr>
        <p:spPr>
          <a:xfrm rot="10800000" flipH="1" flipV="1">
            <a:off x="8614357" y="3369702"/>
            <a:ext cx="2050533" cy="587083"/>
          </a:xfrm>
          <a:prstGeom prst="roundRect">
            <a:avLst>
              <a:gd name="adj" fmla="val 12126"/>
            </a:avLst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43D160-776D-4D64-8727-957E0F7DD303}"/>
              </a:ext>
            </a:extLst>
          </p:cNvPr>
          <p:cNvSpPr txBox="1"/>
          <p:nvPr/>
        </p:nvSpPr>
        <p:spPr>
          <a:xfrm>
            <a:off x="715876" y="1618652"/>
            <a:ext cx="334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cs typeface="Arial" pitchFamily="34" charset="0"/>
              </a:rPr>
              <a:t>Before Windowing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31">
            <a:extLst>
              <a:ext uri="{FF2B5EF4-FFF2-40B4-BE49-F238E27FC236}">
                <a16:creationId xmlns:a16="http://schemas.microsoft.com/office/drawing/2014/main" id="{4C79CF49-EB15-4BC1-8B49-41CCF811ADC7}"/>
              </a:ext>
            </a:extLst>
          </p:cNvPr>
          <p:cNvSpPr/>
          <p:nvPr/>
        </p:nvSpPr>
        <p:spPr>
          <a:xfrm>
            <a:off x="8530125" y="3289805"/>
            <a:ext cx="2233392" cy="742620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753" y="5199752"/>
            <a:ext cx="1168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cs typeface="Arial" pitchFamily="34" charset="0"/>
            </a:endParaRPr>
          </a:p>
          <a:p>
            <a:pPr algn="ctr"/>
            <a:r>
              <a:rPr lang="en-US" altLang="ko-KR" sz="2800">
                <a:cs typeface="Arial" pitchFamily="34" charset="0"/>
              </a:rPr>
              <a:t>Several small matrix multiplications</a:t>
            </a:r>
          </a:p>
          <a:p>
            <a:pPr algn="ctr"/>
            <a:r>
              <a:rPr lang="en-US" altLang="ko-KR" sz="2800">
                <a:cs typeface="Arial" pitchFamily="34" charset="0"/>
              </a:rPr>
              <a:t>Much Faster!</a:t>
            </a:r>
            <a:endParaRPr lang="en-US" altLang="ko-KR" sz="28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cs typeface="Arial" pitchFamily="34" charset="0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8D4C2B0D-8C81-422E-AD59-AE1263C4F9A9}"/>
              </a:ext>
            </a:extLst>
          </p:cNvPr>
          <p:cNvSpPr/>
          <p:nvPr/>
        </p:nvSpPr>
        <p:spPr>
          <a:xfrm>
            <a:off x="1" y="404664"/>
            <a:ext cx="12192000" cy="71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2E360F-FAC6-4B76-A319-5379860BBF15}"/>
              </a:ext>
            </a:extLst>
          </p:cNvPr>
          <p:cNvSpPr txBox="1">
            <a:spLocks/>
          </p:cNvSpPr>
          <p:nvPr/>
        </p:nvSpPr>
        <p:spPr>
          <a:xfrm>
            <a:off x="718457" y="406726"/>
            <a:ext cx="1089006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>
                <a:latin typeface="+mj-lt"/>
              </a:rPr>
              <a:t>Data Windowing Technique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F8A75F38-5E68-4510-9811-CD5858A232F4}"/>
              </a:ext>
            </a:extLst>
          </p:cNvPr>
          <p:cNvSpPr/>
          <p:nvPr/>
        </p:nvSpPr>
        <p:spPr>
          <a:xfrm>
            <a:off x="5169372" y="1693385"/>
            <a:ext cx="2274416" cy="3789994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9">
            <a:extLst>
              <a:ext uri="{FF2B5EF4-FFF2-40B4-BE49-F238E27FC236}">
                <a16:creationId xmlns:a16="http://schemas.microsoft.com/office/drawing/2014/main" id="{0A5132F6-DDFA-4DEF-8A78-7AAC9A50E158}"/>
              </a:ext>
            </a:extLst>
          </p:cNvPr>
          <p:cNvSpPr/>
          <p:nvPr/>
        </p:nvSpPr>
        <p:spPr>
          <a:xfrm rot="10800000" flipH="1" flipV="1">
            <a:off x="5756945" y="2621573"/>
            <a:ext cx="529018" cy="881534"/>
          </a:xfrm>
          <a:prstGeom prst="roundRect">
            <a:avLst>
              <a:gd name="adj" fmla="val 11068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모서리가 둥근 직사각형 50">
                <a:extLst>
                  <a:ext uri="{FF2B5EF4-FFF2-40B4-BE49-F238E27FC236}">
                    <a16:creationId xmlns:a16="http://schemas.microsoft.com/office/drawing/2014/main" id="{299959B0-4A7A-4557-B564-B6EE91F70F90}"/>
                  </a:ext>
                </a:extLst>
              </p:cNvPr>
              <p:cNvSpPr/>
              <p:nvPr/>
            </p:nvSpPr>
            <p:spPr>
              <a:xfrm rot="10800000" flipH="1" flipV="1">
                <a:off x="6891219" y="4523738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모서리가 둥근 직사각형 50">
                <a:extLst>
                  <a:ext uri="{FF2B5EF4-FFF2-40B4-BE49-F238E27FC236}">
                    <a16:creationId xmlns:a16="http://schemas.microsoft.com/office/drawing/2014/main" id="{299959B0-4A7A-4557-B564-B6EE91F70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891219" y="4523738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3"/>
                <a:stretch>
                  <a:fillRect l="-14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378B3484-EE2F-4131-A6DE-000D81C59CC5}"/>
              </a:ext>
            </a:extLst>
          </p:cNvPr>
          <p:cNvSpPr/>
          <p:nvPr/>
        </p:nvSpPr>
        <p:spPr>
          <a:xfrm rot="10800000" flipH="1" flipV="1">
            <a:off x="5219201" y="1740039"/>
            <a:ext cx="529018" cy="881534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48">
                <a:extLst>
                  <a:ext uri="{FF2B5EF4-FFF2-40B4-BE49-F238E27FC236}">
                    <a16:creationId xmlns:a16="http://schemas.microsoft.com/office/drawing/2014/main" id="{CD279010-B703-4B95-89F3-BCDBDFC8EABA}"/>
                  </a:ext>
                </a:extLst>
              </p:cNvPr>
              <p:cNvSpPr/>
              <p:nvPr/>
            </p:nvSpPr>
            <p:spPr>
              <a:xfrm rot="10800000" flipH="1" flipV="1">
                <a:off x="5282701" y="1740039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모서리가 둥근 직사각형 48">
                <a:extLst>
                  <a:ext uri="{FF2B5EF4-FFF2-40B4-BE49-F238E27FC236}">
                    <a16:creationId xmlns:a16="http://schemas.microsoft.com/office/drawing/2014/main" id="{CD279010-B703-4B95-89F3-BCDBDFC8E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282701" y="1740039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4"/>
                <a:stretch>
                  <a:fillRect l="-15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E37326CD-8A3D-4A05-9ABD-6C4A530462DC}"/>
              </a:ext>
            </a:extLst>
          </p:cNvPr>
          <p:cNvSpPr/>
          <p:nvPr/>
        </p:nvSpPr>
        <p:spPr>
          <a:xfrm rot="10800000" flipH="1" flipV="1">
            <a:off x="6821448" y="4503664"/>
            <a:ext cx="564159" cy="923731"/>
          </a:xfrm>
          <a:prstGeom prst="roundRect">
            <a:avLst>
              <a:gd name="adj" fmla="val 12483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모서리가 둥근 직사각형 49">
                <a:extLst>
                  <a:ext uri="{FF2B5EF4-FFF2-40B4-BE49-F238E27FC236}">
                    <a16:creationId xmlns:a16="http://schemas.microsoft.com/office/drawing/2014/main" id="{9AEC6C5F-AA5B-423B-B253-5BBFF017B561}"/>
                  </a:ext>
                </a:extLst>
              </p:cNvPr>
              <p:cNvSpPr/>
              <p:nvPr/>
            </p:nvSpPr>
            <p:spPr>
              <a:xfrm rot="10800000" flipH="1" flipV="1">
                <a:off x="5829819" y="2616247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" name="모서리가 둥근 직사각형 49">
                <a:extLst>
                  <a:ext uri="{FF2B5EF4-FFF2-40B4-BE49-F238E27FC236}">
                    <a16:creationId xmlns:a16="http://schemas.microsoft.com/office/drawing/2014/main" id="{9AEC6C5F-AA5B-423B-B253-5BBFF017B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829819" y="2616247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5"/>
                <a:stretch>
                  <a:fillRect l="-14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모서리가 둥근 직사각형 33">
            <a:extLst>
              <a:ext uri="{FF2B5EF4-FFF2-40B4-BE49-F238E27FC236}">
                <a16:creationId xmlns:a16="http://schemas.microsoft.com/office/drawing/2014/main" id="{E8CA56B1-00DD-432E-A1F1-3FBA8B0DC29D}"/>
              </a:ext>
            </a:extLst>
          </p:cNvPr>
          <p:cNvSpPr/>
          <p:nvPr/>
        </p:nvSpPr>
        <p:spPr>
          <a:xfrm rot="10800000" flipH="1" flipV="1">
            <a:off x="8557758" y="3361768"/>
            <a:ext cx="476412" cy="624521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모서리가 둥근 직사각형 35">
                <a:extLst>
                  <a:ext uri="{FF2B5EF4-FFF2-40B4-BE49-F238E27FC236}">
                    <a16:creationId xmlns:a16="http://schemas.microsoft.com/office/drawing/2014/main" id="{1CFA0433-5999-45FB-9F30-F9C9C0AF8C25}"/>
                  </a:ext>
                </a:extLst>
              </p:cNvPr>
              <p:cNvSpPr/>
              <p:nvPr/>
            </p:nvSpPr>
            <p:spPr>
              <a:xfrm rot="10800000" flipH="1" flipV="1">
                <a:off x="8608689" y="3219931"/>
                <a:ext cx="538807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모서리가 둥근 직사각형 35">
                <a:extLst>
                  <a:ext uri="{FF2B5EF4-FFF2-40B4-BE49-F238E27FC236}">
                    <a16:creationId xmlns:a16="http://schemas.microsoft.com/office/drawing/2014/main" id="{1CFA0433-5999-45FB-9F30-F9C9C0AF8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608689" y="3219931"/>
                <a:ext cx="538807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6"/>
                <a:stretch>
                  <a:fillRect l="-2247" r="-1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모서리가 둥근 직사각형 38">
            <a:extLst>
              <a:ext uri="{FF2B5EF4-FFF2-40B4-BE49-F238E27FC236}">
                <a16:creationId xmlns:a16="http://schemas.microsoft.com/office/drawing/2014/main" id="{7B5817DF-5F26-458D-B6D4-0007E38EAE92}"/>
              </a:ext>
            </a:extLst>
          </p:cNvPr>
          <p:cNvSpPr/>
          <p:nvPr/>
        </p:nvSpPr>
        <p:spPr>
          <a:xfrm rot="10800000" flipH="1" flipV="1">
            <a:off x="10228721" y="3361768"/>
            <a:ext cx="502448" cy="624521"/>
          </a:xfrm>
          <a:prstGeom prst="roundRect">
            <a:avLst>
              <a:gd name="adj" fmla="val 12483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39">
                <a:extLst>
                  <a:ext uri="{FF2B5EF4-FFF2-40B4-BE49-F238E27FC236}">
                    <a16:creationId xmlns:a16="http://schemas.microsoft.com/office/drawing/2014/main" id="{9FB78A75-12F7-4C34-A69D-2A00B55A6ECA}"/>
                  </a:ext>
                </a:extLst>
              </p:cNvPr>
              <p:cNvSpPr/>
              <p:nvPr/>
            </p:nvSpPr>
            <p:spPr>
              <a:xfrm rot="10800000" flipH="1" flipV="1">
                <a:off x="10276800" y="3194992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모서리가 둥근 직사각형 39">
                <a:extLst>
                  <a:ext uri="{FF2B5EF4-FFF2-40B4-BE49-F238E27FC236}">
                    <a16:creationId xmlns:a16="http://schemas.microsoft.com/office/drawing/2014/main" id="{9FB78A75-12F7-4C34-A69D-2A00B55A6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276800" y="3194992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7"/>
                <a:stretch>
                  <a:fillRect l="-4598" r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216F901-67E1-403F-9BF6-660CA8B6BDCA}"/>
              </a:ext>
            </a:extLst>
          </p:cNvPr>
          <p:cNvSpPr/>
          <p:nvPr/>
        </p:nvSpPr>
        <p:spPr>
          <a:xfrm>
            <a:off x="6362266" y="3676935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90A43D-ECC6-4FF1-B05B-E822A4BE376A}"/>
              </a:ext>
            </a:extLst>
          </p:cNvPr>
          <p:cNvSpPr/>
          <p:nvPr/>
        </p:nvSpPr>
        <p:spPr>
          <a:xfrm>
            <a:off x="6539865" y="3970293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3B98305-304F-4005-835F-BB3FCFC27022}"/>
              </a:ext>
            </a:extLst>
          </p:cNvPr>
          <p:cNvSpPr/>
          <p:nvPr/>
        </p:nvSpPr>
        <p:spPr>
          <a:xfrm>
            <a:off x="6699342" y="4234136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37AAD-3B46-4C02-B240-E1D6261FD9DB}"/>
              </a:ext>
            </a:extLst>
          </p:cNvPr>
          <p:cNvSpPr/>
          <p:nvPr/>
        </p:nvSpPr>
        <p:spPr>
          <a:xfrm>
            <a:off x="9236866" y="367076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52A736-44F2-47EC-8D75-E980CB5E7EA9}"/>
              </a:ext>
            </a:extLst>
          </p:cNvPr>
          <p:cNvSpPr/>
          <p:nvPr/>
        </p:nvSpPr>
        <p:spPr>
          <a:xfrm>
            <a:off x="9588770" y="3681849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90E97E7-3589-4F32-BD91-952FF0984CDB}"/>
              </a:ext>
            </a:extLst>
          </p:cNvPr>
          <p:cNvSpPr/>
          <p:nvPr/>
        </p:nvSpPr>
        <p:spPr>
          <a:xfrm>
            <a:off x="9932365" y="3684619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68">
                <a:extLst>
                  <a:ext uri="{FF2B5EF4-FFF2-40B4-BE49-F238E27FC236}">
                    <a16:creationId xmlns:a16="http://schemas.microsoft.com/office/drawing/2014/main" id="{88A77BE4-9001-41D1-9295-96F33B31A73C}"/>
                  </a:ext>
                </a:extLst>
              </p:cNvPr>
              <p:cNvSpPr/>
              <p:nvPr/>
            </p:nvSpPr>
            <p:spPr>
              <a:xfrm rot="10800000" flipH="1" flipV="1">
                <a:off x="4399217" y="3203815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모서리가 둥근 직사각형 68">
                <a:extLst>
                  <a:ext uri="{FF2B5EF4-FFF2-40B4-BE49-F238E27FC236}">
                    <a16:creationId xmlns:a16="http://schemas.microsoft.com/office/drawing/2014/main" id="{88A77BE4-9001-41D1-9295-96F33B31A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399217" y="3203815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모서리가 둥근 직사각형 79">
            <a:extLst>
              <a:ext uri="{FF2B5EF4-FFF2-40B4-BE49-F238E27FC236}">
                <a16:creationId xmlns:a16="http://schemas.microsoft.com/office/drawing/2014/main" id="{C6AA3BCE-95A4-407F-85A6-2A244439B45E}"/>
              </a:ext>
            </a:extLst>
          </p:cNvPr>
          <p:cNvSpPr/>
          <p:nvPr/>
        </p:nvSpPr>
        <p:spPr>
          <a:xfrm>
            <a:off x="842431" y="3261590"/>
            <a:ext cx="3421431" cy="698102"/>
          </a:xfrm>
          <a:prstGeom prst="roundRect">
            <a:avLst>
              <a:gd name="adj" fmla="val 282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80">
            <a:extLst>
              <a:ext uri="{FF2B5EF4-FFF2-40B4-BE49-F238E27FC236}">
                <a16:creationId xmlns:a16="http://schemas.microsoft.com/office/drawing/2014/main" id="{8A53F7D0-1491-481D-82E9-D5D71EEA3837}"/>
              </a:ext>
            </a:extLst>
          </p:cNvPr>
          <p:cNvSpPr/>
          <p:nvPr/>
        </p:nvSpPr>
        <p:spPr>
          <a:xfrm rot="10800000" flipH="1" flipV="1">
            <a:off x="917059" y="3317344"/>
            <a:ext cx="882000" cy="587083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모서리가 둥근 직사각형 81">
                <a:extLst>
                  <a:ext uri="{FF2B5EF4-FFF2-40B4-BE49-F238E27FC236}">
                    <a16:creationId xmlns:a16="http://schemas.microsoft.com/office/drawing/2014/main" id="{0741EF2D-6582-400A-BB33-1E5EA50F414F}"/>
                  </a:ext>
                </a:extLst>
              </p:cNvPr>
              <p:cNvSpPr/>
              <p:nvPr/>
            </p:nvSpPr>
            <p:spPr>
              <a:xfrm rot="10800000" flipH="1" flipV="1">
                <a:off x="855988" y="3150969"/>
                <a:ext cx="1124620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모서리가 둥근 직사각형 81">
                <a:extLst>
                  <a:ext uri="{FF2B5EF4-FFF2-40B4-BE49-F238E27FC236}">
                    <a16:creationId xmlns:a16="http://schemas.microsoft.com/office/drawing/2014/main" id="{0741EF2D-6582-400A-BB33-1E5EA50F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55988" y="3150969"/>
                <a:ext cx="1124620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모서리가 둥근 직사각형 84">
            <a:extLst>
              <a:ext uri="{FF2B5EF4-FFF2-40B4-BE49-F238E27FC236}">
                <a16:creationId xmlns:a16="http://schemas.microsoft.com/office/drawing/2014/main" id="{94744950-013E-4C54-8B5C-FD1954A29225}"/>
              </a:ext>
            </a:extLst>
          </p:cNvPr>
          <p:cNvSpPr/>
          <p:nvPr/>
        </p:nvSpPr>
        <p:spPr>
          <a:xfrm rot="10800000" flipH="1" flipV="1">
            <a:off x="3292502" y="3327073"/>
            <a:ext cx="882000" cy="587083"/>
          </a:xfrm>
          <a:prstGeom prst="roundRect">
            <a:avLst>
              <a:gd name="adj" fmla="val 12483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85">
                <a:extLst>
                  <a:ext uri="{FF2B5EF4-FFF2-40B4-BE49-F238E27FC236}">
                    <a16:creationId xmlns:a16="http://schemas.microsoft.com/office/drawing/2014/main" id="{06FA5854-9AE9-443B-B32E-BF435B651AC7}"/>
                  </a:ext>
                </a:extLst>
              </p:cNvPr>
              <p:cNvSpPr/>
              <p:nvPr/>
            </p:nvSpPr>
            <p:spPr>
              <a:xfrm rot="10800000" flipH="1" flipV="1">
                <a:off x="3271445" y="3174038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모서리가 둥근 직사각형 85">
                <a:extLst>
                  <a:ext uri="{FF2B5EF4-FFF2-40B4-BE49-F238E27FC236}">
                    <a16:creationId xmlns:a16="http://schemas.microsoft.com/office/drawing/2014/main" id="{06FA5854-9AE9-443B-B32E-BF435B651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3271445" y="3174038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9E963A8E-F2B4-4B40-8933-8DD049E9C3A0}"/>
              </a:ext>
            </a:extLst>
          </p:cNvPr>
          <p:cNvSpPr/>
          <p:nvPr/>
        </p:nvSpPr>
        <p:spPr>
          <a:xfrm>
            <a:off x="2195279" y="358698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ED283A8-3434-4604-8D1B-C6076D18DCFA}"/>
              </a:ext>
            </a:extLst>
          </p:cNvPr>
          <p:cNvSpPr/>
          <p:nvPr/>
        </p:nvSpPr>
        <p:spPr>
          <a:xfrm>
            <a:off x="2547183" y="3598066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9F8141-04E8-49FF-9343-0E916D9CA753}"/>
              </a:ext>
            </a:extLst>
          </p:cNvPr>
          <p:cNvSpPr/>
          <p:nvPr/>
        </p:nvSpPr>
        <p:spPr>
          <a:xfrm>
            <a:off x="2890778" y="3600836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89">
                <a:extLst>
                  <a:ext uri="{FF2B5EF4-FFF2-40B4-BE49-F238E27FC236}">
                    <a16:creationId xmlns:a16="http://schemas.microsoft.com/office/drawing/2014/main" id="{D558C916-C53D-4F53-9E3B-A08E1DBCC72F}"/>
                  </a:ext>
                </a:extLst>
              </p:cNvPr>
              <p:cNvSpPr/>
              <p:nvPr/>
            </p:nvSpPr>
            <p:spPr>
              <a:xfrm rot="10800000" flipH="1" flipV="1">
                <a:off x="7459190" y="3169874"/>
                <a:ext cx="529018" cy="881534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모서리가 둥근 직사각형 89">
                <a:extLst>
                  <a:ext uri="{FF2B5EF4-FFF2-40B4-BE49-F238E27FC236}">
                    <a16:creationId xmlns:a16="http://schemas.microsoft.com/office/drawing/2014/main" id="{D558C916-C53D-4F53-9E3B-A08E1DBCC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459190" y="3169874"/>
                <a:ext cx="529018" cy="881534"/>
              </a:xfrm>
              <a:prstGeom prst="roundRect">
                <a:avLst>
                  <a:gd name="adj" fmla="val 12126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C701D9C-1EFA-4CA8-B687-AF626613C591}"/>
              </a:ext>
            </a:extLst>
          </p:cNvPr>
          <p:cNvCxnSpPr/>
          <p:nvPr/>
        </p:nvCxnSpPr>
        <p:spPr>
          <a:xfrm>
            <a:off x="883907" y="3229262"/>
            <a:ext cx="3379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A4E828-A14F-42E9-B3BB-7AB0A00B9BC2}"/>
              </a:ext>
            </a:extLst>
          </p:cNvPr>
          <p:cNvCxnSpPr/>
          <p:nvPr/>
        </p:nvCxnSpPr>
        <p:spPr>
          <a:xfrm flipH="1">
            <a:off x="802140" y="3256674"/>
            <a:ext cx="1" cy="69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8F75E1-1663-42FC-B961-9990C3590A1A}"/>
              </a:ext>
            </a:extLst>
          </p:cNvPr>
          <p:cNvCxnSpPr/>
          <p:nvPr/>
        </p:nvCxnSpPr>
        <p:spPr>
          <a:xfrm>
            <a:off x="5201240" y="1681966"/>
            <a:ext cx="2257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EA6E01-8F48-457B-A9CB-A9CA711CB79D}"/>
              </a:ext>
            </a:extLst>
          </p:cNvPr>
          <p:cNvCxnSpPr/>
          <p:nvPr/>
        </p:nvCxnSpPr>
        <p:spPr>
          <a:xfrm flipH="1">
            <a:off x="5155702" y="1681966"/>
            <a:ext cx="1" cy="374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모서리가 둥근 직사각형 96">
                <a:extLst>
                  <a:ext uri="{FF2B5EF4-FFF2-40B4-BE49-F238E27FC236}">
                    <a16:creationId xmlns:a16="http://schemas.microsoft.com/office/drawing/2014/main" id="{8A4A06C4-99CF-4B9F-8DA4-728E0C3A5594}"/>
                  </a:ext>
                </a:extLst>
              </p:cNvPr>
              <p:cNvSpPr/>
              <p:nvPr/>
            </p:nvSpPr>
            <p:spPr>
              <a:xfrm rot="10800000" flipH="1" flipV="1">
                <a:off x="4105823" y="2277459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2" name="모서리가 둥근 직사각형 96">
                <a:extLst>
                  <a:ext uri="{FF2B5EF4-FFF2-40B4-BE49-F238E27FC236}">
                    <a16:creationId xmlns:a16="http://schemas.microsoft.com/office/drawing/2014/main" id="{8A4A06C4-99CF-4B9F-8DA4-728E0C3A5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105823" y="2277459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모서리가 둥근 직사각형 97">
                <a:extLst>
                  <a:ext uri="{FF2B5EF4-FFF2-40B4-BE49-F238E27FC236}">
                    <a16:creationId xmlns:a16="http://schemas.microsoft.com/office/drawing/2014/main" id="{F3C4BAE1-E576-4160-BAF7-A673E9070608}"/>
                  </a:ext>
                </a:extLst>
              </p:cNvPr>
              <p:cNvSpPr/>
              <p:nvPr/>
            </p:nvSpPr>
            <p:spPr>
              <a:xfrm rot="10800000" flipH="1" flipV="1">
                <a:off x="5756945" y="1076154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모서리가 둥근 직사각형 97">
                <a:extLst>
                  <a:ext uri="{FF2B5EF4-FFF2-40B4-BE49-F238E27FC236}">
                    <a16:creationId xmlns:a16="http://schemas.microsoft.com/office/drawing/2014/main" id="{F3C4BAE1-E576-4160-BAF7-A673E9070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756945" y="1076154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모서리가 둥근 직사각형 101">
                <a:extLst>
                  <a:ext uri="{FF2B5EF4-FFF2-40B4-BE49-F238E27FC236}">
                    <a16:creationId xmlns:a16="http://schemas.microsoft.com/office/drawing/2014/main" id="{6733F9B1-3946-4D5A-9018-859F6DA35E56}"/>
                  </a:ext>
                </a:extLst>
              </p:cNvPr>
              <p:cNvSpPr/>
              <p:nvPr/>
            </p:nvSpPr>
            <p:spPr>
              <a:xfrm rot="10800000" flipH="1" flipV="1">
                <a:off x="2129098" y="2630518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7" name="모서리가 둥근 직사각형 101">
                <a:extLst>
                  <a:ext uri="{FF2B5EF4-FFF2-40B4-BE49-F238E27FC236}">
                    <a16:creationId xmlns:a16="http://schemas.microsoft.com/office/drawing/2014/main" id="{6733F9B1-3946-4D5A-9018-859F6DA35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129098" y="2630518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100">
            <a:extLst>
              <a:ext uri="{FF2B5EF4-FFF2-40B4-BE49-F238E27FC236}">
                <a16:creationId xmlns:a16="http://schemas.microsoft.com/office/drawing/2014/main" id="{34403706-160E-4939-AE55-2E3E04AA3E7F}"/>
              </a:ext>
            </a:extLst>
          </p:cNvPr>
          <p:cNvSpPr/>
          <p:nvPr/>
        </p:nvSpPr>
        <p:spPr>
          <a:xfrm rot="10800000" flipH="1" flipV="1">
            <a:off x="-45523" y="3140337"/>
            <a:ext cx="1104188" cy="828688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Cambria" panose="02040503050406030204" pitchFamily="18" charset="0"/>
              </a:rPr>
              <a:t>ind.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A72929-DEAE-498C-8448-AF095B6626F7}"/>
              </a:ext>
            </a:extLst>
          </p:cNvPr>
          <p:cNvCxnSpPr/>
          <p:nvPr/>
        </p:nvCxnSpPr>
        <p:spPr>
          <a:xfrm flipH="1">
            <a:off x="8505566" y="3326052"/>
            <a:ext cx="1" cy="69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00">
            <a:extLst>
              <a:ext uri="{FF2B5EF4-FFF2-40B4-BE49-F238E27FC236}">
                <a16:creationId xmlns:a16="http://schemas.microsoft.com/office/drawing/2014/main" id="{40E64AA1-EC5A-4B2A-9056-4492158C486F}"/>
              </a:ext>
            </a:extLst>
          </p:cNvPr>
          <p:cNvSpPr/>
          <p:nvPr/>
        </p:nvSpPr>
        <p:spPr>
          <a:xfrm rot="10800000" flipH="1" flipV="1">
            <a:off x="7703426" y="3220347"/>
            <a:ext cx="1104188" cy="828688"/>
          </a:xfrm>
          <a:prstGeom prst="roundRect">
            <a:avLst>
              <a:gd name="adj" fmla="val 12126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Cambria" panose="02040503050406030204" pitchFamily="18" charset="0"/>
              </a:rPr>
              <a:t>ind.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20C49A2-6CBA-4593-8F82-3090BEB5BA03}"/>
              </a:ext>
            </a:extLst>
          </p:cNvPr>
          <p:cNvCxnSpPr/>
          <p:nvPr/>
        </p:nvCxnSpPr>
        <p:spPr>
          <a:xfrm>
            <a:off x="8518719" y="3273923"/>
            <a:ext cx="2244798" cy="1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모서리가 둥근 직사각형 103">
                <a:extLst>
                  <a:ext uri="{FF2B5EF4-FFF2-40B4-BE49-F238E27FC236}">
                    <a16:creationId xmlns:a16="http://schemas.microsoft.com/office/drawing/2014/main" id="{6B0365A9-D892-4111-9DD6-F9890493A18F}"/>
                  </a:ext>
                </a:extLst>
              </p:cNvPr>
              <p:cNvSpPr/>
              <p:nvPr/>
            </p:nvSpPr>
            <p:spPr>
              <a:xfrm rot="10800000" flipH="1" flipV="1">
                <a:off x="9128183" y="2691804"/>
                <a:ext cx="1104188" cy="828688"/>
              </a:xfrm>
              <a:prstGeom prst="roundRect">
                <a:avLst>
                  <a:gd name="adj" fmla="val 12126"/>
                </a:avLst>
              </a:prstGeom>
              <a:solidFill>
                <a:schemeClr val="accent6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ea typeface="Cambria" panose="02040503050406030204" pitchFamily="18" charset="0"/>
                  </a:rPr>
                  <a:t>-SNPs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2" name="모서리가 둥근 직사각형 10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0365A9-D892-4111-9DD6-F9890493A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128183" y="2691804"/>
                <a:ext cx="1104188" cy="828688"/>
              </a:xfrm>
              <a:prstGeom prst="roundRect">
                <a:avLst>
                  <a:gd name="adj" fmla="val 12126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D43D160-776D-4D64-8727-957E0F7DD303}"/>
              </a:ext>
            </a:extLst>
          </p:cNvPr>
          <p:cNvSpPr txBox="1"/>
          <p:nvPr/>
        </p:nvSpPr>
        <p:spPr>
          <a:xfrm>
            <a:off x="715876" y="1618652"/>
            <a:ext cx="334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cs typeface="Arial" pitchFamily="34" charset="0"/>
              </a:rPr>
              <a:t>After Windowing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248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>
            <a:solidFill>
              <a:schemeClr val="bg1"/>
            </a:solidFill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11126</TotalTime>
  <Words>1401</Words>
  <Application>Microsoft Office PowerPoint</Application>
  <PresentationFormat>와이드스크린</PresentationFormat>
  <Paragraphs>260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Track 2: Genotype Imputation</vt:lpstr>
      <vt:lpstr>Genotype Imputation Models</vt:lpstr>
      <vt:lpstr>DNN Configuration</vt:lpstr>
      <vt:lpstr>DNN Configuration</vt:lpstr>
      <vt:lpstr>Data Windowing Technique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조 원희</cp:lastModifiedBy>
  <cp:revision>114</cp:revision>
  <cp:lastPrinted>2019-10-24T11:01:43Z</cp:lastPrinted>
  <dcterms:created xsi:type="dcterms:W3CDTF">2018-04-24T17:14:44Z</dcterms:created>
  <dcterms:modified xsi:type="dcterms:W3CDTF">2019-11-12T01:31:27Z</dcterms:modified>
</cp:coreProperties>
</file>