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9" r:id="rId1"/>
  </p:sldMasterIdLst>
  <p:notesMasterIdLst>
    <p:notesMasterId r:id="rId31"/>
  </p:notesMasterIdLst>
  <p:handoutMasterIdLst>
    <p:handoutMasterId r:id="rId32"/>
  </p:handoutMasterIdLst>
  <p:sldIdLst>
    <p:sldId id="658" r:id="rId2"/>
    <p:sldId id="743" r:id="rId3"/>
    <p:sldId id="832" r:id="rId4"/>
    <p:sldId id="833" r:id="rId5"/>
    <p:sldId id="836" r:id="rId6"/>
    <p:sldId id="788" r:id="rId7"/>
    <p:sldId id="848" r:id="rId8"/>
    <p:sldId id="841" r:id="rId9"/>
    <p:sldId id="804" r:id="rId10"/>
    <p:sldId id="768" r:id="rId11"/>
    <p:sldId id="830" r:id="rId12"/>
    <p:sldId id="842" r:id="rId13"/>
    <p:sldId id="846" r:id="rId14"/>
    <p:sldId id="838" r:id="rId15"/>
    <p:sldId id="839" r:id="rId16"/>
    <p:sldId id="789" r:id="rId17"/>
    <p:sldId id="844" r:id="rId18"/>
    <p:sldId id="843" r:id="rId19"/>
    <p:sldId id="793" r:id="rId20"/>
    <p:sldId id="790" r:id="rId21"/>
    <p:sldId id="837" r:id="rId22"/>
    <p:sldId id="845" r:id="rId23"/>
    <p:sldId id="791" r:id="rId24"/>
    <p:sldId id="781" r:id="rId25"/>
    <p:sldId id="795" r:id="rId26"/>
    <p:sldId id="847" r:id="rId27"/>
    <p:sldId id="763" r:id="rId28"/>
    <p:sldId id="819" r:id="rId29"/>
    <p:sldId id="814" r:id="rId30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CA9"/>
    <a:srgbClr val="595959"/>
    <a:srgbClr val="000000"/>
    <a:srgbClr val="2417C4"/>
    <a:srgbClr val="0432FF"/>
    <a:srgbClr val="666699"/>
    <a:srgbClr val="006666"/>
    <a:srgbClr val="40619D"/>
    <a:srgbClr val="4D143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72627" autoAdjust="0"/>
  </p:normalViewPr>
  <p:slideViewPr>
    <p:cSldViewPr snapToGrid="0" snapToObjects="1">
      <p:cViewPr varScale="1">
        <p:scale>
          <a:sx n="54" d="100"/>
          <a:sy n="54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원희 조원희" userId="d1147e1b573cd903" providerId="LiveId" clId="{58D72748-088A-4DDF-97D7-3BD31EABBFCB}"/>
    <pc:docChg chg="undo custSel addSld delSld modSld">
      <pc:chgData name="조원희 조원희" userId="d1147e1b573cd903" providerId="LiveId" clId="{58D72748-088A-4DDF-97D7-3BD31EABBFCB}" dt="2021-05-03T17:40:03.280" v="117" actId="20577"/>
      <pc:docMkLst>
        <pc:docMk/>
      </pc:docMkLst>
      <pc:sldChg chg="modSp mod">
        <pc:chgData name="조원희 조원희" userId="d1147e1b573cd903" providerId="LiveId" clId="{58D72748-088A-4DDF-97D7-3BD31EABBFCB}" dt="2021-05-03T17:36:03.694" v="31" actId="207"/>
        <pc:sldMkLst>
          <pc:docMk/>
          <pc:sldMk cId="373830575" sldId="768"/>
        </pc:sldMkLst>
        <pc:spChg chg="mod">
          <ac:chgData name="조원희 조원희" userId="d1147e1b573cd903" providerId="LiveId" clId="{58D72748-088A-4DDF-97D7-3BD31EABBFCB}" dt="2021-05-03T17:36:03.694" v="31" actId="207"/>
          <ac:spMkLst>
            <pc:docMk/>
            <pc:sldMk cId="373830575" sldId="768"/>
            <ac:spMk id="5" creationId="{00000000-0000-0000-0000-000000000000}"/>
          </ac:spMkLst>
        </pc:spChg>
      </pc:sldChg>
      <pc:sldChg chg="modSp mod">
        <pc:chgData name="조원희 조원희" userId="d1147e1b573cd903" providerId="LiveId" clId="{58D72748-088A-4DDF-97D7-3BD31EABBFCB}" dt="2021-05-03T17:35:56.374" v="29" actId="207"/>
        <pc:sldMkLst>
          <pc:docMk/>
          <pc:sldMk cId="3026210171" sldId="804"/>
        </pc:sldMkLst>
        <pc:spChg chg="mod">
          <ac:chgData name="조원희 조원희" userId="d1147e1b573cd903" providerId="LiveId" clId="{58D72748-088A-4DDF-97D7-3BD31EABBFCB}" dt="2021-05-03T17:35:56.374" v="29" actId="207"/>
          <ac:spMkLst>
            <pc:docMk/>
            <pc:sldMk cId="3026210171" sldId="804"/>
            <ac:spMk id="5" creationId="{00000000-0000-0000-0000-000000000000}"/>
          </ac:spMkLst>
        </pc:spChg>
      </pc:sldChg>
      <pc:sldChg chg="modSp">
        <pc:chgData name="조원희 조원희" userId="d1147e1b573cd903" providerId="LiveId" clId="{58D72748-088A-4DDF-97D7-3BD31EABBFCB}" dt="2021-05-03T17:38:53.094" v="93" actId="20577"/>
        <pc:sldMkLst>
          <pc:docMk/>
          <pc:sldMk cId="3013001642" sldId="830"/>
        </pc:sldMkLst>
        <pc:spChg chg="mod">
          <ac:chgData name="조원희 조원희" userId="d1147e1b573cd903" providerId="LiveId" clId="{58D72748-088A-4DDF-97D7-3BD31EABBFCB}" dt="2021-05-03T17:38:53.094" v="93" actId="20577"/>
          <ac:spMkLst>
            <pc:docMk/>
            <pc:sldMk cId="3013001642" sldId="830"/>
            <ac:spMk id="3" creationId="{00000000-0000-0000-0000-000000000000}"/>
          </ac:spMkLst>
        </pc:spChg>
      </pc:sldChg>
      <pc:sldChg chg="del">
        <pc:chgData name="조원희 조원희" userId="d1147e1b573cd903" providerId="LiveId" clId="{58D72748-088A-4DDF-97D7-3BD31EABBFCB}" dt="2021-05-03T17:34:45.842" v="27" actId="47"/>
        <pc:sldMkLst>
          <pc:docMk/>
          <pc:sldMk cId="3353917487" sldId="834"/>
        </pc:sldMkLst>
      </pc:sldChg>
      <pc:sldChg chg="modSp">
        <pc:chgData name="조원희 조원희" userId="d1147e1b573cd903" providerId="LiveId" clId="{58D72748-088A-4DDF-97D7-3BD31EABBFCB}" dt="2021-05-03T17:40:03.280" v="117" actId="20577"/>
        <pc:sldMkLst>
          <pc:docMk/>
          <pc:sldMk cId="3349275271" sldId="838"/>
        </pc:sldMkLst>
        <pc:spChg chg="mod">
          <ac:chgData name="조원희 조원희" userId="d1147e1b573cd903" providerId="LiveId" clId="{58D72748-088A-4DDF-97D7-3BD31EABBFCB}" dt="2021-05-03T17:40:03.280" v="117" actId="20577"/>
          <ac:spMkLst>
            <pc:docMk/>
            <pc:sldMk cId="3349275271" sldId="838"/>
            <ac:spMk id="3" creationId="{00000000-0000-0000-0000-000000000000}"/>
          </ac:spMkLst>
        </pc:spChg>
      </pc:sldChg>
      <pc:sldChg chg="modSp">
        <pc:chgData name="조원희 조원희" userId="d1147e1b573cd903" providerId="LiveId" clId="{58D72748-088A-4DDF-97D7-3BD31EABBFCB}" dt="2021-05-03T17:39:23.351" v="95" actId="20577"/>
        <pc:sldMkLst>
          <pc:docMk/>
          <pc:sldMk cId="254480836" sldId="846"/>
        </pc:sldMkLst>
        <pc:spChg chg="mod">
          <ac:chgData name="조원희 조원희" userId="d1147e1b573cd903" providerId="LiveId" clId="{58D72748-088A-4DDF-97D7-3BD31EABBFCB}" dt="2021-05-03T17:39:23.351" v="95" actId="20577"/>
          <ac:spMkLst>
            <pc:docMk/>
            <pc:sldMk cId="254480836" sldId="846"/>
            <ac:spMk id="3" creationId="{00000000-0000-0000-0000-000000000000}"/>
          </ac:spMkLst>
        </pc:spChg>
      </pc:sldChg>
      <pc:sldChg chg="addSp modSp add mod modAnim">
        <pc:chgData name="조원희 조원희" userId="d1147e1b573cd903" providerId="LiveId" clId="{58D72748-088A-4DDF-97D7-3BD31EABBFCB}" dt="2021-05-03T17:34:43.180" v="26"/>
        <pc:sldMkLst>
          <pc:docMk/>
          <pc:sldMk cId="1673283347" sldId="848"/>
        </pc:sldMkLst>
        <pc:spChg chg="mod">
          <ac:chgData name="조원희 조원희" userId="d1147e1b573cd903" providerId="LiveId" clId="{58D72748-088A-4DDF-97D7-3BD31EABBFCB}" dt="2021-05-03T17:28:56.701" v="2" actId="1076"/>
          <ac:spMkLst>
            <pc:docMk/>
            <pc:sldMk cId="1673283347" sldId="848"/>
            <ac:spMk id="17" creationId="{2FFDF5AD-B0BD-4C23-BE28-A8A028E3703A}"/>
          </ac:spMkLst>
        </pc:spChg>
        <pc:spChg chg="add mod">
          <ac:chgData name="조원희 조원희" userId="d1147e1b573cd903" providerId="LiveId" clId="{58D72748-088A-4DDF-97D7-3BD31EABBFCB}" dt="2021-05-03T17:29:02.539" v="3"/>
          <ac:spMkLst>
            <pc:docMk/>
            <pc:sldMk cId="1673283347" sldId="848"/>
            <ac:spMk id="18" creationId="{6192B579-6401-41CA-997C-29D5B0B21597}"/>
          </ac:spMkLst>
        </pc:spChg>
        <pc:spChg chg="add mod">
          <ac:chgData name="조원희 조원희" userId="d1147e1b573cd903" providerId="LiveId" clId="{58D72748-088A-4DDF-97D7-3BD31EABBFCB}" dt="2021-05-03T17:34:43.180" v="26"/>
          <ac:spMkLst>
            <pc:docMk/>
            <pc:sldMk cId="1673283347" sldId="848"/>
            <ac:spMk id="20" creationId="{E05691EB-50B8-459F-926C-E4CF7D83D725}"/>
          </ac:spMkLst>
        </pc:spChg>
        <pc:picChg chg="add mod">
          <ac:chgData name="조원희 조원희" userId="d1147e1b573cd903" providerId="LiveId" clId="{58D72748-088A-4DDF-97D7-3BD31EABBFCB}" dt="2021-05-03T17:29:41.117" v="8"/>
          <ac:picMkLst>
            <pc:docMk/>
            <pc:sldMk cId="1673283347" sldId="848"/>
            <ac:picMk id="19" creationId="{F2ECB435-902F-411C-B98B-540F60BAFC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95C4-258B-4B48-B28A-60A989AFFF6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CAC7-40BC-4B17-A1BD-0ADBD943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7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7CDBB-7A16-4998-9220-0AD0D3D0AE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FB7E-D62B-4CC6-B4E7-A26D75412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6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0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05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44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4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25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27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00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3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79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95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53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4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[31] Now let’s see experimental results.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draw a trend line according to various n.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 axis is the logarithm of a value P inverse.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logarithm trend line is almost the same as our expectation for several n. So our assumption is valid.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할 수 있는 얘기가 없나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42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36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36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6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3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Weak PRF is widely used in cryptography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Weak PRF is widely used in cryptography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4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2800" dirty="0"/>
              <a:t>They use 5 to 6 pages for only scheme description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9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Depth</a:t>
            </a:r>
            <a:r>
              <a:rPr lang="ko-KR" altLang="en-US" baseline="0" dirty="0"/>
              <a:t>가 낮을수록 </a:t>
            </a:r>
            <a:r>
              <a:rPr lang="en-US" altLang="ko-KR" baseline="0" dirty="0"/>
              <a:t>parallel computing</a:t>
            </a:r>
            <a:r>
              <a:rPr lang="ko-KR" altLang="en-US" baseline="0" dirty="0"/>
              <a:t>에서 유리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Depth</a:t>
            </a:r>
            <a:r>
              <a:rPr lang="ko-KR" altLang="en-US" baseline="0" dirty="0"/>
              <a:t>가 낮을수록 </a:t>
            </a:r>
            <a:r>
              <a:rPr lang="en-US" altLang="ko-KR" baseline="0" dirty="0"/>
              <a:t>parallel computing</a:t>
            </a:r>
            <a:r>
              <a:rPr lang="ko-KR" altLang="en-US" baseline="0" dirty="0"/>
              <a:t>에서 유리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9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Weak PRF is widely used in cryptography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4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0FB7E-D62B-4CC6-B4E7-A26D75412F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9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62C4D4-5C8E-4E9C-8591-F3B5B14A5000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217-A85F-46C7-BEE5-2638DDE9F938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02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E06C7A-A40C-4B2D-A8BB-5031E2D0A3B9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22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341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47446"/>
            <a:ext cx="11029615" cy="4311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47C7-1AE7-4C74-AD33-9AD2C12B91F1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A27DD0D-1318-CE4B-B230-FE9E1D50C973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5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492AA9-3E2F-46CD-B764-99A55BD1B116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66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C239-2CCB-4538-9A1E-EF831B60E765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1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67D3-E15D-411F-AADC-8D188F7E94C0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9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B1BC-100B-4D29-989C-D81E06F75E31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3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A1EA-614B-451E-9B89-2E82066B363E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5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92AED7-6A11-4372-929B-6AA0C87D76BB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2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254-4A0A-448C-ADB5-4E6E387B81D0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7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0AAF5A-E3B2-40D7-ADD1-3C394ED4C3DE}" type="datetime1">
              <a:rPr kumimoji="1" lang="ko-KR" altLang="en-US" smtClean="0"/>
              <a:t>2021-06-15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4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27DC6F-5FDA-3F4A-9274-B1E08B554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666" y="4318318"/>
            <a:ext cx="9748668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sz="3500" b="1" dirty="0" err="1">
                <a:solidFill>
                  <a:schemeClr val="bg1"/>
                </a:solidFill>
              </a:rPr>
              <a:t>Wonhee</a:t>
            </a:r>
            <a:r>
              <a:rPr kumimoji="1" lang="en-US" altLang="ko-KR" sz="3500" b="1" dirty="0">
                <a:solidFill>
                  <a:schemeClr val="bg1"/>
                </a:solidFill>
              </a:rPr>
              <a:t> cho</a:t>
            </a:r>
            <a:r>
              <a:rPr kumimoji="1" lang="en-US" altLang="ko-KR" sz="3500" b="1" baseline="30000" dirty="0">
                <a:solidFill>
                  <a:schemeClr val="bg1"/>
                </a:solidFill>
              </a:rPr>
              <a:t>1</a:t>
            </a:r>
          </a:p>
          <a:p>
            <a:r>
              <a:rPr kumimoji="1" lang="en-US" altLang="ko-KR" sz="2000" b="1" cap="none" dirty="0">
                <a:solidFill>
                  <a:schemeClr val="bg1"/>
                </a:solidFill>
              </a:rPr>
              <a:t>Joint work with Jung </a:t>
            </a:r>
            <a:r>
              <a:rPr kumimoji="1" lang="en-US" altLang="ko-KR" sz="2000" b="1" cap="none" dirty="0" err="1">
                <a:solidFill>
                  <a:schemeClr val="bg1"/>
                </a:solidFill>
              </a:rPr>
              <a:t>Hee</a:t>
            </a:r>
            <a:r>
              <a:rPr kumimoji="1" lang="en-US" altLang="ko-KR" sz="2000" b="1" cap="none" dirty="0">
                <a:solidFill>
                  <a:schemeClr val="bg1"/>
                </a:solidFill>
              </a:rPr>
              <a:t> Cheon</a:t>
            </a:r>
            <a:r>
              <a:rPr kumimoji="1" lang="en-US" altLang="ko-KR" sz="2000" b="1" baseline="30000" dirty="0">
                <a:solidFill>
                  <a:schemeClr val="bg1"/>
                </a:solidFill>
              </a:rPr>
              <a:t>1</a:t>
            </a:r>
            <a:r>
              <a:rPr kumimoji="1" lang="en-US" altLang="ko-KR" sz="2000" b="1" cap="none" dirty="0">
                <a:solidFill>
                  <a:schemeClr val="bg1"/>
                </a:solidFill>
              </a:rPr>
              <a:t>, </a:t>
            </a:r>
            <a:r>
              <a:rPr kumimoji="1" lang="en-US" altLang="ko-KR" sz="2000" b="1" cap="none" dirty="0" err="1">
                <a:solidFill>
                  <a:schemeClr val="bg1"/>
                </a:solidFill>
              </a:rPr>
              <a:t>Jeong</a:t>
            </a:r>
            <a:r>
              <a:rPr kumimoji="1" lang="en-US" altLang="ko-KR" sz="2000" b="1" cap="none" dirty="0">
                <a:solidFill>
                  <a:schemeClr val="bg1"/>
                </a:solidFill>
              </a:rPr>
              <a:t> Han </a:t>
            </a:r>
            <a:r>
              <a:rPr kumimoji="1" lang="en-US" altLang="ko-KR" sz="2100" b="1" cap="none" dirty="0">
                <a:solidFill>
                  <a:schemeClr val="bg1"/>
                </a:solidFill>
              </a:rPr>
              <a:t>Kim</a:t>
            </a:r>
            <a:r>
              <a:rPr kumimoji="1" lang="en-US" altLang="ko-KR" sz="2100" b="1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2100" b="1" cap="none" dirty="0">
                <a:solidFill>
                  <a:schemeClr val="bg1"/>
                </a:solidFill>
              </a:rPr>
              <a:t> and </a:t>
            </a:r>
            <a:r>
              <a:rPr kumimoji="1" lang="en-US" altLang="ko-KR" sz="2100" b="1" cap="none" dirty="0" err="1">
                <a:solidFill>
                  <a:schemeClr val="bg1"/>
                </a:solidFill>
              </a:rPr>
              <a:t>Jiseung</a:t>
            </a:r>
            <a:r>
              <a:rPr kumimoji="1" lang="en-US" altLang="ko-KR" sz="2100" b="1" cap="none" dirty="0">
                <a:solidFill>
                  <a:schemeClr val="bg1"/>
                </a:solidFill>
              </a:rPr>
              <a:t> Kim</a:t>
            </a:r>
            <a:r>
              <a:rPr kumimoji="1" lang="en-US" altLang="ko-KR" sz="2100" b="1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3500" b="1" cap="none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kumimoji="1" lang="en-US" altLang="ko-KR" sz="2200" cap="none" baseline="30000" dirty="0">
                <a:solidFill>
                  <a:schemeClr val="bg1"/>
                </a:solidFill>
              </a:rPr>
              <a:t>1</a:t>
            </a:r>
            <a:r>
              <a:rPr kumimoji="1" lang="en-US" altLang="ko-KR" sz="2200" cap="none" dirty="0">
                <a:solidFill>
                  <a:schemeClr val="bg1"/>
                </a:solidFill>
              </a:rPr>
              <a:t>Seoul National University and </a:t>
            </a:r>
            <a:r>
              <a:rPr kumimoji="1" lang="en-US" altLang="ko-KR" sz="2200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2200" cap="none" dirty="0">
                <a:solidFill>
                  <a:schemeClr val="bg1"/>
                </a:solidFill>
              </a:rPr>
              <a:t>Korea Institute for Advanced Study(KIAS)</a:t>
            </a:r>
          </a:p>
          <a:p>
            <a:r>
              <a:rPr kumimoji="1" lang="en-US" altLang="ko-KR" sz="1900" dirty="0">
                <a:solidFill>
                  <a:schemeClr val="bg1"/>
                </a:solidFill>
              </a:rPr>
              <a:t>2021. 05. 12</a:t>
            </a:r>
            <a:endParaRPr kumimoji="1"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>
                <a:solidFill>
                  <a:schemeClr val="tx1"/>
                </a:solidFill>
              </a:rPr>
              <a:t>1</a:t>
            </a:fld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상자 5">
            <a:extLst>
              <a:ext uri="{FF2B5EF4-FFF2-40B4-BE49-F238E27FC236}">
                <a16:creationId xmlns:a16="http://schemas.microsoft.com/office/drawing/2014/main" id="{EA44AAEB-2E9F-2144-BC34-B0BB52D88C0F}"/>
              </a:ext>
            </a:extLst>
          </p:cNvPr>
          <p:cNvSpPr txBox="1"/>
          <p:nvPr/>
        </p:nvSpPr>
        <p:spPr>
          <a:xfrm>
            <a:off x="414168" y="1052239"/>
            <a:ext cx="10805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Adventures in Crypto Dark Matter: Attacks and Fixes for Weak Pseudorandom Functions</a:t>
            </a:r>
            <a:endParaRPr kumimoji="1"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34A89-63CA-3540-9A59-E8F35AC7B105}"/>
              </a:ext>
            </a:extLst>
          </p:cNvPr>
          <p:cNvSpPr txBox="1"/>
          <p:nvPr/>
        </p:nvSpPr>
        <p:spPr>
          <a:xfrm>
            <a:off x="3491345" y="3707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D500B-C1CE-B643-9D6A-A6E37970D9FC}"/>
              </a:ext>
            </a:extLst>
          </p:cNvPr>
          <p:cNvSpPr txBox="1"/>
          <p:nvPr/>
        </p:nvSpPr>
        <p:spPr>
          <a:xfrm>
            <a:off x="631767" y="26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45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32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32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3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: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: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secret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key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ko-KR" sz="3200" dirty="0"/>
                  <a:t> </a:t>
                </a:r>
              </a:p>
              <a:p>
                <a:r>
                  <a:rPr lang="en-US" altLang="ko-KR" sz="3200" dirty="0"/>
                  <a:t>Parameter: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=384</m:t>
                    </m:r>
                  </m:oMath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dirty="0">
                <a:solidFill>
                  <a:schemeClr val="bg1"/>
                </a:solidFill>
              </a:rPr>
              <a:t>Dark Matter’s</a:t>
            </a:r>
            <a:r>
              <a:rPr lang="en-US" altLang="ko-KR" sz="3600" b="0" dirty="0"/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Alternative Weak PRF Candidate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dirty="0"/>
                  <a:t>BKW attack</a:t>
                </a:r>
              </a:p>
              <a:p>
                <a:pPr lvl="1"/>
                <a:r>
                  <a:rPr lang="en-US" altLang="ko-KR" sz="2800" dirty="0"/>
                  <a:t>Attack for LPN problem and this attack recommends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=384</m:t>
                    </m:r>
                  </m:oMath>
                </a14:m>
                <a:r>
                  <a:rPr lang="en-US" altLang="ko-KR" sz="2800" dirty="0"/>
                  <a:t> for 128-bit security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altLang="ko-KR" sz="2800" dirty="0"/>
                  <a:t>-bit memory</a:t>
                </a:r>
              </a:p>
              <a:p>
                <a:pPr lvl="1"/>
                <a:r>
                  <a:rPr lang="en-US" altLang="ko-KR" sz="2800" dirty="0"/>
                  <a:t>However, BKW attack do not seem to apply to new weak PRF candidate, so they recommend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altLang="ko-KR" sz="2800" dirty="0"/>
                  <a:t> with analysis of low-degree rational functions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Parameter selection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391292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b="0" dirty="0"/>
                  <a:t>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0,1,2 (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6)</m:t>
                            </m:r>
                          </m:e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3,4,5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6)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200" b="0" dirty="0"/>
              </a:p>
              <a:p>
                <a:r>
                  <a:rPr lang="en-US" altLang="ko-KR" sz="3200" dirty="0"/>
                  <a:t>Input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sz="3200" dirty="0"/>
                  <a:t> can be considered as mod 6</a:t>
                </a:r>
              </a:p>
              <a:p>
                <a:pPr lvl="1"/>
                <a:r>
                  <a:rPr lang="en-US" altLang="ko-KR" sz="2800" dirty="0"/>
                  <a:t>But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lit/>
                      </m:rPr>
                      <a:rPr lang="en-US" altLang="ko-KR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not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uniform</a:t>
                </a:r>
                <a:r>
                  <a:rPr lang="en-US" altLang="ko-KR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0,1,⋯,5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sz="2800" dirty="0"/>
                  <a:t>May give a statistical weakness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391292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Our Attack: Intuition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2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3912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3000" dirty="0"/>
                  <a:t> where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3000" dirty="0"/>
                  <a:t> is the number of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3000" dirty="0"/>
                  <a:t>’s of secret key 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ko-KR" sz="3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sz="3000" dirty="0"/>
                  <a:t> is determined by the number of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3000" dirty="0"/>
                  <a:t> 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391292"/>
              </a:xfrm>
              <a:blipFill>
                <a:blip r:embed="rId3"/>
                <a:stretch>
                  <a:fillRect l="-773" r="-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13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Our Attack: Intuition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+⋯=?</m:t>
                    </m:r>
                  </m:oMath>
                </a14:m>
                <a:endParaRPr lang="en-US" altLang="ko-KR" sz="28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=2 :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600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=3 :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endParaRPr lang="en-US" altLang="ko-KR" sz="26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2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Key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idea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7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3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3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sz="3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=6 :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3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0.21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3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Key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idea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7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2063" y="1405733"/>
                <a:ext cx="11029615" cy="49155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3200" b="0" dirty="0"/>
                  <a:t> be the number of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3200" b="0" dirty="0"/>
                  <a:t>’s in secret key 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ko-KR" sz="3200" b="0" dirty="0"/>
              </a:p>
              <a:p>
                <a:r>
                  <a:rPr lang="en-US" altLang="ko-KR" sz="3200" b="0" dirty="0"/>
                  <a:t>Compute conditional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</m:d>
                      </m:e>
                    </m:func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)=0]</m:t>
                    </m:r>
                  </m:oMath>
                </a14:m>
                <a:endParaRPr lang="en-US" altLang="ko-KR" sz="2800" dirty="0"/>
              </a:p>
              <a:p>
                <a:r>
                  <a:rPr lang="en-US" altLang="ko-KR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800" dirty="0"/>
                  <a:t> does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/>
              </a:p>
              <a:p>
                <a:r>
                  <a:rPr lang="en-US" altLang="ko-KR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−1)/6</m:t>
                                </m:r>
                              </m:e>
                            </m:d>
                          </m:sup>
                          <m:e>
                            <m:d>
                              <m:d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1+6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2+6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</m:d>
                          </m:sup>
                          <m:e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063" y="1405733"/>
                <a:ext cx="11029615" cy="4915529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16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alternative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5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01B2A1-DA3A-114B-9620-75AA81ED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5" y="1772911"/>
            <a:ext cx="9669647" cy="355626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17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alternative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C9630E2-AD12-6D43-88EA-623F7BE5D2DB}"/>
              </a:ext>
            </a:extLst>
          </p:cNvPr>
          <p:cNvCxnSpPr>
            <a:cxnSpLocks/>
          </p:cNvCxnSpPr>
          <p:nvPr/>
        </p:nvCxnSpPr>
        <p:spPr>
          <a:xfrm>
            <a:off x="5821278" y="3781728"/>
            <a:ext cx="40026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A860D1A-C8BD-2044-84E1-0F822C14B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96" y="1862579"/>
            <a:ext cx="10778808" cy="33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2063" y="1405733"/>
                <a:ext cx="11029615" cy="455040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</m:d>
                      </m:e>
                    </m:func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)=0]−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|≥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0.21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The s</a:t>
                </a:r>
                <a:r>
                  <a:rPr lang="en-US" altLang="ko-KR" sz="2800" b="0" dirty="0"/>
                  <a:t>ecret key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2800" b="0" dirty="0"/>
                  <a:t> is drawn uniformly at random from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ko-KR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</a:t>
                </a:r>
                <a:endParaRPr lang="en-US" altLang="ko-KR" sz="28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/>
                  <a:t>Assume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</m:d>
                      </m:e>
                    </m:func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)=0]−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</a:rPr>
                      <m:t>|≥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105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063" y="1405733"/>
                <a:ext cx="11029615" cy="4550404"/>
              </a:xfrm>
              <a:blipFill>
                <a:blip r:embed="rId3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18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alternative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3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dirty="0"/>
                  <a:t>If the number of samples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0.21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3200" dirty="0"/>
                  <a:t> we show that</a:t>
                </a:r>
              </a:p>
              <a:p>
                <a:pPr marL="0" indent="0">
                  <a:buNone/>
                </a:pPr>
                <a:r>
                  <a:rPr lang="en-US" altLang="ko-KR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2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1,…,ℓ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≉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∈{1,…,ℓ}</m:t>
                        </m:r>
                      </m:sub>
                    </m:sSub>
                  </m:oMath>
                </a14:m>
                <a:r>
                  <a:rPr lang="en-US" altLang="ko-KR" dirty="0"/>
                  <a:t>  </a:t>
                </a:r>
                <a:endParaRPr lang="en-US" altLang="ko-KR" sz="500" dirty="0"/>
              </a:p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=384→610</m:t>
                    </m:r>
                  </m:oMath>
                </a14:m>
                <a:r>
                  <a:rPr lang="en-US" altLang="ko-KR" sz="3200" dirty="0"/>
                  <a:t> to be robust against our attack for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altLang="ko-KR" sz="3200" dirty="0"/>
                  <a:t>-bit security with exponentially many samples</a:t>
                </a:r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r>
                  <a:rPr lang="en-US" altLang="ko-KR" sz="3200" dirty="0"/>
                  <a:t>Open question</a:t>
                </a:r>
              </a:p>
              <a:p>
                <a:pPr lvl="1"/>
                <a:r>
                  <a:rPr lang="en-US" altLang="ko-KR" sz="2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altLang="ko-K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altLang="ko-K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/>
                  <a:t>, prove or disprove the security of weak PRF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939" b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19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alternative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743467"/>
            <a:ext cx="11029615" cy="420872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Backgrounds</a:t>
            </a:r>
          </a:p>
          <a:p>
            <a:r>
              <a:rPr lang="en-US" altLang="ko-KR" sz="3200" dirty="0"/>
              <a:t>Our works: Attack and Fix of Weak PRFs</a:t>
            </a:r>
          </a:p>
          <a:p>
            <a:r>
              <a:rPr lang="en-US" altLang="ko-KR" sz="3200" dirty="0"/>
              <a:t>Further works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Outline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7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2063" y="1301762"/>
                <a:ext cx="11029615" cy="3043807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000" dirty="0"/>
                  <a:t>Assume that </a:t>
                </a:r>
                <a14:m>
                  <m:oMath xmlns:m="http://schemas.openxmlformats.org/officeDocument/2006/math">
                    <m:r>
                      <a:rPr lang="en-US" altLang="ko-KR" sz="3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3000" dirty="0"/>
                  <a:t> is a circulant matrix</a:t>
                </a:r>
              </a:p>
              <a:p>
                <a:pPr lvl="1"/>
                <a:r>
                  <a:rPr lang="en-US" altLang="ko-KR" sz="2800" dirty="0"/>
                  <a:t>Key size is reduced: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800" dirty="0"/>
                  <a:t> </a:t>
                </a:r>
              </a:p>
              <a:p>
                <a:pPr lvl="1"/>
                <a:r>
                  <a:rPr lang="en-US" altLang="ko-KR" sz="2800" dirty="0"/>
                  <a:t>More efficient</a:t>
                </a:r>
              </a:p>
              <a:p>
                <a:pPr lvl="1"/>
                <a:r>
                  <a:rPr lang="en-US" altLang="ko-KR" sz="2800" dirty="0"/>
                  <a:t>The security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is considered as the same for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randomly chosen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ko-KR" sz="28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063" y="1301762"/>
                <a:ext cx="11029615" cy="3043807"/>
              </a:xfrm>
              <a:blipFill>
                <a:blip r:embed="rId3"/>
                <a:stretch>
                  <a:fillRect l="-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20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new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16E406-4041-1545-BF89-AE9FEF65805F}"/>
                  </a:ext>
                </a:extLst>
              </p:cNvPr>
              <p:cNvSpPr txBox="1"/>
              <p:nvPr/>
            </p:nvSpPr>
            <p:spPr>
              <a:xfrm>
                <a:off x="3662844" y="4299221"/>
                <a:ext cx="4866312" cy="1839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     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kumimoji="1" lang="en-US" altLang="ko-KR" sz="32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kumimoji="1" lang="en-US" altLang="ko-KR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sz="3200" b="0" i="1" smtClean="0">
                                    <a:latin typeface="Cambria Math" panose="02040503050406030204" pitchFamily="18" charset="0"/>
                                  </a:rPr>
                                  <m:t>⋮        ⋱</m:t>
                                </m:r>
                              </m:e>
                              <m:e>
                                <m:r>
                                  <a:rPr kumimoji="1" lang="en-US" altLang="ko-KR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ko-KR" sz="3200" b="0" i="1" smtClean="0">
                                    <a:latin typeface="Cambria Math" panose="02040503050406030204" pitchFamily="18" charset="0"/>
                                  </a:rPr>
                                  <m:t>   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16E406-4041-1545-BF89-AE9FEF658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44" y="4299221"/>
                <a:ext cx="4866312" cy="1839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19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: circulant and map(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)≡⟨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 ⟩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≡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ko-KR" sz="32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2=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sz="2800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sz="2800" dirty="0"/>
                  <a:t> is even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800" dirty="0"/>
                  <a:t> is even</a:t>
                </a:r>
              </a:p>
              <a:p>
                <a:pPr marL="324000" lvl="1" indent="0">
                  <a:buNone/>
                </a:pPr>
                <a:endParaRPr lang="en-US" altLang="ko-KR" sz="5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21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new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pPr marL="324000" lvl="1" indent="0">
                  <a:buNone/>
                </a:pPr>
                <a:endParaRPr lang="en-US" altLang="ko-KR" sz="5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rgbClr val="FF0000"/>
                    </a:solidFill>
                  </a:rPr>
                  <a:t>Parity</a:t>
                </a:r>
                <a:r>
                  <a:rPr lang="en-US" altLang="ko-KR" sz="3200" dirty="0"/>
                  <a:t> of the number of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3200" dirty="0"/>
                  <a:t>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/>
                  <a:t> is </a:t>
                </a:r>
                <a:r>
                  <a:rPr lang="en-US" altLang="ko-KR" sz="3200" dirty="0">
                    <a:solidFill>
                      <a:srgbClr val="FF0000"/>
                    </a:solidFill>
                  </a:rPr>
                  <a:t>preserved</a:t>
                </a:r>
                <a:r>
                  <a:rPr lang="en-US" altLang="ko-KR" sz="32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sz="3200" dirty="0"/>
                  <a:t> is even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800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𝑚𝑎𝑝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ko-KR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800" dirty="0"/>
                  <a:t>If we get samples who have even number of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2800" dirty="0"/>
                  <a:t>’s, it may give statistical distance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new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5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800" dirty="0"/>
                  <a:t>The number of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b="0" i="0" dirty="0">
                    <a:latin typeface="Cambria Math" panose="02040503050406030204" pitchFamily="18" charset="0"/>
                  </a:rPr>
                  <a:t>’s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b="0" i="0" dirty="0">
                    <a:latin typeface="Cambria Math" panose="02040503050406030204" pitchFamily="18" charset="0"/>
                  </a:rPr>
                  <a:t> is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sz="2800" dirty="0"/>
                  <a:t> is even</a:t>
                </a:r>
              </a:p>
              <a:p>
                <a:pPr lvl="1"/>
                <a:r>
                  <a:rPr lang="en-US" altLang="ko-KR" sz="28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2800" dirty="0"/>
                  <a:t> be a random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whose number of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’s is even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1,..,1</m:t>
                                </m:r>
                              </m:e>
                            </m:d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3|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800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altLang="ko-KR" sz="2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800" dirty="0"/>
                              <m:t>even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</m:d>
                          </m:sup>
                          <m:e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</m:sup>
                          <m:e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1,..,1</m:t>
                                </m:r>
                              </m:e>
                            </m:d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3 </m:t>
                            </m:r>
                          </m:e>
                        </m:d>
                      </m:e>
                    </m:func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800" dirty="0"/>
                      <m:t>is</m:t>
                    </m:r>
                    <m:r>
                      <m:rPr>
                        <m:nor/>
                      </m:rPr>
                      <a:rPr lang="en-US" altLang="ko-KR" sz="2800" dirty="0"/>
                      <m:t> </m:t>
                    </m:r>
                    <m:r>
                      <m:rPr>
                        <m:nor/>
                      </m:rPr>
                      <a:rPr lang="en-US" altLang="ko-KR" sz="2800" dirty="0"/>
                      <m:t>even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]−1/3| ≥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0.21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800" dirty="0"/>
              </a:p>
              <a:p>
                <a:r>
                  <a:rPr lang="en-US" altLang="ko-KR" sz="3000" dirty="0"/>
                  <a:t>Heuristic assumption: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 acts like a random vector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2800" dirty="0"/>
                  <a:t>.</a:t>
                </a:r>
              </a:p>
              <a:p>
                <a:pPr lvl="1"/>
                <a:endParaRPr lang="en-US" altLang="ko-KR" sz="5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884" t="-4928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new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8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dirty="0"/>
                  <a:t>Heuristically assume that</a:t>
                </a:r>
                <a:r>
                  <a:rPr lang="en-US" altLang="ko-KR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=| </m:t>
                          </m:r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</m:e>
                          </m:d>
                        </m:e>
                      </m:func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800" dirty="0"/>
                        <m:t>is</m:t>
                      </m:r>
                      <m:r>
                        <m:rPr>
                          <m:nor/>
                        </m:rPr>
                        <a:rPr lang="en-US" altLang="ko-KR" sz="2800" dirty="0"/>
                        <m:t> </m:t>
                      </m:r>
                      <m:r>
                        <m:rPr>
                          <m:nor/>
                        </m:rPr>
                        <a:rPr lang="en-US" altLang="ko-KR" sz="2800" dirty="0"/>
                        <m:t>even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|≥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800" dirty="0"/>
              </a:p>
              <a:p>
                <a:pPr marL="324000" lvl="1" indent="0">
                  <a:buNone/>
                </a:pPr>
                <a:endParaRPr lang="en-US" altLang="ko-KR" dirty="0"/>
              </a:p>
              <a:p>
                <a:r>
                  <a:rPr lang="en-US" altLang="ko-KR" sz="3200" dirty="0"/>
                  <a:t>We verify the assumption by experimental results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Attack for new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03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D9B65F-8E70-BE4C-8656-FF6EC960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Our experimental results show that 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2063" y="650016"/>
                <a:ext cx="11291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</a:rPr>
                  <a:t>Experimental Results for several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ko-KR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3" y="650016"/>
                <a:ext cx="11291299" cy="646331"/>
              </a:xfrm>
              <a:prstGeom prst="rect">
                <a:avLst/>
              </a:prstGeom>
              <a:blipFill>
                <a:blip r:embed="rId3"/>
                <a:stretch>
                  <a:fillRect l="-1620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A677AE2-7B87-B746-AFDC-B1741F2F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34" y="1803016"/>
            <a:ext cx="6765798" cy="3800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1C3FC6F-AE76-6D46-A983-AC2D01389831}"/>
                  </a:ext>
                </a:extLst>
              </p:cNvPr>
              <p:cNvSpPr/>
              <p:nvPr/>
            </p:nvSpPr>
            <p:spPr>
              <a:xfrm>
                <a:off x="7269474" y="3217490"/>
                <a:ext cx="3661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ko-KR" sz="2400" b="0" dirty="0"/>
                  <a:t>Expected 1/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0.21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1C3FC6F-AE76-6D46-A983-AC2D01389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74" y="3217490"/>
                <a:ext cx="3661708" cy="461665"/>
              </a:xfrm>
              <a:prstGeom prst="rect">
                <a:avLst/>
              </a:prstGeom>
              <a:blipFill>
                <a:blip r:embed="rId5"/>
                <a:stretch>
                  <a:fillRect t="-10526"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40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000" dirty="0"/>
                  <a:t>Increase the number of </a:t>
                </a:r>
                <a14:m>
                  <m:oMath xmlns:m="http://schemas.openxmlformats.org/officeDocument/2006/math">
                    <m:r>
                      <a:rPr lang="en-US" altLang="ko-KR" sz="3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3000" dirty="0"/>
                  <a:t>’s in secret vector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ko-KR" sz="3000" b="1" dirty="0"/>
              </a:p>
              <a:p>
                <a:pPr lvl="1"/>
                <a:r>
                  <a:rPr lang="en-US" altLang="ko-KR" sz="2800" dirty="0"/>
                  <a:t>Our attack depends on the number of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’s in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sz="2800" dirty="0"/>
                  <a:t>Change the distribution of secret keys: </a:t>
                </a:r>
                <a:br>
                  <a:rPr lang="en-US" altLang="ko-KR" sz="2800" dirty="0"/>
                </a:br>
                <a:r>
                  <a:rPr lang="en-US" altLang="ko-KR" sz="2800" dirty="0"/>
                  <a:t>Uniform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800" dirty="0"/>
                  <a:t> the number of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’s in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=305 }</m:t>
                    </m:r>
                  </m:oMath>
                </a14:m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384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305</m:t>
                            </m:r>
                          </m:den>
                        </m:f>
                      </m:e>
                    </m:d>
                    <m:r>
                      <a:rPr lang="en-US" altLang="ko-K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277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US" altLang="ko-KR" sz="2800" dirty="0"/>
                  <a:t>, it withstands the brute-force attack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How to (heuristically) Fix?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41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3872753"/>
            <a:ext cx="11029615" cy="2743200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Break circulant matrix</a:t>
            </a:r>
          </a:p>
          <a:p>
            <a:pPr lvl="1"/>
            <a:r>
              <a:rPr lang="en-US" altLang="ko-KR" sz="2800" dirty="0"/>
              <a:t>Choose two random vectors and combined half-circulant matrix of random vectors</a:t>
            </a:r>
          </a:p>
          <a:p>
            <a:pPr lvl="1"/>
            <a:r>
              <a:rPr lang="en-US" altLang="ko-KR" sz="2800" dirty="0"/>
              <a:t>It preserves the advantages of the circulant matrix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How to (heuristically) Fix?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A03BF5-CDCF-41AA-A512-AC8CE43799F5}"/>
              </a:ext>
            </a:extLst>
          </p:cNvPr>
          <p:cNvGrpSpPr/>
          <p:nvPr/>
        </p:nvGrpSpPr>
        <p:grpSpPr>
          <a:xfrm>
            <a:off x="2277036" y="1586753"/>
            <a:ext cx="7637929" cy="2205662"/>
            <a:chOff x="1559859" y="1586753"/>
            <a:chExt cx="7637929" cy="22056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3AC054F-42ED-454C-96DF-EF934C2618D6}"/>
                </a:ext>
              </a:extLst>
            </p:cNvPr>
            <p:cNvSpPr/>
            <p:nvPr/>
          </p:nvSpPr>
          <p:spPr>
            <a:xfrm>
              <a:off x="1559859" y="1595718"/>
              <a:ext cx="2277035" cy="2115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Circulant matrix</a:t>
              </a:r>
            </a:p>
            <a:p>
              <a:pPr algn="ctr"/>
              <a:r>
                <a:rPr lang="en-US" altLang="ko-KR" sz="2000" dirty="0"/>
                <a:t>by vector a</a:t>
              </a:r>
              <a:endParaRPr lang="ko-KR" altLang="en-US" sz="2000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247EF497-2429-4996-B6B7-FB59799F2792}"/>
                </a:ext>
              </a:extLst>
            </p:cNvPr>
            <p:cNvSpPr/>
            <p:nvPr/>
          </p:nvSpPr>
          <p:spPr>
            <a:xfrm>
              <a:off x="4661647" y="2384612"/>
              <a:ext cx="1434353" cy="6006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2D218D3-51D8-49E8-99A4-91D01D663047}"/>
                </a:ext>
              </a:extLst>
            </p:cNvPr>
            <p:cNvSpPr/>
            <p:nvPr/>
          </p:nvSpPr>
          <p:spPr>
            <a:xfrm>
              <a:off x="6920753" y="1586753"/>
              <a:ext cx="2277035" cy="106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Half-Circulant matrix by vector a</a:t>
              </a:r>
              <a:endParaRPr lang="ko-KR" altLang="en-US" sz="2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F977DE9-7245-4535-87EF-995C4959356E}"/>
                </a:ext>
              </a:extLst>
            </p:cNvPr>
            <p:cNvSpPr/>
            <p:nvPr/>
          </p:nvSpPr>
          <p:spPr>
            <a:xfrm>
              <a:off x="6920753" y="2729753"/>
              <a:ext cx="2277035" cy="106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Half-Circulant matrix by vector b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07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dirty="0"/>
                  <a:t>Prove or disprove of the security weak PRFs when </a:t>
                </a:r>
                <a:r>
                  <a:rPr lang="en-US" altLang="ko-KR" sz="3200" dirty="0" err="1"/>
                  <a:t>polynomially</a:t>
                </a:r>
                <a:r>
                  <a:rPr lang="en-US" altLang="ko-KR" sz="3200" dirty="0"/>
                  <a:t> many samples are given</a:t>
                </a:r>
              </a:p>
              <a:p>
                <a:endParaRPr lang="en-US" altLang="ko-KR" sz="3200" dirty="0"/>
              </a:p>
              <a:p>
                <a:r>
                  <a:rPr lang="en-US" altLang="ko-KR" sz="3200" dirty="0"/>
                  <a:t>Cryptanalysis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𝑚𝑎𝑝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/>
                  <a:t> with full random 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ko-KR" sz="32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939" r="-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Open questions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10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F5B6B-9F18-784E-8F45-22134A584E53}"/>
              </a:ext>
            </a:extLst>
          </p:cNvPr>
          <p:cNvSpPr txBox="1"/>
          <p:nvPr/>
        </p:nvSpPr>
        <p:spPr>
          <a:xfrm>
            <a:off x="4107873" y="2767281"/>
            <a:ext cx="3976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483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824" y="1547445"/>
            <a:ext cx="11029615" cy="4818185"/>
          </a:xfrm>
        </p:spPr>
        <p:txBody>
          <a:bodyPr>
            <a:noAutofit/>
          </a:bodyPr>
          <a:lstStyle/>
          <a:p>
            <a:r>
              <a:rPr lang="en-US" altLang="ko-KR" sz="3000" b="0" dirty="0"/>
              <a:t>Informally, a pseudorandom function “looks like” a random function</a:t>
            </a:r>
          </a:p>
          <a:p>
            <a:endParaRPr lang="en-US" altLang="ko-KR" sz="3000" dirty="0"/>
          </a:p>
          <a:p>
            <a:r>
              <a:rPr lang="en-US" altLang="ko-KR" sz="3000" b="0" dirty="0"/>
              <a:t>Applications:</a:t>
            </a:r>
          </a:p>
          <a:p>
            <a:pPr lvl="1"/>
            <a:r>
              <a:rPr lang="en-US" altLang="ko-KR" sz="2800" dirty="0"/>
              <a:t>HMAC, Digital signature, Indistinguishability obfuscation(</a:t>
            </a:r>
            <a:r>
              <a:rPr lang="en-US" altLang="ko-KR" sz="2800" dirty="0" err="1"/>
              <a:t>iO</a:t>
            </a:r>
            <a:r>
              <a:rPr lang="en-US" altLang="ko-KR" sz="2800" dirty="0"/>
              <a:t>), Block ciphers etc.</a:t>
            </a:r>
          </a:p>
          <a:p>
            <a:pPr lvl="1"/>
            <a:r>
              <a:rPr lang="en-US" altLang="ko-KR" sz="2800" dirty="0"/>
              <a:t>Important tools in the construction of cryptographic primitives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Pseudorandom Functions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30824" y="977597"/>
                <a:ext cx="11029615" cy="420872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3000" b="0" dirty="0"/>
                  <a:t>Deterministic keyed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Efficiently-computable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Input-output behavior indistinguishable from truly random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3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824" y="977597"/>
                <a:ext cx="11029615" cy="4208729"/>
              </a:xfrm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Pseudorandom Functions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1B98205-E3F6-418A-9924-D574327890B2}"/>
                  </a:ext>
                </a:extLst>
              </p:cNvPr>
              <p:cNvSpPr/>
              <p:nvPr/>
            </p:nvSpPr>
            <p:spPr>
              <a:xfrm>
                <a:off x="2750731" y="4487821"/>
                <a:ext cx="1934307" cy="13891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1B98205-E3F6-418A-9924-D57432789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1" y="4487821"/>
                <a:ext cx="1934307" cy="13891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E98AA53-3964-4B18-86EC-B07369936DA1}"/>
              </a:ext>
            </a:extLst>
          </p:cNvPr>
          <p:cNvSpPr/>
          <p:nvPr/>
        </p:nvSpPr>
        <p:spPr>
          <a:xfrm>
            <a:off x="1502224" y="4675574"/>
            <a:ext cx="1248507" cy="24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b="0" i="1">
              <a:latin typeface="Cambria Math" panose="02040503050406030204" pitchFamily="18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72419B-F9E8-484D-B1EE-80A832C6292A}"/>
              </a:ext>
            </a:extLst>
          </p:cNvPr>
          <p:cNvSpPr/>
          <p:nvPr/>
        </p:nvSpPr>
        <p:spPr>
          <a:xfrm rot="10800000">
            <a:off x="1502224" y="5447774"/>
            <a:ext cx="1248507" cy="24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6A8034-DCCA-4814-AA47-5DB1CDBE648A}"/>
                  </a:ext>
                </a:extLst>
              </p:cNvPr>
              <p:cNvSpPr txBox="1"/>
              <p:nvPr/>
            </p:nvSpPr>
            <p:spPr>
              <a:xfrm>
                <a:off x="710916" y="4487821"/>
                <a:ext cx="791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6A8034-DCCA-4814-AA47-5DB1CDBE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6" y="4487821"/>
                <a:ext cx="79130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5044AD-CFA6-4452-8E4F-E4E1BEB632D1}"/>
                  </a:ext>
                </a:extLst>
              </p:cNvPr>
              <p:cNvSpPr txBox="1"/>
              <p:nvPr/>
            </p:nvSpPr>
            <p:spPr>
              <a:xfrm>
                <a:off x="420770" y="5308116"/>
                <a:ext cx="791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5044AD-CFA6-4452-8E4F-E4E1BEB63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0" y="5308116"/>
                <a:ext cx="791308" cy="523220"/>
              </a:xfrm>
              <a:prstGeom prst="rect">
                <a:avLst/>
              </a:prstGeom>
              <a:blipFill>
                <a:blip r:embed="rId6"/>
                <a:stretch>
                  <a:fillRect r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5ECA618-F810-4AD6-9102-5F283C4C8428}"/>
                  </a:ext>
                </a:extLst>
              </p:cNvPr>
              <p:cNvSpPr/>
              <p:nvPr/>
            </p:nvSpPr>
            <p:spPr>
              <a:xfrm>
                <a:off x="9125720" y="4442151"/>
                <a:ext cx="1934307" cy="13891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5ECA618-F810-4AD6-9102-5F283C4C8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720" y="4442151"/>
                <a:ext cx="1934307" cy="138918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44E890C-41BE-4520-89B7-98D4E9858049}"/>
              </a:ext>
            </a:extLst>
          </p:cNvPr>
          <p:cNvSpPr/>
          <p:nvPr/>
        </p:nvSpPr>
        <p:spPr>
          <a:xfrm>
            <a:off x="7877213" y="4629904"/>
            <a:ext cx="1248507" cy="24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b="0" i="1">
              <a:latin typeface="Cambria Math" panose="02040503050406030204" pitchFamily="18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559DFAD-7704-4967-9CCD-085B89FB11FF}"/>
              </a:ext>
            </a:extLst>
          </p:cNvPr>
          <p:cNvSpPr/>
          <p:nvPr/>
        </p:nvSpPr>
        <p:spPr>
          <a:xfrm rot="10800000">
            <a:off x="7877213" y="5402104"/>
            <a:ext cx="1248507" cy="24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16E43-419B-4384-8397-B7D3B5FB41CF}"/>
                  </a:ext>
                </a:extLst>
              </p:cNvPr>
              <p:cNvSpPr txBox="1"/>
              <p:nvPr/>
            </p:nvSpPr>
            <p:spPr>
              <a:xfrm>
                <a:off x="7085905" y="4442151"/>
                <a:ext cx="791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16E43-419B-4384-8397-B7D3B5FB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905" y="4442151"/>
                <a:ext cx="79130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A3FF5-E7F4-4BE7-A06A-80147C38F176}"/>
                  </a:ext>
                </a:extLst>
              </p:cNvPr>
              <p:cNvSpPr txBox="1"/>
              <p:nvPr/>
            </p:nvSpPr>
            <p:spPr>
              <a:xfrm>
                <a:off x="6795759" y="5262446"/>
                <a:ext cx="791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A3FF5-E7F4-4BE7-A06A-80147C38F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759" y="5262446"/>
                <a:ext cx="791308" cy="523220"/>
              </a:xfrm>
              <a:prstGeom prst="rect">
                <a:avLst/>
              </a:prstGeom>
              <a:blipFill>
                <a:blip r:embed="rId9"/>
                <a:stretch>
                  <a:fillRect r="-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2F03F0-97D0-420D-AAE5-52AD46FDF915}"/>
                  </a:ext>
                </a:extLst>
              </p:cNvPr>
              <p:cNvSpPr txBox="1"/>
              <p:nvPr/>
            </p:nvSpPr>
            <p:spPr>
              <a:xfrm>
                <a:off x="5506221" y="4735308"/>
                <a:ext cx="6623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2F03F0-97D0-420D-AAE5-52AD46FD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21" y="4735308"/>
                <a:ext cx="662354" cy="769441"/>
              </a:xfrm>
              <a:prstGeom prst="rect">
                <a:avLst/>
              </a:prstGeom>
              <a:blipFill>
                <a:blip r:embed="rId10"/>
                <a:stretch>
                  <a:fillRect r="-7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6E770-4DC3-49FC-AE0E-D3408D610632}"/>
              </a:ext>
            </a:extLst>
          </p:cNvPr>
          <p:cNvGrpSpPr/>
          <p:nvPr/>
        </p:nvGrpSpPr>
        <p:grpSpPr>
          <a:xfrm>
            <a:off x="1947079" y="2001990"/>
            <a:ext cx="5331691" cy="2528114"/>
            <a:chOff x="1947079" y="2001990"/>
            <a:chExt cx="5331691" cy="2528114"/>
          </a:xfrm>
        </p:grpSpPr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EECA6B8F-8A9F-4BF7-B9B3-E310C7A836B4}"/>
                </a:ext>
              </a:extLst>
            </p:cNvPr>
            <p:cNvSpPr/>
            <p:nvPr/>
          </p:nvSpPr>
          <p:spPr>
            <a:xfrm rot="19913395">
              <a:off x="6801005" y="3052817"/>
              <a:ext cx="294742" cy="14511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035F6CD8-7809-441D-897E-BFAFA26C13D6}"/>
                </a:ext>
              </a:extLst>
            </p:cNvPr>
            <p:cNvSpPr/>
            <p:nvPr/>
          </p:nvSpPr>
          <p:spPr>
            <a:xfrm rot="2498262">
              <a:off x="1947079" y="3078950"/>
              <a:ext cx="294742" cy="14511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40965E8E-5727-4911-9B7F-93F1B21D5624}"/>
                    </a:ext>
                  </a:extLst>
                </p:cNvPr>
                <p:cNvSpPr/>
                <p:nvPr/>
              </p:nvSpPr>
              <p:spPr>
                <a:xfrm>
                  <a:off x="2126477" y="2001990"/>
                  <a:ext cx="5152293" cy="168527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2000" b="1" dirty="0"/>
                    <a:t>Weak PRF</a:t>
                  </a:r>
                  <a:r>
                    <a:rPr lang="en-US" altLang="ko-KR" sz="20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’s</a:t>
                  </a:r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are chosen </a:t>
                  </a:r>
                  <a:r>
                    <a:rPr lang="en-US" altLang="ko-KR" sz="2000" u="sng" dirty="0"/>
                    <a:t>uniformly</a:t>
                  </a:r>
                  <a:r>
                    <a:rPr lang="en-US" altLang="ko-KR" sz="2000" dirty="0"/>
                    <a:t> random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40965E8E-5727-4911-9B7F-93F1B21D56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477" y="2001990"/>
                  <a:ext cx="5152293" cy="1685278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B73696-8FE1-4FCC-AC12-7BF0D3204F19}"/>
              </a:ext>
            </a:extLst>
          </p:cNvPr>
          <p:cNvSpPr txBox="1"/>
          <p:nvPr/>
        </p:nvSpPr>
        <p:spPr>
          <a:xfrm>
            <a:off x="420770" y="6340859"/>
            <a:ext cx="56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Picture: David Wu slide in Lower Bounds in Cryptography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3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Brief status of Pseudorandom function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53E9AB8C-7F3B-E34F-881E-D52884060B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5316729"/>
                  </p:ext>
                </p:extLst>
              </p:nvPr>
            </p:nvGraphicFramePr>
            <p:xfrm>
              <a:off x="581025" y="1896944"/>
              <a:ext cx="11029947" cy="363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2175">
                      <a:extLst>
                        <a:ext uri="{9D8B030D-6E8A-4147-A177-3AD203B41FA5}">
                          <a16:colId xmlns:a16="http://schemas.microsoft.com/office/drawing/2014/main" val="1241872102"/>
                        </a:ext>
                      </a:extLst>
                    </a:gridCol>
                    <a:gridCol w="2955924">
                      <a:extLst>
                        <a:ext uri="{9D8B030D-6E8A-4147-A177-3AD203B41FA5}">
                          <a16:colId xmlns:a16="http://schemas.microsoft.com/office/drawing/2014/main" val="2487906366"/>
                        </a:ext>
                      </a:extLst>
                    </a:gridCol>
                    <a:gridCol w="2955924">
                      <a:extLst>
                        <a:ext uri="{9D8B030D-6E8A-4147-A177-3AD203B41FA5}">
                          <a16:colId xmlns:a16="http://schemas.microsoft.com/office/drawing/2014/main" val="69143393"/>
                        </a:ext>
                      </a:extLst>
                    </a:gridCol>
                    <a:gridCol w="2955924">
                      <a:extLst>
                        <a:ext uri="{9D8B030D-6E8A-4147-A177-3AD203B41FA5}">
                          <a16:colId xmlns:a16="http://schemas.microsoft.com/office/drawing/2014/main" val="2979209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  <m:t>𝑪𝑪</m:t>
                                    </m:r>
                                  </m:e>
                                  <m:sup>
                                    <m: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  <m:t>𝑪𝑪</m:t>
                                    </m:r>
                                  </m:e>
                                  <m:sup>
                                    <m:r>
                                      <a:rPr lang="en-US" altLang="ko-Kore-KR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ko-Kore-KR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ore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563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Depth 2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[BIP+18]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(exponential)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973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Depth 3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[AR16]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(quasi-polynomial)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[ABG+14]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(quasi-polynomial)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Strong PRF [BIP+18]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(exponential)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5920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Depth &gt; 3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[Kha93]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</a:t>
                          </a:r>
                          <a:r>
                            <a:rPr lang="en-US" altLang="ko-Kore-KR" sz="2000" dirty="0" err="1"/>
                            <a:t>polynomal</a:t>
                          </a:r>
                          <a:r>
                            <a:rPr lang="en-US" altLang="ko-Kore-KR" sz="2000" dirty="0"/>
                            <a:t>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Strong PRF [Vio13]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</a:t>
                          </a:r>
                          <a:r>
                            <a:rPr lang="en-US" altLang="ko-Kore-KR" sz="2000" dirty="0" err="1"/>
                            <a:t>polynomal</a:t>
                          </a:r>
                          <a:r>
                            <a:rPr lang="en-US" altLang="ko-Kore-KR" sz="2000" dirty="0"/>
                            <a:t>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094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Lower Bound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No weak PRF with better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than quasi-polynomial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security [LMN89]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No strong PRF with better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than quasi-polynomial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security [CIKK16]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57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53E9AB8C-7F3B-E34F-881E-D52884060B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5316729"/>
                  </p:ext>
                </p:extLst>
              </p:nvPr>
            </p:nvGraphicFramePr>
            <p:xfrm>
              <a:off x="581025" y="1896944"/>
              <a:ext cx="11029947" cy="363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2175">
                      <a:extLst>
                        <a:ext uri="{9D8B030D-6E8A-4147-A177-3AD203B41FA5}">
                          <a16:colId xmlns:a16="http://schemas.microsoft.com/office/drawing/2014/main" val="1241872102"/>
                        </a:ext>
                      </a:extLst>
                    </a:gridCol>
                    <a:gridCol w="2955924">
                      <a:extLst>
                        <a:ext uri="{9D8B030D-6E8A-4147-A177-3AD203B41FA5}">
                          <a16:colId xmlns:a16="http://schemas.microsoft.com/office/drawing/2014/main" val="2487906366"/>
                        </a:ext>
                      </a:extLst>
                    </a:gridCol>
                    <a:gridCol w="2955924">
                      <a:extLst>
                        <a:ext uri="{9D8B030D-6E8A-4147-A177-3AD203B41FA5}">
                          <a16:colId xmlns:a16="http://schemas.microsoft.com/office/drawing/2014/main" val="69143393"/>
                        </a:ext>
                      </a:extLst>
                    </a:gridCol>
                    <a:gridCol w="2955924">
                      <a:extLst>
                        <a:ext uri="{9D8B030D-6E8A-4147-A177-3AD203B41FA5}">
                          <a16:colId xmlns:a16="http://schemas.microsoft.com/office/drawing/2014/main" val="2979209251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73391" t="-2381" r="-200858" b="-6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73391" t="-2381" r="-100858" b="-6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273391" t="-2381" r="-858" b="-6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6306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Depth 2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[BIP+18]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(exponential)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9739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Depth 3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[AR16]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(quasi-polynomial)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[ABG+14]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(quasi-polynomial)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Strong PRF [BIP+18]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(exponential)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592082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Depth &gt; 3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Weak PRF [Kha93]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</a:t>
                          </a:r>
                          <a:r>
                            <a:rPr lang="en-US" altLang="ko-Kore-KR" sz="2000" dirty="0" err="1"/>
                            <a:t>polynomal</a:t>
                          </a:r>
                          <a:r>
                            <a:rPr lang="en-US" altLang="ko-Kore-KR" sz="2000" dirty="0"/>
                            <a:t>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Strong PRF [Vio13]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(quasi-</a:t>
                          </a:r>
                          <a:r>
                            <a:rPr lang="en-US" altLang="ko-Kore-KR" sz="2000" dirty="0" err="1"/>
                            <a:t>polynomal</a:t>
                          </a:r>
                          <a:r>
                            <a:rPr lang="en-US" altLang="ko-Kore-KR" sz="2000" dirty="0"/>
                            <a:t>)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09474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800" dirty="0"/>
                            <a:t>Lower Bound</a:t>
                          </a:r>
                          <a:endParaRPr lang="ko-Kore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No weak PRF with better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than quasi-polynomial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security [LMN89]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No strong PRF with better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than quasi-polynomial </a:t>
                          </a:r>
                        </a:p>
                        <a:p>
                          <a:pPr algn="ctr"/>
                          <a:r>
                            <a:rPr lang="en-US" altLang="ko-Kore-KR" sz="2000" dirty="0"/>
                            <a:t>security [CIKK16]</a:t>
                          </a:r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5799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75ACF778-4168-7542-B7DC-7F900958D609}"/>
              </a:ext>
            </a:extLst>
          </p:cNvPr>
          <p:cNvSpPr/>
          <p:nvPr/>
        </p:nvSpPr>
        <p:spPr>
          <a:xfrm>
            <a:off x="8811491" y="2371020"/>
            <a:ext cx="2799317" cy="8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79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1929970"/>
            <a:ext cx="11029615" cy="4208729"/>
          </a:xfrm>
        </p:spPr>
        <p:txBody>
          <a:bodyPr>
            <a:noAutofit/>
          </a:bodyPr>
          <a:lstStyle/>
          <a:p>
            <a:r>
              <a:rPr lang="en-US" altLang="ko-KR" sz="3200" b="1" u="sng" dirty="0"/>
              <a:t>Simple Construction</a:t>
            </a:r>
          </a:p>
          <a:p>
            <a:pPr lvl="1"/>
            <a:r>
              <a:rPr lang="en-US" altLang="ko-KR" sz="2800" dirty="0"/>
              <a:t>Mix linear computations over different moduli</a:t>
            </a:r>
          </a:p>
          <a:p>
            <a:r>
              <a:rPr lang="en-US" altLang="ko-KR" sz="3200" dirty="0"/>
              <a:t>Low depth circuit complexity</a:t>
            </a:r>
          </a:p>
          <a:p>
            <a:pPr lvl="1"/>
            <a:r>
              <a:rPr lang="en-US" altLang="ko-KR" sz="2800" dirty="0"/>
              <a:t>First proposed depth-2 weak PRF candidates</a:t>
            </a:r>
          </a:p>
          <a:p>
            <a:pPr lvl="1"/>
            <a:r>
              <a:rPr lang="en-US" altLang="ko-KR" sz="2800" dirty="0"/>
              <a:t>First proposed depth-3 PRF candidates</a:t>
            </a:r>
          </a:p>
          <a:p>
            <a:r>
              <a:rPr lang="en-US" altLang="ko-KR" sz="3000" dirty="0"/>
              <a:t>(Conjecture) Exponential security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Exploring Crypto Dark Matter’s weak PRF candidates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3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6C5A7A9-216F-4458-9397-F5BD1652E8EC}"/>
              </a:ext>
            </a:extLst>
          </p:cNvPr>
          <p:cNvSpPr/>
          <p:nvPr/>
        </p:nvSpPr>
        <p:spPr>
          <a:xfrm>
            <a:off x="4026878" y="1934308"/>
            <a:ext cx="3018692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/>
              <a:t>Lattice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31AA93-23A8-4215-9414-DF24CA2BFB16}"/>
              </a:ext>
            </a:extLst>
          </p:cNvPr>
          <p:cNvSpPr/>
          <p:nvPr/>
        </p:nvSpPr>
        <p:spPr>
          <a:xfrm>
            <a:off x="316525" y="4548554"/>
            <a:ext cx="3018692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/>
              <a:t>Factoring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4747BC-6C22-43BE-BE45-66723132937A}"/>
              </a:ext>
            </a:extLst>
          </p:cNvPr>
          <p:cNvSpPr/>
          <p:nvPr/>
        </p:nvSpPr>
        <p:spPr>
          <a:xfrm>
            <a:off x="7510302" y="4152454"/>
            <a:ext cx="3018692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/>
              <a:t>Pairings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AA562B-B309-4FA1-B2B4-4E30B88760F2}"/>
              </a:ext>
            </a:extLst>
          </p:cNvPr>
          <p:cNvSpPr/>
          <p:nvPr/>
        </p:nvSpPr>
        <p:spPr>
          <a:xfrm>
            <a:off x="703385" y="2309446"/>
            <a:ext cx="1389184" cy="9085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AES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05DC41-DB6E-4FCD-A19B-B4A4BF94F6BD}"/>
              </a:ext>
            </a:extLst>
          </p:cNvPr>
          <p:cNvSpPr/>
          <p:nvPr/>
        </p:nvSpPr>
        <p:spPr>
          <a:xfrm>
            <a:off x="2338752" y="3126929"/>
            <a:ext cx="1389184" cy="9085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DES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FAF7FE-0815-4246-BC80-C7AD60CF82FB}"/>
              </a:ext>
            </a:extLst>
          </p:cNvPr>
          <p:cNvSpPr/>
          <p:nvPr/>
        </p:nvSpPr>
        <p:spPr>
          <a:xfrm>
            <a:off x="7649310" y="1667607"/>
            <a:ext cx="1389184" cy="9085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err="1"/>
              <a:t>Mmap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74BE53-4BE5-4B24-B3FA-DF2439961460}"/>
              </a:ext>
            </a:extLst>
          </p:cNvPr>
          <p:cNvSpPr/>
          <p:nvPr/>
        </p:nvSpPr>
        <p:spPr>
          <a:xfrm>
            <a:off x="9642233" y="1934308"/>
            <a:ext cx="1846381" cy="9085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SHA-256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8BE50B2-9D5D-41F8-BC87-47408AD0CEB3}"/>
              </a:ext>
            </a:extLst>
          </p:cNvPr>
          <p:cNvSpPr/>
          <p:nvPr/>
        </p:nvSpPr>
        <p:spPr>
          <a:xfrm>
            <a:off x="4478215" y="4094284"/>
            <a:ext cx="1389184" cy="9085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err="1"/>
              <a:t>iO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239566-0D1D-47F6-9119-D7355E7875DA}"/>
              </a:ext>
            </a:extLst>
          </p:cNvPr>
          <p:cNvSpPr/>
          <p:nvPr/>
        </p:nvSpPr>
        <p:spPr>
          <a:xfrm>
            <a:off x="5401408" y="5316070"/>
            <a:ext cx="1644162" cy="9085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PRG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3F074F-818C-4203-9B21-24AF7C0B1677}"/>
              </a:ext>
            </a:extLst>
          </p:cNvPr>
          <p:cNvSpPr/>
          <p:nvPr/>
        </p:nvSpPr>
        <p:spPr>
          <a:xfrm>
            <a:off x="8217881" y="3017104"/>
            <a:ext cx="1389184" cy="9085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FE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FDF5AD-B0BD-4C23-BE28-A8A028E37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The Landscape of Cryptography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C73FF-109E-4C74-84E4-2F476DBF8357}"/>
              </a:ext>
            </a:extLst>
          </p:cNvPr>
          <p:cNvSpPr txBox="1"/>
          <p:nvPr/>
        </p:nvSpPr>
        <p:spPr>
          <a:xfrm>
            <a:off x="7936523" y="5877089"/>
            <a:ext cx="321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Crypto Dark Matter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192B579-6401-41CA-997C-29D5B0B21597}"/>
              </a:ext>
            </a:extLst>
          </p:cNvPr>
          <p:cNvSpPr/>
          <p:nvPr/>
        </p:nvSpPr>
        <p:spPr>
          <a:xfrm>
            <a:off x="6336109" y="1633238"/>
            <a:ext cx="4815470" cy="242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Modulus Mixing</a:t>
            </a:r>
            <a:endParaRPr kumimoji="1" lang="ko-Kore-KR" altLang="en-US" sz="2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2ECB435-902F-411C-B98B-540F60BA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61089">
            <a:off x="2244437" y="3771233"/>
            <a:ext cx="2177934" cy="21779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5691EB-50B8-459F-926C-E4CF7D83D725}"/>
              </a:ext>
            </a:extLst>
          </p:cNvPr>
          <p:cNvSpPr txBox="1"/>
          <p:nvPr/>
        </p:nvSpPr>
        <p:spPr>
          <a:xfrm>
            <a:off x="420770" y="6340859"/>
            <a:ext cx="56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Picture: David Wu slide in Lower Bounds in Cryptography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2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54 0.26134 L -0.26354 0.26157 C -0.26237 0.25463 -0.26172 0.24768 -0.26003 0.24143 C -0.2586 0.23588 -0.25677 0.23101 -0.25469 0.22615 C -0.24388 0.20069 -0.24024 0.1912 -0.22865 0.17291 C -0.2138 0.15 -0.20039 0.12731 -0.1836 0.10926 C -0.17084 0.09537 -0.15781 0.08264 -0.14492 0.06967 C -0.13776 0.0625 -0.13021 0.05625 -0.12331 0.04814 L -0.08373 0.00254 L -0.06393 -0.02037 C -0.05912 -0.0257 -0.05456 -0.03218 -0.04961 -0.03704 C -0.04323 -0.04306 -0.03685 -0.04885 -0.03073 -0.0551 C -0.02539 -0.06042 -0.02058 -0.0669 -0.01537 -0.07176 C -0.00925 -0.07778 -0.00274 -0.08334 0.00351 -0.08866 C 0.00807 -0.09236 0.01276 -0.09491 0.01705 -0.09931 C 0.02435 -0.10649 0.03021 -0.11713 0.03776 -0.12361 C 0.0414 -0.12662 0.04505 -0.1294 0.04857 -0.13264 C 0.05104 -0.13496 0.05325 -0.13797 0.05573 -0.14028 C 0.06107 -0.14514 0.06627 -0.15024 0.07187 -0.15417 C 0.07344 -0.1551 0.075 -0.15602 0.07643 -0.15718 C 0.07799 -0.15834 0.07942 -0.16019 0.08086 -0.16158 C 0.08216 -0.16274 0.08346 -0.16366 0.0845 -0.16482 C 0.08541 -0.16551 0.08633 -0.1669 0.08724 -0.16783 C 0.08841 -0.16852 0.08971 -0.16829 0.09075 -0.16922 C 0.10859 -0.18125 0.08567 -0.1676 0.10078 -0.17686 C 0.1069 -0.18056 0.10573 -0.1794 0.11237 -0.18311 C 0.11666 -0.18519 0.11745 -0.18635 0.12135 -0.1875 C 0.12317 -0.18797 0.12513 -0.18843 0.12682 -0.18912 C 0.12929 -0.18982 0.13151 -0.1919 0.13398 -0.19213 L 0.14661 -0.19375 C 0.1483 -0.19468 0.15104 -0.1963 0.15286 -0.19676 C 0.15651 -0.19746 0.16015 -0.19769 0.16367 -0.19815 C 0.17122 -0.20324 0.16614 -0.2007 0.17721 -0.20278 C 0.17955 -0.20301 0.1819 -0.20371 0.1845 -0.2044 C 0.1862 -0.20463 0.18802 -0.20533 0.18984 -0.20579 C 0.19271 -0.20625 0.19583 -0.20672 0.19883 -0.20741 C 0.20416 -0.20903 0.20182 -0.2088 0.20612 -0.2088 L 0.20612 -0.20857 " pathEditMode="relative" rAng="0" ptsTypes="AAAAAAAAAAAAAAAAAAAAAAAAAAAAAAAAAAAA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7" y="-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824" y="1547445"/>
            <a:ext cx="11029615" cy="4818185"/>
          </a:xfrm>
        </p:spPr>
        <p:txBody>
          <a:bodyPr>
            <a:noAutofit/>
          </a:bodyPr>
          <a:lstStyle/>
          <a:p>
            <a:r>
              <a:rPr lang="en-US" altLang="ko-KR" sz="3000" b="0" dirty="0"/>
              <a:t>Introduce a new direct statistical attack using conditional probability</a:t>
            </a:r>
            <a:endParaRPr lang="en-US" altLang="ko-KR" sz="3000" dirty="0"/>
          </a:p>
          <a:p>
            <a:r>
              <a:rPr lang="en-US" altLang="ko-KR" sz="3000" b="0" dirty="0"/>
              <a:t>Apply the attack to Dark Matter’s weak PRF candidates</a:t>
            </a:r>
          </a:p>
          <a:p>
            <a:pPr lvl="1"/>
            <a:r>
              <a:rPr lang="en-US" altLang="ko-KR" sz="2800" dirty="0"/>
              <a:t>Breaking an alternative weak PRF candidates suggested parameter (with exponentially many samples)</a:t>
            </a:r>
          </a:p>
          <a:p>
            <a:pPr lvl="1"/>
            <a:r>
              <a:rPr lang="en-US" altLang="ko-KR" sz="2800" dirty="0"/>
              <a:t>Breaking a new weak PRF candidates suggested parameter (with circulant matrix and exponentially many 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This work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6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dirty="0"/>
                  <a:t>Define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altLang="ko-KR" sz="32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ko-KR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𝑎𝑝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1,…,1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ko-KR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𝑚𝑎𝑝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b="0" dirty="0"/>
                  <a:t> : input,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: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secret key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ko-KR" sz="2800" dirty="0"/>
              </a:p>
              <a:p>
                <a:pPr lvl="1"/>
                <a:endParaRPr lang="en-US" altLang="ko-KR" sz="500" dirty="0"/>
              </a:p>
              <a:p>
                <a:r>
                  <a:rPr lang="en-US" altLang="ko-KR" sz="3200" dirty="0"/>
                  <a:t>Parameter: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929970"/>
                <a:ext cx="11029615" cy="4208729"/>
              </a:xfrm>
              <a:blipFill>
                <a:blip r:embed="rId3"/>
                <a:stretch>
                  <a:fillRect l="-939" b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dirty="0">
                <a:solidFill>
                  <a:schemeClr val="bg1"/>
                </a:solidFill>
              </a:rPr>
              <a:t>Dark Matter’s </a:t>
            </a:r>
            <a:r>
              <a:rPr lang="en-US" altLang="ko-KR" sz="3600" dirty="0">
                <a:solidFill>
                  <a:schemeClr val="bg1"/>
                </a:solidFill>
              </a:rPr>
              <a:t>New Weak PRF Candidate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10171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26329</TotalTime>
  <Words>1361</Words>
  <Application>Microsoft Office PowerPoint</Application>
  <PresentationFormat>와이드스크린</PresentationFormat>
  <Paragraphs>250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Cambria Math</vt:lpstr>
      <vt:lpstr>Gill Sans MT</vt:lpstr>
      <vt:lpstr>Wingdings 2</vt:lpstr>
      <vt:lpstr>분할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</dc:title>
  <dc:creator>Microsoft Office 사용자</dc:creator>
  <cp:lastModifiedBy>조원희</cp:lastModifiedBy>
  <cp:revision>1201</cp:revision>
  <cp:lastPrinted>2019-08-14T15:12:03Z</cp:lastPrinted>
  <dcterms:created xsi:type="dcterms:W3CDTF">2018-04-01T13:17:00Z</dcterms:created>
  <dcterms:modified xsi:type="dcterms:W3CDTF">2021-06-14T23:22:27Z</dcterms:modified>
</cp:coreProperties>
</file>