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756" r:id="rId3"/>
    <p:sldId id="258" r:id="rId4"/>
    <p:sldId id="753" r:id="rId5"/>
    <p:sldId id="750" r:id="rId6"/>
    <p:sldId id="260" r:id="rId7"/>
    <p:sldId id="749" r:id="rId8"/>
    <p:sldId id="757" r:id="rId9"/>
    <p:sldId id="746" r:id="rId10"/>
    <p:sldId id="747" r:id="rId11"/>
    <p:sldId id="752" r:id="rId12"/>
    <p:sldId id="755" r:id="rId13"/>
    <p:sldId id="744" r:id="rId14"/>
    <p:sldId id="748" r:id="rId15"/>
    <p:sldId id="279" r:id="rId16"/>
  </p:sldIdLst>
  <p:sldSz cx="12192000" cy="6858000"/>
  <p:notesSz cx="9929813" cy="6799263"/>
  <p:embeddedFontLst>
    <p:embeddedFont>
      <p:font typeface="Cambria Math" panose="02040503050406030204" pitchFamily="18" charset="0"/>
      <p:regular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휴먼매직체" panose="02030504000101010101" pitchFamily="18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/>
    <p:restoredTop sz="81024"/>
  </p:normalViewPr>
  <p:slideViewPr>
    <p:cSldViewPr snapToGrid="0" snapToObjects="1">
      <p:cViewPr varScale="1">
        <p:scale>
          <a:sx n="93" d="100"/>
          <a:sy n="93" d="100"/>
        </p:scale>
        <p:origin x="282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58" tIns="45729" rIns="91458" bIns="45729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97" y="1"/>
            <a:ext cx="4302919" cy="341144"/>
          </a:xfrm>
          <a:prstGeom prst="rect">
            <a:avLst/>
          </a:prstGeom>
        </p:spPr>
        <p:txBody>
          <a:bodyPr vert="horz" lIns="91458" tIns="45729" rIns="91458" bIns="45729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2CF95C4-258B-4B48-B28A-60A989AFFF67}" type="datetime1">
              <a:rPr lang="ko-KR" altLang="en-US"/>
              <a:pPr lvl="0">
                <a:defRPr lang="ko-KR" altLang="en-US"/>
              </a:pPr>
              <a:t>2022-11-04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458" tIns="45729" rIns="91458" bIns="45729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97" y="6458121"/>
            <a:ext cx="4302919" cy="341143"/>
          </a:xfrm>
          <a:prstGeom prst="rect">
            <a:avLst/>
          </a:prstGeom>
        </p:spPr>
        <p:txBody>
          <a:bodyPr vert="horz" lIns="91458" tIns="45729" rIns="91458" bIns="45729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38CCAC7-40BC-4B17-A1BD-0ADBD94300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144"/>
          </a:xfrm>
          <a:prstGeom prst="rect">
            <a:avLst/>
          </a:prstGeom>
        </p:spPr>
        <p:txBody>
          <a:bodyPr vert="horz" lIns="91458" tIns="45729" rIns="91458" bIns="45729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597" y="1"/>
            <a:ext cx="4302919" cy="341144"/>
          </a:xfrm>
          <a:prstGeom prst="rect">
            <a:avLst/>
          </a:prstGeom>
        </p:spPr>
        <p:txBody>
          <a:bodyPr vert="horz" lIns="91458" tIns="45729" rIns="91458" bIns="45729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C97CDBB-7A16-4998-9220-0AD0D3D0AE52}" type="datetime1">
              <a:rPr lang="ko-KR" altLang="en-US"/>
              <a:pPr lvl="0">
                <a:defRPr lang="ko-KR" altLang="en-US"/>
              </a:pPr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2" y="3272146"/>
            <a:ext cx="7943850" cy="2677210"/>
          </a:xfrm>
          <a:prstGeom prst="rect">
            <a:avLst/>
          </a:prstGeom>
        </p:spPr>
        <p:txBody>
          <a:bodyPr vert="horz" lIns="91458" tIns="45729" rIns="91458" bIns="45729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8121"/>
            <a:ext cx="4302919" cy="341143"/>
          </a:xfrm>
          <a:prstGeom prst="rect">
            <a:avLst/>
          </a:prstGeom>
        </p:spPr>
        <p:txBody>
          <a:bodyPr vert="horz" lIns="91458" tIns="45729" rIns="91458" bIns="45729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597" y="6458121"/>
            <a:ext cx="4302919" cy="341143"/>
          </a:xfrm>
          <a:prstGeom prst="rect">
            <a:avLst/>
          </a:prstGeom>
        </p:spPr>
        <p:txBody>
          <a:bodyPr vert="horz" lIns="91458" tIns="45729" rIns="91458" bIns="45729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7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5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5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6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0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5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r>
              <a:rPr lang="en-US" altLang="ko-KR" sz="2800" dirty="0"/>
              <a:t>They use 5 to 6 pages for only scheme description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sz="2200" dirty="0" err="1"/>
              <a:t>iDash</a:t>
            </a:r>
            <a:r>
              <a:rPr lang="en-US" altLang="ko-KR" sz="2200" dirty="0"/>
              <a:t> contest (2014 ~ )</a:t>
            </a:r>
          </a:p>
          <a:p>
            <a:pPr lvl="2"/>
            <a:r>
              <a:rPr lang="en-US" altLang="ko-KR" sz="2200" dirty="0"/>
              <a:t>Machine Learning such as logistic regression, DNN, CNN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 lang="ko-KR" altLang="en-US"/>
            </a:pPr>
            <a:r>
              <a:rPr lang="en-US" altLang="ko-KR" sz="2800"/>
              <a:t>They use 5 to 6 pages for only scheme description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7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Depth</a:t>
            </a:r>
            <a:r>
              <a:rPr lang="ko-KR" altLang="en-US" dirty="0"/>
              <a:t>가 낮을수록 </a:t>
            </a:r>
            <a:r>
              <a:rPr lang="en-US" altLang="ko-KR" dirty="0"/>
              <a:t>parallel computing</a:t>
            </a:r>
            <a:r>
              <a:rPr lang="ko-KR" altLang="en-US" dirty="0"/>
              <a:t>에서 유리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Depth</a:t>
            </a:r>
            <a:r>
              <a:rPr lang="ko-KR" altLang="en-US" dirty="0"/>
              <a:t>가 낮을수록 </a:t>
            </a:r>
            <a:r>
              <a:rPr lang="en-US" altLang="ko-KR" dirty="0"/>
              <a:t>parallel computing</a:t>
            </a:r>
            <a:r>
              <a:rPr lang="ko-KR" altLang="en-US" dirty="0"/>
              <a:t>에서 유리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7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Depth</a:t>
            </a:r>
            <a:r>
              <a:rPr lang="ko-KR" altLang="en-US" dirty="0"/>
              <a:t>가 낮을수록 </a:t>
            </a:r>
            <a:r>
              <a:rPr lang="en-US" altLang="ko-KR" dirty="0"/>
              <a:t>parallel computing</a:t>
            </a:r>
            <a:r>
              <a:rPr lang="ko-KR" altLang="en-US" dirty="0"/>
              <a:t>에서 유리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9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Depth</a:t>
            </a:r>
            <a:r>
              <a:rPr lang="ko-KR" altLang="en-US" dirty="0"/>
              <a:t>가 낮을수록 </a:t>
            </a:r>
            <a:r>
              <a:rPr lang="en-US" altLang="ko-KR" dirty="0"/>
              <a:t>parallel computing</a:t>
            </a:r>
            <a:r>
              <a:rPr lang="ko-KR" altLang="en-US" dirty="0"/>
              <a:t>에서 유리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70FB7E-D62B-4CC6-B4E7-A26D75412F19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7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2C4D4-5C8E-4E9C-8591-F3B5B14A5000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D217-A85F-46C7-BEE5-2638DDE9F938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02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E06C7A-A40C-4B2D-A8BB-5031E2D0A3B9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22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341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47446"/>
            <a:ext cx="11029615" cy="4311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47C7-1AE7-4C74-AD33-9AD2C12B91F1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A27DD0D-1318-CE4B-B230-FE9E1D50C97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492AA9-3E2F-46CD-B764-99A55BD1B116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66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C239-2CCB-4538-9A1E-EF831B60E765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1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67D3-E15D-411F-AADC-8D188F7E94C0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9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B1BC-100B-4D29-989C-D81E06F75E31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3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A1EA-614B-451E-9B89-2E82066B363E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5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92AED7-6A11-4372-929B-6AA0C87D76BB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2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B254-4A0A-448C-ADB5-4E6E387B81D0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7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0AAF5A-E3B2-40D7-ADD1-3C394ED4C3DE}" type="datetime1">
              <a:rPr kumimoji="1" lang="ko-KR" altLang="en-US" smtClean="0"/>
              <a:t>2022-11-04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27DD0D-1318-CE4B-B230-FE9E1D50C97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4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>
                <a:solidFill>
                  <a:schemeClr val="tx1"/>
                </a:solidFill>
              </a:rPr>
              <a:t>1</a:t>
            </a:fld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상자 5">
            <a:extLst>
              <a:ext uri="{FF2B5EF4-FFF2-40B4-BE49-F238E27FC236}">
                <a16:creationId xmlns:a16="http://schemas.microsoft.com/office/drawing/2014/main" id="{EA44AAEB-2E9F-2144-BC34-B0BB52D88C0F}"/>
              </a:ext>
            </a:extLst>
          </p:cNvPr>
          <p:cNvSpPr txBox="1"/>
          <p:nvPr/>
        </p:nvSpPr>
        <p:spPr>
          <a:xfrm>
            <a:off x="414168" y="1052239"/>
            <a:ext cx="10805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META-BTS: Bootstrapping Precision Beyond the Limit</a:t>
            </a:r>
            <a:endParaRPr kumimoji="1"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34A89-63CA-3540-9A59-E8F35AC7B105}"/>
              </a:ext>
            </a:extLst>
          </p:cNvPr>
          <p:cNvSpPr txBox="1"/>
          <p:nvPr/>
        </p:nvSpPr>
        <p:spPr>
          <a:xfrm>
            <a:off x="3491345" y="3707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D500B-C1CE-B643-9D6A-A6E37970D9FC}"/>
              </a:ext>
            </a:extLst>
          </p:cNvPr>
          <p:cNvSpPr txBox="1"/>
          <p:nvPr/>
        </p:nvSpPr>
        <p:spPr>
          <a:xfrm>
            <a:off x="631767" y="26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71A10E6-7BAA-4502-81A1-95FA5CBDCB6F}"/>
              </a:ext>
            </a:extLst>
          </p:cNvPr>
          <p:cNvSpPr txBox="1">
            <a:spLocks/>
          </p:cNvSpPr>
          <p:nvPr/>
        </p:nvSpPr>
        <p:spPr>
          <a:xfrm>
            <a:off x="1374066" y="4470718"/>
            <a:ext cx="9748668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500" b="1" dirty="0" err="1">
                <a:solidFill>
                  <a:schemeClr val="bg1"/>
                </a:solidFill>
              </a:rPr>
              <a:t>Wonhee</a:t>
            </a:r>
            <a:r>
              <a:rPr kumimoji="1" lang="en-US" altLang="ko-KR" sz="3500" b="1" dirty="0">
                <a:solidFill>
                  <a:schemeClr val="bg1"/>
                </a:solidFill>
              </a:rPr>
              <a:t> cho</a:t>
            </a:r>
            <a:r>
              <a:rPr kumimoji="1" lang="en-US" altLang="ko-KR" sz="3500" b="1" baseline="30000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ko-KR" sz="2000" b="1" cap="none" dirty="0">
                <a:solidFill>
                  <a:schemeClr val="bg1"/>
                </a:solidFill>
              </a:rPr>
              <a:t>Joint work with Jung </a:t>
            </a:r>
            <a:r>
              <a:rPr kumimoji="1" lang="en-US" altLang="ko-KR" sz="2000" b="1" cap="none" dirty="0" err="1">
                <a:solidFill>
                  <a:schemeClr val="bg1"/>
                </a:solidFill>
              </a:rPr>
              <a:t>Hee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 Cheon</a:t>
            </a:r>
            <a:r>
              <a:rPr kumimoji="1" lang="en-US" altLang="ko-KR" sz="2000" b="1" baseline="30000" dirty="0">
                <a:solidFill>
                  <a:schemeClr val="bg1"/>
                </a:solidFill>
              </a:rPr>
              <a:t>1,</a:t>
            </a:r>
            <a:r>
              <a:rPr kumimoji="1" lang="en-US" altLang="ko-KR" sz="20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, </a:t>
            </a:r>
            <a:r>
              <a:rPr kumimoji="1" lang="en-US" altLang="ko-KR" sz="2000" b="1" cap="none" dirty="0" err="1">
                <a:solidFill>
                  <a:schemeClr val="bg1"/>
                </a:solidFill>
              </a:rPr>
              <a:t>Youngjin</a:t>
            </a:r>
            <a:r>
              <a:rPr kumimoji="1" lang="en-US" altLang="ko-KR" sz="2000" b="1" cap="none" dirty="0">
                <a:solidFill>
                  <a:schemeClr val="bg1"/>
                </a:solidFill>
              </a:rPr>
              <a:t> Bae</a:t>
            </a:r>
            <a:r>
              <a:rPr kumimoji="1" lang="en-US" altLang="ko-KR" sz="21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, </a:t>
            </a:r>
            <a:r>
              <a:rPr kumimoji="1" lang="en-US" altLang="ko-KR" sz="2100" b="1" cap="none" dirty="0" err="1">
                <a:solidFill>
                  <a:schemeClr val="bg1"/>
                </a:solidFill>
              </a:rPr>
              <a:t>Jaehyung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 Kim</a:t>
            </a:r>
            <a:r>
              <a:rPr kumimoji="1" lang="en-US" altLang="ko-KR" sz="21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 and </a:t>
            </a:r>
            <a:r>
              <a:rPr kumimoji="1" lang="en-US" altLang="ko-KR" sz="2100" b="1" cap="none" dirty="0" err="1">
                <a:solidFill>
                  <a:schemeClr val="bg1"/>
                </a:solidFill>
              </a:rPr>
              <a:t>Taekyung</a:t>
            </a:r>
            <a:r>
              <a:rPr kumimoji="1" lang="en-US" altLang="ko-KR" sz="2100" b="1" cap="none" dirty="0">
                <a:solidFill>
                  <a:schemeClr val="bg1"/>
                </a:solidFill>
              </a:rPr>
              <a:t> Kim</a:t>
            </a:r>
            <a:r>
              <a:rPr kumimoji="1" lang="en-US" altLang="ko-KR" sz="2100" b="1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3500" b="1" cap="none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kumimoji="1" lang="en-US" altLang="ko-KR" sz="2200" cap="none" baseline="30000" dirty="0">
                <a:solidFill>
                  <a:schemeClr val="bg1"/>
                </a:solidFill>
              </a:rPr>
              <a:t>1</a:t>
            </a:r>
            <a:r>
              <a:rPr kumimoji="1" lang="en-US" altLang="ko-KR" sz="2200" cap="none" dirty="0">
                <a:solidFill>
                  <a:schemeClr val="bg1"/>
                </a:solidFill>
              </a:rPr>
              <a:t>Seoul National University and </a:t>
            </a:r>
            <a:r>
              <a:rPr kumimoji="1" lang="en-US" altLang="ko-KR" sz="2200" cap="none" baseline="30000" dirty="0">
                <a:solidFill>
                  <a:schemeClr val="bg1"/>
                </a:solidFill>
              </a:rPr>
              <a:t>2</a:t>
            </a:r>
            <a:r>
              <a:rPr kumimoji="1" lang="en-US" altLang="ko-KR" sz="2200" cap="none" dirty="0">
                <a:solidFill>
                  <a:schemeClr val="bg1"/>
                </a:solidFill>
              </a:rPr>
              <a:t>CryptoLab. Inc.</a:t>
            </a:r>
          </a:p>
          <a:p>
            <a:r>
              <a:rPr kumimoji="1" lang="en-US" altLang="ko-KR" sz="1900" dirty="0">
                <a:solidFill>
                  <a:schemeClr val="bg1"/>
                </a:solidFill>
              </a:rPr>
              <a:t>2022. 10. 19</a:t>
            </a:r>
            <a:endParaRPr kumimoji="1" lang="ko-KR" alt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5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META-BTS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9470B-24F3-4678-ACB3-CDF80659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844422"/>
            <a:ext cx="11029615" cy="257249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Use a low-precision BTS as a building block for a high precision BTS</a:t>
            </a:r>
          </a:p>
          <a:p>
            <a:r>
              <a:rPr lang="en-US" altLang="ko-KR" sz="3000" dirty="0"/>
              <a:t>Since we repeat low-precision BTS, modulus consumption of BTS is still low and we have more levels than just raising precision for each components of BTS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FE31A6-24D9-412D-A151-985A2D4411F3}"/>
              </a:ext>
            </a:extLst>
          </p:cNvPr>
          <p:cNvGrpSpPr/>
          <p:nvPr/>
        </p:nvGrpSpPr>
        <p:grpSpPr>
          <a:xfrm>
            <a:off x="1815942" y="1921284"/>
            <a:ext cx="8560117" cy="1507716"/>
            <a:chOff x="1837330" y="4371078"/>
            <a:chExt cx="8560117" cy="15077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9DBE19-4BB9-4EF6-AF47-519D0B4B6E8C}"/>
                </a:ext>
              </a:extLst>
            </p:cNvPr>
            <p:cNvSpPr/>
            <p:nvPr/>
          </p:nvSpPr>
          <p:spPr>
            <a:xfrm>
              <a:off x="3611627" y="4381509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2305C-7F93-465F-982A-8837A3C05884}"/>
                </a:ext>
              </a:extLst>
            </p:cNvPr>
            <p:cNvSpPr/>
            <p:nvPr/>
          </p:nvSpPr>
          <p:spPr>
            <a:xfrm>
              <a:off x="3404376" y="4392780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57B0B1-B59B-485B-80FC-98E1478F5F53}"/>
                </a:ext>
              </a:extLst>
            </p:cNvPr>
            <p:cNvSpPr/>
            <p:nvPr/>
          </p:nvSpPr>
          <p:spPr>
            <a:xfrm>
              <a:off x="2604186" y="4381509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A64B0B0-168B-42A3-BDCC-7C85F0DDB85A}"/>
                </a:ext>
              </a:extLst>
            </p:cNvPr>
            <p:cNvSpPr/>
            <p:nvPr/>
          </p:nvSpPr>
          <p:spPr>
            <a:xfrm>
              <a:off x="1837330" y="4387661"/>
              <a:ext cx="257789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69AB31-1CE7-4BF5-8B5B-50420DAE4BDC}"/>
                </a:ext>
              </a:extLst>
            </p:cNvPr>
            <p:cNvSpPr/>
            <p:nvPr/>
          </p:nvSpPr>
          <p:spPr>
            <a:xfrm>
              <a:off x="9075936" y="4381509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D4381-0C5A-48F5-B27B-06E65E7B7BCC}"/>
                </a:ext>
              </a:extLst>
            </p:cNvPr>
            <p:cNvSpPr/>
            <p:nvPr/>
          </p:nvSpPr>
          <p:spPr>
            <a:xfrm>
              <a:off x="8868685" y="4392780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ADA0F-BAD9-4ACB-8420-8E6AA0605129}"/>
                </a:ext>
              </a:extLst>
            </p:cNvPr>
            <p:cNvSpPr/>
            <p:nvPr/>
          </p:nvSpPr>
          <p:spPr>
            <a:xfrm>
              <a:off x="8262128" y="4371078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E8D6B3B-36EF-43FF-85A2-1539229F27F8}"/>
                </a:ext>
              </a:extLst>
            </p:cNvPr>
            <p:cNvSpPr/>
            <p:nvPr/>
          </p:nvSpPr>
          <p:spPr>
            <a:xfrm>
              <a:off x="7301639" y="4387661"/>
              <a:ext cx="257789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08668E-9331-4F17-9FA9-E9BEA67D40E5}"/>
                </a:ext>
              </a:extLst>
            </p:cNvPr>
            <p:cNvSpPr/>
            <p:nvPr/>
          </p:nvSpPr>
          <p:spPr>
            <a:xfrm>
              <a:off x="3404376" y="5509462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242BF1-FA0D-4572-8E60-DA9794CE863A}"/>
                </a:ext>
              </a:extLst>
            </p:cNvPr>
            <p:cNvSpPr/>
            <p:nvPr/>
          </p:nvSpPr>
          <p:spPr>
            <a:xfrm>
              <a:off x="3873358" y="5504343"/>
              <a:ext cx="533928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E591421-3DA4-4506-88CF-D57CA4D30B67}"/>
                </a:ext>
              </a:extLst>
            </p:cNvPr>
            <p:cNvSpPr/>
            <p:nvPr/>
          </p:nvSpPr>
          <p:spPr>
            <a:xfrm>
              <a:off x="2497110" y="5504343"/>
              <a:ext cx="191811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18F7E6-86D2-4FD5-BAB9-CECC6AFF3C93}"/>
                </a:ext>
              </a:extLst>
            </p:cNvPr>
            <p:cNvSpPr/>
            <p:nvPr/>
          </p:nvSpPr>
          <p:spPr>
            <a:xfrm>
              <a:off x="8868685" y="5509462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1A6AC8-0EBB-48CC-82B4-E78F3FB531A5}"/>
                </a:ext>
              </a:extLst>
            </p:cNvPr>
            <p:cNvSpPr/>
            <p:nvPr/>
          </p:nvSpPr>
          <p:spPr>
            <a:xfrm>
              <a:off x="9672281" y="5504343"/>
              <a:ext cx="199313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9062FE2-49DE-4CB3-9937-F288C567649B}"/>
                </a:ext>
              </a:extLst>
            </p:cNvPr>
            <p:cNvSpPr/>
            <p:nvPr/>
          </p:nvSpPr>
          <p:spPr>
            <a:xfrm>
              <a:off x="8640565" y="5504343"/>
              <a:ext cx="1238967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36063B13-CC2C-44C5-8721-D8A4D6A086AF}"/>
                </a:ext>
              </a:extLst>
            </p:cNvPr>
            <p:cNvSpPr/>
            <p:nvPr/>
          </p:nvSpPr>
          <p:spPr>
            <a:xfrm>
              <a:off x="3205536" y="4880225"/>
              <a:ext cx="61645" cy="503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A410B15-95C8-45E9-8463-321FBB958400}"/>
                </a:ext>
              </a:extLst>
            </p:cNvPr>
            <p:cNvSpPr/>
            <p:nvPr/>
          </p:nvSpPr>
          <p:spPr>
            <a:xfrm>
              <a:off x="8666013" y="4884060"/>
              <a:ext cx="61645" cy="503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28621-67E6-4F78-8479-A59F684199D5}"/>
                </a:ext>
              </a:extLst>
            </p:cNvPr>
            <p:cNvSpPr txBox="1"/>
            <p:nvPr/>
          </p:nvSpPr>
          <p:spPr>
            <a:xfrm>
              <a:off x="3351911" y="4946002"/>
              <a:ext cx="157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BTS (low prec.)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4BC6E-3355-43A4-B547-7959037EAB6B}"/>
                </a:ext>
              </a:extLst>
            </p:cNvPr>
            <p:cNvSpPr txBox="1"/>
            <p:nvPr/>
          </p:nvSpPr>
          <p:spPr>
            <a:xfrm>
              <a:off x="8750743" y="4946002"/>
              <a:ext cx="164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BTS (high prec.)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META-BTS - case k=2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2FA733-A09E-4633-9D2F-B26A4E958E8D}"/>
              </a:ext>
            </a:extLst>
          </p:cNvPr>
          <p:cNvSpPr txBox="1"/>
          <p:nvPr/>
        </p:nvSpPr>
        <p:spPr>
          <a:xfrm>
            <a:off x="204244" y="1648872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>
                <a:extLst>
                  <a:ext uri="{FF2B5EF4-FFF2-40B4-BE49-F238E27FC236}">
                    <a16:creationId xmlns:a16="http://schemas.microsoft.com/office/drawing/2014/main" id="{36126F3F-37E3-4F29-94A6-7D2A3A927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259409"/>
                  </p:ext>
                </p:extLst>
              </p:nvPr>
            </p:nvGraphicFramePr>
            <p:xfrm>
              <a:off x="1241454" y="160875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>
                <a:extLst>
                  <a:ext uri="{FF2B5EF4-FFF2-40B4-BE49-F238E27FC236}">
                    <a16:creationId xmlns:a16="http://schemas.microsoft.com/office/drawing/2014/main" id="{36126F3F-37E3-4F29-94A6-7D2A3A927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259409"/>
                  </p:ext>
                </p:extLst>
              </p:nvPr>
            </p:nvGraphicFramePr>
            <p:xfrm>
              <a:off x="1241454" y="160875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67485B8-0C3E-4278-A686-7735F9C5283D}"/>
              </a:ext>
            </a:extLst>
          </p:cNvPr>
          <p:cNvSpPr/>
          <p:nvPr/>
        </p:nvSpPr>
        <p:spPr>
          <a:xfrm>
            <a:off x="2577100" y="1602992"/>
            <a:ext cx="1767152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D5E7FB2C-2D41-47A2-9A78-1DA614070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940670"/>
                  </p:ext>
                </p:extLst>
              </p:nvPr>
            </p:nvGraphicFramePr>
            <p:xfrm>
              <a:off x="5967572" y="160299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D5E7FB2C-2D41-47A2-9A78-1DA614070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6940670"/>
                  </p:ext>
                </p:extLst>
              </p:nvPr>
            </p:nvGraphicFramePr>
            <p:xfrm>
              <a:off x="5967572" y="160299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7ACBA59-E7D0-4F14-B7C3-A55F5B625E69}"/>
              </a:ext>
            </a:extLst>
          </p:cNvPr>
          <p:cNvSpPr/>
          <p:nvPr/>
        </p:nvSpPr>
        <p:spPr>
          <a:xfrm>
            <a:off x="7303218" y="1597232"/>
            <a:ext cx="1767152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19B72080-7600-4867-978C-EA6793A88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596720"/>
                  </p:ext>
                </p:extLst>
              </p:nvPr>
            </p:nvGraphicFramePr>
            <p:xfrm>
              <a:off x="1223572" y="247850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19B72080-7600-4867-978C-EA6793A88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596720"/>
                  </p:ext>
                </p:extLst>
              </p:nvPr>
            </p:nvGraphicFramePr>
            <p:xfrm>
              <a:off x="1223572" y="247850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60CF688-4151-4530-B6AA-0BC00FF967A6}"/>
              </a:ext>
            </a:extLst>
          </p:cNvPr>
          <p:cNvSpPr/>
          <p:nvPr/>
        </p:nvSpPr>
        <p:spPr>
          <a:xfrm>
            <a:off x="2559218" y="2472746"/>
            <a:ext cx="1767152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표 58">
                <a:extLst>
                  <a:ext uri="{FF2B5EF4-FFF2-40B4-BE49-F238E27FC236}">
                    <a16:creationId xmlns:a16="http://schemas.microsoft.com/office/drawing/2014/main" id="{536803CB-1D3C-4EC7-9317-C1C29EF33D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297742"/>
                  </p:ext>
                </p:extLst>
              </p:nvPr>
            </p:nvGraphicFramePr>
            <p:xfrm>
              <a:off x="7050922" y="247274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표 58">
                <a:extLst>
                  <a:ext uri="{FF2B5EF4-FFF2-40B4-BE49-F238E27FC236}">
                    <a16:creationId xmlns:a16="http://schemas.microsoft.com/office/drawing/2014/main" id="{536803CB-1D3C-4EC7-9317-C1C29EF33D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297742"/>
                  </p:ext>
                </p:extLst>
              </p:nvPr>
            </p:nvGraphicFramePr>
            <p:xfrm>
              <a:off x="7050922" y="247274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5B0E57B-0585-4731-87E3-F9E3E4FA2FB6}"/>
              </a:ext>
            </a:extLst>
          </p:cNvPr>
          <p:cNvSpPr/>
          <p:nvPr/>
        </p:nvSpPr>
        <p:spPr>
          <a:xfrm>
            <a:off x="7309487" y="2466986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표 64">
                <a:extLst>
                  <a:ext uri="{FF2B5EF4-FFF2-40B4-BE49-F238E27FC236}">
                    <a16:creationId xmlns:a16="http://schemas.microsoft.com/office/drawing/2014/main" id="{BD985D59-99AD-470C-B818-B2F7170A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4723"/>
                  </p:ext>
                </p:extLst>
              </p:nvPr>
            </p:nvGraphicFramePr>
            <p:xfrm>
              <a:off x="7050922" y="336277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wdDnDiag">
                          <a:fgClr>
                            <a:srgbClr val="92D050"/>
                          </a:fgClr>
                          <a:bgClr>
                            <a:schemeClr val="accent5">
                              <a:lumMod val="20000"/>
                              <a:lumOff val="80000"/>
                            </a:schemeClr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표 64">
                <a:extLst>
                  <a:ext uri="{FF2B5EF4-FFF2-40B4-BE49-F238E27FC236}">
                    <a16:creationId xmlns:a16="http://schemas.microsoft.com/office/drawing/2014/main" id="{BD985D59-99AD-470C-B818-B2F7170A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94723"/>
                  </p:ext>
                </p:extLst>
              </p:nvPr>
            </p:nvGraphicFramePr>
            <p:xfrm>
              <a:off x="7050922" y="3362772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표 66">
                <a:extLst>
                  <a:ext uri="{FF2B5EF4-FFF2-40B4-BE49-F238E27FC236}">
                    <a16:creationId xmlns:a16="http://schemas.microsoft.com/office/drawing/2014/main" id="{130AA819-F9BB-46B9-8D59-0BF12E3E9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95550"/>
                  </p:ext>
                </p:extLst>
              </p:nvPr>
            </p:nvGraphicFramePr>
            <p:xfrm>
              <a:off x="7050922" y="246732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wdDnDiag">
                          <a:fgClr>
                            <a:srgbClr val="92D050"/>
                          </a:fgClr>
                          <a:bgClr>
                            <a:schemeClr val="accent5">
                              <a:lumMod val="20000"/>
                              <a:lumOff val="80000"/>
                            </a:schemeClr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표 66">
                <a:extLst>
                  <a:ext uri="{FF2B5EF4-FFF2-40B4-BE49-F238E27FC236}">
                    <a16:creationId xmlns:a16="http://schemas.microsoft.com/office/drawing/2014/main" id="{130AA819-F9BB-46B9-8D59-0BF12E3E9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95550"/>
                  </p:ext>
                </p:extLst>
              </p:nvPr>
            </p:nvGraphicFramePr>
            <p:xfrm>
              <a:off x="7050922" y="246732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5B985F7-3279-4427-9237-3A16DD160BD1}"/>
              </a:ext>
            </a:extLst>
          </p:cNvPr>
          <p:cNvSpPr/>
          <p:nvPr/>
        </p:nvSpPr>
        <p:spPr>
          <a:xfrm>
            <a:off x="7309487" y="2461566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F38447D0-A69F-4710-B2EE-93C177ED1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169277"/>
                  </p:ext>
                </p:extLst>
              </p:nvPr>
            </p:nvGraphicFramePr>
            <p:xfrm>
              <a:off x="1214192" y="3360018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wdDnDiag">
                          <a:fgClr>
                            <a:srgbClr val="92D050"/>
                          </a:fgClr>
                          <a:bgClr>
                            <a:schemeClr val="accent5">
                              <a:lumMod val="20000"/>
                              <a:lumOff val="80000"/>
                            </a:schemeClr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F38447D0-A69F-4710-B2EE-93C177ED1D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169277"/>
                  </p:ext>
                </p:extLst>
              </p:nvPr>
            </p:nvGraphicFramePr>
            <p:xfrm>
              <a:off x="1214192" y="3360018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5DF09E4-7128-4D0C-9845-7ADB1743573D}"/>
              </a:ext>
            </a:extLst>
          </p:cNvPr>
          <p:cNvSpPr/>
          <p:nvPr/>
        </p:nvSpPr>
        <p:spPr>
          <a:xfrm>
            <a:off x="1472757" y="3354258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4F17FC2-6F26-4F44-ABEE-0A71CC524415}"/>
              </a:ext>
            </a:extLst>
          </p:cNvPr>
          <p:cNvSpPr/>
          <p:nvPr/>
        </p:nvSpPr>
        <p:spPr>
          <a:xfrm>
            <a:off x="7309487" y="3357012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표 72">
                <a:extLst>
                  <a:ext uri="{FF2B5EF4-FFF2-40B4-BE49-F238E27FC236}">
                    <a16:creationId xmlns:a16="http://schemas.microsoft.com/office/drawing/2014/main" id="{4C0F3046-3668-4FC4-A275-0D4135E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01474"/>
                  </p:ext>
                </p:extLst>
              </p:nvPr>
            </p:nvGraphicFramePr>
            <p:xfrm>
              <a:off x="1223572" y="506943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표 72">
                <a:extLst>
                  <a:ext uri="{FF2B5EF4-FFF2-40B4-BE49-F238E27FC236}">
                    <a16:creationId xmlns:a16="http://schemas.microsoft.com/office/drawing/2014/main" id="{4C0F3046-3668-4FC4-A275-0D4135E24F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01474"/>
                  </p:ext>
                </p:extLst>
              </p:nvPr>
            </p:nvGraphicFramePr>
            <p:xfrm>
              <a:off x="1223572" y="506943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6D79650-E03B-49C6-9512-137E88625682}"/>
              </a:ext>
            </a:extLst>
          </p:cNvPr>
          <p:cNvSpPr/>
          <p:nvPr/>
        </p:nvSpPr>
        <p:spPr>
          <a:xfrm>
            <a:off x="2508199" y="5063674"/>
            <a:ext cx="1818171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표 77">
                <a:extLst>
                  <a:ext uri="{FF2B5EF4-FFF2-40B4-BE49-F238E27FC236}">
                    <a16:creationId xmlns:a16="http://schemas.microsoft.com/office/drawing/2014/main" id="{38D750CA-33DD-4571-924B-925440026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615731"/>
                  </p:ext>
                </p:extLst>
              </p:nvPr>
            </p:nvGraphicFramePr>
            <p:xfrm>
              <a:off x="1214192" y="421760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wdDnDiag">
                          <a:fgClr>
                            <a:srgbClr val="92D050"/>
                          </a:fgClr>
                          <a:bgClr>
                            <a:schemeClr val="accent5">
                              <a:lumMod val="20000"/>
                              <a:lumOff val="80000"/>
                            </a:schemeClr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표 77">
                <a:extLst>
                  <a:ext uri="{FF2B5EF4-FFF2-40B4-BE49-F238E27FC236}">
                    <a16:creationId xmlns:a16="http://schemas.microsoft.com/office/drawing/2014/main" id="{38D750CA-33DD-4571-924B-925440026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615731"/>
                  </p:ext>
                </p:extLst>
              </p:nvPr>
            </p:nvGraphicFramePr>
            <p:xfrm>
              <a:off x="1214192" y="4217606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E8D14E2-73E5-4C69-B4BB-DF5DD517404E}"/>
              </a:ext>
            </a:extLst>
          </p:cNvPr>
          <p:cNvSpPr/>
          <p:nvPr/>
        </p:nvSpPr>
        <p:spPr>
          <a:xfrm>
            <a:off x="1472757" y="4211846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표 81">
                <a:extLst>
                  <a:ext uri="{FF2B5EF4-FFF2-40B4-BE49-F238E27FC236}">
                    <a16:creationId xmlns:a16="http://schemas.microsoft.com/office/drawing/2014/main" id="{685F9F8B-EE8A-4DD9-8962-52B5AC149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220257"/>
                  </p:ext>
                </p:extLst>
              </p:nvPr>
            </p:nvGraphicFramePr>
            <p:xfrm>
              <a:off x="6034240" y="4181015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표 81">
                <a:extLst>
                  <a:ext uri="{FF2B5EF4-FFF2-40B4-BE49-F238E27FC236}">
                    <a16:creationId xmlns:a16="http://schemas.microsoft.com/office/drawing/2014/main" id="{685F9F8B-EE8A-4DD9-8962-52B5AC1490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220257"/>
                  </p:ext>
                </p:extLst>
              </p:nvPr>
            </p:nvGraphicFramePr>
            <p:xfrm>
              <a:off x="6034240" y="4181015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D2C53E8-3A65-4DD5-85B4-5FB3764B8CB9}"/>
              </a:ext>
            </a:extLst>
          </p:cNvPr>
          <p:cNvSpPr/>
          <p:nvPr/>
        </p:nvSpPr>
        <p:spPr>
          <a:xfrm>
            <a:off x="7318867" y="4175255"/>
            <a:ext cx="1818171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표 83">
                <a:extLst>
                  <a:ext uri="{FF2B5EF4-FFF2-40B4-BE49-F238E27FC236}">
                    <a16:creationId xmlns:a16="http://schemas.microsoft.com/office/drawing/2014/main" id="{66E29351-3C60-4F2E-BE14-249ECD4BB0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292011"/>
                  </p:ext>
                </p:extLst>
              </p:nvPr>
            </p:nvGraphicFramePr>
            <p:xfrm>
              <a:off x="7050922" y="5056529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표 83">
                <a:extLst>
                  <a:ext uri="{FF2B5EF4-FFF2-40B4-BE49-F238E27FC236}">
                    <a16:creationId xmlns:a16="http://schemas.microsoft.com/office/drawing/2014/main" id="{66E29351-3C60-4F2E-BE14-249ECD4BB0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292011"/>
                  </p:ext>
                </p:extLst>
              </p:nvPr>
            </p:nvGraphicFramePr>
            <p:xfrm>
              <a:off x="7050922" y="5056529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458F6DA-F0E2-49F4-88E1-FE0E12ABDECD}"/>
              </a:ext>
            </a:extLst>
          </p:cNvPr>
          <p:cNvSpPr/>
          <p:nvPr/>
        </p:nvSpPr>
        <p:spPr>
          <a:xfrm>
            <a:off x="7309487" y="5050769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표 85">
                <a:extLst>
                  <a:ext uri="{FF2B5EF4-FFF2-40B4-BE49-F238E27FC236}">
                    <a16:creationId xmlns:a16="http://schemas.microsoft.com/office/drawing/2014/main" id="{8414E7D8-9E55-470C-83BB-9E7EDAF33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279134"/>
                  </p:ext>
                </p:extLst>
              </p:nvPr>
            </p:nvGraphicFramePr>
            <p:xfrm>
              <a:off x="1223572" y="589080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wdDnDiag">
                          <a:fgClr>
                            <a:srgbClr val="92D050"/>
                          </a:fgClr>
                          <a:bgClr>
                            <a:schemeClr val="accent5">
                              <a:lumMod val="20000"/>
                              <a:lumOff val="80000"/>
                            </a:schemeClr>
                          </a:bgClr>
                        </a:patt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표 85">
                <a:extLst>
                  <a:ext uri="{FF2B5EF4-FFF2-40B4-BE49-F238E27FC236}">
                    <a16:creationId xmlns:a16="http://schemas.microsoft.com/office/drawing/2014/main" id="{8414E7D8-9E55-470C-83BB-9E7EDAF33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279134"/>
                  </p:ext>
                </p:extLst>
              </p:nvPr>
            </p:nvGraphicFramePr>
            <p:xfrm>
              <a:off x="1223572" y="589080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044F902-02EF-4AAF-A8AD-6D94EB2DF18B}"/>
              </a:ext>
            </a:extLst>
          </p:cNvPr>
          <p:cNvSpPr/>
          <p:nvPr/>
        </p:nvSpPr>
        <p:spPr>
          <a:xfrm>
            <a:off x="1482137" y="5885044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표 88">
                <a:extLst>
                  <a:ext uri="{FF2B5EF4-FFF2-40B4-BE49-F238E27FC236}">
                    <a16:creationId xmlns:a16="http://schemas.microsoft.com/office/drawing/2014/main" id="{81B9959C-7235-4DE3-9E20-61B3A39112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233615"/>
                  </p:ext>
                </p:extLst>
              </p:nvPr>
            </p:nvGraphicFramePr>
            <p:xfrm>
              <a:off x="7050922" y="589080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표 88">
                <a:extLst>
                  <a:ext uri="{FF2B5EF4-FFF2-40B4-BE49-F238E27FC236}">
                    <a16:creationId xmlns:a16="http://schemas.microsoft.com/office/drawing/2014/main" id="{81B9959C-7235-4DE3-9E20-61B3A39112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233615"/>
                  </p:ext>
                </p:extLst>
              </p:nvPr>
            </p:nvGraphicFramePr>
            <p:xfrm>
              <a:off x="7050922" y="589080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399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1374211-1377-4D60-9ADF-AB74E8D82493}"/>
              </a:ext>
            </a:extLst>
          </p:cNvPr>
          <p:cNvSpPr/>
          <p:nvPr/>
        </p:nvSpPr>
        <p:spPr>
          <a:xfrm>
            <a:off x="7309487" y="5885044"/>
            <a:ext cx="284423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FB81377-993A-4265-8176-3EC90441021E}"/>
              </a:ext>
            </a:extLst>
          </p:cNvPr>
          <p:cNvSpPr/>
          <p:nvPr/>
        </p:nvSpPr>
        <p:spPr>
          <a:xfrm>
            <a:off x="5168324" y="1807655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6C7844B8-C791-41EF-BEC2-3528308C2DF7}"/>
              </a:ext>
            </a:extLst>
          </p:cNvPr>
          <p:cNvSpPr/>
          <p:nvPr/>
        </p:nvSpPr>
        <p:spPr>
          <a:xfrm>
            <a:off x="5168323" y="2715629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AF3FA54-27B6-4DD6-AC27-E0847B1D6520}"/>
              </a:ext>
            </a:extLst>
          </p:cNvPr>
          <p:cNvSpPr/>
          <p:nvPr/>
        </p:nvSpPr>
        <p:spPr>
          <a:xfrm>
            <a:off x="5168322" y="3558392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273567E-8E91-470A-93B7-04E1FEC38366}"/>
              </a:ext>
            </a:extLst>
          </p:cNvPr>
          <p:cNvSpPr/>
          <p:nvPr/>
        </p:nvSpPr>
        <p:spPr>
          <a:xfrm>
            <a:off x="5168321" y="4394522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EDC3AB9-4EFD-444F-924A-6F1D22F6C5B2}"/>
              </a:ext>
            </a:extLst>
          </p:cNvPr>
          <p:cNvSpPr/>
          <p:nvPr/>
        </p:nvSpPr>
        <p:spPr>
          <a:xfrm>
            <a:off x="5168324" y="5293832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C677D2F-B657-4929-9248-D0733BB9F568}"/>
              </a:ext>
            </a:extLst>
          </p:cNvPr>
          <p:cNvSpPr/>
          <p:nvPr/>
        </p:nvSpPr>
        <p:spPr>
          <a:xfrm>
            <a:off x="5168324" y="6115839"/>
            <a:ext cx="1304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7956-56FE-4E57-A8CE-3A5DF05619CD}"/>
                  </a:ext>
                </a:extLst>
              </p:cNvPr>
              <p:cNvSpPr txBox="1"/>
              <p:nvPr/>
            </p:nvSpPr>
            <p:spPr>
              <a:xfrm>
                <a:off x="5488382" y="1295864"/>
                <a:ext cx="462122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77956-56FE-4E57-A8CE-3A5DF056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382" y="1295864"/>
                <a:ext cx="462122" cy="495649"/>
              </a:xfrm>
              <a:prstGeom prst="rect">
                <a:avLst/>
              </a:prstGeom>
              <a:blipFill>
                <a:blip r:embed="rId16"/>
                <a:stretch>
                  <a:fillRect r="-2632"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5A04DD3-5274-4943-9F91-0FD85CB1C00F}"/>
              </a:ext>
            </a:extLst>
          </p:cNvPr>
          <p:cNvSpPr txBox="1"/>
          <p:nvPr/>
        </p:nvSpPr>
        <p:spPr>
          <a:xfrm>
            <a:off x="5515808" y="2306724"/>
            <a:ext cx="58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8B6D1-5F2A-483E-8C67-134F1F509ED4}"/>
              </a:ext>
            </a:extLst>
          </p:cNvPr>
          <p:cNvSpPr txBox="1"/>
          <p:nvPr/>
        </p:nvSpPr>
        <p:spPr>
          <a:xfrm>
            <a:off x="5515808" y="4905822"/>
            <a:ext cx="58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12539D-EB3F-4815-8032-7D9F396556C1}"/>
              </a:ext>
            </a:extLst>
          </p:cNvPr>
          <p:cNvSpPr txBox="1"/>
          <p:nvPr/>
        </p:nvSpPr>
        <p:spPr>
          <a:xfrm>
            <a:off x="206744" y="2499786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8825B4-4237-4556-9706-45A1A6EBB9EA}"/>
              </a:ext>
            </a:extLst>
          </p:cNvPr>
          <p:cNvSpPr txBox="1"/>
          <p:nvPr/>
        </p:nvSpPr>
        <p:spPr>
          <a:xfrm>
            <a:off x="206744" y="3423455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BA9429-A374-495C-9C78-D8102537DCAB}"/>
              </a:ext>
            </a:extLst>
          </p:cNvPr>
          <p:cNvSpPr txBox="1"/>
          <p:nvPr/>
        </p:nvSpPr>
        <p:spPr>
          <a:xfrm>
            <a:off x="204243" y="4294212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1D107-FDDD-4A5F-A5CE-1A4C1F4A8F76}"/>
              </a:ext>
            </a:extLst>
          </p:cNvPr>
          <p:cNvSpPr txBox="1"/>
          <p:nvPr/>
        </p:nvSpPr>
        <p:spPr>
          <a:xfrm>
            <a:off x="217459" y="5083124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6FAF4E-082E-4EFA-9DF3-DA975233A267}"/>
              </a:ext>
            </a:extLst>
          </p:cNvPr>
          <p:cNvSpPr txBox="1"/>
          <p:nvPr/>
        </p:nvSpPr>
        <p:spPr>
          <a:xfrm>
            <a:off x="217459" y="5931173"/>
            <a:ext cx="11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A963AD-10FF-40F3-8482-039455154A6E}"/>
                  </a:ext>
                </a:extLst>
              </p:cNvPr>
              <p:cNvSpPr txBox="1"/>
              <p:nvPr/>
            </p:nvSpPr>
            <p:spPr>
              <a:xfrm>
                <a:off x="5530925" y="3229859"/>
                <a:ext cx="4621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A963AD-10FF-40F3-8482-03945515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5" y="3229859"/>
                <a:ext cx="462122" cy="307777"/>
              </a:xfrm>
              <a:prstGeom prst="rect">
                <a:avLst/>
              </a:prstGeom>
              <a:blipFill>
                <a:blip r:embed="rId17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E09750-AFEB-4640-BF61-09C37089BD10}"/>
                  </a:ext>
                </a:extLst>
              </p:cNvPr>
              <p:cNvSpPr txBox="1"/>
              <p:nvPr/>
            </p:nvSpPr>
            <p:spPr>
              <a:xfrm>
                <a:off x="5413816" y="4027126"/>
                <a:ext cx="813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E09750-AFEB-4640-BF61-09C37089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16" y="4027126"/>
                <a:ext cx="813933" cy="307777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D120C3-EE54-4AA3-8F95-AF419A378D63}"/>
                  </a:ext>
                </a:extLst>
              </p:cNvPr>
              <p:cNvSpPr txBox="1"/>
              <p:nvPr/>
            </p:nvSpPr>
            <p:spPr>
              <a:xfrm>
                <a:off x="5315085" y="5802248"/>
                <a:ext cx="813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D120C3-EE54-4AA3-8F95-AF419A37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085" y="5802248"/>
                <a:ext cx="813933" cy="307777"/>
              </a:xfrm>
              <a:prstGeom prst="rect">
                <a:avLst/>
              </a:prstGeom>
              <a:blipFill>
                <a:blip r:embed="rId19"/>
                <a:stretch>
                  <a:fillRect r="-11278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815FD4-DA37-4808-B44E-3EB09772EC4B}"/>
              </a:ext>
            </a:extLst>
          </p:cNvPr>
          <p:cNvCxnSpPr/>
          <p:nvPr/>
        </p:nvCxnSpPr>
        <p:spPr>
          <a:xfrm>
            <a:off x="3300308" y="2379189"/>
            <a:ext cx="0" cy="67288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579084F-0849-4378-AFD1-77F58EF0AF9E}"/>
              </a:ext>
            </a:extLst>
          </p:cNvPr>
          <p:cNvCxnSpPr/>
          <p:nvPr/>
        </p:nvCxnSpPr>
        <p:spPr>
          <a:xfrm>
            <a:off x="3309688" y="5003111"/>
            <a:ext cx="0" cy="67288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F495D5-287C-44FB-B376-BD8F7E74C2E2}"/>
              </a:ext>
            </a:extLst>
          </p:cNvPr>
          <p:cNvSpPr/>
          <p:nvPr/>
        </p:nvSpPr>
        <p:spPr>
          <a:xfrm>
            <a:off x="9432215" y="1487107"/>
            <a:ext cx="2493609" cy="68149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B11B1E9-110C-4E26-A01A-15B58150E3B1}"/>
              </a:ext>
            </a:extLst>
          </p:cNvPr>
          <p:cNvCxnSpPr>
            <a:cxnSpLocks/>
          </p:cNvCxnSpPr>
          <p:nvPr/>
        </p:nvCxnSpPr>
        <p:spPr>
          <a:xfrm>
            <a:off x="9653261" y="1648872"/>
            <a:ext cx="0" cy="39930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B9E4D3-47B6-49D4-AF95-DBBE66F51C91}"/>
              </a:ext>
            </a:extLst>
          </p:cNvPr>
          <p:cNvSpPr txBox="1"/>
          <p:nvPr/>
        </p:nvSpPr>
        <p:spPr>
          <a:xfrm>
            <a:off x="9763125" y="1648872"/>
            <a:ext cx="21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BTS input range limit</a:t>
            </a:r>
            <a:endParaRPr lang="ko-KR" altLang="en-US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3975E6-35A5-4AEA-833A-4651F6F1FFAF}"/>
              </a:ext>
            </a:extLst>
          </p:cNvPr>
          <p:cNvCxnSpPr/>
          <p:nvPr/>
        </p:nvCxnSpPr>
        <p:spPr>
          <a:xfrm>
            <a:off x="3300308" y="1516934"/>
            <a:ext cx="0" cy="67288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3" grpId="0" animBg="1"/>
      <p:bldP spid="56" grpId="0" animBg="1"/>
      <p:bldP spid="58" grpId="0" animBg="1"/>
      <p:bldP spid="60" grpId="0" animBg="1"/>
      <p:bldP spid="68" grpId="0" animBg="1"/>
      <p:bldP spid="71" grpId="0" animBg="1"/>
      <p:bldP spid="66" grpId="0" animBg="1"/>
      <p:bldP spid="75" grpId="0" animBg="1"/>
      <p:bldP spid="80" grpId="0" animBg="1"/>
      <p:bldP spid="83" grpId="0" animBg="1"/>
      <p:bldP spid="85" grpId="0" animBg="1"/>
      <p:bldP spid="88" grpId="0" animBg="1"/>
      <p:bldP spid="91" grpId="0" animBg="1"/>
      <p:bldP spid="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6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12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META-BTS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96BC6C4D-1568-4377-B47A-11EBB5B16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268376"/>
                  </p:ext>
                </p:extLst>
              </p:nvPr>
            </p:nvGraphicFramePr>
            <p:xfrm>
              <a:off x="719190" y="288889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133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14717601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92935241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96BC6C4D-1568-4377-B47A-11EBB5B16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0268376"/>
                  </p:ext>
                </p:extLst>
              </p:nvPr>
            </p:nvGraphicFramePr>
            <p:xfrm>
              <a:off x="719190" y="2888894"/>
              <a:ext cx="3102798" cy="482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133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14717601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92935241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267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A73D1FFF-1437-466E-B13B-B60ADD2FA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315837"/>
                  </p:ext>
                </p:extLst>
              </p:nvPr>
            </p:nvGraphicFramePr>
            <p:xfrm>
              <a:off x="8009119" y="2890528"/>
              <a:ext cx="3102798" cy="481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133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14717601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92935241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10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A73D1FFF-1437-466E-B13B-B60ADD2FA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315837"/>
                  </p:ext>
                </p:extLst>
              </p:nvPr>
            </p:nvGraphicFramePr>
            <p:xfrm>
              <a:off x="8009119" y="2890528"/>
              <a:ext cx="3102798" cy="481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133">
                      <a:extLst>
                        <a:ext uri="{9D8B030D-6E8A-4147-A177-3AD203B41FA5}">
                          <a16:colId xmlns:a16="http://schemas.microsoft.com/office/drawing/2014/main" val="3838968628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14717601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92935241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172335940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026269752"/>
                        </a:ext>
                      </a:extLst>
                    </a:gridCol>
                    <a:gridCol w="517133">
                      <a:extLst>
                        <a:ext uri="{9D8B030D-6E8A-4147-A177-3AD203B41FA5}">
                          <a16:colId xmlns:a16="http://schemas.microsoft.com/office/drawing/2014/main" val="3427392134"/>
                        </a:ext>
                      </a:extLst>
                    </a:gridCol>
                  </a:tblGrid>
                  <a:tr h="48104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894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05BB53-B205-419C-B728-F40F070D5F10}"/>
              </a:ext>
            </a:extLst>
          </p:cNvPr>
          <p:cNvSpPr txBox="1"/>
          <p:nvPr/>
        </p:nvSpPr>
        <p:spPr>
          <a:xfrm>
            <a:off x="4835910" y="2159920"/>
            <a:ext cx="2159286" cy="193899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2800" b="1" dirty="0"/>
              <a:t>n-bit</a:t>
            </a:r>
          </a:p>
          <a:p>
            <a:pPr algn="ctr"/>
            <a:r>
              <a:rPr lang="en-US" altLang="ko-KR" sz="2800" b="1" dirty="0"/>
              <a:t>BTS</a:t>
            </a:r>
          </a:p>
          <a:p>
            <a:pPr algn="ctr"/>
            <a:r>
              <a:rPr lang="en-US" altLang="ko-KR" sz="2800" b="1" dirty="0"/>
              <a:t>k-times</a:t>
            </a:r>
          </a:p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393BA8-91D3-4ED1-A7FC-C6B794C77029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 flipV="1">
            <a:off x="3821988" y="3129416"/>
            <a:ext cx="1013922" cy="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1D0C59-1DF9-4E4A-B60E-5C4A7F0D9207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6995196" y="3129416"/>
            <a:ext cx="1013923" cy="1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3">
            <a:extLst>
              <a:ext uri="{FF2B5EF4-FFF2-40B4-BE49-F238E27FC236}">
                <a16:creationId xmlns:a16="http://schemas.microsoft.com/office/drawing/2014/main" id="{A54979C5-18DF-46C6-A36D-B7764721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47" y="4610335"/>
            <a:ext cx="11029615" cy="169319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Given n-bit precision BTS, one can obtain a </a:t>
            </a:r>
            <a:r>
              <a:rPr lang="en-US" altLang="ko-KR" sz="3000" dirty="0" err="1"/>
              <a:t>kn</a:t>
            </a:r>
            <a:r>
              <a:rPr lang="en-US" altLang="ko-KR" sz="3000" dirty="0"/>
              <a:t>-bit BTS by </a:t>
            </a:r>
            <a:r>
              <a:rPr lang="en-US" altLang="ko-KR" sz="3000" b="1" dirty="0">
                <a:solidFill>
                  <a:schemeClr val="tx1"/>
                </a:solidFill>
              </a:rPr>
              <a:t>repeating the bootstrapping algorithm k-times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2CDA29-708A-4FE5-AF1A-6D4670CD13D9}"/>
              </a:ext>
            </a:extLst>
          </p:cNvPr>
          <p:cNvSpPr/>
          <p:nvPr/>
        </p:nvSpPr>
        <p:spPr>
          <a:xfrm>
            <a:off x="695325" y="2883134"/>
            <a:ext cx="312666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A0469F-CE73-402B-B25A-69091C93BF23}"/>
              </a:ext>
            </a:extLst>
          </p:cNvPr>
          <p:cNvSpPr/>
          <p:nvPr/>
        </p:nvSpPr>
        <p:spPr>
          <a:xfrm>
            <a:off x="7985254" y="2868037"/>
            <a:ext cx="3126663" cy="5068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4A68F8-17F0-435D-8CD3-0D5ECD47AAE6}"/>
              </a:ext>
            </a:extLst>
          </p:cNvPr>
          <p:cNvSpPr/>
          <p:nvPr/>
        </p:nvSpPr>
        <p:spPr>
          <a:xfrm>
            <a:off x="4835911" y="2163783"/>
            <a:ext cx="2159286" cy="19334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6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13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Comparison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B9424DB5-FF3C-472F-84B3-7CC52892A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221673"/>
                  </p:ext>
                </p:extLst>
              </p:nvPr>
            </p:nvGraphicFramePr>
            <p:xfrm>
              <a:off x="1137797" y="1554012"/>
              <a:ext cx="9916404" cy="3308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734">
                      <a:extLst>
                        <a:ext uri="{9D8B030D-6E8A-4147-A177-3AD203B41FA5}">
                          <a16:colId xmlns:a16="http://schemas.microsoft.com/office/drawing/2014/main" val="1243977102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2821261151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1515864934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791506692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3204002393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3504524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Algorithm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Boot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44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[BMT+21]</a:t>
                          </a:r>
                          <a:endParaRPr lang="ko-KR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7.5s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466070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[JM22]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174172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167s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76640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100.11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497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93.03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458224"/>
                      </a:ext>
                    </a:extLst>
                  </a:tr>
                  <a:tr h="29159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This work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723984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255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300s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252833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420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903s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88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B9424DB5-FF3C-472F-84B3-7CC52892A3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7221673"/>
                  </p:ext>
                </p:extLst>
              </p:nvPr>
            </p:nvGraphicFramePr>
            <p:xfrm>
              <a:off x="1137797" y="1554012"/>
              <a:ext cx="9916404" cy="3308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734">
                      <a:extLst>
                        <a:ext uri="{9D8B030D-6E8A-4147-A177-3AD203B41FA5}">
                          <a16:colId xmlns:a16="http://schemas.microsoft.com/office/drawing/2014/main" val="1243977102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2821261151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1515864934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791506692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3204002393"/>
                        </a:ext>
                      </a:extLst>
                    </a:gridCol>
                    <a:gridCol w="1652734">
                      <a:extLst>
                        <a:ext uri="{9D8B030D-6E8A-4147-A177-3AD203B41FA5}">
                          <a16:colId xmlns:a16="http://schemas.microsoft.com/office/drawing/2014/main" val="3504524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Algorithm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Boot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44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[BMT+21]</a:t>
                          </a:r>
                          <a:endParaRPr lang="ko-KR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400368" b="-7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108197" r="-301845" b="-7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7.5s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46607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[JM22]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11667" r="-400368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211667" r="-301845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17417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1667" r="-400368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311667" r="-301845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167s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766406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11667" r="-400368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411667" r="-301845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100.11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4977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3279" r="-40036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503279" r="-3018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93.03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458224"/>
                      </a:ext>
                    </a:extLst>
                  </a:tr>
                  <a:tr h="368808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This work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3333" r="-400368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613333" r="-30184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6723984"/>
                      </a:ext>
                    </a:extLst>
                  </a:tr>
                  <a:tr h="368808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1639" r="-4003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701639" r="-30184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255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300s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25283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5000" r="-40036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738" t="-815000" r="-30184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420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903s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880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5B8E67BB-0E2A-43B9-B9C0-C351C12DD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493006"/>
                  </p:ext>
                </p:extLst>
              </p:nvPr>
            </p:nvGraphicFramePr>
            <p:xfrm>
              <a:off x="1137797" y="5149881"/>
              <a:ext cx="99164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629">
                      <a:extLst>
                        <a:ext uri="{9D8B030D-6E8A-4147-A177-3AD203B41FA5}">
                          <a16:colId xmlns:a16="http://schemas.microsoft.com/office/drawing/2014/main" val="3549133027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272133890"/>
                        </a:ext>
                      </a:extLst>
                    </a:gridCol>
                    <a:gridCol w="1145475">
                      <a:extLst>
                        <a:ext uri="{9D8B030D-6E8A-4147-A177-3AD203B41FA5}">
                          <a16:colId xmlns:a16="http://schemas.microsoft.com/office/drawing/2014/main" val="3965015384"/>
                        </a:ext>
                      </a:extLst>
                    </a:gridCol>
                    <a:gridCol w="1687783">
                      <a:extLst>
                        <a:ext uri="{9D8B030D-6E8A-4147-A177-3AD203B41FA5}">
                          <a16:colId xmlns:a16="http://schemas.microsoft.com/office/drawing/2014/main" val="1013259142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456677769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3974532008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291255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Algorithm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time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time/depth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83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&lt; 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101.5s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33.8s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82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This work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175.8s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19.5s</a:t>
                          </a:r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057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5B8E67BB-0E2A-43B9-B9C0-C351C12DD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493006"/>
                  </p:ext>
                </p:extLst>
              </p:nvPr>
            </p:nvGraphicFramePr>
            <p:xfrm>
              <a:off x="1137797" y="5149881"/>
              <a:ext cx="991640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6629">
                      <a:extLst>
                        <a:ext uri="{9D8B030D-6E8A-4147-A177-3AD203B41FA5}">
                          <a16:colId xmlns:a16="http://schemas.microsoft.com/office/drawing/2014/main" val="3549133027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272133890"/>
                        </a:ext>
                      </a:extLst>
                    </a:gridCol>
                    <a:gridCol w="1145475">
                      <a:extLst>
                        <a:ext uri="{9D8B030D-6E8A-4147-A177-3AD203B41FA5}">
                          <a16:colId xmlns:a16="http://schemas.microsoft.com/office/drawing/2014/main" val="3965015384"/>
                        </a:ext>
                      </a:extLst>
                    </a:gridCol>
                    <a:gridCol w="1687783">
                      <a:extLst>
                        <a:ext uri="{9D8B030D-6E8A-4147-A177-3AD203B41FA5}">
                          <a16:colId xmlns:a16="http://schemas.microsoft.com/office/drawing/2014/main" val="1013259142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456677769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3974532008"/>
                        </a:ext>
                      </a:extLst>
                    </a:gridCol>
                    <a:gridCol w="1416629">
                      <a:extLst>
                        <a:ext uri="{9D8B030D-6E8A-4147-A177-3AD203B41FA5}">
                          <a16:colId xmlns:a16="http://schemas.microsoft.com/office/drawing/2014/main" val="291255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Algorithm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time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time/depth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83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106452" r="-50301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47872" t="-106452" r="-52074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&lt; 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101.5s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33.8s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82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This work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209836" r="-50301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47872" t="-209836" r="-5207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175.8s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19.5s</a:t>
                          </a:r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057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29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14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META-BTS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9470B-24F3-4678-ACB3-CDF80659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43022"/>
            <a:ext cx="11029615" cy="440869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Provides </a:t>
            </a:r>
            <a:r>
              <a:rPr lang="en-US" altLang="ko-KR" sz="2800" b="1" dirty="0">
                <a:solidFill>
                  <a:schemeClr val="tx1"/>
                </a:solidFill>
              </a:rPr>
              <a:t>higher precision </a:t>
            </a:r>
            <a:r>
              <a:rPr lang="en-US" altLang="ko-KR" sz="2800" dirty="0">
                <a:solidFill>
                  <a:schemeClr val="tx1"/>
                </a:solidFill>
              </a:rPr>
              <a:t>BTS under the same parameters</a:t>
            </a: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Improves</a:t>
            </a:r>
            <a:r>
              <a:rPr lang="en-US" altLang="ko-KR" sz="2800" dirty="0">
                <a:solidFill>
                  <a:schemeClr val="tx1"/>
                </a:solidFill>
              </a:rPr>
              <a:t> asymptotic time complexity in BTS</a:t>
            </a: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More levels </a:t>
            </a:r>
            <a:r>
              <a:rPr lang="en-US" altLang="ko-KR" sz="2800" dirty="0">
                <a:solidFill>
                  <a:schemeClr val="tx1"/>
                </a:solidFill>
              </a:rPr>
              <a:t>for multiplication left after BTS</a:t>
            </a: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Can use </a:t>
            </a:r>
            <a:r>
              <a:rPr lang="en-US" altLang="ko-KR" sz="2800" b="1" dirty="0">
                <a:solidFill>
                  <a:schemeClr val="tx1"/>
                </a:solidFill>
              </a:rPr>
              <a:t>any BTS algorithm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3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15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F5B6B-9F18-784E-8F45-22134A584E53}"/>
              </a:ext>
            </a:extLst>
          </p:cNvPr>
          <p:cNvSpPr txBox="1"/>
          <p:nvPr/>
        </p:nvSpPr>
        <p:spPr>
          <a:xfrm>
            <a:off x="4107873" y="2767281"/>
            <a:ext cx="3976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483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43866"/>
            <a:ext cx="11029615" cy="500458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Homomorphic Encryption</a:t>
            </a:r>
          </a:p>
          <a:p>
            <a:r>
              <a:rPr lang="en-US" altLang="ko-KR" sz="2800" dirty="0"/>
              <a:t>CKKS scheme</a:t>
            </a:r>
          </a:p>
          <a:p>
            <a:r>
              <a:rPr lang="en-US" altLang="ko-KR" sz="2800" dirty="0"/>
              <a:t>Bootstrapping for CKKS</a:t>
            </a:r>
          </a:p>
          <a:p>
            <a:r>
              <a:rPr lang="en-US" altLang="ko-KR" sz="2800" dirty="0"/>
              <a:t>META-BTS</a:t>
            </a:r>
          </a:p>
          <a:p>
            <a:pPr lvl="1"/>
            <a:endParaRPr lang="en-US" altLang="ko-KR" sz="2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Outline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4633666"/>
            <a:ext cx="11029615" cy="201478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Encryption scheme which allows computing over encrypted data without decryption</a:t>
            </a:r>
          </a:p>
          <a:p>
            <a:r>
              <a:rPr lang="en-US" altLang="ko-KR" sz="2800" dirty="0"/>
              <a:t>Provides efficient privacy preserving computation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Homomorphic Encryption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BBD57B2-843E-4876-8F54-C01689014B36}"/>
              </a:ext>
            </a:extLst>
          </p:cNvPr>
          <p:cNvGrpSpPr/>
          <p:nvPr/>
        </p:nvGrpSpPr>
        <p:grpSpPr>
          <a:xfrm>
            <a:off x="1349768" y="1878141"/>
            <a:ext cx="9492464" cy="1723016"/>
            <a:chOff x="503264" y="1370932"/>
            <a:chExt cx="9492464" cy="17230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15875D0-37D7-4312-87D1-DF8EDDF5D471}"/>
                </a:ext>
              </a:extLst>
            </p:cNvPr>
            <p:cNvGrpSpPr/>
            <p:nvPr/>
          </p:nvGrpSpPr>
          <p:grpSpPr>
            <a:xfrm>
              <a:off x="503264" y="1672079"/>
              <a:ext cx="914400" cy="914400"/>
              <a:chOff x="3388759" y="2509515"/>
              <a:chExt cx="914400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AB76C5A-9A18-4A35-94E3-E82FE81BE669}"/>
                      </a:ext>
                    </a:extLst>
                  </p:cNvPr>
                  <p:cNvSpPr txBox="1"/>
                  <p:nvPr/>
                </p:nvSpPr>
                <p:spPr>
                  <a:xfrm>
                    <a:off x="3532597" y="2715577"/>
                    <a:ext cx="626724" cy="46166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AB76C5A-9A18-4A35-94E3-E82FE81BE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2597" y="2715577"/>
                    <a:ext cx="62672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그래픽 8" descr="용지">
                <a:extLst>
                  <a:ext uri="{FF2B5EF4-FFF2-40B4-BE49-F238E27FC236}">
                    <a16:creationId xmlns:a16="http://schemas.microsoft.com/office/drawing/2014/main" id="{1182719F-1633-424B-9DD0-80F8D0AF1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88759" y="25095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C26A35A0-2C10-4E00-9AD5-49E3EBB5B8FB}"/>
                </a:ext>
              </a:extLst>
            </p:cNvPr>
            <p:cNvSpPr/>
            <p:nvPr/>
          </p:nvSpPr>
          <p:spPr>
            <a:xfrm>
              <a:off x="1417664" y="1993482"/>
              <a:ext cx="576372" cy="27159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23CAB4-862A-49AF-822A-B8BC3F46915C}"/>
                </a:ext>
              </a:extLst>
            </p:cNvPr>
            <p:cNvGrpSpPr/>
            <p:nvPr/>
          </p:nvGrpSpPr>
          <p:grpSpPr>
            <a:xfrm>
              <a:off x="2165450" y="1672079"/>
              <a:ext cx="1006867" cy="1421869"/>
              <a:chOff x="3328826" y="2196060"/>
              <a:chExt cx="1006867" cy="1421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0EF6DD6-238A-4652-A116-2404C7ECE85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826" y="3156264"/>
                    <a:ext cx="1006867" cy="46166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0EF6DD6-238A-4652-A116-2404C7ECE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826" y="3156264"/>
                    <a:ext cx="100686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94" b="-1666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그래픽 13" descr="용지">
                <a:extLst>
                  <a:ext uri="{FF2B5EF4-FFF2-40B4-BE49-F238E27FC236}">
                    <a16:creationId xmlns:a16="http://schemas.microsoft.com/office/drawing/2014/main" id="{4AE2B66E-778E-471C-B8DF-354456D2B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9648" y="219606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6" name="그래픽 15" descr="자물쇠">
              <a:extLst>
                <a:ext uri="{FF2B5EF4-FFF2-40B4-BE49-F238E27FC236}">
                  <a16:creationId xmlns:a16="http://schemas.microsoft.com/office/drawing/2014/main" id="{7A72E8D0-C72D-428D-AA1F-881C53B86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49694" y="1857592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4F0E31D-0473-4655-A1A2-87FF66D399FB}"/>
                    </a:ext>
                  </a:extLst>
                </p:cNvPr>
                <p:cNvSpPr/>
                <p:nvPr/>
              </p:nvSpPr>
              <p:spPr>
                <a:xfrm>
                  <a:off x="3948445" y="1370932"/>
                  <a:ext cx="1917333" cy="1525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Circuit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4F0E31D-0473-4655-A1A2-87FF66D39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45" y="1370932"/>
                  <a:ext cx="1917333" cy="15256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CE00E32-3A8D-4B38-8759-DA29B4E4FE56}"/>
                </a:ext>
              </a:extLst>
            </p:cNvPr>
            <p:cNvGrpSpPr/>
            <p:nvPr/>
          </p:nvGrpSpPr>
          <p:grpSpPr>
            <a:xfrm>
              <a:off x="6615450" y="1672079"/>
              <a:ext cx="1146852" cy="1421869"/>
              <a:chOff x="3127196" y="2196060"/>
              <a:chExt cx="1146852" cy="1421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8CBEC16-3556-4A69-BE0B-02C30DB4A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196" y="3156264"/>
                    <a:ext cx="1006867" cy="46166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8CBEC16-3556-4A69-BE0B-02C30DB4A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196" y="3156264"/>
                    <a:ext cx="100686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910" b="-1666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4" name="그래픽 23" descr="용지">
                <a:extLst>
                  <a:ext uri="{FF2B5EF4-FFF2-40B4-BE49-F238E27FC236}">
                    <a16:creationId xmlns:a16="http://schemas.microsoft.com/office/drawing/2014/main" id="{59585B47-41C8-4F62-BB5F-24E9663FB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9648" y="219606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5" name="그래픽 24" descr="자물쇠">
              <a:extLst>
                <a:ext uri="{FF2B5EF4-FFF2-40B4-BE49-F238E27FC236}">
                  <a16:creationId xmlns:a16="http://schemas.microsoft.com/office/drawing/2014/main" id="{36741C06-3929-49E4-A651-7DEA121BD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01324" y="1838031"/>
              <a:ext cx="914400" cy="914400"/>
            </a:xfrm>
            <a:prstGeom prst="rect">
              <a:avLst/>
            </a:prstGeom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A733E53A-4324-46F6-9031-C414E1AD53D1}"/>
                </a:ext>
              </a:extLst>
            </p:cNvPr>
            <p:cNvSpPr/>
            <p:nvPr/>
          </p:nvSpPr>
          <p:spPr>
            <a:xfrm>
              <a:off x="3107938" y="1974766"/>
              <a:ext cx="576372" cy="27159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D932A1B0-635C-4479-AB49-2929DEBA8D3F}"/>
                </a:ext>
              </a:extLst>
            </p:cNvPr>
            <p:cNvSpPr/>
            <p:nvPr/>
          </p:nvSpPr>
          <p:spPr>
            <a:xfrm>
              <a:off x="6112356" y="1991369"/>
              <a:ext cx="576372" cy="27159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78635F85-7F0F-4DA8-8E97-9595B22A2D4C}"/>
                </a:ext>
              </a:extLst>
            </p:cNvPr>
            <p:cNvSpPr/>
            <p:nvPr/>
          </p:nvSpPr>
          <p:spPr>
            <a:xfrm>
              <a:off x="7921476" y="1967625"/>
              <a:ext cx="576372" cy="27159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3A47EEC-B081-4567-976F-69A4179A5D84}"/>
                    </a:ext>
                  </a:extLst>
                </p:cNvPr>
                <p:cNvSpPr txBox="1"/>
                <p:nvPr/>
              </p:nvSpPr>
              <p:spPr>
                <a:xfrm>
                  <a:off x="8662408" y="2002437"/>
                  <a:ext cx="1333320" cy="33855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3A47EEC-B081-4567-976F-69A4179A5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08" y="2002437"/>
                  <a:ext cx="1333320" cy="338554"/>
                </a:xfrm>
                <a:prstGeom prst="rect">
                  <a:avLst/>
                </a:prstGeom>
                <a:blipFill>
                  <a:blip r:embed="rId11"/>
                  <a:stretch>
                    <a:fillRect t="-3509" b="-2105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그래픽 31" descr="용지">
              <a:extLst>
                <a:ext uri="{FF2B5EF4-FFF2-40B4-BE49-F238E27FC236}">
                  <a16:creationId xmlns:a16="http://schemas.microsoft.com/office/drawing/2014/main" id="{6BA14A9E-6FEB-401D-B3FB-C4562C16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8139" y="1693344"/>
              <a:ext cx="914400" cy="914400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C31BD5B4-EF35-4092-AD70-DD1A9F2A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0784" y="3480638"/>
            <a:ext cx="1137044" cy="11370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3ACB66-1DA6-4DA4-A3CC-7A941E0BEFF5}"/>
              </a:ext>
            </a:extLst>
          </p:cNvPr>
          <p:cNvSpPr txBox="1"/>
          <p:nvPr/>
        </p:nvSpPr>
        <p:spPr>
          <a:xfrm rot="941285">
            <a:off x="7294345" y="3495675"/>
            <a:ext cx="506629" cy="40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790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4485842"/>
            <a:ext cx="11029615" cy="1738767"/>
          </a:xfrm>
        </p:spPr>
        <p:txBody>
          <a:bodyPr>
            <a:noAutofit/>
          </a:bodyPr>
          <a:lstStyle/>
          <a:p>
            <a:pPr lvl="1"/>
            <a:r>
              <a:rPr lang="en-US" altLang="ko-KR" sz="2600" dirty="0"/>
              <a:t>Provides approximate computation</a:t>
            </a:r>
          </a:p>
          <a:p>
            <a:pPr lvl="1"/>
            <a:r>
              <a:rPr lang="en-US" altLang="ko-KR" sz="2600" dirty="0"/>
              <a:t>Supports SIMD addition and multiplication on complex numbers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CKKS scheme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6B0E2-2398-44B3-B73A-F024CBF11ED2}"/>
              </a:ext>
            </a:extLst>
          </p:cNvPr>
          <p:cNvSpPr txBox="1"/>
          <p:nvPr/>
        </p:nvSpPr>
        <p:spPr>
          <a:xfrm>
            <a:off x="319509" y="6242283"/>
            <a:ext cx="1129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[CKKS17] Jung </a:t>
            </a:r>
            <a:r>
              <a:rPr lang="en-US" altLang="ko-KR" sz="1400" dirty="0" err="1"/>
              <a:t>Hee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Cheon</a:t>
            </a:r>
            <a:r>
              <a:rPr lang="en-US" altLang="ko-KR" sz="1400" dirty="0"/>
              <a:t> et.al. Homomorphic Encryption for Arithmetic of Approximate Numbers.  </a:t>
            </a:r>
            <a:r>
              <a:rPr lang="en-US" altLang="ko-KR" sz="1400" dirty="0" err="1"/>
              <a:t>Asiacrypt</a:t>
            </a:r>
            <a:r>
              <a:rPr lang="en-US" altLang="ko-KR" sz="1400" dirty="0"/>
              <a:t> 2017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8C158-F614-4B3B-9982-838C96327B3A}"/>
              </a:ext>
            </a:extLst>
          </p:cNvPr>
          <p:cNvSpPr/>
          <p:nvPr/>
        </p:nvSpPr>
        <p:spPr>
          <a:xfrm>
            <a:off x="3426497" y="3452115"/>
            <a:ext cx="678094" cy="678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EA1F6-0C69-46FC-A843-7C11CD70F3C5}"/>
              </a:ext>
            </a:extLst>
          </p:cNvPr>
          <p:cNvSpPr/>
          <p:nvPr/>
        </p:nvSpPr>
        <p:spPr>
          <a:xfrm>
            <a:off x="5839211" y="3459820"/>
            <a:ext cx="678094" cy="678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F1F9D2-AE8D-4330-99DA-BCA947FCE5F8}"/>
              </a:ext>
            </a:extLst>
          </p:cNvPr>
          <p:cNvSpPr/>
          <p:nvPr/>
        </p:nvSpPr>
        <p:spPr>
          <a:xfrm>
            <a:off x="8251925" y="3465812"/>
            <a:ext cx="678094" cy="678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8FB25B-3E9F-4992-A384-FCAAB11D787E}"/>
              </a:ext>
            </a:extLst>
          </p:cNvPr>
          <p:cNvSpPr/>
          <p:nvPr/>
        </p:nvSpPr>
        <p:spPr>
          <a:xfrm>
            <a:off x="4766418" y="3592574"/>
            <a:ext cx="416960" cy="412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0BDD4E-7FFF-4E4D-AC8D-D615883759E1}"/>
              </a:ext>
            </a:extLst>
          </p:cNvPr>
          <p:cNvSpPr/>
          <p:nvPr/>
        </p:nvSpPr>
        <p:spPr>
          <a:xfrm>
            <a:off x="7173138" y="3584868"/>
            <a:ext cx="416960" cy="4125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66C0C6-C495-440D-84E1-9986D8E77339}"/>
              </a:ext>
            </a:extLst>
          </p:cNvPr>
          <p:cNvSpPr/>
          <p:nvPr/>
        </p:nvSpPr>
        <p:spPr>
          <a:xfrm>
            <a:off x="5839211" y="1828430"/>
            <a:ext cx="678094" cy="678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508390-2652-4181-8C20-373DB6BC3ECC}"/>
              </a:ext>
            </a:extLst>
          </p:cNvPr>
          <p:cNvSpPr/>
          <p:nvPr/>
        </p:nvSpPr>
        <p:spPr>
          <a:xfrm>
            <a:off x="3426497" y="1828429"/>
            <a:ext cx="678094" cy="678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B26860-21E0-4F49-BE03-71B23652250E}"/>
              </a:ext>
            </a:extLst>
          </p:cNvPr>
          <p:cNvSpPr/>
          <p:nvPr/>
        </p:nvSpPr>
        <p:spPr>
          <a:xfrm>
            <a:off x="4763421" y="1961182"/>
            <a:ext cx="416960" cy="4125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래픽 13" descr="자물쇠">
            <a:extLst>
              <a:ext uri="{FF2B5EF4-FFF2-40B4-BE49-F238E27FC236}">
                <a16:creationId xmlns:a16="http://schemas.microsoft.com/office/drawing/2014/main" id="{1A98DF8D-4F93-4415-B431-121BF856B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982" y="3855833"/>
            <a:ext cx="424751" cy="424751"/>
          </a:xfrm>
          <a:prstGeom prst="rect">
            <a:avLst/>
          </a:prstGeom>
        </p:spPr>
      </p:pic>
      <p:pic>
        <p:nvPicPr>
          <p:cNvPr id="15" name="그래픽 14" descr="자물쇠">
            <a:extLst>
              <a:ext uri="{FF2B5EF4-FFF2-40B4-BE49-F238E27FC236}">
                <a16:creationId xmlns:a16="http://schemas.microsoft.com/office/drawing/2014/main" id="{F603C70C-4C1F-4B08-A6EE-CEFBC94B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912" y="3855832"/>
            <a:ext cx="424751" cy="424751"/>
          </a:xfrm>
          <a:prstGeom prst="rect">
            <a:avLst/>
          </a:prstGeom>
        </p:spPr>
      </p:pic>
      <p:pic>
        <p:nvPicPr>
          <p:cNvPr id="16" name="그래픽 15" descr="자물쇠">
            <a:extLst>
              <a:ext uri="{FF2B5EF4-FFF2-40B4-BE49-F238E27FC236}">
                <a16:creationId xmlns:a16="http://schemas.microsoft.com/office/drawing/2014/main" id="{4823C436-3374-4EDB-97F8-70D0C159E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5842" y="3862682"/>
            <a:ext cx="424751" cy="42475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50D28F-8B14-4D7A-86E2-38FB0352AE4C}"/>
              </a:ext>
            </a:extLst>
          </p:cNvPr>
          <p:cNvSpPr/>
          <p:nvPr/>
        </p:nvSpPr>
        <p:spPr>
          <a:xfrm>
            <a:off x="7189275" y="1961182"/>
            <a:ext cx="416960" cy="41258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B473B3-C372-469B-8CC0-3FAE8305AF80}"/>
              </a:ext>
            </a:extLst>
          </p:cNvPr>
          <p:cNvSpPr/>
          <p:nvPr/>
        </p:nvSpPr>
        <p:spPr>
          <a:xfrm>
            <a:off x="8251925" y="1828430"/>
            <a:ext cx="678094" cy="678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033F483-5118-435E-B06F-F3FFD574938D}"/>
              </a:ext>
            </a:extLst>
          </p:cNvPr>
          <p:cNvSpPr/>
          <p:nvPr/>
        </p:nvSpPr>
        <p:spPr>
          <a:xfrm>
            <a:off x="3711573" y="2506524"/>
            <a:ext cx="73609" cy="795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3E85947-33E1-4150-AD62-6CA51F28A827}"/>
              </a:ext>
            </a:extLst>
          </p:cNvPr>
          <p:cNvSpPr/>
          <p:nvPr/>
        </p:nvSpPr>
        <p:spPr>
          <a:xfrm>
            <a:off x="6141453" y="2521530"/>
            <a:ext cx="73609" cy="795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F601966-45CC-480C-AD89-7EC51B76501F}"/>
              </a:ext>
            </a:extLst>
          </p:cNvPr>
          <p:cNvSpPr/>
          <p:nvPr/>
        </p:nvSpPr>
        <p:spPr>
          <a:xfrm rot="10800000">
            <a:off x="8554167" y="2506523"/>
            <a:ext cx="73609" cy="795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C1886-7BF0-4D6D-9B76-DE8937D87333}"/>
              </a:ext>
            </a:extLst>
          </p:cNvPr>
          <p:cNvSpPr txBox="1"/>
          <p:nvPr/>
        </p:nvSpPr>
        <p:spPr>
          <a:xfrm>
            <a:off x="2816029" y="2667172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Encrypt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6E038-D7F3-4B14-B361-889D69533AE0}"/>
              </a:ext>
            </a:extLst>
          </p:cNvPr>
          <p:cNvSpPr txBox="1"/>
          <p:nvPr/>
        </p:nvSpPr>
        <p:spPr>
          <a:xfrm>
            <a:off x="5204815" y="2663794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Encrypt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BD736-3175-41B0-A1DD-C92722D2A731}"/>
              </a:ext>
            </a:extLst>
          </p:cNvPr>
          <p:cNvSpPr txBox="1"/>
          <p:nvPr/>
        </p:nvSpPr>
        <p:spPr>
          <a:xfrm>
            <a:off x="7641457" y="2663794"/>
            <a:ext cx="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Decrypt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3608B-6CD1-4B56-B8CE-CEDC0CC5458B}"/>
              </a:ext>
            </a:extLst>
          </p:cNvPr>
          <p:cNvSpPr txBox="1"/>
          <p:nvPr/>
        </p:nvSpPr>
        <p:spPr>
          <a:xfrm>
            <a:off x="3810736" y="1874591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.2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2B3D5-C367-498F-BF07-61DC741C411E}"/>
              </a:ext>
            </a:extLst>
          </p:cNvPr>
          <p:cNvSpPr txBox="1"/>
          <p:nvPr/>
        </p:nvSpPr>
        <p:spPr>
          <a:xfrm>
            <a:off x="6223450" y="1874590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.3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FAB12-3428-4497-A01B-1DF248F9225E}"/>
              </a:ext>
            </a:extLst>
          </p:cNvPr>
          <p:cNvSpPr txBox="1"/>
          <p:nvPr/>
        </p:nvSpPr>
        <p:spPr>
          <a:xfrm>
            <a:off x="8638908" y="1874589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.3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AB0473-93C1-493F-A4D0-784C4C554794}"/>
              </a:ext>
            </a:extLst>
          </p:cNvPr>
          <p:cNvSpPr txBox="1"/>
          <p:nvPr/>
        </p:nvSpPr>
        <p:spPr>
          <a:xfrm>
            <a:off x="3779256" y="3497740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.3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0BF69-99C1-45C6-AC2E-877F7B837370}"/>
              </a:ext>
            </a:extLst>
          </p:cNvPr>
          <p:cNvSpPr txBox="1"/>
          <p:nvPr/>
        </p:nvSpPr>
        <p:spPr>
          <a:xfrm>
            <a:off x="6227871" y="3506479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.2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57E391-7FEE-42DF-94C6-833F63AE7D8E}"/>
              </a:ext>
            </a:extLst>
          </p:cNvPr>
          <p:cNvSpPr txBox="1"/>
          <p:nvPr/>
        </p:nvSpPr>
        <p:spPr>
          <a:xfrm>
            <a:off x="8638908" y="3518032"/>
            <a:ext cx="77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.1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/>
      <p:bldP spid="18" grpId="0"/>
      <p:bldP spid="20" grpId="0" animBg="1"/>
      <p:bldP spid="21" grpId="0" animBg="1"/>
      <p:bldP spid="22" grpId="0" animBg="1"/>
      <p:bldP spid="24" grpId="0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4819650"/>
            <a:ext cx="11029615" cy="1319049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Multiplication of ciphertexts consumes level(modulus)</a:t>
            </a:r>
          </a:p>
          <a:p>
            <a:r>
              <a:rPr lang="en-US" altLang="ko-KR" sz="2600" dirty="0"/>
              <a:t>To continue homomorphic computations, need to refresh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Homomorphic Encryption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9293AE-E19B-4FAA-8CD5-E093B2EF2244}"/>
              </a:ext>
            </a:extLst>
          </p:cNvPr>
          <p:cNvCxnSpPr>
            <a:cxnSpLocks/>
          </p:cNvCxnSpPr>
          <p:nvPr/>
        </p:nvCxnSpPr>
        <p:spPr>
          <a:xfrm flipH="1">
            <a:off x="4913723" y="2153023"/>
            <a:ext cx="8061" cy="26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5E88ED-FADE-4CB3-8B40-11E5DCC1BE3B}"/>
              </a:ext>
            </a:extLst>
          </p:cNvPr>
          <p:cNvCxnSpPr/>
          <p:nvPr/>
        </p:nvCxnSpPr>
        <p:spPr>
          <a:xfrm>
            <a:off x="4913723" y="2810050"/>
            <a:ext cx="0" cy="2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EC7B72-CB81-4F7F-9BEF-66130B504110}"/>
              </a:ext>
            </a:extLst>
          </p:cNvPr>
          <p:cNvCxnSpPr/>
          <p:nvPr/>
        </p:nvCxnSpPr>
        <p:spPr>
          <a:xfrm>
            <a:off x="4913723" y="3626922"/>
            <a:ext cx="0" cy="2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7FAD53-30B9-41D1-8EDF-FE3C0EE8EABD}"/>
                  </a:ext>
                </a:extLst>
              </p:cNvPr>
              <p:cNvSpPr txBox="1"/>
              <p:nvPr/>
            </p:nvSpPr>
            <p:spPr>
              <a:xfrm>
                <a:off x="4761323" y="311840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7FAD53-30B9-41D1-8EDF-FE3C0EE8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23" y="3118406"/>
                <a:ext cx="3209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A03230-E01B-4EF2-AECA-589B35D48C48}"/>
              </a:ext>
            </a:extLst>
          </p:cNvPr>
          <p:cNvCxnSpPr/>
          <p:nvPr/>
        </p:nvCxnSpPr>
        <p:spPr>
          <a:xfrm>
            <a:off x="4921784" y="4309129"/>
            <a:ext cx="0" cy="2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DEE0-82C2-45EF-B91C-51C61A4C43A5}"/>
                  </a:ext>
                </a:extLst>
              </p:cNvPr>
              <p:cNvSpPr txBox="1"/>
              <p:nvPr/>
            </p:nvSpPr>
            <p:spPr>
              <a:xfrm>
                <a:off x="765210" y="1793840"/>
                <a:ext cx="174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nor/>
                        </m:rPr>
                        <a:rPr lang="en-US" altLang="ko-KR" dirty="0"/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DEE0-82C2-45EF-B91C-51C61A4C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0" y="1793840"/>
                <a:ext cx="17482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F6BDBC-BE13-492D-9414-2DCBC170A557}"/>
                  </a:ext>
                </a:extLst>
              </p:cNvPr>
              <p:cNvSpPr txBox="1"/>
              <p:nvPr/>
            </p:nvSpPr>
            <p:spPr>
              <a:xfrm>
                <a:off x="765210" y="2381018"/>
                <a:ext cx="174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dirty="0"/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F6BDBC-BE13-492D-9414-2DCBC170A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0" y="2381018"/>
                <a:ext cx="17482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4AC5E9-C536-4A1D-AC22-92685FEA606C}"/>
                  </a:ext>
                </a:extLst>
              </p:cNvPr>
              <p:cNvSpPr txBox="1"/>
              <p:nvPr/>
            </p:nvSpPr>
            <p:spPr>
              <a:xfrm>
                <a:off x="1478855" y="3118406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4AC5E9-C536-4A1D-AC22-92685FEA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55" y="3118406"/>
                <a:ext cx="3209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C2B24F-13F1-46F8-93D1-D19190F54325}"/>
                  </a:ext>
                </a:extLst>
              </p:cNvPr>
              <p:cNvSpPr txBox="1"/>
              <p:nvPr/>
            </p:nvSpPr>
            <p:spPr>
              <a:xfrm>
                <a:off x="765210" y="3874458"/>
                <a:ext cx="1748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dirty="0" smtClean="0"/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C2B24F-13F1-46F8-93D1-D19190F54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0" y="3874458"/>
                <a:ext cx="17482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148F223B-6DA2-42F1-913E-D66FCD55CC3D}"/>
              </a:ext>
            </a:extLst>
          </p:cNvPr>
          <p:cNvSpPr/>
          <p:nvPr/>
        </p:nvSpPr>
        <p:spPr>
          <a:xfrm rot="10800000" flipH="1">
            <a:off x="5561423" y="1826105"/>
            <a:ext cx="647700" cy="2387993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CA937-5002-43AE-A67E-752D9D0EB7AA}"/>
              </a:ext>
            </a:extLst>
          </p:cNvPr>
          <p:cNvSpPr txBox="1"/>
          <p:nvPr/>
        </p:nvSpPr>
        <p:spPr>
          <a:xfrm>
            <a:off x="6323424" y="2904848"/>
            <a:ext cx="163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Bootstrapping (BTS)</a:t>
            </a:r>
            <a:endParaRPr lang="ko-KR" altLang="en-US" dirty="0"/>
          </a:p>
        </p:txBody>
      </p:sp>
      <p:pic>
        <p:nvPicPr>
          <p:cNvPr id="23" name="그래픽 22" descr="닫기">
            <a:extLst>
              <a:ext uri="{FF2B5EF4-FFF2-40B4-BE49-F238E27FC236}">
                <a16:creationId xmlns:a16="http://schemas.microsoft.com/office/drawing/2014/main" id="{38ACFF81-ECB6-4410-82AD-99FDB89E77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1323" y="4633723"/>
            <a:ext cx="335021" cy="33502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DC408-0F7F-44C0-A2E0-E30F03DDEDF8}"/>
              </a:ext>
            </a:extLst>
          </p:cNvPr>
          <p:cNvSpPr/>
          <p:nvPr/>
        </p:nvSpPr>
        <p:spPr>
          <a:xfrm>
            <a:off x="4576850" y="1777539"/>
            <a:ext cx="80359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CC25E4-E320-410C-9DDC-359CD0988A94}"/>
              </a:ext>
            </a:extLst>
          </p:cNvPr>
          <p:cNvSpPr/>
          <p:nvPr/>
        </p:nvSpPr>
        <p:spPr>
          <a:xfrm>
            <a:off x="4576849" y="2445870"/>
            <a:ext cx="80359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62D35E-5FE4-4F7C-AB29-0259B087A6BA}"/>
              </a:ext>
            </a:extLst>
          </p:cNvPr>
          <p:cNvSpPr/>
          <p:nvPr/>
        </p:nvSpPr>
        <p:spPr>
          <a:xfrm>
            <a:off x="4576848" y="3934330"/>
            <a:ext cx="80359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EDCEB3-24A7-4B80-B449-34F646A7D5B6}"/>
              </a:ext>
            </a:extLst>
          </p:cNvPr>
          <p:cNvSpPr/>
          <p:nvPr/>
        </p:nvSpPr>
        <p:spPr>
          <a:xfrm>
            <a:off x="4372361" y="3940090"/>
            <a:ext cx="8035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2302EBE-D151-49D4-81BE-C1B790B2B926}"/>
              </a:ext>
            </a:extLst>
          </p:cNvPr>
          <p:cNvSpPr/>
          <p:nvPr/>
        </p:nvSpPr>
        <p:spPr>
          <a:xfrm>
            <a:off x="4246973" y="3938198"/>
            <a:ext cx="1133474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EE90FD-67A1-4A8F-8733-6B9E06C9B21C}"/>
              </a:ext>
            </a:extLst>
          </p:cNvPr>
          <p:cNvSpPr/>
          <p:nvPr/>
        </p:nvSpPr>
        <p:spPr>
          <a:xfrm>
            <a:off x="4372360" y="2447816"/>
            <a:ext cx="8035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4E26BC-7D27-4166-AFE1-6BCC9C67B804}"/>
              </a:ext>
            </a:extLst>
          </p:cNvPr>
          <p:cNvSpPr/>
          <p:nvPr/>
        </p:nvSpPr>
        <p:spPr>
          <a:xfrm>
            <a:off x="4369599" y="1788810"/>
            <a:ext cx="8035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41D343-1D7B-4B88-AF18-C5865773E637}"/>
              </a:ext>
            </a:extLst>
          </p:cNvPr>
          <p:cNvSpPr/>
          <p:nvPr/>
        </p:nvSpPr>
        <p:spPr>
          <a:xfrm>
            <a:off x="2694397" y="1783691"/>
            <a:ext cx="2686050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53EE8A6-3545-4FA8-B9E2-655A0FDB1582}"/>
              </a:ext>
            </a:extLst>
          </p:cNvPr>
          <p:cNvSpPr/>
          <p:nvPr/>
        </p:nvSpPr>
        <p:spPr>
          <a:xfrm>
            <a:off x="2902111" y="2449647"/>
            <a:ext cx="2478336" cy="3693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608EAF-F324-4B12-A247-68B9D6127C53}"/>
              </a:ext>
            </a:extLst>
          </p:cNvPr>
          <p:cNvGrpSpPr/>
          <p:nvPr/>
        </p:nvGrpSpPr>
        <p:grpSpPr>
          <a:xfrm>
            <a:off x="8044294" y="2115625"/>
            <a:ext cx="3514772" cy="1728995"/>
            <a:chOff x="8208678" y="2115625"/>
            <a:chExt cx="3514772" cy="17289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F8B3C4-1E44-4E0D-8581-FBF277E39F17}"/>
                </a:ext>
              </a:extLst>
            </p:cNvPr>
            <p:cNvSpPr/>
            <p:nvPr/>
          </p:nvSpPr>
          <p:spPr>
            <a:xfrm>
              <a:off x="8330491" y="2794243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3B97F0-2230-4D84-9677-F797561E5FF0}"/>
                </a:ext>
              </a:extLst>
            </p:cNvPr>
            <p:cNvSpPr/>
            <p:nvPr/>
          </p:nvSpPr>
          <p:spPr>
            <a:xfrm>
              <a:off x="8330491" y="3343088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CA5B938-0BE7-4857-872C-171502C464EF}"/>
                </a:ext>
              </a:extLst>
            </p:cNvPr>
            <p:cNvSpPr/>
            <p:nvPr/>
          </p:nvSpPr>
          <p:spPr>
            <a:xfrm>
              <a:off x="8330490" y="2260688"/>
              <a:ext cx="803597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6849E7-7F23-4F2D-9DDF-5099D0911FBC}"/>
                </a:ext>
              </a:extLst>
            </p:cNvPr>
            <p:cNvSpPr/>
            <p:nvPr/>
          </p:nvSpPr>
          <p:spPr>
            <a:xfrm>
              <a:off x="8208678" y="2115625"/>
              <a:ext cx="3514772" cy="172899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DFB43-3026-4FBF-83BB-A9969DA591C4}"/>
                </a:ext>
              </a:extLst>
            </p:cNvPr>
            <p:cNvSpPr txBox="1"/>
            <p:nvPr/>
          </p:nvSpPr>
          <p:spPr>
            <a:xfrm>
              <a:off x="9255899" y="2228618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Capacity of ciphertext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067EC9-16F8-4FA6-BE0B-5EA305785C8B}"/>
                </a:ext>
              </a:extLst>
            </p:cNvPr>
            <p:cNvSpPr txBox="1"/>
            <p:nvPr/>
          </p:nvSpPr>
          <p:spPr>
            <a:xfrm>
              <a:off x="9255899" y="2768312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Message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C165E6-7935-46FE-BA44-523CA6B393C0}"/>
                </a:ext>
              </a:extLst>
            </p:cNvPr>
            <p:cNvSpPr txBox="1"/>
            <p:nvPr/>
          </p:nvSpPr>
          <p:spPr>
            <a:xfrm>
              <a:off x="9282418" y="3365105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9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6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Bootstrapping (BTS)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B5C080-2DB1-459A-B6CE-630DEDE2F91A}"/>
              </a:ext>
            </a:extLst>
          </p:cNvPr>
          <p:cNvSpPr txBox="1">
            <a:spLocks/>
          </p:cNvSpPr>
          <p:nvPr/>
        </p:nvSpPr>
        <p:spPr>
          <a:xfrm>
            <a:off x="452063" y="3698696"/>
            <a:ext cx="7654715" cy="2445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Homomorphic re-encryption of a ciphertext</a:t>
            </a:r>
          </a:p>
          <a:p>
            <a:pPr lvl="1"/>
            <a:r>
              <a:rPr lang="en-US" altLang="ko-KR" sz="2400" dirty="0"/>
              <a:t>Requiring a complicated combination of homomorphic operations</a:t>
            </a:r>
          </a:p>
          <a:p>
            <a:r>
              <a:rPr lang="en-US" altLang="ko-KR" sz="2600" dirty="0"/>
              <a:t>Bottleneck of HE application</a:t>
            </a:r>
          </a:p>
          <a:p>
            <a:pPr lvl="1"/>
            <a:r>
              <a:rPr lang="en-US" altLang="ko-KR" sz="2400" dirty="0"/>
              <a:t>Needs a lot of time</a:t>
            </a:r>
          </a:p>
          <a:p>
            <a:pPr lvl="1"/>
            <a:r>
              <a:rPr lang="en-US" altLang="ko-KR" sz="2400" dirty="0"/>
              <a:t>Hard to obtain high precision</a:t>
            </a:r>
          </a:p>
          <a:p>
            <a:pPr lvl="1"/>
            <a:endParaRPr lang="en-US" altLang="ko-KR" sz="2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D791CF-59DF-4DC2-821D-1A8A5E863259}"/>
              </a:ext>
            </a:extLst>
          </p:cNvPr>
          <p:cNvGrpSpPr/>
          <p:nvPr/>
        </p:nvGrpSpPr>
        <p:grpSpPr>
          <a:xfrm>
            <a:off x="8228590" y="3100307"/>
            <a:ext cx="3514772" cy="2807105"/>
            <a:chOff x="8228590" y="3367433"/>
            <a:chExt cx="3514772" cy="28071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897DB14-C376-4091-981B-6FE09EEF2C73}"/>
                </a:ext>
              </a:extLst>
            </p:cNvPr>
            <p:cNvSpPr/>
            <p:nvPr/>
          </p:nvSpPr>
          <p:spPr>
            <a:xfrm>
              <a:off x="8350403" y="4015458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8369E5-F194-4207-B7C3-549673D72986}"/>
                </a:ext>
              </a:extLst>
            </p:cNvPr>
            <p:cNvSpPr/>
            <p:nvPr/>
          </p:nvSpPr>
          <p:spPr>
            <a:xfrm>
              <a:off x="8350403" y="4564303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B4121F-FF4D-48C8-82CE-B6082136800E}"/>
                </a:ext>
              </a:extLst>
            </p:cNvPr>
            <p:cNvSpPr/>
            <p:nvPr/>
          </p:nvSpPr>
          <p:spPr>
            <a:xfrm>
              <a:off x="8350402" y="3481903"/>
              <a:ext cx="803597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954714C-B2A9-487C-A25E-1D914A0073CA}"/>
                </a:ext>
              </a:extLst>
            </p:cNvPr>
            <p:cNvSpPr/>
            <p:nvPr/>
          </p:nvSpPr>
          <p:spPr>
            <a:xfrm>
              <a:off x="8228590" y="3367433"/>
              <a:ext cx="3514772" cy="2807105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2488F-5779-4E42-BC05-3C4C56A6027A}"/>
                </a:ext>
              </a:extLst>
            </p:cNvPr>
            <p:cNvSpPr txBox="1"/>
            <p:nvPr/>
          </p:nvSpPr>
          <p:spPr>
            <a:xfrm>
              <a:off x="9275811" y="3449833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Capacity of ciphertext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479465-1225-4FC7-8E4B-1DA5D5B1499A}"/>
                </a:ext>
              </a:extLst>
            </p:cNvPr>
            <p:cNvSpPr txBox="1"/>
            <p:nvPr/>
          </p:nvSpPr>
          <p:spPr>
            <a:xfrm>
              <a:off x="9275811" y="3989527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Message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1ED804-6A03-41ED-8410-0E662DBBFB99}"/>
                </a:ext>
              </a:extLst>
            </p:cNvPr>
            <p:cNvSpPr txBox="1"/>
            <p:nvPr/>
          </p:nvSpPr>
          <p:spPr>
            <a:xfrm>
              <a:off x="9302330" y="4586320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Error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4A0CF5E-7B66-4E47-B3DE-A561049468AE}"/>
                </a:ext>
              </a:extLst>
            </p:cNvPr>
            <p:cNvSpPr/>
            <p:nvPr/>
          </p:nvSpPr>
          <p:spPr>
            <a:xfrm>
              <a:off x="8350401" y="5113148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4A2545-611B-49D1-9CCE-EBBFB4E08136}"/>
                </a:ext>
              </a:extLst>
            </p:cNvPr>
            <p:cNvSpPr/>
            <p:nvPr/>
          </p:nvSpPr>
          <p:spPr>
            <a:xfrm>
              <a:off x="8350400" y="5656218"/>
              <a:ext cx="803597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8AFC64-B3DC-435D-82B6-263F269DCCCC}"/>
                    </a:ext>
                  </a:extLst>
                </p:cNvPr>
                <p:cNvSpPr txBox="1"/>
                <p:nvPr/>
              </p:nvSpPr>
              <p:spPr>
                <a:xfrm>
                  <a:off x="9275811" y="5108052"/>
                  <a:ext cx="2292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8AFC64-B3DC-435D-82B6-263F269DC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811" y="5108052"/>
                  <a:ext cx="22927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95E381-7163-4CD9-9CE7-21AE2053E6A7}"/>
                </a:ext>
              </a:extLst>
            </p:cNvPr>
            <p:cNvSpPr txBox="1"/>
            <p:nvPr/>
          </p:nvSpPr>
          <p:spPr>
            <a:xfrm>
              <a:off x="9327361" y="5656218"/>
              <a:ext cx="22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Error(BTS)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881DBA-BA01-4F15-937A-93461F99D093}"/>
              </a:ext>
            </a:extLst>
          </p:cNvPr>
          <p:cNvGrpSpPr/>
          <p:nvPr/>
        </p:nvGrpSpPr>
        <p:grpSpPr>
          <a:xfrm>
            <a:off x="1480949" y="2078089"/>
            <a:ext cx="9230103" cy="828751"/>
            <a:chOff x="999804" y="2078089"/>
            <a:chExt cx="9230103" cy="82875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15359F-A249-4F00-8184-391260208DF8}"/>
                </a:ext>
              </a:extLst>
            </p:cNvPr>
            <p:cNvSpPr/>
            <p:nvPr/>
          </p:nvSpPr>
          <p:spPr>
            <a:xfrm>
              <a:off x="1436169" y="2079153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6A5C17-0B92-45BF-9F0F-AD3119CD8B24}"/>
                </a:ext>
              </a:extLst>
            </p:cNvPr>
            <p:cNvSpPr/>
            <p:nvPr/>
          </p:nvSpPr>
          <p:spPr>
            <a:xfrm>
              <a:off x="1228918" y="2090424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BC21A2B-959B-4518-A284-62EDF78D8F02}"/>
                </a:ext>
              </a:extLst>
            </p:cNvPr>
            <p:cNvSpPr/>
            <p:nvPr/>
          </p:nvSpPr>
          <p:spPr>
            <a:xfrm>
              <a:off x="999804" y="2085305"/>
              <a:ext cx="1239962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DF69A2-E6FE-42BF-8F30-707C2DF559A8}"/>
                </a:ext>
              </a:extLst>
            </p:cNvPr>
            <p:cNvSpPr/>
            <p:nvPr/>
          </p:nvSpPr>
          <p:spPr>
            <a:xfrm>
              <a:off x="5781215" y="2078089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CC382-1DD4-44CF-830A-A863D992EA92}"/>
                </a:ext>
              </a:extLst>
            </p:cNvPr>
            <p:cNvSpPr/>
            <p:nvPr/>
          </p:nvSpPr>
          <p:spPr>
            <a:xfrm>
              <a:off x="5573964" y="2089360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2955AF-D0BE-4F8B-8D3C-656624EBC320}"/>
                </a:ext>
              </a:extLst>
            </p:cNvPr>
            <p:cNvSpPr/>
            <p:nvPr/>
          </p:nvSpPr>
          <p:spPr>
            <a:xfrm>
              <a:off x="9426310" y="2084956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C2089-54B5-434A-BB94-D6A2E70F794A}"/>
                </a:ext>
              </a:extLst>
            </p:cNvPr>
            <p:cNvSpPr/>
            <p:nvPr/>
          </p:nvSpPr>
          <p:spPr>
            <a:xfrm>
              <a:off x="9219059" y="2096227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3D8E69D8-0D8D-4A07-AA0C-8EFD210750BC}"/>
                </a:ext>
              </a:extLst>
            </p:cNvPr>
            <p:cNvSpPr/>
            <p:nvPr/>
          </p:nvSpPr>
          <p:spPr>
            <a:xfrm>
              <a:off x="2569574" y="2229522"/>
              <a:ext cx="1082392" cy="102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BAD4E9E-64BD-4C6A-86FC-8047FA677AD3}"/>
                </a:ext>
              </a:extLst>
            </p:cNvPr>
            <p:cNvSpPr/>
            <p:nvPr/>
          </p:nvSpPr>
          <p:spPr>
            <a:xfrm>
              <a:off x="6939764" y="2229521"/>
              <a:ext cx="1082392" cy="102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99BCE6-E77B-40E0-8844-EE866CCB0979}"/>
                    </a:ext>
                  </a:extLst>
                </p:cNvPr>
                <p:cNvSpPr txBox="1"/>
                <p:nvPr/>
              </p:nvSpPr>
              <p:spPr>
                <a:xfrm>
                  <a:off x="1034370" y="2529933"/>
                  <a:ext cx="12399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99BCE6-E77B-40E0-8844-EE866CCB0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70" y="2529933"/>
                  <a:ext cx="123996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5D02150-D827-45AB-AE21-7CDAA2B878BB}"/>
                </a:ext>
              </a:extLst>
            </p:cNvPr>
            <p:cNvSpPr/>
            <p:nvPr/>
          </p:nvSpPr>
          <p:spPr>
            <a:xfrm>
              <a:off x="2562060" y="2229522"/>
              <a:ext cx="1082392" cy="102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2AD7CF-D911-4B0D-B9EC-E66139F7688A}"/>
                    </a:ext>
                  </a:extLst>
                </p:cNvPr>
                <p:cNvSpPr txBox="1"/>
                <p:nvPr/>
              </p:nvSpPr>
              <p:spPr>
                <a:xfrm>
                  <a:off x="4675884" y="2530711"/>
                  <a:ext cx="1239962" cy="376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2AD7CF-D911-4B0D-B9EC-E66139F76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884" y="2530711"/>
                  <a:ext cx="1239962" cy="376129"/>
                </a:xfrm>
                <a:prstGeom prst="rect">
                  <a:avLst/>
                </a:prstGeom>
                <a:blipFill>
                  <a:blip r:embed="rId5"/>
                  <a:stretch>
                    <a:fillRect t="-3226" r="-4926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5066395-9E3E-405D-8141-84A4400016EB}"/>
                    </a:ext>
                  </a:extLst>
                </p:cNvPr>
                <p:cNvSpPr txBox="1"/>
                <p:nvPr/>
              </p:nvSpPr>
              <p:spPr>
                <a:xfrm>
                  <a:off x="8650869" y="2529933"/>
                  <a:ext cx="1239962" cy="376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5066395-9E3E-405D-8141-84A440001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869" y="2529933"/>
                  <a:ext cx="1239962" cy="376129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34D85A-A5BB-480E-A5BB-575AAD467EBF}"/>
                </a:ext>
              </a:extLst>
            </p:cNvPr>
            <p:cNvSpPr txBox="1"/>
            <p:nvPr/>
          </p:nvSpPr>
          <p:spPr>
            <a:xfrm>
              <a:off x="2548080" y="2334434"/>
              <a:ext cx="1130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ModRaise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ADEA7-65DA-409C-908E-0FB5BD44B205}"/>
                </a:ext>
              </a:extLst>
            </p:cNvPr>
            <p:cNvSpPr txBox="1"/>
            <p:nvPr/>
          </p:nvSpPr>
          <p:spPr>
            <a:xfrm>
              <a:off x="7036293" y="2332263"/>
              <a:ext cx="1130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EvalMod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29ECBA-97E9-4B71-8702-5B4BC3D287A9}"/>
                </a:ext>
              </a:extLst>
            </p:cNvPr>
            <p:cNvSpPr/>
            <p:nvPr/>
          </p:nvSpPr>
          <p:spPr>
            <a:xfrm>
              <a:off x="9890831" y="2091108"/>
              <a:ext cx="331137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4FEBE59-5648-4AFD-8110-E35C56501C33}"/>
                </a:ext>
              </a:extLst>
            </p:cNvPr>
            <p:cNvSpPr/>
            <p:nvPr/>
          </p:nvSpPr>
          <p:spPr>
            <a:xfrm>
              <a:off x="8311793" y="2091108"/>
              <a:ext cx="191811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9AEA6E-EE44-43CB-9189-DCFFA0D0771B}"/>
                </a:ext>
              </a:extLst>
            </p:cNvPr>
            <p:cNvSpPr/>
            <p:nvPr/>
          </p:nvSpPr>
          <p:spPr>
            <a:xfrm>
              <a:off x="4762428" y="2078089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C643E3-8F88-4D23-8551-B74B1FE65652}"/>
                </a:ext>
              </a:extLst>
            </p:cNvPr>
            <p:cNvSpPr/>
            <p:nvPr/>
          </p:nvSpPr>
          <p:spPr>
            <a:xfrm>
              <a:off x="4006918" y="2084241"/>
              <a:ext cx="257789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8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7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Bootstrapping (BTS)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B5C080-2DB1-459A-B6CE-630DEDE2F91A}"/>
              </a:ext>
            </a:extLst>
          </p:cNvPr>
          <p:cNvSpPr txBox="1">
            <a:spLocks/>
          </p:cNvSpPr>
          <p:nvPr/>
        </p:nvSpPr>
        <p:spPr>
          <a:xfrm>
            <a:off x="452063" y="1828800"/>
            <a:ext cx="11029615" cy="4315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Measures of BTS efficiency</a:t>
            </a:r>
          </a:p>
          <a:p>
            <a:pPr lvl="1"/>
            <a:r>
              <a:rPr lang="en-US" altLang="ko-KR" sz="2400" dirty="0"/>
              <a:t>More </a:t>
            </a:r>
            <a:r>
              <a:rPr lang="en-US" altLang="ko-KR" sz="2400" dirty="0" err="1"/>
              <a:t>mult</a:t>
            </a:r>
            <a:r>
              <a:rPr lang="en-US" altLang="ko-KR" sz="2400" dirty="0"/>
              <a:t>. Level after BTS</a:t>
            </a:r>
          </a:p>
          <a:p>
            <a:pPr lvl="1"/>
            <a:r>
              <a:rPr lang="en-US" altLang="ko-KR" sz="2400" dirty="0"/>
              <a:t>Less time consuming</a:t>
            </a:r>
          </a:p>
          <a:p>
            <a:pPr lvl="1"/>
            <a:r>
              <a:rPr lang="en-US" altLang="ko-KR" sz="2400" dirty="0"/>
              <a:t>(level)/(BTS time) can be a rough efficiency of BTS with fixed precision</a:t>
            </a:r>
          </a:p>
          <a:p>
            <a:pPr marL="324000" lvl="1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Hard to achieve high precision after BTS</a:t>
            </a:r>
          </a:p>
        </p:txBody>
      </p:sp>
    </p:spTree>
    <p:extLst>
      <p:ext uri="{BB962C8B-B14F-4D97-AF65-F5344CB8AC3E}">
        <p14:creationId xmlns:p14="http://schemas.microsoft.com/office/powerpoint/2010/main" val="4059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The Limit </a:t>
            </a:r>
            <a:r>
              <a:rPr lang="en-US" altLang="ko-KR" sz="2800" dirty="0">
                <a:solidFill>
                  <a:schemeClr val="bg1"/>
                </a:solidFill>
              </a:rPr>
              <a:t>- BTS precision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B5C080-2DB1-459A-B6CE-630DEDE2F91A}"/>
              </a:ext>
            </a:extLst>
          </p:cNvPr>
          <p:cNvSpPr txBox="1">
            <a:spLocks/>
          </p:cNvSpPr>
          <p:nvPr/>
        </p:nvSpPr>
        <p:spPr>
          <a:xfrm>
            <a:off x="452063" y="1639785"/>
            <a:ext cx="11029615" cy="3040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800" dirty="0"/>
              <a:t>Bootstrapping itself consumes modulus (level)</a:t>
            </a:r>
          </a:p>
          <a:p>
            <a:pPr lvl="1"/>
            <a:r>
              <a:rPr lang="en-US" altLang="ko-KR" sz="2800" dirty="0"/>
              <a:t>Limitation of ciphertext modulus with fixed ciphertext polynomial dimension N</a:t>
            </a:r>
          </a:p>
          <a:p>
            <a:pPr lvl="1"/>
            <a:r>
              <a:rPr lang="en-US" altLang="ko-KR" sz="2800" dirty="0"/>
              <a:t>To achieve high precision, uses more levels during BTS</a:t>
            </a:r>
          </a:p>
          <a:p>
            <a:pPr lvl="2"/>
            <a:r>
              <a:rPr lang="en-US" altLang="ko-KR" sz="2400" dirty="0"/>
              <a:t>Higher degree polynomial approximation</a:t>
            </a:r>
          </a:p>
          <a:p>
            <a:pPr lvl="1"/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6FB959-A15E-4615-9335-2CC97CC4DC72}"/>
              </a:ext>
            </a:extLst>
          </p:cNvPr>
          <p:cNvGrpSpPr/>
          <p:nvPr/>
        </p:nvGrpSpPr>
        <p:grpSpPr>
          <a:xfrm>
            <a:off x="1686811" y="4622858"/>
            <a:ext cx="8560117" cy="1507716"/>
            <a:chOff x="1837330" y="4371078"/>
            <a:chExt cx="8560117" cy="15077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446E8A-D0AB-4F02-B13A-7C97B6BA348C}"/>
                </a:ext>
              </a:extLst>
            </p:cNvPr>
            <p:cNvSpPr/>
            <p:nvPr/>
          </p:nvSpPr>
          <p:spPr>
            <a:xfrm>
              <a:off x="3611627" y="4381509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0429D0-C311-4056-93A1-28DAD308DE33}"/>
                </a:ext>
              </a:extLst>
            </p:cNvPr>
            <p:cNvSpPr/>
            <p:nvPr/>
          </p:nvSpPr>
          <p:spPr>
            <a:xfrm>
              <a:off x="3404376" y="4392780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2D5FB0-7531-4E50-AF08-E4110EC761F1}"/>
                </a:ext>
              </a:extLst>
            </p:cNvPr>
            <p:cNvSpPr/>
            <p:nvPr/>
          </p:nvSpPr>
          <p:spPr>
            <a:xfrm>
              <a:off x="2604186" y="4381509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1B6AF3E-0533-456E-BAC0-17D00B1AD4AF}"/>
                </a:ext>
              </a:extLst>
            </p:cNvPr>
            <p:cNvSpPr/>
            <p:nvPr/>
          </p:nvSpPr>
          <p:spPr>
            <a:xfrm>
              <a:off x="1837330" y="4387661"/>
              <a:ext cx="257789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9D9DF4-1BCB-4AA3-B658-E934CCCB230B}"/>
                </a:ext>
              </a:extLst>
            </p:cNvPr>
            <p:cNvSpPr/>
            <p:nvPr/>
          </p:nvSpPr>
          <p:spPr>
            <a:xfrm>
              <a:off x="9075936" y="4381509"/>
              <a:ext cx="803597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FD7FA3-8BBD-4846-8756-A4DC11048C7C}"/>
                </a:ext>
              </a:extLst>
            </p:cNvPr>
            <p:cNvSpPr/>
            <p:nvPr/>
          </p:nvSpPr>
          <p:spPr>
            <a:xfrm>
              <a:off x="8868685" y="4392780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7B2968B-FA2A-404E-B07A-B1376BA03DF2}"/>
                </a:ext>
              </a:extLst>
            </p:cNvPr>
            <p:cNvSpPr/>
            <p:nvPr/>
          </p:nvSpPr>
          <p:spPr>
            <a:xfrm>
              <a:off x="8262128" y="4371078"/>
              <a:ext cx="803597" cy="369332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BE29EC3-100C-4B29-B299-161BF88E4A33}"/>
                </a:ext>
              </a:extLst>
            </p:cNvPr>
            <p:cNvSpPr/>
            <p:nvPr/>
          </p:nvSpPr>
          <p:spPr>
            <a:xfrm>
              <a:off x="7301639" y="4387661"/>
              <a:ext cx="257789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251556-813F-443A-8CE3-184948493902}"/>
                </a:ext>
              </a:extLst>
            </p:cNvPr>
            <p:cNvSpPr/>
            <p:nvPr/>
          </p:nvSpPr>
          <p:spPr>
            <a:xfrm>
              <a:off x="3404376" y="5509462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572F92-DC47-47EC-8AEA-C1302760471E}"/>
                </a:ext>
              </a:extLst>
            </p:cNvPr>
            <p:cNvSpPr/>
            <p:nvPr/>
          </p:nvSpPr>
          <p:spPr>
            <a:xfrm>
              <a:off x="3873358" y="5504343"/>
              <a:ext cx="533928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0210554-DB24-4EF0-8A48-B099C5822F41}"/>
                </a:ext>
              </a:extLst>
            </p:cNvPr>
            <p:cNvSpPr/>
            <p:nvPr/>
          </p:nvSpPr>
          <p:spPr>
            <a:xfrm>
              <a:off x="2497110" y="5504343"/>
              <a:ext cx="1918114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5CE9ABC-5EBC-46F3-8300-B7CB264F6D9A}"/>
                </a:ext>
              </a:extLst>
            </p:cNvPr>
            <p:cNvSpPr/>
            <p:nvPr/>
          </p:nvSpPr>
          <p:spPr>
            <a:xfrm>
              <a:off x="8868685" y="5509462"/>
              <a:ext cx="80359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7D93A3-9FD7-4A19-B4DD-00F948A45AE4}"/>
                </a:ext>
              </a:extLst>
            </p:cNvPr>
            <p:cNvSpPr/>
            <p:nvPr/>
          </p:nvSpPr>
          <p:spPr>
            <a:xfrm>
              <a:off x="9672281" y="5504343"/>
              <a:ext cx="199313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48DD1A1-0EF9-4911-B24B-9B8A041FD375}"/>
                </a:ext>
              </a:extLst>
            </p:cNvPr>
            <p:cNvSpPr/>
            <p:nvPr/>
          </p:nvSpPr>
          <p:spPr>
            <a:xfrm>
              <a:off x="8640565" y="5504343"/>
              <a:ext cx="1238967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E1831DFC-2AE8-453E-A24D-6EB7BDF96249}"/>
                </a:ext>
              </a:extLst>
            </p:cNvPr>
            <p:cNvSpPr/>
            <p:nvPr/>
          </p:nvSpPr>
          <p:spPr>
            <a:xfrm>
              <a:off x="3205536" y="4880225"/>
              <a:ext cx="61645" cy="503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5B866BF2-6F81-40DE-A133-27A995DF870D}"/>
                </a:ext>
              </a:extLst>
            </p:cNvPr>
            <p:cNvSpPr/>
            <p:nvPr/>
          </p:nvSpPr>
          <p:spPr>
            <a:xfrm>
              <a:off x="8666013" y="4884060"/>
              <a:ext cx="61645" cy="5034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2C8693-9ADA-4046-B0C9-1D686BF3582C}"/>
                </a:ext>
              </a:extLst>
            </p:cNvPr>
            <p:cNvSpPr txBox="1"/>
            <p:nvPr/>
          </p:nvSpPr>
          <p:spPr>
            <a:xfrm>
              <a:off x="3351911" y="4946002"/>
              <a:ext cx="157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BTS (low prec.)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584296-EAF7-4D16-BA2C-3CDDFB785A2B}"/>
                </a:ext>
              </a:extLst>
            </p:cNvPr>
            <p:cNvSpPr txBox="1"/>
            <p:nvPr/>
          </p:nvSpPr>
          <p:spPr>
            <a:xfrm>
              <a:off x="8750743" y="4946002"/>
              <a:ext cx="164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BTS (high prec.)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967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DD0D-1318-CE4B-B230-FE9E1D50C973}" type="slidenum">
              <a:rPr kumimoji="1" lang="ko-KR" altLang="en-US" smtClean="0"/>
              <a:t>9</a:t>
            </a:fld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63" y="633391"/>
            <a:ext cx="112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Previous work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09B5C080-2DB1-459A-B6CE-630DEDE2F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875" y="3877623"/>
                <a:ext cx="11029615" cy="1878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1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 dirty="0"/>
                  <a:t>There are various studies to obtain high precision</a:t>
                </a:r>
              </a:p>
              <a:p>
                <a:pPr lvl="1"/>
                <a:r>
                  <a:rPr lang="en-US" altLang="ko-KR" sz="2400" dirty="0"/>
                  <a:t>Need large parameters such as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Limit of maximum precision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09B5C080-2DB1-459A-B6CE-630DEDE2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75" y="3877623"/>
                <a:ext cx="11029615" cy="1878570"/>
              </a:xfrm>
              <a:prstGeom prst="rect">
                <a:avLst/>
              </a:prstGeom>
              <a:blipFill>
                <a:blip r:embed="rId3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93A15A7-0600-46AD-9106-D27DB0E6E9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43627"/>
                  </p:ext>
                </p:extLst>
              </p:nvPr>
            </p:nvGraphicFramePr>
            <p:xfrm>
              <a:off x="2191382" y="1638878"/>
              <a:ext cx="86086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720">
                      <a:extLst>
                        <a:ext uri="{9D8B030D-6E8A-4147-A177-3AD203B41FA5}">
                          <a16:colId xmlns:a16="http://schemas.microsoft.com/office/drawing/2014/main" val="1243977102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2821261151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1515864934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3204002393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3504524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Previous work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Boot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44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[BMT+21]</a:t>
                          </a:r>
                          <a:endParaRPr lang="ko-KR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7.5s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466070"/>
                      </a:ext>
                    </a:extLst>
                  </a:tr>
                  <a:tr h="1854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[JM22]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174172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167s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76640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100.11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4977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93.03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458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C93A15A7-0600-46AD-9106-D27DB0E6E9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143627"/>
                  </p:ext>
                </p:extLst>
              </p:nvPr>
            </p:nvGraphicFramePr>
            <p:xfrm>
              <a:off x="2191382" y="1638878"/>
              <a:ext cx="86086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720">
                      <a:extLst>
                        <a:ext uri="{9D8B030D-6E8A-4147-A177-3AD203B41FA5}">
                          <a16:colId xmlns:a16="http://schemas.microsoft.com/office/drawing/2014/main" val="1243977102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2821261151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1515864934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3204002393"/>
                        </a:ext>
                      </a:extLst>
                    </a:gridCol>
                    <a:gridCol w="1721720">
                      <a:extLst>
                        <a:ext uri="{9D8B030D-6E8A-4147-A177-3AD203B41FA5}">
                          <a16:colId xmlns:a16="http://schemas.microsoft.com/office/drawing/2014/main" val="35045246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Previous work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slot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Bit precision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Boot 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448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[BMT+21]</a:t>
                          </a:r>
                          <a:endParaRPr lang="ko-KR" alt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8197" r="-30212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8197" r="-20106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15.5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7.5s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46607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[JM22]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208197" r="-302128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20106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32s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17417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313333" r="-30212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13333" r="-20106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167s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76640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[LLK+22]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406557" r="-30212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6557" r="-20106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100.11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4977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506557" r="-30212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506557" r="-20106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93.03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94582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916099-0628-4CE8-8099-846A355711F1}"/>
              </a:ext>
            </a:extLst>
          </p:cNvPr>
          <p:cNvSpPr txBox="1"/>
          <p:nvPr/>
        </p:nvSpPr>
        <p:spPr>
          <a:xfrm>
            <a:off x="277402" y="5956137"/>
            <a:ext cx="1129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[BMT+21] Jean-Philippe </a:t>
            </a:r>
            <a:r>
              <a:rPr lang="en-US" altLang="ko-KR" sz="1400" dirty="0" err="1"/>
              <a:t>Bossuat</a:t>
            </a:r>
            <a:r>
              <a:rPr lang="en-US" altLang="ko-KR" sz="1400" dirty="0"/>
              <a:t> et.al. Efficient Bootstrapping for Approximate Homomorphic Encryption with Non-sparse Keys. </a:t>
            </a:r>
            <a:r>
              <a:rPr lang="en-US" altLang="ko-KR" sz="1400" dirty="0" err="1"/>
              <a:t>Eurocrypt</a:t>
            </a:r>
            <a:r>
              <a:rPr lang="en-US" altLang="ko-KR" sz="1400" dirty="0"/>
              <a:t> 2021</a:t>
            </a:r>
          </a:p>
          <a:p>
            <a:r>
              <a:rPr lang="en-US" altLang="ko-KR" sz="1400" dirty="0"/>
              <a:t>[JM22] Nathan Manohar </a:t>
            </a:r>
            <a:r>
              <a:rPr lang="en-US" altLang="ko-KR" sz="1400" dirty="0" err="1"/>
              <a:t>Charanjit</a:t>
            </a:r>
            <a:r>
              <a:rPr lang="en-US" altLang="ko-KR" sz="1400" dirty="0"/>
              <a:t> S. </a:t>
            </a:r>
            <a:r>
              <a:rPr lang="en-US" altLang="ko-KR" sz="1400" dirty="0" err="1"/>
              <a:t>Jutla</a:t>
            </a:r>
            <a:r>
              <a:rPr lang="en-US" altLang="ko-KR" sz="1400" dirty="0"/>
              <a:t>. Sine Series Approximation of the Mod Function for Bootstrapping of Approximate HE. </a:t>
            </a:r>
            <a:r>
              <a:rPr lang="en-US" altLang="ko-KR" sz="1400" dirty="0" err="1"/>
              <a:t>Eurocrypt</a:t>
            </a:r>
            <a:r>
              <a:rPr lang="en-US" altLang="ko-KR" sz="1400" dirty="0"/>
              <a:t> 2022</a:t>
            </a:r>
          </a:p>
          <a:p>
            <a:r>
              <a:rPr lang="en-US" altLang="ko-KR" sz="1400" dirty="0"/>
              <a:t>[LLK+22] Joon-Woo Lee et.al. High-Precision Bootstrapping for Approximate Homomorphic Encryption by Error Variance Minimization.  </a:t>
            </a:r>
            <a:r>
              <a:rPr lang="en-US" altLang="ko-KR" sz="1400" dirty="0" err="1"/>
              <a:t>Eurocrypt</a:t>
            </a:r>
            <a:r>
              <a:rPr lang="en-US" altLang="ko-KR" sz="1400" dirty="0"/>
              <a:t> 2022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814631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20000000000000000000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821</Words>
  <Application>Microsoft Office PowerPoint</Application>
  <PresentationFormat>와이드스크린</PresentationFormat>
  <Paragraphs>304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Cambria Math</vt:lpstr>
      <vt:lpstr>맑은 고딕</vt:lpstr>
      <vt:lpstr>휴먼매직체</vt:lpstr>
      <vt:lpstr>Wingdings 2</vt:lpstr>
      <vt:lpstr>Gill Sans MT</vt:lpstr>
      <vt:lpstr>분할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</dc:title>
  <dc:creator>Microsoft Office 사용자</dc:creator>
  <cp:lastModifiedBy>조원희</cp:lastModifiedBy>
  <cp:revision>1248</cp:revision>
  <cp:lastPrinted>2022-10-18T11:56:52Z</cp:lastPrinted>
  <dcterms:created xsi:type="dcterms:W3CDTF">2018-04-01T13:17:00Z</dcterms:created>
  <dcterms:modified xsi:type="dcterms:W3CDTF">2022-11-04T07:29:49Z</dcterms:modified>
</cp:coreProperties>
</file>