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87" r:id="rId3"/>
    <p:sldId id="282" r:id="rId4"/>
    <p:sldId id="257" r:id="rId5"/>
    <p:sldId id="258" r:id="rId6"/>
    <p:sldId id="259" r:id="rId7"/>
    <p:sldId id="261" r:id="rId8"/>
    <p:sldId id="260" r:id="rId9"/>
    <p:sldId id="266" r:id="rId10"/>
    <p:sldId id="262" r:id="rId11"/>
    <p:sldId id="263" r:id="rId12"/>
    <p:sldId id="264" r:id="rId13"/>
    <p:sldId id="265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8" r:id="rId22"/>
    <p:sldId id="283" r:id="rId23"/>
    <p:sldId id="279" r:id="rId24"/>
    <p:sldId id="280" r:id="rId25"/>
    <p:sldId id="281" r:id="rId26"/>
    <p:sldId id="286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E652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245002-E411-1CE9-6943-9414C2797BB6}" v="4" dt="2022-11-28T05:13:55.8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6706" autoAdjust="0"/>
  </p:normalViewPr>
  <p:slideViewPr>
    <p:cSldViewPr snapToGrid="0">
      <p:cViewPr varScale="1">
        <p:scale>
          <a:sx n="87" d="100"/>
          <a:sy n="87" d="100"/>
        </p:scale>
        <p:origin x="14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황원용" userId="S::wyhwang@office.kopo.ac.kr::9f71b6bb-8771-44ea-8737-12c6d153121d" providerId="AD" clId="Web-{72245002-E411-1CE9-6943-9414C2797BB6}"/>
    <pc:docChg chg="modSld">
      <pc:chgData name="황원용" userId="S::wyhwang@office.kopo.ac.kr::9f71b6bb-8771-44ea-8737-12c6d153121d" providerId="AD" clId="Web-{72245002-E411-1CE9-6943-9414C2797BB6}" dt="2022-11-28T05:13:52.269" v="0" actId="20577"/>
      <pc:docMkLst>
        <pc:docMk/>
      </pc:docMkLst>
      <pc:sldChg chg="modSp">
        <pc:chgData name="황원용" userId="S::wyhwang@office.kopo.ac.kr::9f71b6bb-8771-44ea-8737-12c6d153121d" providerId="AD" clId="Web-{72245002-E411-1CE9-6943-9414C2797BB6}" dt="2022-11-28T05:13:52.269" v="0" actId="20577"/>
        <pc:sldMkLst>
          <pc:docMk/>
          <pc:sldMk cId="290751500" sldId="263"/>
        </pc:sldMkLst>
        <pc:spChg chg="mod">
          <ac:chgData name="황원용" userId="S::wyhwang@office.kopo.ac.kr::9f71b6bb-8771-44ea-8737-12c6d153121d" providerId="AD" clId="Web-{72245002-E411-1CE9-6943-9414C2797BB6}" dt="2022-11-28T05:13:52.269" v="0" actId="20577"/>
          <ac:spMkLst>
            <pc:docMk/>
            <pc:sldMk cId="290751500" sldId="263"/>
            <ac:spMk id="3" creationId="{B866166C-EFA4-6023-9E54-BF7D5C0DEC9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7903C-95FF-4ECC-98C5-9B6B1DCFEA6A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9B944-6AEF-4DC1-86DE-C61ADAF1C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79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ko-KR" dirty="0"/>
              <a:t>mkdir monitor</a:t>
            </a:r>
          </a:p>
          <a:p>
            <a:r>
              <a:rPr lang="pt-BR" altLang="ko-KR" dirty="0"/>
              <a:t>cd monitor/</a:t>
            </a:r>
          </a:p>
          <a:p>
            <a:r>
              <a:rPr lang="pt-BR" altLang="ko-KR" dirty="0"/>
              <a:t>wget https://repo1.maven.org/maven2/io/prometheus/jmx/jmx_prometheus_javaagent/0.17.2/jmx_prometheus_javaagent-0.17.2.jar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29B944-6AEF-4DC1-86DE-C61ADAF1CA3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417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 err="1">
                <a:solidFill>
                  <a:srgbClr val="ABB2BF"/>
                </a:solidFill>
                <a:effectLst/>
                <a:latin typeface="Menlo"/>
              </a:rPr>
              <a:t>그라파나</a:t>
            </a:r>
            <a:r>
              <a:rPr lang="ko-KR" altLang="en-US" b="0" i="0" dirty="0">
                <a:solidFill>
                  <a:srgbClr val="ABB2BF"/>
                </a:solidFill>
                <a:effectLst/>
                <a:latin typeface="Menlo"/>
              </a:rPr>
              <a:t> 자동 실행 </a:t>
            </a:r>
            <a:r>
              <a:rPr lang="en-US" altLang="ko-KR" b="0" i="0" dirty="0">
                <a:solidFill>
                  <a:srgbClr val="ABB2BF"/>
                </a:solidFill>
                <a:effectLst/>
                <a:latin typeface="Menlo"/>
              </a:rPr>
              <a:t>:</a:t>
            </a:r>
            <a:r>
              <a:rPr lang="ko-KR" altLang="en-US" b="0" i="0" dirty="0">
                <a:solidFill>
                  <a:srgbClr val="ABB2BF"/>
                </a:solidFill>
                <a:effectLst/>
                <a:latin typeface="Menlo"/>
              </a:rPr>
              <a:t> </a:t>
            </a:r>
            <a:r>
              <a:rPr lang="en-US" altLang="ko-KR" b="0" i="0" dirty="0" err="1">
                <a:solidFill>
                  <a:srgbClr val="ABB2BF"/>
                </a:solidFill>
                <a:effectLst/>
                <a:latin typeface="Menlo"/>
              </a:rPr>
              <a:t>systemctl</a:t>
            </a:r>
            <a:r>
              <a:rPr lang="en-US" altLang="ko-KR" b="0" i="0" dirty="0">
                <a:solidFill>
                  <a:srgbClr val="ABB2BF"/>
                </a:solidFill>
                <a:effectLst/>
                <a:latin typeface="Menlo"/>
              </a:rPr>
              <a:t> </a:t>
            </a:r>
            <a:r>
              <a:rPr lang="en-US" altLang="ko-KR" b="0" i="0" dirty="0">
                <a:solidFill>
                  <a:srgbClr val="E6C07B"/>
                </a:solidFill>
                <a:effectLst/>
                <a:latin typeface="Menlo"/>
              </a:rPr>
              <a:t>enable</a:t>
            </a:r>
            <a:r>
              <a:rPr lang="en-US" altLang="ko-KR" b="0" i="0" dirty="0">
                <a:solidFill>
                  <a:srgbClr val="ABB2BF"/>
                </a:solidFill>
                <a:effectLst/>
                <a:latin typeface="Menlo"/>
              </a:rPr>
              <a:t> </a:t>
            </a:r>
            <a:r>
              <a:rPr lang="en-US" altLang="ko-KR" b="0" i="0" dirty="0" err="1">
                <a:solidFill>
                  <a:srgbClr val="ABB2BF"/>
                </a:solidFill>
                <a:effectLst/>
                <a:latin typeface="Menlo"/>
              </a:rPr>
              <a:t>grafana-server.service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29B944-6AEF-4DC1-86DE-C61ADAF1CA3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04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C99135-07B8-2F15-7800-B95D7FBFE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51CFB9-BB84-98F2-67F8-9A9C0E3C1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D3435A-B0F6-0F01-208A-14C1C18D0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8350-4DFE-4C03-8C8D-63299134C0CE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24E4E4-712E-2565-086F-7750B7CFE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5E95EA-D464-B8BC-0DF3-6ABFE26C8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F0F5-512D-4127-8AF5-68A904A21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481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5C884-5F1D-2E3C-7657-4BBE408B8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E66DA5-2E9B-C9D7-02D5-16E48E272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17443-C070-F2C7-3B2E-682E81900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8350-4DFE-4C03-8C8D-63299134C0CE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9062B8-A36D-3E75-FA51-9E71427E5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4D2A9-8098-8C4E-5A71-BEAE91D2C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F0F5-512D-4127-8AF5-68A904A21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893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9FAEA9-FA7D-179F-CF45-A4103ACEBA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2F2FB0-D7A0-5F72-2792-F64092AB0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5F2A63-D01A-2D89-64BE-0ECFF33D8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8350-4DFE-4C03-8C8D-63299134C0CE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BE9E70-F801-50B7-3C0E-3FB84D38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7F7A4D-5B55-5E07-2DF1-E37202187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F0F5-512D-4127-8AF5-68A904A21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15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002ECF-8B67-9E0C-8DBF-8B8B33D46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2C3019-BCE5-A95A-CDD7-6888DD7DE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88B857-C328-1559-EEE3-887B5576B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8350-4DFE-4C03-8C8D-63299134C0CE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79AFDF-3A06-B2A2-4955-9FAB2809C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DDCB26-27F6-15E1-5D0C-C75656FD1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F0F5-512D-4127-8AF5-68A904A21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968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16DC8-C942-A0F5-F646-9793AFAF3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3990F5-22AB-EA93-E148-269B925A6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81D49E-9E8E-03CC-58F8-1696340EC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8350-4DFE-4C03-8C8D-63299134C0CE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A3E70A-D709-C41E-71C2-5119932E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99F8BE-98C2-1264-8668-0298F8FB5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F0F5-512D-4127-8AF5-68A904A21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159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14AC5-B86E-2EAF-15F9-81D0288D8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4B4A88-59BE-1F4C-9EE2-DFAEE2609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BC145C-CE06-5289-3D93-61B379A8E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B50C1C-41EC-7181-1A4B-F3FE8FA77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8350-4DFE-4C03-8C8D-63299134C0CE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8A4414-234B-1BA2-AAC6-83085BA8D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E34CF0-AEB4-5659-5FC0-8A4A57EF4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F0F5-512D-4127-8AF5-68A904A21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846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FDB133-2BB8-BE1D-8284-94AA9C61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489C66-8D9A-5490-D590-6684330FE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E1790C-9FF6-47F2-D62E-9E85BC398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D88675-38E8-57DA-7554-B66A9D7C55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CC3432-B011-4549-891C-9E21E00EC7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152585-3799-845D-4A56-E47E25E31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8350-4DFE-4C03-8C8D-63299134C0CE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E86159-68D0-8E2E-DF24-DA2003B67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C46F0F-D961-13C0-139F-6281F8FE0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F0F5-512D-4127-8AF5-68A904A21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619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7B382-6D29-9BD1-6ECB-5DF1FA25D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5939D4-3CEF-FE6E-2E69-DDAA73DB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8350-4DFE-4C03-8C8D-63299134C0CE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C14D0D-8E20-B851-01D0-4841072C6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388AC7-054B-E2CE-9000-95C7B5FA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F0F5-512D-4127-8AF5-68A904A21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65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E14145-D371-F454-2D78-E0F3173CC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8350-4DFE-4C03-8C8D-63299134C0CE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DA87A8-35EF-186A-D1A5-774B6DADA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3D70DD-F843-5A20-02DB-4ADC4A71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F0F5-512D-4127-8AF5-68A904A21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4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8848A-2523-C521-B78E-AF8F5EA95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7F6BC-0D67-644A-79CE-D494F3BCA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BAB119-1AC8-88AF-0303-0BE1FCA4A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0CF2BA-23F9-3C55-7FC0-73197969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8350-4DFE-4C03-8C8D-63299134C0CE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8ABF1F-2235-3664-89ED-340A572E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7031E4-1A40-877D-86C7-88633136C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F0F5-512D-4127-8AF5-68A904A21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423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659558-71D2-D45A-AFAE-29D29864F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C2AE28-4B9C-CB71-89DB-E136785477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0977D1-D2E1-1E78-33A0-89115CC2B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88C076-BB0F-B0C1-62BC-6D727176D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8350-4DFE-4C03-8C8D-63299134C0CE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1F2344-0429-5165-0B5F-B5F1175D9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B60795-8C72-D1DF-D19F-E3D17DA03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F0F5-512D-4127-8AF5-68A904A21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72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8E3FBD9-CE68-A980-7FFE-36265AF42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C2725C-D454-401E-8A93-EBFB52AB2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6CC67C-DDAC-25D9-12B1-42822CAAB6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58350-4DFE-4C03-8C8D-63299134C0CE}" type="datetimeFigureOut">
              <a:rPr lang="ko-KR" altLang="en-US" smtClean="0"/>
              <a:t>2023-02-22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42A1CA-A6A8-C1DA-9131-FD25BDE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D3FD35-2A5A-E604-BC65-3BDEF04C1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6F0F5-512D-4127-8AF5-68A904A21C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249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ometheus/prometheus/releases/download/v2.40.3/prometheus-2.40.3.linux-amd64.tar.gz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192.168.56.30:3000/log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prometheus/node_exporter/releases/download/v1.4.0/node_exporter-1.4.0.linux-amd64.tar.gz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1000">
              <a:schemeClr val="tx1"/>
            </a:gs>
            <a:gs pos="75000">
              <a:schemeClr val="accent3">
                <a:lumMod val="89000"/>
              </a:schemeClr>
            </a:gs>
            <a:gs pos="60000">
              <a:schemeClr val="accent3">
                <a:lumMod val="75000"/>
              </a:schemeClr>
            </a:gs>
            <a:gs pos="89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D35806F-0B93-DB7A-B7F6-D48332C4B0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2000"/>
          </a:blip>
          <a:stretch>
            <a:fillRect/>
          </a:stretch>
        </p:blipFill>
        <p:spPr>
          <a:xfrm>
            <a:off x="0" y="811793"/>
            <a:ext cx="12192000" cy="523441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85E7F5C-012D-F331-C7F9-63402F1F9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458632" cy="2387600"/>
          </a:xfrm>
        </p:spPr>
        <p:txBody>
          <a:bodyPr/>
          <a:lstStyle/>
          <a:p>
            <a:r>
              <a:rPr lang="en-US" altLang="ko-KR" b="1" dirty="0">
                <a:ln w="15875">
                  <a:solidFill>
                    <a:schemeClr val="dk1"/>
                  </a:solidFill>
                </a:ln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</a:effectLst>
              </a:rPr>
              <a:t>Prometheus</a:t>
            </a:r>
            <a:r>
              <a:rPr lang="ko-KR" altLang="en-US" b="1" dirty="0">
                <a:ln w="15875">
                  <a:solidFill>
                    <a:schemeClr val="dk1"/>
                  </a:solidFill>
                </a:ln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</a:effectLst>
              </a:rPr>
              <a:t>와 </a:t>
            </a:r>
            <a:r>
              <a:rPr lang="en-US" altLang="ko-KR" b="1" dirty="0">
                <a:ln w="15875">
                  <a:solidFill>
                    <a:schemeClr val="dk1"/>
                  </a:solidFill>
                </a:ln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</a:effectLst>
              </a:rPr>
              <a:t>Grafana</a:t>
            </a:r>
            <a:r>
              <a:rPr lang="ko-KR" altLang="en-US" b="1" dirty="0">
                <a:ln w="15875">
                  <a:solidFill>
                    <a:schemeClr val="dk1"/>
                  </a:solidFill>
                </a:ln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</a:effectLst>
              </a:rPr>
              <a:t>를 활용한 </a:t>
            </a:r>
            <a:r>
              <a:rPr lang="en-US" altLang="ko-KR" b="1" dirty="0">
                <a:ln w="15875">
                  <a:solidFill>
                    <a:schemeClr val="dk1"/>
                  </a:solidFill>
                </a:ln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</a:effectLst>
              </a:rPr>
              <a:t>Kafka </a:t>
            </a:r>
            <a:r>
              <a:rPr lang="ko-KR" altLang="en-US" b="1" dirty="0">
                <a:ln w="15875">
                  <a:solidFill>
                    <a:schemeClr val="dk1"/>
                  </a:solidFill>
                </a:ln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</a:effectLst>
              </a:rPr>
              <a:t>모니터링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16BB86-A150-5E38-9CCF-55272CBAF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2422" y="4331451"/>
            <a:ext cx="7809578" cy="545350"/>
          </a:xfrm>
          <a:effectLst>
            <a:glow rad="127000">
              <a:schemeClr val="tx1"/>
            </a:glow>
          </a:effectLst>
        </p:spPr>
        <p:txBody>
          <a:bodyPr lIns="0" tIns="0" rIns="0" bIns="0">
            <a:normAutofit/>
          </a:bodyPr>
          <a:lstStyle/>
          <a:p>
            <a:r>
              <a:rPr lang="ko-KR" altLang="en-US" sz="3200" b="1" dirty="0" err="1">
                <a:ln w="12700">
                  <a:solidFill>
                    <a:schemeClr val="dk1"/>
                  </a:solidFill>
                </a:ln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</a:effectLst>
              </a:rPr>
              <a:t>한국폴리텍대학</a:t>
            </a:r>
            <a:r>
              <a:rPr lang="ko-KR" altLang="en-US" sz="3200" b="1" dirty="0">
                <a:ln w="12700">
                  <a:solidFill>
                    <a:schemeClr val="dk1"/>
                  </a:solidFill>
                </a:ln>
                <a:solidFill>
                  <a:schemeClr val="bg1"/>
                </a:solidFill>
                <a:effectLst>
                  <a:glow rad="139700">
                    <a:schemeClr val="tx1">
                      <a:alpha val="40000"/>
                    </a:schemeClr>
                  </a:glow>
                </a:effectLst>
              </a:rPr>
              <a:t> 스마트금융과 황원용 교수</a:t>
            </a:r>
          </a:p>
        </p:txBody>
      </p:sp>
    </p:spTree>
    <p:extLst>
      <p:ext uri="{BB962C8B-B14F-4D97-AF65-F5344CB8AC3E}">
        <p14:creationId xmlns:p14="http://schemas.microsoft.com/office/powerpoint/2010/main" val="905210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2F9AAB-4AEF-4B58-100A-2E93D221D709}"/>
              </a:ext>
            </a:extLst>
          </p:cNvPr>
          <p:cNvSpPr txBox="1"/>
          <p:nvPr/>
        </p:nvSpPr>
        <p:spPr>
          <a:xfrm>
            <a:off x="990600" y="1688284"/>
            <a:ext cx="109522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wget</a:t>
            </a:r>
            <a:r>
              <a:rPr lang="en-US" altLang="ko-KR" sz="1600" dirty="0"/>
              <a:t> </a:t>
            </a:r>
            <a:r>
              <a:rPr lang="en-US" altLang="ko-KR" sz="1600" dirty="0">
                <a:hlinkClick r:id="rId2"/>
              </a:rPr>
              <a:t>https://github.com/prometheus/prometheus/releases/download/v2.40.3/prometheus-2.40.3.linux-amd64.tar.gz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tar -</a:t>
            </a:r>
            <a:r>
              <a:rPr lang="en-US" altLang="ko-KR" sz="1600" dirty="0" err="1"/>
              <a:t>xzf</a:t>
            </a:r>
            <a:r>
              <a:rPr lang="en-US" altLang="ko-KR" sz="1600" dirty="0"/>
              <a:t>  prometheus-2.40.3.linux-amd64.tar.gz</a:t>
            </a:r>
          </a:p>
          <a:p>
            <a:endParaRPr lang="en-US" altLang="ko-KR" sz="1600" dirty="0"/>
          </a:p>
          <a:p>
            <a:r>
              <a:rPr lang="en-US" altLang="ko-KR" sz="1600" dirty="0"/>
              <a:t>vi </a:t>
            </a:r>
            <a:r>
              <a:rPr lang="en-US" altLang="ko-KR" sz="1600" dirty="0" err="1"/>
              <a:t>prometheus.yml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9282A9-B3E8-EE92-ABFB-4ACFA807669D}"/>
              </a:ext>
            </a:extLst>
          </p:cNvPr>
          <p:cNvSpPr txBox="1"/>
          <p:nvPr/>
        </p:nvSpPr>
        <p:spPr>
          <a:xfrm>
            <a:off x="9268531" y="73315"/>
            <a:ext cx="2768707" cy="307777"/>
          </a:xfrm>
          <a:prstGeom prst="rect">
            <a:avLst/>
          </a:prstGeom>
          <a:solidFill>
            <a:schemeClr val="bg1"/>
          </a:solidFill>
          <a:ln>
            <a:solidFill>
              <a:srgbClr val="4472C4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 anchor="ctr" anchorCtr="0">
            <a:spAutoFit/>
          </a:bodyPr>
          <a:lstStyle/>
          <a:p>
            <a:r>
              <a:rPr lang="ko-KR" altLang="en-US" sz="1400"/>
              <a:t>모니터링할 서버에 설치 및 실행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690641-BE99-E7A8-085D-4C1AB0954F28}"/>
              </a:ext>
            </a:extLst>
          </p:cNvPr>
          <p:cNvSpPr txBox="1"/>
          <p:nvPr/>
        </p:nvSpPr>
        <p:spPr>
          <a:xfrm>
            <a:off x="3448900" y="3130436"/>
            <a:ext cx="6035627" cy="3323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000" dirty="0"/>
              <a:t># my global config</a:t>
            </a:r>
          </a:p>
          <a:p>
            <a:r>
              <a:rPr lang="en-US" altLang="ko-KR" sz="1000" dirty="0"/>
              <a:t>global: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scrape_interval</a:t>
            </a:r>
            <a:r>
              <a:rPr lang="en-US" altLang="ko-KR" sz="1000" dirty="0"/>
              <a:t>: </a:t>
            </a:r>
            <a:r>
              <a:rPr lang="en-US" altLang="ko-KR" sz="1000" b="1" dirty="0"/>
              <a:t>10s</a:t>
            </a:r>
            <a:r>
              <a:rPr lang="en-US" altLang="ko-KR" sz="1000" dirty="0"/>
              <a:t> # Set the scrape interval to every 15 seconds. Default is every 1 minute.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evaluation_interval</a:t>
            </a:r>
            <a:r>
              <a:rPr lang="en-US" altLang="ko-KR" sz="1000" dirty="0"/>
              <a:t>: </a:t>
            </a:r>
            <a:r>
              <a:rPr lang="en-US" altLang="ko-KR" sz="1000" b="1" dirty="0"/>
              <a:t>10s</a:t>
            </a:r>
            <a:r>
              <a:rPr lang="en-US" altLang="ko-KR" sz="1000" dirty="0"/>
              <a:t> # Evaluate rules every 15 seconds. The default is every 1 minute.</a:t>
            </a:r>
          </a:p>
          <a:p>
            <a:r>
              <a:rPr lang="en-US" altLang="ko-KR" sz="1000" dirty="0"/>
              <a:t>  # </a:t>
            </a:r>
            <a:r>
              <a:rPr lang="en-US" altLang="ko-KR" sz="1000" dirty="0" err="1"/>
              <a:t>scrape_timeout</a:t>
            </a:r>
            <a:r>
              <a:rPr lang="en-US" altLang="ko-KR" sz="1000" dirty="0"/>
              <a:t> is set to the global default (10s).</a:t>
            </a:r>
          </a:p>
          <a:p>
            <a:endParaRPr lang="en-US" altLang="ko-KR" sz="1000" dirty="0"/>
          </a:p>
          <a:p>
            <a:r>
              <a:rPr lang="en-US" altLang="ko-KR" sz="1000" dirty="0" err="1"/>
              <a:t>scrape_configs</a:t>
            </a:r>
            <a:r>
              <a:rPr lang="en-US" altLang="ko-KR" sz="1000" dirty="0"/>
              <a:t>:</a:t>
            </a:r>
          </a:p>
          <a:p>
            <a:r>
              <a:rPr lang="en-US" altLang="ko-KR" sz="1000" dirty="0"/>
              <a:t>  # The job name is added as a label `job=&lt;</a:t>
            </a:r>
            <a:r>
              <a:rPr lang="en-US" altLang="ko-KR" sz="1000" dirty="0" err="1"/>
              <a:t>job_name</a:t>
            </a:r>
            <a:r>
              <a:rPr lang="en-US" altLang="ko-KR" sz="1000" dirty="0"/>
              <a:t>&gt;` to any timeseries scraped from this config.</a:t>
            </a:r>
          </a:p>
          <a:p>
            <a:r>
              <a:rPr lang="en-US" altLang="ko-KR" sz="1000" b="1" dirty="0"/>
              <a:t>  - </a:t>
            </a:r>
            <a:r>
              <a:rPr lang="en-US" altLang="ko-KR" sz="1000" b="1" dirty="0" err="1"/>
              <a:t>job_name</a:t>
            </a:r>
            <a:r>
              <a:rPr lang="en-US" altLang="ko-KR" sz="1000" b="1" dirty="0"/>
              <a:t>: "</a:t>
            </a:r>
            <a:r>
              <a:rPr lang="en-US" altLang="ko-KR" sz="1000" b="1" dirty="0" err="1"/>
              <a:t>kafka</a:t>
            </a:r>
            <a:r>
              <a:rPr lang="en-US" altLang="ko-KR" sz="1000" b="1" dirty="0"/>
              <a:t>"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# </a:t>
            </a:r>
            <a:r>
              <a:rPr lang="en-US" altLang="ko-KR" sz="1000" dirty="0" err="1"/>
              <a:t>metrics_path</a:t>
            </a:r>
            <a:r>
              <a:rPr lang="en-US" altLang="ko-KR" sz="1000" dirty="0"/>
              <a:t> defaults to '/metrics'</a:t>
            </a:r>
          </a:p>
          <a:p>
            <a:r>
              <a:rPr lang="en-US" altLang="ko-KR" sz="1000" dirty="0"/>
              <a:t>    # scheme defaults to 'http'.</a:t>
            </a:r>
          </a:p>
          <a:p>
            <a:endParaRPr lang="en-US" altLang="ko-KR" sz="1000" dirty="0"/>
          </a:p>
          <a:p>
            <a:r>
              <a:rPr lang="en-US" altLang="ko-KR" sz="1000" b="1" dirty="0"/>
              <a:t>    </a:t>
            </a:r>
            <a:r>
              <a:rPr lang="en-US" altLang="ko-KR" sz="1000" b="1" dirty="0" err="1"/>
              <a:t>static_configs</a:t>
            </a:r>
            <a:r>
              <a:rPr lang="en-US" altLang="ko-KR" sz="1000" b="1" dirty="0"/>
              <a:t>:</a:t>
            </a:r>
          </a:p>
          <a:p>
            <a:r>
              <a:rPr lang="en-US" altLang="ko-KR" sz="1000" b="1" dirty="0"/>
              <a:t>      - targets: ["master:8088","slave1:8088","slave2:8088"]</a:t>
            </a:r>
          </a:p>
          <a:p>
            <a:r>
              <a:rPr lang="en-US" altLang="ko-KR" sz="1000" b="1" dirty="0"/>
              <a:t>  - </a:t>
            </a:r>
            <a:r>
              <a:rPr lang="en-US" altLang="ko-KR" sz="1000" b="1" dirty="0" err="1"/>
              <a:t>job_name</a:t>
            </a:r>
            <a:r>
              <a:rPr lang="en-US" altLang="ko-KR" sz="1000" b="1" dirty="0"/>
              <a:t>: "server status"</a:t>
            </a:r>
          </a:p>
          <a:p>
            <a:endParaRPr lang="en-US" altLang="ko-KR" sz="1000" b="1" dirty="0"/>
          </a:p>
          <a:p>
            <a:endParaRPr lang="en-US" altLang="ko-KR" sz="1000" b="1" dirty="0"/>
          </a:p>
          <a:p>
            <a:r>
              <a:rPr lang="en-US" altLang="ko-KR" sz="1000" b="1" dirty="0"/>
              <a:t>    </a:t>
            </a:r>
            <a:r>
              <a:rPr lang="en-US" altLang="ko-KR" sz="1000" b="1" dirty="0" err="1"/>
              <a:t>static_configs</a:t>
            </a:r>
            <a:r>
              <a:rPr lang="en-US" altLang="ko-KR" sz="1000" b="1" dirty="0"/>
              <a:t>:</a:t>
            </a:r>
          </a:p>
          <a:p>
            <a:r>
              <a:rPr lang="en-US" altLang="ko-KR" sz="1000" b="1" dirty="0"/>
              <a:t>      - targets: ["master:9100","slave1:9100","slave2:9100"]</a:t>
            </a:r>
          </a:p>
          <a:p>
            <a:endParaRPr lang="ko-KR" altLang="en-US" sz="1000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BBD3994-DE17-421E-5E36-33D697F0ABE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3. Prometheus (1/4)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A4EB53-40DA-9DCA-C52C-658E8F5B4253}"/>
              </a:ext>
            </a:extLst>
          </p:cNvPr>
          <p:cNvSpPr txBox="1"/>
          <p:nvPr/>
        </p:nvSpPr>
        <p:spPr>
          <a:xfrm>
            <a:off x="2898784" y="2681386"/>
            <a:ext cx="3900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(</a:t>
            </a:r>
            <a:r>
              <a:rPr lang="ko-KR" altLang="en-US" sz="1400" dirty="0"/>
              <a:t>압축 해제한 디렉토리에 있는 설정 파일 편집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324C18B0-6F08-0A9F-279F-0D6621BCED6B}"/>
              </a:ext>
            </a:extLst>
          </p:cNvPr>
          <p:cNvCxnSpPr>
            <a:endCxn id="9" idx="1"/>
          </p:cNvCxnSpPr>
          <p:nvPr/>
        </p:nvCxnSpPr>
        <p:spPr>
          <a:xfrm rot="16200000" flipH="1">
            <a:off x="1870567" y="3214096"/>
            <a:ext cx="1803267" cy="1353400"/>
          </a:xfrm>
          <a:prstGeom prst="bentConnector2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A8B6713-5F26-E4C4-4DBF-7E22CA2A7ACD}"/>
              </a:ext>
            </a:extLst>
          </p:cNvPr>
          <p:cNvSpPr/>
          <p:nvPr/>
        </p:nvSpPr>
        <p:spPr>
          <a:xfrm>
            <a:off x="3381805" y="4400549"/>
            <a:ext cx="3838145" cy="1076943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70A23F2-4E99-4436-DF43-9E2BAF594D78}"/>
              </a:ext>
            </a:extLst>
          </p:cNvPr>
          <p:cNvSpPr/>
          <p:nvPr/>
        </p:nvSpPr>
        <p:spPr>
          <a:xfrm>
            <a:off x="3381804" y="5474305"/>
            <a:ext cx="3838145" cy="1076943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7BB19E-87A7-F995-3E72-D15E6E7A1930}"/>
              </a:ext>
            </a:extLst>
          </p:cNvPr>
          <p:cNvSpPr txBox="1"/>
          <p:nvPr/>
        </p:nvSpPr>
        <p:spPr>
          <a:xfrm>
            <a:off x="6618676" y="4686714"/>
            <a:ext cx="2218236" cy="30777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/>
            </a:lvl1pPr>
          </a:lstStyle>
          <a:p>
            <a:r>
              <a:rPr lang="en-US" altLang="ko-KR" dirty="0"/>
              <a:t>(JMX Exporter </a:t>
            </a:r>
            <a:r>
              <a:rPr lang="ko-KR" altLang="en-US" dirty="0"/>
              <a:t>접속 정보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B9E2D8-BB37-FB2F-AFD8-D236AC64ABA1}"/>
              </a:ext>
            </a:extLst>
          </p:cNvPr>
          <p:cNvSpPr txBox="1"/>
          <p:nvPr/>
        </p:nvSpPr>
        <p:spPr>
          <a:xfrm>
            <a:off x="6621244" y="5704999"/>
            <a:ext cx="1908856" cy="30777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(Node Exporter </a:t>
            </a:r>
            <a:r>
              <a:rPr lang="ko-KR" altLang="en-US" sz="1400" dirty="0"/>
              <a:t>정보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61484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66166C-EFA4-6023-9E54-BF7D5C0DEC9F}"/>
              </a:ext>
            </a:extLst>
          </p:cNvPr>
          <p:cNvSpPr txBox="1"/>
          <p:nvPr/>
        </p:nvSpPr>
        <p:spPr>
          <a:xfrm>
            <a:off x="897622" y="2365695"/>
            <a:ext cx="6729984" cy="258532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dirty="0"/>
              <a:t>포트 개방</a:t>
            </a:r>
            <a:endParaRPr lang="en-US" altLang="ko-KR" dirty="0"/>
          </a:p>
          <a:p>
            <a:r>
              <a:rPr lang="en-US" altLang="ko-KR" dirty="0"/>
              <a:t>firewall-</a:t>
            </a:r>
            <a:r>
              <a:rPr lang="en-US" altLang="ko-KR" dirty="0" err="1"/>
              <a:t>cmd</a:t>
            </a:r>
            <a:r>
              <a:rPr lang="en-US" altLang="ko-KR" dirty="0"/>
              <a:t> --permanent --zone=public --add-port=9090/</a:t>
            </a:r>
            <a:r>
              <a:rPr lang="en-US" altLang="ko-KR" dirty="0" err="1"/>
              <a:t>tcp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ea typeface="맑은 고딕"/>
              </a:rPr>
              <a:t>firewall-</a:t>
            </a:r>
            <a:r>
              <a:rPr lang="en-US" altLang="ko-KR" dirty="0" err="1">
                <a:ea typeface="맑은 고딕"/>
              </a:rPr>
              <a:t>cmd</a:t>
            </a:r>
            <a:r>
              <a:rPr lang="en-US" altLang="ko-KR" dirty="0">
                <a:ea typeface="맑은 고딕"/>
              </a:rPr>
              <a:t> --reload</a:t>
            </a:r>
            <a:br>
              <a:rPr lang="en-US" altLang="ko-KR" dirty="0">
                <a:ea typeface="맑은 고딕"/>
              </a:rPr>
            </a:br>
            <a:endParaRPr lang="en-US" altLang="ko-KR" dirty="0"/>
          </a:p>
          <a:p>
            <a:r>
              <a:rPr lang="en-US" altLang="ko-KR" dirty="0"/>
              <a:t>firewall-</a:t>
            </a:r>
            <a:r>
              <a:rPr lang="en-US" altLang="ko-KR" dirty="0" err="1"/>
              <a:t>cmd</a:t>
            </a:r>
            <a:r>
              <a:rPr lang="en-US" altLang="ko-KR" dirty="0"/>
              <a:t> --list-ports</a:t>
            </a:r>
          </a:p>
          <a:p>
            <a:endParaRPr lang="en-US" altLang="ko-KR" dirty="0"/>
          </a:p>
          <a:p>
            <a:r>
              <a:rPr lang="en-US" altLang="ko-KR" dirty="0"/>
              <a:t>#</a:t>
            </a:r>
            <a:r>
              <a:rPr lang="ko-KR" altLang="en-US" dirty="0"/>
              <a:t>실행</a:t>
            </a:r>
            <a:endParaRPr lang="en-US" altLang="ko-KR" dirty="0"/>
          </a:p>
          <a:p>
            <a:r>
              <a:rPr lang="en-US" altLang="ko-KR" dirty="0"/>
              <a:t> ./</a:t>
            </a:r>
            <a:r>
              <a:rPr lang="en-US" altLang="ko-KR" dirty="0" err="1"/>
              <a:t>prometheus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650F74-A956-4B4E-79D5-F3C437589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510" y="3121224"/>
            <a:ext cx="5373816" cy="33135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68AAAE-8166-8327-C115-66F99ECE8A8E}"/>
              </a:ext>
            </a:extLst>
          </p:cNvPr>
          <p:cNvSpPr txBox="1"/>
          <p:nvPr/>
        </p:nvSpPr>
        <p:spPr>
          <a:xfrm>
            <a:off x="9268531" y="73315"/>
            <a:ext cx="2768707" cy="307777"/>
          </a:xfrm>
          <a:prstGeom prst="rect">
            <a:avLst/>
          </a:prstGeom>
          <a:solidFill>
            <a:schemeClr val="bg1"/>
          </a:solidFill>
          <a:ln>
            <a:solidFill>
              <a:srgbClr val="4472C4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 anchor="ctr" anchorCtr="0">
            <a:spAutoFit/>
          </a:bodyPr>
          <a:lstStyle/>
          <a:p>
            <a:r>
              <a:rPr lang="ko-KR" altLang="en-US" sz="1400" dirty="0"/>
              <a:t>모니터링할 서버에 설치 및 실행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CC56A31-4325-8862-B137-12EFE2CA61B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3. Prometheus (2/4)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751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3B34B0A-C960-E266-27F6-480D18D3977C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3. Prometheus (3/4)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B258F0F-B4BE-8435-BACE-97ED95AD1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079" y="1476375"/>
            <a:ext cx="6531679" cy="5219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3D3104-8BA6-FDCC-9B04-AB46CF96B1F0}"/>
              </a:ext>
            </a:extLst>
          </p:cNvPr>
          <p:cNvSpPr txBox="1"/>
          <p:nvPr/>
        </p:nvSpPr>
        <p:spPr>
          <a:xfrm>
            <a:off x="649972" y="1946595"/>
            <a:ext cx="4518096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웹 브라우저 접속하여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exporter</a:t>
            </a:r>
            <a:r>
              <a:rPr lang="ko-KR" altLang="en-US" dirty="0"/>
              <a:t>에서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수집한 </a:t>
            </a:r>
            <a:r>
              <a:rPr lang="en-US" altLang="ko-KR" dirty="0"/>
              <a:t>Metric </a:t>
            </a:r>
            <a:r>
              <a:rPr lang="ko-KR" altLang="en-US" dirty="0"/>
              <a:t>정상 수신 여부 확인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55B12C-60BD-CCA8-9CC6-050F97F4DC50}"/>
              </a:ext>
            </a:extLst>
          </p:cNvPr>
          <p:cNvSpPr txBox="1"/>
          <p:nvPr/>
        </p:nvSpPr>
        <p:spPr>
          <a:xfrm>
            <a:off x="9268531" y="73315"/>
            <a:ext cx="2768707" cy="307777"/>
          </a:xfrm>
          <a:prstGeom prst="rect">
            <a:avLst/>
          </a:prstGeom>
          <a:solidFill>
            <a:schemeClr val="bg1"/>
          </a:solidFill>
          <a:ln>
            <a:solidFill>
              <a:srgbClr val="4472C4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 anchor="ctr" anchorCtr="0">
            <a:spAutoFit/>
          </a:bodyPr>
          <a:lstStyle/>
          <a:p>
            <a:r>
              <a:rPr lang="ko-KR" altLang="en-US" sz="1400" dirty="0"/>
              <a:t>모니터링할 서버에 설치 및 실행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824C780-7E49-B642-FD2D-78E8A9EA0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63" y="3028949"/>
            <a:ext cx="3700750" cy="2905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6ACDB15-1096-C234-4414-D27D6516DA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5063" y="4138614"/>
            <a:ext cx="3006024" cy="27193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25FC076-9ED3-FE4C-4922-804646C47A23}"/>
              </a:ext>
            </a:extLst>
          </p:cNvPr>
          <p:cNvSpPr/>
          <p:nvPr/>
        </p:nvSpPr>
        <p:spPr>
          <a:xfrm>
            <a:off x="5522079" y="4041616"/>
            <a:ext cx="1602621" cy="235109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0264B09-1B8A-656C-AA40-530FE4FA4417}"/>
              </a:ext>
            </a:extLst>
          </p:cNvPr>
          <p:cNvSpPr/>
          <p:nvPr/>
        </p:nvSpPr>
        <p:spPr>
          <a:xfrm>
            <a:off x="5585813" y="5613241"/>
            <a:ext cx="1602621" cy="235109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EBF5B24-6FBB-A324-F0AF-F892978D52FF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4277013" y="3676650"/>
            <a:ext cx="1245066" cy="48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854775F-419E-D777-1E31-1C942DE6508E}"/>
              </a:ext>
            </a:extLst>
          </p:cNvPr>
          <p:cNvCxnSpPr>
            <a:cxnSpLocks/>
            <a:stCxn id="17" idx="1"/>
            <a:endCxn id="15" idx="3"/>
          </p:cNvCxnSpPr>
          <p:nvPr/>
        </p:nvCxnSpPr>
        <p:spPr>
          <a:xfrm flipH="1" flipV="1">
            <a:off x="4891087" y="5498307"/>
            <a:ext cx="694726" cy="232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362E27-2BA9-F201-987E-D5E347065470}"/>
              </a:ext>
            </a:extLst>
          </p:cNvPr>
          <p:cNvSpPr/>
          <p:nvPr/>
        </p:nvSpPr>
        <p:spPr>
          <a:xfrm>
            <a:off x="7634689" y="3429000"/>
            <a:ext cx="1476260" cy="338769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850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5C7A256-97DE-2F1B-ADBD-7A3DC8A19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370" y="1843088"/>
            <a:ext cx="5454031" cy="42997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76470CD-9D15-6B02-72A9-C75C2D3614B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3. Prometheus (4/4)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5D0E1E-14C8-446A-9C6E-65EFB2DEEFE5}"/>
              </a:ext>
            </a:extLst>
          </p:cNvPr>
          <p:cNvSpPr txBox="1"/>
          <p:nvPr/>
        </p:nvSpPr>
        <p:spPr>
          <a:xfrm>
            <a:off x="9268531" y="73315"/>
            <a:ext cx="2768707" cy="307777"/>
          </a:xfrm>
          <a:prstGeom prst="rect">
            <a:avLst/>
          </a:prstGeom>
          <a:solidFill>
            <a:schemeClr val="bg1"/>
          </a:solidFill>
          <a:ln>
            <a:solidFill>
              <a:srgbClr val="4472C4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 anchor="ctr" anchorCtr="0">
            <a:spAutoFit/>
          </a:bodyPr>
          <a:lstStyle/>
          <a:p>
            <a:r>
              <a:rPr lang="ko-KR" altLang="en-US" sz="1400" dirty="0"/>
              <a:t>모니터링할 서버에 설치 및 실행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36FA022-CEC7-9B1B-E6BC-B04F95466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3312" y="2486025"/>
            <a:ext cx="5856738" cy="33861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6098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48A8AC9-4DBF-E5B6-67B2-9712CDC20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88" y="1825625"/>
            <a:ext cx="9125922" cy="45704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69B475-ADD0-1D1F-1133-4A2A4532DE15}"/>
              </a:ext>
            </a:extLst>
          </p:cNvPr>
          <p:cNvSpPr txBox="1"/>
          <p:nvPr/>
        </p:nvSpPr>
        <p:spPr>
          <a:xfrm>
            <a:off x="7188198" y="2237128"/>
            <a:ext cx="4241802" cy="369332"/>
          </a:xfrm>
          <a:prstGeom prst="rect">
            <a:avLst/>
          </a:prstGeom>
          <a:solidFill>
            <a:schemeClr val="bg1"/>
          </a:solidFill>
          <a:ln>
            <a:solidFill>
              <a:srgbClr val="4472C4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altLang="ko-KR" dirty="0"/>
              <a:t>https://grafana.com/grafana/download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046186D-0461-B08A-C0E1-36FAB62ED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479" y="5471636"/>
            <a:ext cx="8239125" cy="1028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C480FB16-9006-3A1C-5E15-B16A6A7461AC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4. Grafana (1/10)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A7B246-73B7-A981-97CE-E86280242C58}"/>
              </a:ext>
            </a:extLst>
          </p:cNvPr>
          <p:cNvSpPr txBox="1"/>
          <p:nvPr/>
        </p:nvSpPr>
        <p:spPr>
          <a:xfrm>
            <a:off x="9268531" y="73315"/>
            <a:ext cx="2768707" cy="307777"/>
          </a:xfrm>
          <a:prstGeom prst="rect">
            <a:avLst/>
          </a:prstGeom>
          <a:solidFill>
            <a:schemeClr val="bg1"/>
          </a:solidFill>
          <a:ln>
            <a:solidFill>
              <a:srgbClr val="4472C4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 anchor="ctr" anchorCtr="0">
            <a:spAutoFit/>
          </a:bodyPr>
          <a:lstStyle/>
          <a:p>
            <a:r>
              <a:rPr lang="ko-KR" altLang="en-US" sz="1400" dirty="0"/>
              <a:t>모니터링할 서버에 설치 및 실행</a:t>
            </a:r>
          </a:p>
        </p:txBody>
      </p:sp>
    </p:spTree>
    <p:extLst>
      <p:ext uri="{BB962C8B-B14F-4D97-AF65-F5344CB8AC3E}">
        <p14:creationId xmlns:p14="http://schemas.microsoft.com/office/powerpoint/2010/main" val="2334269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C52EBE-3E8A-C098-3551-02555D183546}"/>
              </a:ext>
            </a:extLst>
          </p:cNvPr>
          <p:cNvSpPr txBox="1"/>
          <p:nvPr/>
        </p:nvSpPr>
        <p:spPr>
          <a:xfrm>
            <a:off x="838200" y="2164702"/>
            <a:ext cx="9075113" cy="29472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wget</a:t>
            </a:r>
            <a:r>
              <a:rPr lang="en-US" altLang="ko-KR" dirty="0"/>
              <a:t> https://dl.grafana.com/enterprise/release/grafana-enterprise-9.2.6-1.x86_64.rpm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yum install grafana-enterprise-9.2.6-1.x86_64.rpm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firewall-</a:t>
            </a:r>
            <a:r>
              <a:rPr lang="en-US" altLang="ko-KR" sz="1800" dirty="0" err="1"/>
              <a:t>cmd</a:t>
            </a:r>
            <a:r>
              <a:rPr lang="en-US" altLang="ko-KR" sz="1800" dirty="0"/>
              <a:t> --permanent --zone=public --add-port=3000/</a:t>
            </a:r>
            <a:r>
              <a:rPr lang="en-US" altLang="ko-KR" sz="1800" dirty="0" err="1"/>
              <a:t>tcp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firewall-</a:t>
            </a:r>
            <a:r>
              <a:rPr lang="en-US" altLang="ko-KR" sz="1800" dirty="0" err="1"/>
              <a:t>cmd</a:t>
            </a:r>
            <a:r>
              <a:rPr lang="en-US" altLang="ko-KR" sz="1800" dirty="0"/>
              <a:t> --reload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firewall-</a:t>
            </a:r>
            <a:r>
              <a:rPr lang="en-US" altLang="ko-KR" sz="1800" dirty="0" err="1"/>
              <a:t>cmd</a:t>
            </a:r>
            <a:r>
              <a:rPr lang="en-US" altLang="ko-KR" sz="1800" dirty="0"/>
              <a:t> --list-ports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systemctl</a:t>
            </a:r>
            <a:r>
              <a:rPr lang="en-US" altLang="ko-KR" dirty="0"/>
              <a:t> start </a:t>
            </a:r>
            <a:r>
              <a:rPr lang="en-US" altLang="ko-KR" dirty="0" err="1"/>
              <a:t>grafana-server.service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AB19AA6-FFDA-1F38-C517-E36FD9183F74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4. Grafana (2/10)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7C3C41-113A-56A5-FCF2-2777E9B22424}"/>
              </a:ext>
            </a:extLst>
          </p:cNvPr>
          <p:cNvSpPr txBox="1"/>
          <p:nvPr/>
        </p:nvSpPr>
        <p:spPr>
          <a:xfrm>
            <a:off x="9268531" y="73315"/>
            <a:ext cx="2768707" cy="307777"/>
          </a:xfrm>
          <a:prstGeom prst="rect">
            <a:avLst/>
          </a:prstGeom>
          <a:solidFill>
            <a:schemeClr val="bg1"/>
          </a:solidFill>
          <a:ln>
            <a:solidFill>
              <a:srgbClr val="4472C4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 anchor="ctr" anchorCtr="0">
            <a:spAutoFit/>
          </a:bodyPr>
          <a:lstStyle/>
          <a:p>
            <a:r>
              <a:rPr lang="ko-KR" altLang="en-US" sz="1400" dirty="0"/>
              <a:t>모니터링할 서버에 설치 및 실행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EC230E-8ED0-3ADA-2EE5-95B5D689A6F6}"/>
              </a:ext>
            </a:extLst>
          </p:cNvPr>
          <p:cNvSpPr txBox="1"/>
          <p:nvPr/>
        </p:nvSpPr>
        <p:spPr>
          <a:xfrm>
            <a:off x="4803784" y="4376836"/>
            <a:ext cx="1253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(</a:t>
            </a:r>
            <a:r>
              <a:rPr lang="ko-KR" altLang="en-US" sz="1400" dirty="0"/>
              <a:t>서비스 실행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C26ED6-E61E-FEA9-55ED-6101A0C30399}"/>
              </a:ext>
            </a:extLst>
          </p:cNvPr>
          <p:cNvSpPr txBox="1"/>
          <p:nvPr/>
        </p:nvSpPr>
        <p:spPr>
          <a:xfrm>
            <a:off x="5786016" y="6476908"/>
            <a:ext cx="64059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(</a:t>
            </a:r>
            <a:r>
              <a:rPr lang="ko-KR" altLang="en-US" sz="1400" dirty="0"/>
              <a:t>서비스 등록 및 </a:t>
            </a:r>
            <a:r>
              <a:rPr lang="ko-KR" altLang="en-US" sz="1400" dirty="0" err="1"/>
              <a:t>부팅시</a:t>
            </a:r>
            <a:r>
              <a:rPr lang="ko-KR" altLang="en-US" sz="1400" dirty="0"/>
              <a:t> 자동 실행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 err="1"/>
              <a:t>systemctl</a:t>
            </a:r>
            <a:r>
              <a:rPr lang="en-US" altLang="ko-KR" sz="1400" dirty="0"/>
              <a:t> enable </a:t>
            </a:r>
            <a:r>
              <a:rPr lang="en-US" altLang="ko-KR" sz="1400" dirty="0" err="1"/>
              <a:t>grafana-server.service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88720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4D6B60-2498-A3D0-05F4-9602C5B2E0A4}"/>
              </a:ext>
            </a:extLst>
          </p:cNvPr>
          <p:cNvSpPr txBox="1"/>
          <p:nvPr/>
        </p:nvSpPr>
        <p:spPr>
          <a:xfrm>
            <a:off x="933450" y="2038350"/>
            <a:ext cx="52052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서버 접속 예시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http://192.168.56.30:3000/login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Email or username: 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admin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Password: 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admin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BFFB04-1095-41B0-DC40-4B8D2B21E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417" y="3238679"/>
            <a:ext cx="3063520" cy="33303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A7BF7FA-977E-E89C-3869-1AF1C1811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6113" y="3238678"/>
            <a:ext cx="3273084" cy="3330395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FB7BF63-3C5A-BC0D-C5D0-CC1413C4B681}"/>
              </a:ext>
            </a:extLst>
          </p:cNvPr>
          <p:cNvSpPr/>
          <p:nvPr/>
        </p:nvSpPr>
        <p:spPr>
          <a:xfrm>
            <a:off x="4305300" y="4439007"/>
            <a:ext cx="704850" cy="1200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AD9FB7-C74E-8B7B-A1B8-A3E20EF6B4AC}"/>
              </a:ext>
            </a:extLst>
          </p:cNvPr>
          <p:cNvSpPr txBox="1"/>
          <p:nvPr/>
        </p:nvSpPr>
        <p:spPr>
          <a:xfrm>
            <a:off x="9268531" y="73315"/>
            <a:ext cx="2768707" cy="307777"/>
          </a:xfrm>
          <a:prstGeom prst="rect">
            <a:avLst/>
          </a:prstGeom>
          <a:solidFill>
            <a:schemeClr val="bg1"/>
          </a:solidFill>
          <a:ln>
            <a:solidFill>
              <a:srgbClr val="4472C4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 anchor="ctr" anchorCtr="0">
            <a:spAutoFit/>
          </a:bodyPr>
          <a:lstStyle/>
          <a:p>
            <a:r>
              <a:rPr lang="ko-KR" altLang="en-US" sz="1400" dirty="0"/>
              <a:t>모니터링할 서버에 설치 및 실행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27B37F94-B54B-AAC8-6D19-22831B583477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4. Grafana (3/10)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8B3FCC-C99A-380F-E3E1-5847943E9C48}"/>
              </a:ext>
            </a:extLst>
          </p:cNvPr>
          <p:cNvSpPr txBox="1"/>
          <p:nvPr/>
        </p:nvSpPr>
        <p:spPr>
          <a:xfrm>
            <a:off x="5405701" y="2833270"/>
            <a:ext cx="1685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(Password Setting)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56201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04B5A2F-9CA2-133B-1228-202E1E3B3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068" y="1741396"/>
            <a:ext cx="8712681" cy="4731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85763E-E620-58CD-C9FA-29EA9EAEBCF8}"/>
              </a:ext>
            </a:extLst>
          </p:cNvPr>
          <p:cNvSpPr txBox="1"/>
          <p:nvPr/>
        </p:nvSpPr>
        <p:spPr>
          <a:xfrm>
            <a:off x="9268531" y="73315"/>
            <a:ext cx="2768707" cy="307777"/>
          </a:xfrm>
          <a:prstGeom prst="rect">
            <a:avLst/>
          </a:prstGeom>
          <a:solidFill>
            <a:schemeClr val="bg1"/>
          </a:solidFill>
          <a:ln>
            <a:solidFill>
              <a:srgbClr val="4472C4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 anchor="ctr" anchorCtr="0">
            <a:spAutoFit/>
          </a:bodyPr>
          <a:lstStyle/>
          <a:p>
            <a:r>
              <a:rPr lang="ko-KR" altLang="en-US" sz="1400" dirty="0"/>
              <a:t>모니터링할 서버에 설치 및 실행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22078DC-8601-52CC-95DD-04A08C31475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4. Grafana (4/10)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31417-4524-B6F0-9004-6F7AEA77C2D5}"/>
              </a:ext>
            </a:extLst>
          </p:cNvPr>
          <p:cNvSpPr txBox="1"/>
          <p:nvPr/>
        </p:nvSpPr>
        <p:spPr>
          <a:xfrm>
            <a:off x="7139251" y="2490370"/>
            <a:ext cx="806631" cy="307777"/>
          </a:xfrm>
          <a:prstGeom prst="rect">
            <a:avLst/>
          </a:prstGeom>
          <a:solidFill>
            <a:schemeClr val="bg1"/>
          </a:solidFill>
          <a:ln>
            <a:solidFill>
              <a:srgbClr val="4472C4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Click</a:t>
            </a:r>
            <a:r>
              <a:rPr lang="ko-KR" altLang="en-US" sz="1400" dirty="0"/>
              <a:t> </a:t>
            </a:r>
            <a:r>
              <a:rPr lang="ko-KR" altLang="en-US" sz="1400" b="1" dirty="0"/>
              <a:t>↓</a:t>
            </a:r>
          </a:p>
        </p:txBody>
      </p:sp>
    </p:spTree>
    <p:extLst>
      <p:ext uri="{BB962C8B-B14F-4D97-AF65-F5344CB8AC3E}">
        <p14:creationId xmlns:p14="http://schemas.microsoft.com/office/powerpoint/2010/main" val="761311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6470B8D-58AF-E27C-9742-29AEB44AF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8325"/>
            <a:ext cx="5216139" cy="48958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D5C08EE-C406-269C-BD36-5ACA5D0DB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755" y="834381"/>
            <a:ext cx="5529473" cy="43386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B2ABE00-F6EC-08CF-471F-2A4EB4BE0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2476" y="5574865"/>
            <a:ext cx="3265661" cy="12831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09119E1-B163-590A-6F75-CC4DA29424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8826" y="6093442"/>
            <a:ext cx="2049599" cy="6865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02793C-6C38-33E1-D35F-3ACE546ABA37}"/>
              </a:ext>
            </a:extLst>
          </p:cNvPr>
          <p:cNvSpPr txBox="1"/>
          <p:nvPr/>
        </p:nvSpPr>
        <p:spPr>
          <a:xfrm>
            <a:off x="9268531" y="73315"/>
            <a:ext cx="2768707" cy="307777"/>
          </a:xfrm>
          <a:prstGeom prst="rect">
            <a:avLst/>
          </a:prstGeom>
          <a:solidFill>
            <a:schemeClr val="bg1"/>
          </a:solidFill>
          <a:ln>
            <a:solidFill>
              <a:srgbClr val="4472C4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 anchor="ctr" anchorCtr="0">
            <a:spAutoFit/>
          </a:bodyPr>
          <a:lstStyle/>
          <a:p>
            <a:r>
              <a:rPr lang="ko-KR" altLang="en-US" sz="1400" dirty="0"/>
              <a:t>모니터링할 서버에 설치 및 실행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4A8ADBCE-F545-143C-4CC3-D12936C65DD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4. Grafana (5/10)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70AE38-7D24-7735-4A19-F99B9B9D8AE5}"/>
              </a:ext>
            </a:extLst>
          </p:cNvPr>
          <p:cNvSpPr txBox="1"/>
          <p:nvPr/>
        </p:nvSpPr>
        <p:spPr>
          <a:xfrm>
            <a:off x="2548201" y="2576095"/>
            <a:ext cx="806631" cy="307777"/>
          </a:xfrm>
          <a:prstGeom prst="rect">
            <a:avLst/>
          </a:prstGeom>
          <a:solidFill>
            <a:schemeClr val="bg1"/>
          </a:solidFill>
          <a:ln>
            <a:solidFill>
              <a:srgbClr val="4472C4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Click</a:t>
            </a:r>
            <a:r>
              <a:rPr lang="ko-KR" altLang="en-US" sz="1400" dirty="0"/>
              <a:t> </a:t>
            </a:r>
            <a:r>
              <a:rPr lang="ko-KR" altLang="en-US" sz="1400" b="1" dirty="0"/>
              <a:t>↓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70B851-0A1D-B8CF-A454-FF4048BAFACB}"/>
              </a:ext>
            </a:extLst>
          </p:cNvPr>
          <p:cNvSpPr txBox="1"/>
          <p:nvPr/>
        </p:nvSpPr>
        <p:spPr>
          <a:xfrm>
            <a:off x="7480156" y="2917698"/>
            <a:ext cx="3110210" cy="307777"/>
          </a:xfrm>
          <a:prstGeom prst="rect">
            <a:avLst/>
          </a:prstGeom>
          <a:solidFill>
            <a:schemeClr val="bg1"/>
          </a:solidFill>
          <a:ln>
            <a:solidFill>
              <a:srgbClr val="4472C4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① </a:t>
            </a:r>
            <a:r>
              <a:rPr lang="en-US" altLang="ko-KR" sz="1400" b="1" dirty="0"/>
              <a:t>Prometheus Server Endpoint</a:t>
            </a:r>
            <a:r>
              <a:rPr lang="ko-KR" altLang="en-US" sz="1400" b="1" dirty="0"/>
              <a:t>↓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BE50BF-9D90-4214-00C4-A053FE172F2D}"/>
              </a:ext>
            </a:extLst>
          </p:cNvPr>
          <p:cNvSpPr txBox="1"/>
          <p:nvPr/>
        </p:nvSpPr>
        <p:spPr>
          <a:xfrm>
            <a:off x="7991594" y="5908655"/>
            <a:ext cx="1048685" cy="307777"/>
          </a:xfrm>
          <a:prstGeom prst="rect">
            <a:avLst/>
          </a:prstGeom>
          <a:solidFill>
            <a:schemeClr val="bg1"/>
          </a:solidFill>
          <a:ln>
            <a:solidFill>
              <a:srgbClr val="4472C4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② </a:t>
            </a:r>
            <a:r>
              <a:rPr lang="en-US" altLang="ko-KR" sz="1400" dirty="0"/>
              <a:t>Click</a:t>
            </a:r>
            <a:r>
              <a:rPr lang="ko-KR" altLang="en-US" sz="1400" dirty="0"/>
              <a:t> </a:t>
            </a:r>
            <a:r>
              <a:rPr lang="ko-KR" altLang="en-US" sz="1400" b="1" dirty="0"/>
              <a:t>↓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AC358FCA-36DF-195C-DBB4-E59B2E3F2D9C}"/>
              </a:ext>
            </a:extLst>
          </p:cNvPr>
          <p:cNvSpPr/>
          <p:nvPr/>
        </p:nvSpPr>
        <p:spPr>
          <a:xfrm rot="20600668">
            <a:off x="5695950" y="2684589"/>
            <a:ext cx="800100" cy="1202090"/>
          </a:xfrm>
          <a:prstGeom prst="rightArrow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C950A6A5-1D30-2DD5-97E6-09FA71F857A3}"/>
              </a:ext>
            </a:extLst>
          </p:cNvPr>
          <p:cNvSpPr/>
          <p:nvPr/>
        </p:nvSpPr>
        <p:spPr>
          <a:xfrm rot="5841366">
            <a:off x="8142576" y="4571974"/>
            <a:ext cx="800100" cy="1202090"/>
          </a:xfrm>
          <a:prstGeom prst="rightArrow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B50DC8D6-AB9F-835E-15CD-9A7D9753DBE7}"/>
              </a:ext>
            </a:extLst>
          </p:cNvPr>
          <p:cNvSpPr/>
          <p:nvPr/>
        </p:nvSpPr>
        <p:spPr>
          <a:xfrm>
            <a:off x="9268531" y="6093442"/>
            <a:ext cx="562263" cy="686566"/>
          </a:xfrm>
          <a:prstGeom prst="rightArrow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081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338618E-F12A-FE05-27CA-8DC10E44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41" y="2129275"/>
            <a:ext cx="2133600" cy="4238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D9A5BF7-F451-60F4-491C-B16ACC522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075" y="2590940"/>
            <a:ext cx="3361087" cy="32999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8A8850-F8E7-10A8-F394-2F53C4F01A4F}"/>
              </a:ext>
            </a:extLst>
          </p:cNvPr>
          <p:cNvSpPr txBox="1"/>
          <p:nvPr/>
        </p:nvSpPr>
        <p:spPr>
          <a:xfrm>
            <a:off x="9268531" y="73315"/>
            <a:ext cx="2768707" cy="307777"/>
          </a:xfrm>
          <a:prstGeom prst="rect">
            <a:avLst/>
          </a:prstGeom>
          <a:solidFill>
            <a:schemeClr val="bg1"/>
          </a:solidFill>
          <a:ln>
            <a:solidFill>
              <a:srgbClr val="4472C4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 anchor="ctr" anchorCtr="0">
            <a:spAutoFit/>
          </a:bodyPr>
          <a:lstStyle/>
          <a:p>
            <a:r>
              <a:rPr lang="ko-KR" altLang="en-US" sz="1400" dirty="0"/>
              <a:t>모니터링할 서버에 설치 및 실행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64F33D95-690F-1954-95FB-5C61BE44BFB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4. Grafana (6/10)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50E803-4EC0-A695-9DF8-0E8E412B8148}"/>
              </a:ext>
            </a:extLst>
          </p:cNvPr>
          <p:cNvSpPr txBox="1"/>
          <p:nvPr/>
        </p:nvSpPr>
        <p:spPr>
          <a:xfrm>
            <a:off x="838200" y="1625798"/>
            <a:ext cx="4266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/>
              <a:t>node_exporter</a:t>
            </a:r>
            <a:r>
              <a:rPr lang="en-US" altLang="ko-KR" sz="2400" dirty="0"/>
              <a:t> </a:t>
            </a:r>
            <a:r>
              <a:rPr lang="ko-KR" altLang="en-US" sz="2400" dirty="0"/>
              <a:t>대시보드 설정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7C84447B-3931-C2C8-6C9E-3BE8D36CF8BD}"/>
              </a:ext>
            </a:extLst>
          </p:cNvPr>
          <p:cNvSpPr/>
          <p:nvPr/>
        </p:nvSpPr>
        <p:spPr>
          <a:xfrm>
            <a:off x="2713657" y="3213412"/>
            <a:ext cx="800100" cy="1202090"/>
          </a:xfrm>
          <a:prstGeom prst="rightArrow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9B2974-21D5-B622-C091-40F4ECE59A04}"/>
              </a:ext>
            </a:extLst>
          </p:cNvPr>
          <p:cNvSpPr txBox="1"/>
          <p:nvPr/>
        </p:nvSpPr>
        <p:spPr>
          <a:xfrm>
            <a:off x="4675408" y="3275111"/>
            <a:ext cx="780983" cy="307777"/>
          </a:xfrm>
          <a:prstGeom prst="rect">
            <a:avLst/>
          </a:prstGeom>
          <a:solidFill>
            <a:schemeClr val="bg1"/>
          </a:solidFill>
          <a:ln>
            <a:solidFill>
              <a:srgbClr val="4472C4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1860</a:t>
            </a:r>
            <a:r>
              <a:rPr lang="ko-KR" altLang="en-US" sz="1400" b="1" dirty="0"/>
              <a:t>↓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1FCDB6C-717F-86B2-6F9A-D2C737722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1236" y="2590939"/>
            <a:ext cx="4148045" cy="3299975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E9FDC9A3-E138-4B43-78D6-F82826EA69D5}"/>
              </a:ext>
            </a:extLst>
          </p:cNvPr>
          <p:cNvSpPr/>
          <p:nvPr/>
        </p:nvSpPr>
        <p:spPr>
          <a:xfrm>
            <a:off x="7141162" y="3398851"/>
            <a:ext cx="800100" cy="1202090"/>
          </a:xfrm>
          <a:prstGeom prst="rightArrow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6C92B5-51D8-6B02-E2B9-378E0ADC9131}"/>
              </a:ext>
            </a:extLst>
          </p:cNvPr>
          <p:cNvSpPr txBox="1"/>
          <p:nvPr/>
        </p:nvSpPr>
        <p:spPr>
          <a:xfrm>
            <a:off x="9104533" y="4913411"/>
            <a:ext cx="1389226" cy="307777"/>
          </a:xfrm>
          <a:prstGeom prst="rect">
            <a:avLst/>
          </a:prstGeom>
          <a:solidFill>
            <a:schemeClr val="bg1"/>
          </a:solidFill>
          <a:ln>
            <a:solidFill>
              <a:srgbClr val="4472C4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Prometheus</a:t>
            </a:r>
            <a:r>
              <a:rPr lang="ko-KR" altLang="en-US" sz="1400" b="1" dirty="0"/>
              <a:t>↓</a:t>
            </a:r>
          </a:p>
        </p:txBody>
      </p:sp>
    </p:spTree>
    <p:extLst>
      <p:ext uri="{BB962C8B-B14F-4D97-AF65-F5344CB8AC3E}">
        <p14:creationId xmlns:p14="http://schemas.microsoft.com/office/powerpoint/2010/main" val="2366852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그림 77">
            <a:extLst>
              <a:ext uri="{FF2B5EF4-FFF2-40B4-BE49-F238E27FC236}">
                <a16:creationId xmlns:a16="http://schemas.microsoft.com/office/drawing/2014/main" id="{E838650F-6B9D-A19E-2DA7-F20A0A36B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010" y="4012084"/>
            <a:ext cx="4462635" cy="21087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8E18FD6-736C-F3EC-6E73-01D8BA847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71" y="-16118"/>
            <a:ext cx="10515600" cy="1325563"/>
          </a:xfrm>
        </p:spPr>
        <p:txBody>
          <a:bodyPr/>
          <a:lstStyle/>
          <a:p>
            <a:r>
              <a:rPr lang="ko-KR" altLang="en-US" dirty="0"/>
              <a:t>구성도</a:t>
            </a:r>
          </a:p>
        </p:txBody>
      </p:sp>
      <p:sp>
        <p:nvSpPr>
          <p:cNvPr id="13" name="순서도: 대체 처리 12">
            <a:extLst>
              <a:ext uri="{FF2B5EF4-FFF2-40B4-BE49-F238E27FC236}">
                <a16:creationId xmlns:a16="http://schemas.microsoft.com/office/drawing/2014/main" id="{A70B862C-1DA2-9910-88C9-886F8F559921}"/>
              </a:ext>
            </a:extLst>
          </p:cNvPr>
          <p:cNvSpPr/>
          <p:nvPr/>
        </p:nvSpPr>
        <p:spPr>
          <a:xfrm>
            <a:off x="567787" y="1690688"/>
            <a:ext cx="8461913" cy="2108719"/>
          </a:xfrm>
          <a:prstGeom prst="flowChartAlternateProcess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210648F-2089-6F7A-B13D-319A4C7FED37}"/>
              </a:ext>
            </a:extLst>
          </p:cNvPr>
          <p:cNvSpPr/>
          <p:nvPr/>
        </p:nvSpPr>
        <p:spPr>
          <a:xfrm>
            <a:off x="1034317" y="2026591"/>
            <a:ext cx="2328008" cy="1455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B4DAF3-1E2D-A7CD-63CC-EDC00FC3EF7F}"/>
              </a:ext>
            </a:extLst>
          </p:cNvPr>
          <p:cNvSpPr/>
          <p:nvPr/>
        </p:nvSpPr>
        <p:spPr>
          <a:xfrm>
            <a:off x="1264666" y="2127089"/>
            <a:ext cx="1834055" cy="3475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n>
                  <a:solidFill>
                    <a:schemeClr val="tx1"/>
                  </a:solidFill>
                </a:ln>
                <a:solidFill>
                  <a:srgbClr val="4472C4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#master</a:t>
            </a:r>
            <a:endParaRPr lang="ko-KR" altLang="en-US" sz="2000" dirty="0">
              <a:ln>
                <a:solidFill>
                  <a:schemeClr val="tx1"/>
                </a:solidFill>
              </a:ln>
              <a:solidFill>
                <a:srgbClr val="4472C4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C908EE-7439-8202-9D5A-057E99EB906D}"/>
              </a:ext>
            </a:extLst>
          </p:cNvPr>
          <p:cNvSpPr txBox="1"/>
          <p:nvPr/>
        </p:nvSpPr>
        <p:spPr>
          <a:xfrm>
            <a:off x="1483407" y="1489308"/>
            <a:ext cx="1615314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4472C4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/>
              <a:t>Kafka Cluster</a:t>
            </a:r>
            <a:endParaRPr lang="ko-KR" altLang="en-US" b="1" dirty="0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8EEA0A09-F9EF-8D86-2D58-E34A9BDB194C}"/>
              </a:ext>
            </a:extLst>
          </p:cNvPr>
          <p:cNvCxnSpPr>
            <a:cxnSpLocks/>
            <a:stCxn id="28" idx="3"/>
            <a:endCxn id="40" idx="1"/>
          </p:cNvCxnSpPr>
          <p:nvPr/>
        </p:nvCxnSpPr>
        <p:spPr>
          <a:xfrm>
            <a:off x="3106901" y="3233010"/>
            <a:ext cx="823986" cy="1795746"/>
          </a:xfrm>
          <a:prstGeom prst="bentConnector3">
            <a:avLst>
              <a:gd name="adj1" fmla="val 50000"/>
            </a:avLst>
          </a:prstGeom>
          <a:ln w="22225">
            <a:solidFill>
              <a:srgbClr val="E652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B917633-C48A-6687-3911-F80A0D3FB5E8}"/>
              </a:ext>
            </a:extLst>
          </p:cNvPr>
          <p:cNvSpPr/>
          <p:nvPr/>
        </p:nvSpPr>
        <p:spPr>
          <a:xfrm>
            <a:off x="1264666" y="2593158"/>
            <a:ext cx="1842233" cy="3475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ln>
                  <a:solidFill>
                    <a:schemeClr val="tx1"/>
                  </a:solidFill>
                </a:ln>
                <a:solidFill>
                  <a:srgbClr val="4472C4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jmx</a:t>
            </a:r>
            <a:r>
              <a:rPr lang="en-US" altLang="ko-KR" sz="2000" dirty="0">
                <a:ln>
                  <a:solidFill>
                    <a:schemeClr val="tx1"/>
                  </a:solidFill>
                </a:ln>
                <a:solidFill>
                  <a:srgbClr val="4472C4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exporter</a:t>
            </a:r>
            <a:endParaRPr lang="ko-KR" altLang="en-US" sz="2000" dirty="0">
              <a:ln>
                <a:solidFill>
                  <a:schemeClr val="tx1"/>
                </a:solidFill>
              </a:ln>
              <a:solidFill>
                <a:srgbClr val="4472C4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AE08C5A-12CA-5A9E-F17F-A4F47CE0750F}"/>
              </a:ext>
            </a:extLst>
          </p:cNvPr>
          <p:cNvSpPr/>
          <p:nvPr/>
        </p:nvSpPr>
        <p:spPr>
          <a:xfrm>
            <a:off x="1264667" y="3059227"/>
            <a:ext cx="1842234" cy="3475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n>
                  <a:solidFill>
                    <a:schemeClr val="tx1"/>
                  </a:solidFill>
                </a:ln>
                <a:solidFill>
                  <a:srgbClr val="4472C4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node exporter</a:t>
            </a:r>
            <a:endParaRPr lang="ko-KR" altLang="en-US" sz="2000" dirty="0">
              <a:ln>
                <a:solidFill>
                  <a:schemeClr val="tx1"/>
                </a:solidFill>
              </a:ln>
              <a:solidFill>
                <a:srgbClr val="4472C4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661162A-CF85-ACE6-B230-A3AC593128E4}"/>
              </a:ext>
            </a:extLst>
          </p:cNvPr>
          <p:cNvSpPr/>
          <p:nvPr/>
        </p:nvSpPr>
        <p:spPr>
          <a:xfrm>
            <a:off x="3682267" y="2026591"/>
            <a:ext cx="2328008" cy="1455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5BD32A4-750C-2F33-CD66-E40F813C3D3C}"/>
              </a:ext>
            </a:extLst>
          </p:cNvPr>
          <p:cNvSpPr/>
          <p:nvPr/>
        </p:nvSpPr>
        <p:spPr>
          <a:xfrm>
            <a:off x="3912616" y="2127089"/>
            <a:ext cx="1834055" cy="3475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n>
                  <a:solidFill>
                    <a:schemeClr val="tx1"/>
                  </a:solidFill>
                </a:ln>
                <a:solidFill>
                  <a:srgbClr val="4472C4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#slave1</a:t>
            </a:r>
            <a:endParaRPr lang="ko-KR" altLang="en-US" sz="2000" dirty="0">
              <a:ln>
                <a:solidFill>
                  <a:schemeClr val="tx1"/>
                </a:solidFill>
              </a:ln>
              <a:solidFill>
                <a:srgbClr val="4472C4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C1282A5-4793-1723-4F65-F282106DAEC8}"/>
              </a:ext>
            </a:extLst>
          </p:cNvPr>
          <p:cNvSpPr/>
          <p:nvPr/>
        </p:nvSpPr>
        <p:spPr>
          <a:xfrm>
            <a:off x="3912616" y="2593158"/>
            <a:ext cx="1842233" cy="3475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ln>
                  <a:solidFill>
                    <a:schemeClr val="tx1"/>
                  </a:solidFill>
                </a:ln>
                <a:solidFill>
                  <a:srgbClr val="4472C4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jmx</a:t>
            </a:r>
            <a:r>
              <a:rPr lang="en-US" altLang="ko-KR" sz="2000" dirty="0">
                <a:ln>
                  <a:solidFill>
                    <a:schemeClr val="tx1"/>
                  </a:solidFill>
                </a:ln>
                <a:solidFill>
                  <a:srgbClr val="4472C4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exporter</a:t>
            </a:r>
            <a:endParaRPr lang="ko-KR" altLang="en-US" sz="2000" dirty="0">
              <a:ln>
                <a:solidFill>
                  <a:schemeClr val="tx1"/>
                </a:solidFill>
              </a:ln>
              <a:solidFill>
                <a:srgbClr val="4472C4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83151B3-2083-3C85-CB8E-6F17EE2326A0}"/>
              </a:ext>
            </a:extLst>
          </p:cNvPr>
          <p:cNvSpPr/>
          <p:nvPr/>
        </p:nvSpPr>
        <p:spPr>
          <a:xfrm>
            <a:off x="3912617" y="3059227"/>
            <a:ext cx="1842234" cy="3475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n>
                  <a:solidFill>
                    <a:schemeClr val="tx1"/>
                  </a:solidFill>
                </a:ln>
                <a:solidFill>
                  <a:srgbClr val="4472C4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node exporter</a:t>
            </a:r>
            <a:endParaRPr lang="ko-KR" altLang="en-US" sz="2000" dirty="0">
              <a:ln>
                <a:solidFill>
                  <a:schemeClr val="tx1"/>
                </a:solidFill>
              </a:ln>
              <a:solidFill>
                <a:srgbClr val="4472C4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BDBEE22-AD96-44AC-2080-9B6DFE4697C0}"/>
              </a:ext>
            </a:extLst>
          </p:cNvPr>
          <p:cNvSpPr/>
          <p:nvPr/>
        </p:nvSpPr>
        <p:spPr>
          <a:xfrm>
            <a:off x="6308855" y="2026591"/>
            <a:ext cx="2328008" cy="1455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5439587-0F03-0130-C9DE-CAD462E27BE8}"/>
              </a:ext>
            </a:extLst>
          </p:cNvPr>
          <p:cNvSpPr/>
          <p:nvPr/>
        </p:nvSpPr>
        <p:spPr>
          <a:xfrm>
            <a:off x="6539204" y="2127089"/>
            <a:ext cx="1834055" cy="3475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n>
                  <a:solidFill>
                    <a:schemeClr val="tx1"/>
                  </a:solidFill>
                </a:ln>
                <a:solidFill>
                  <a:srgbClr val="4472C4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#slave2</a:t>
            </a:r>
            <a:endParaRPr lang="ko-KR" altLang="en-US" sz="2000" dirty="0">
              <a:ln>
                <a:solidFill>
                  <a:schemeClr val="tx1"/>
                </a:solidFill>
              </a:ln>
              <a:solidFill>
                <a:srgbClr val="4472C4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54F5253-AB47-1460-9035-9CD072A0FBE6}"/>
              </a:ext>
            </a:extLst>
          </p:cNvPr>
          <p:cNvSpPr/>
          <p:nvPr/>
        </p:nvSpPr>
        <p:spPr>
          <a:xfrm>
            <a:off x="6539204" y="2593158"/>
            <a:ext cx="1842233" cy="3475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ln>
                  <a:solidFill>
                    <a:schemeClr val="tx1"/>
                  </a:solidFill>
                </a:ln>
                <a:solidFill>
                  <a:srgbClr val="4472C4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jmx</a:t>
            </a:r>
            <a:r>
              <a:rPr lang="en-US" altLang="ko-KR" sz="2000" dirty="0">
                <a:ln>
                  <a:solidFill>
                    <a:schemeClr val="tx1"/>
                  </a:solidFill>
                </a:ln>
                <a:solidFill>
                  <a:srgbClr val="4472C4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exporter</a:t>
            </a:r>
            <a:endParaRPr lang="ko-KR" altLang="en-US" sz="2000" dirty="0">
              <a:ln>
                <a:solidFill>
                  <a:schemeClr val="tx1"/>
                </a:solidFill>
              </a:ln>
              <a:solidFill>
                <a:srgbClr val="4472C4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D2EE3CA-604C-F537-4530-375ED408B156}"/>
              </a:ext>
            </a:extLst>
          </p:cNvPr>
          <p:cNvSpPr/>
          <p:nvPr/>
        </p:nvSpPr>
        <p:spPr>
          <a:xfrm>
            <a:off x="6539205" y="3059227"/>
            <a:ext cx="1842234" cy="3475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n>
                  <a:solidFill>
                    <a:schemeClr val="tx1"/>
                  </a:solidFill>
                </a:ln>
                <a:solidFill>
                  <a:srgbClr val="4472C4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node exporter</a:t>
            </a:r>
            <a:endParaRPr lang="ko-KR" altLang="en-US" sz="2000" dirty="0">
              <a:ln>
                <a:solidFill>
                  <a:schemeClr val="tx1"/>
                </a:solidFill>
              </a:ln>
              <a:solidFill>
                <a:srgbClr val="4472C4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2AB24F2B-F2B2-E2FD-C7EC-E4BE6D8F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887" y="4365974"/>
            <a:ext cx="1336702" cy="1325563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2550CF98-5664-98E5-DCA1-319E05565C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5344" y="4308380"/>
            <a:ext cx="1674813" cy="1242406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85B815D-1C39-E2B8-D47B-75CBF1F4E90E}"/>
              </a:ext>
            </a:extLst>
          </p:cNvPr>
          <p:cNvSpPr txBox="1"/>
          <p:nvPr/>
        </p:nvSpPr>
        <p:spPr>
          <a:xfrm>
            <a:off x="3847846" y="5608380"/>
            <a:ext cx="1502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 w="12700">
                  <a:solidFill>
                    <a:schemeClr val="tx1"/>
                  </a:solidFill>
                </a:ln>
                <a:solidFill>
                  <a:srgbClr val="E6522C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Prometheus</a:t>
            </a:r>
            <a:endParaRPr lang="ko-KR" altLang="en-US" b="1" dirty="0">
              <a:ln w="12700">
                <a:solidFill>
                  <a:schemeClr val="tx1"/>
                </a:solidFill>
              </a:ln>
              <a:solidFill>
                <a:srgbClr val="E6522C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8F95B625-5AB8-A8FF-3EB4-8442941343E5}"/>
              </a:ext>
            </a:extLst>
          </p:cNvPr>
          <p:cNvCxnSpPr>
            <a:cxnSpLocks/>
            <a:stCxn id="27" idx="3"/>
            <a:endCxn id="40" idx="1"/>
          </p:cNvCxnSpPr>
          <p:nvPr/>
        </p:nvCxnSpPr>
        <p:spPr>
          <a:xfrm>
            <a:off x="3106899" y="2766941"/>
            <a:ext cx="823988" cy="2261815"/>
          </a:xfrm>
          <a:prstGeom prst="bentConnector3">
            <a:avLst>
              <a:gd name="adj1" fmla="val 50000"/>
            </a:avLst>
          </a:prstGeom>
          <a:ln w="22225">
            <a:solidFill>
              <a:srgbClr val="E652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DFC8057B-0C33-A91C-87AB-1F4C417355AD}"/>
              </a:ext>
            </a:extLst>
          </p:cNvPr>
          <p:cNvCxnSpPr>
            <a:cxnSpLocks/>
            <a:stCxn id="36" idx="3"/>
            <a:endCxn id="40" idx="3"/>
          </p:cNvCxnSpPr>
          <p:nvPr/>
        </p:nvCxnSpPr>
        <p:spPr>
          <a:xfrm flipH="1">
            <a:off x="5267589" y="3233010"/>
            <a:ext cx="3113850" cy="1795746"/>
          </a:xfrm>
          <a:prstGeom prst="bentConnector3">
            <a:avLst>
              <a:gd name="adj1" fmla="val -7341"/>
            </a:avLst>
          </a:prstGeom>
          <a:ln w="22225">
            <a:solidFill>
              <a:srgbClr val="E652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055569F5-C62B-E007-0B1A-CA867419110B}"/>
              </a:ext>
            </a:extLst>
          </p:cNvPr>
          <p:cNvCxnSpPr>
            <a:cxnSpLocks/>
            <a:stCxn id="32" idx="3"/>
            <a:endCxn id="40" idx="0"/>
          </p:cNvCxnSpPr>
          <p:nvPr/>
        </p:nvCxnSpPr>
        <p:spPr>
          <a:xfrm flipH="1">
            <a:off x="4599238" y="3233010"/>
            <a:ext cx="1155613" cy="1132964"/>
          </a:xfrm>
          <a:prstGeom prst="bentConnector4">
            <a:avLst>
              <a:gd name="adj1" fmla="val -19782"/>
              <a:gd name="adj2" fmla="val 57669"/>
            </a:avLst>
          </a:prstGeom>
          <a:ln w="22225">
            <a:solidFill>
              <a:srgbClr val="E652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5839AAAF-9FA9-C1C5-8967-798579AE5BAE}"/>
              </a:ext>
            </a:extLst>
          </p:cNvPr>
          <p:cNvCxnSpPr>
            <a:cxnSpLocks/>
            <a:stCxn id="35" idx="3"/>
            <a:endCxn id="40" idx="3"/>
          </p:cNvCxnSpPr>
          <p:nvPr/>
        </p:nvCxnSpPr>
        <p:spPr>
          <a:xfrm flipH="1">
            <a:off x="5267589" y="2766941"/>
            <a:ext cx="3113848" cy="2261815"/>
          </a:xfrm>
          <a:prstGeom prst="bentConnector3">
            <a:avLst>
              <a:gd name="adj1" fmla="val -7341"/>
            </a:avLst>
          </a:prstGeom>
          <a:ln w="22225">
            <a:solidFill>
              <a:srgbClr val="E652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5D01EAA9-DD43-D565-CC7F-AAD0EFFDEE38}"/>
              </a:ext>
            </a:extLst>
          </p:cNvPr>
          <p:cNvCxnSpPr>
            <a:cxnSpLocks/>
            <a:stCxn id="31" idx="3"/>
            <a:endCxn id="40" idx="0"/>
          </p:cNvCxnSpPr>
          <p:nvPr/>
        </p:nvCxnSpPr>
        <p:spPr>
          <a:xfrm flipH="1">
            <a:off x="4599238" y="2766941"/>
            <a:ext cx="1155611" cy="1599033"/>
          </a:xfrm>
          <a:prstGeom prst="bentConnector4">
            <a:avLst>
              <a:gd name="adj1" fmla="val -19782"/>
              <a:gd name="adj2" fmla="val 70326"/>
            </a:avLst>
          </a:prstGeom>
          <a:ln w="22225">
            <a:solidFill>
              <a:srgbClr val="E652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D87F943-2F94-60DE-7AD1-98FC437375C9}"/>
              </a:ext>
            </a:extLst>
          </p:cNvPr>
          <p:cNvSpPr txBox="1"/>
          <p:nvPr/>
        </p:nvSpPr>
        <p:spPr>
          <a:xfrm>
            <a:off x="103079" y="6105009"/>
            <a:ext cx="4157228" cy="610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node exporter : </a:t>
            </a:r>
            <a:r>
              <a:rPr lang="ko-KR" altLang="en-US" sz="1200" dirty="0"/>
              <a:t>서버 자원</a:t>
            </a:r>
            <a:r>
              <a:rPr lang="en-US" altLang="ko-KR" sz="1200" dirty="0"/>
              <a:t>(CPU, Memory, Disk) </a:t>
            </a:r>
            <a:r>
              <a:rPr lang="ko-KR" altLang="en-US" sz="1200" dirty="0"/>
              <a:t>지표 수집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jmx</a:t>
            </a:r>
            <a:r>
              <a:rPr lang="en-US" altLang="ko-KR" sz="1200" dirty="0"/>
              <a:t> exporter : Kafka </a:t>
            </a:r>
            <a:r>
              <a:rPr lang="ko-KR" altLang="en-US" sz="1200" dirty="0"/>
              <a:t>구동과 관련된 </a:t>
            </a:r>
            <a:r>
              <a:rPr lang="en-US" altLang="ko-KR" sz="1200" dirty="0" err="1"/>
              <a:t>jmx</a:t>
            </a:r>
            <a:r>
              <a:rPr lang="en-US" altLang="ko-KR" sz="1200" dirty="0"/>
              <a:t> </a:t>
            </a:r>
            <a:r>
              <a:rPr lang="ko-KR" altLang="en-US" sz="1200" dirty="0"/>
              <a:t>지표 수집</a:t>
            </a:r>
          </a:p>
        </p:txBody>
      </p: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F31D69B7-051D-44F2-53D6-5A37A4D3A028}"/>
              </a:ext>
            </a:extLst>
          </p:cNvPr>
          <p:cNvCxnSpPr>
            <a:cxnSpLocks/>
            <a:stCxn id="47" idx="2"/>
            <a:endCxn id="44" idx="2"/>
          </p:cNvCxnSpPr>
          <p:nvPr/>
        </p:nvCxnSpPr>
        <p:spPr>
          <a:xfrm rot="5400000" flipH="1" flipV="1">
            <a:off x="7507531" y="2642492"/>
            <a:ext cx="426926" cy="6243513"/>
          </a:xfrm>
          <a:prstGeom prst="bentConnector3">
            <a:avLst>
              <a:gd name="adj1" fmla="val -53546"/>
            </a:avLst>
          </a:prstGeom>
          <a:ln w="22225">
            <a:solidFill>
              <a:srgbClr val="E652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그림 79">
            <a:extLst>
              <a:ext uri="{FF2B5EF4-FFF2-40B4-BE49-F238E27FC236}">
                <a16:creationId xmlns:a16="http://schemas.microsoft.com/office/drawing/2014/main" id="{D7CA138B-BBC4-C1C3-15DF-3AD2EADF52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6230" y="2717976"/>
            <a:ext cx="2532015" cy="13776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359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FBC560-8F5D-447A-804D-651AA8AC5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B091A38-550B-D3DC-606B-7FF6BBEB3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4000"/>
            <a:ext cx="12192000" cy="5504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89918C-0F64-7DBC-627F-6544FB882DC8}"/>
              </a:ext>
            </a:extLst>
          </p:cNvPr>
          <p:cNvSpPr txBox="1"/>
          <p:nvPr/>
        </p:nvSpPr>
        <p:spPr>
          <a:xfrm>
            <a:off x="9268531" y="73315"/>
            <a:ext cx="2768707" cy="307777"/>
          </a:xfrm>
          <a:prstGeom prst="rect">
            <a:avLst/>
          </a:prstGeom>
          <a:solidFill>
            <a:schemeClr val="bg1"/>
          </a:solidFill>
          <a:ln>
            <a:solidFill>
              <a:srgbClr val="4472C4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 anchor="ctr" anchorCtr="0">
            <a:spAutoFit/>
          </a:bodyPr>
          <a:lstStyle/>
          <a:p>
            <a:r>
              <a:rPr lang="ko-KR" altLang="en-US" sz="1400" dirty="0"/>
              <a:t>모니터링할 서버에 설치 및 실행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C105E61-81AC-87A6-D032-8DCED8176DF4}"/>
              </a:ext>
            </a:extLst>
          </p:cNvPr>
          <p:cNvSpPr txBox="1">
            <a:spLocks/>
          </p:cNvSpPr>
          <p:nvPr/>
        </p:nvSpPr>
        <p:spPr>
          <a:xfrm>
            <a:off x="24765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4. Grafana (7/10)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42C93-1E5E-C6E5-AF75-42D414D7F455}"/>
              </a:ext>
            </a:extLst>
          </p:cNvPr>
          <p:cNvSpPr txBox="1"/>
          <p:nvPr/>
        </p:nvSpPr>
        <p:spPr>
          <a:xfrm>
            <a:off x="4648200" y="89233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결과 화면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6DBD31-DDFE-0D02-BF49-CBBA5B0ECE45}"/>
              </a:ext>
            </a:extLst>
          </p:cNvPr>
          <p:cNvSpPr/>
          <p:nvPr/>
        </p:nvSpPr>
        <p:spPr>
          <a:xfrm>
            <a:off x="2831335" y="1575412"/>
            <a:ext cx="1443210" cy="517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091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6C09143-9918-FFAB-D336-E9C44A70A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2357437"/>
            <a:ext cx="2133600" cy="42386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037EBC4-A3E7-87F9-AFD3-644640902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266" y="2480299"/>
            <a:ext cx="4905375" cy="390779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ECF610F-07CE-BA23-F616-70062FAFC8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517" y="2480299"/>
            <a:ext cx="4013758" cy="37671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E02A4C7-CA0C-C4C7-F2C7-E988147F6601}"/>
              </a:ext>
            </a:extLst>
          </p:cNvPr>
          <p:cNvSpPr txBox="1"/>
          <p:nvPr/>
        </p:nvSpPr>
        <p:spPr>
          <a:xfrm>
            <a:off x="9268531" y="73315"/>
            <a:ext cx="2768707" cy="307777"/>
          </a:xfrm>
          <a:prstGeom prst="rect">
            <a:avLst/>
          </a:prstGeom>
          <a:solidFill>
            <a:schemeClr val="bg1"/>
          </a:solidFill>
          <a:ln>
            <a:solidFill>
              <a:srgbClr val="4472C4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 anchor="ctr" anchorCtr="0">
            <a:spAutoFit/>
          </a:bodyPr>
          <a:lstStyle/>
          <a:p>
            <a:r>
              <a:rPr lang="ko-KR" altLang="en-US" sz="1400" dirty="0"/>
              <a:t>모니터링할 서버에 설치 및 실행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AE5B62E6-5A52-8C94-5E42-5DC530EAC371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4. Grafana (8/10)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3E8546-C61D-4E8F-F1F7-42E5631C6D62}"/>
              </a:ext>
            </a:extLst>
          </p:cNvPr>
          <p:cNvSpPr txBox="1"/>
          <p:nvPr/>
        </p:nvSpPr>
        <p:spPr>
          <a:xfrm>
            <a:off x="838200" y="1625798"/>
            <a:ext cx="4042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/>
              <a:t>jmx_exporter</a:t>
            </a:r>
            <a:r>
              <a:rPr lang="en-US" altLang="ko-KR" sz="2400" dirty="0"/>
              <a:t> </a:t>
            </a:r>
            <a:r>
              <a:rPr lang="ko-KR" altLang="en-US" sz="2400" dirty="0"/>
              <a:t>대시보드 설정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F81E0F74-67D4-9D1B-5287-F110527019C8}"/>
              </a:ext>
            </a:extLst>
          </p:cNvPr>
          <p:cNvSpPr/>
          <p:nvPr/>
        </p:nvSpPr>
        <p:spPr>
          <a:xfrm>
            <a:off x="2219325" y="3765862"/>
            <a:ext cx="800100" cy="1202090"/>
          </a:xfrm>
          <a:prstGeom prst="rightArrow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B6B206-8D08-18E5-7508-35434B24E78F}"/>
              </a:ext>
            </a:extLst>
          </p:cNvPr>
          <p:cNvSpPr txBox="1"/>
          <p:nvPr/>
        </p:nvSpPr>
        <p:spPr>
          <a:xfrm>
            <a:off x="4562076" y="2951361"/>
            <a:ext cx="885179" cy="307777"/>
          </a:xfrm>
          <a:prstGeom prst="rect">
            <a:avLst/>
          </a:prstGeom>
          <a:solidFill>
            <a:schemeClr val="bg1"/>
          </a:solidFill>
          <a:ln>
            <a:solidFill>
              <a:srgbClr val="4472C4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11962</a:t>
            </a:r>
            <a:r>
              <a:rPr lang="ko-KR" altLang="en-US" sz="1400" b="1" dirty="0"/>
              <a:t>↓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D92C36-A029-1DCF-92F9-96643A629C8E}"/>
              </a:ext>
            </a:extLst>
          </p:cNvPr>
          <p:cNvSpPr txBox="1"/>
          <p:nvPr/>
        </p:nvSpPr>
        <p:spPr>
          <a:xfrm>
            <a:off x="9216033" y="5030529"/>
            <a:ext cx="1389226" cy="307777"/>
          </a:xfrm>
          <a:prstGeom prst="rect">
            <a:avLst/>
          </a:prstGeom>
          <a:solidFill>
            <a:schemeClr val="bg1"/>
          </a:solidFill>
          <a:ln>
            <a:solidFill>
              <a:srgbClr val="4472C4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Prometheus</a:t>
            </a:r>
            <a:r>
              <a:rPr lang="ko-KR" altLang="en-US" sz="1400" b="1" dirty="0"/>
              <a:t>↓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45F4205A-DFF7-2B6A-9A91-177DDCEBF1E9}"/>
              </a:ext>
            </a:extLst>
          </p:cNvPr>
          <p:cNvSpPr/>
          <p:nvPr/>
        </p:nvSpPr>
        <p:spPr>
          <a:xfrm>
            <a:off x="7499954" y="3762822"/>
            <a:ext cx="800100" cy="1202090"/>
          </a:xfrm>
          <a:prstGeom prst="rightArrow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060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AA00E1A-3085-95AF-7F59-DA0EA78D0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66951"/>
            <a:ext cx="6490970" cy="41735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5470F6-EEEC-B7A4-0748-271EE60D4919}"/>
              </a:ext>
            </a:extLst>
          </p:cNvPr>
          <p:cNvSpPr txBox="1"/>
          <p:nvPr/>
        </p:nvSpPr>
        <p:spPr>
          <a:xfrm>
            <a:off x="5472019" y="6488668"/>
            <a:ext cx="671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https://grafana.com/grafana/dashboards/11962-kafka-metrics/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E97A29-EC99-4051-6E88-077F65F26F4C}"/>
              </a:ext>
            </a:extLst>
          </p:cNvPr>
          <p:cNvSpPr txBox="1"/>
          <p:nvPr/>
        </p:nvSpPr>
        <p:spPr>
          <a:xfrm>
            <a:off x="9268531" y="73315"/>
            <a:ext cx="2768707" cy="307777"/>
          </a:xfrm>
          <a:prstGeom prst="rect">
            <a:avLst/>
          </a:prstGeom>
          <a:solidFill>
            <a:schemeClr val="bg1"/>
          </a:solidFill>
          <a:ln>
            <a:solidFill>
              <a:srgbClr val="4472C4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 anchor="ctr" anchorCtr="0">
            <a:spAutoFit/>
          </a:bodyPr>
          <a:lstStyle/>
          <a:p>
            <a:r>
              <a:rPr lang="ko-KR" altLang="en-US" sz="1400" dirty="0"/>
              <a:t>모니터링할 서버에 설치 및 실행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FF41302-622B-39CA-BD6F-92E55C50972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4. Grafana (9/10)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3144A7-5888-641A-020D-5B53E92CFE94}"/>
              </a:ext>
            </a:extLst>
          </p:cNvPr>
          <p:cNvSpPr txBox="1"/>
          <p:nvPr/>
        </p:nvSpPr>
        <p:spPr>
          <a:xfrm>
            <a:off x="838200" y="1625798"/>
            <a:ext cx="5787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[</a:t>
            </a:r>
            <a:r>
              <a:rPr lang="ko-KR" altLang="en-US" sz="2400" dirty="0"/>
              <a:t>참고</a:t>
            </a:r>
            <a:r>
              <a:rPr lang="en-US" altLang="ko-KR" sz="2400" dirty="0"/>
              <a:t>] </a:t>
            </a:r>
            <a:r>
              <a:rPr lang="ko-KR" altLang="en-US" sz="2400" dirty="0"/>
              <a:t>사용 가능한 </a:t>
            </a:r>
            <a:r>
              <a:rPr lang="en-US" altLang="ko-KR" sz="2400" dirty="0"/>
              <a:t>Grafana Metrics </a:t>
            </a:r>
            <a:r>
              <a:rPr lang="ko-KR" altLang="en-US" sz="2400" dirty="0"/>
              <a:t>조회</a:t>
            </a:r>
          </a:p>
        </p:txBody>
      </p:sp>
    </p:spTree>
    <p:extLst>
      <p:ext uri="{BB962C8B-B14F-4D97-AF65-F5344CB8AC3E}">
        <p14:creationId xmlns:p14="http://schemas.microsoft.com/office/powerpoint/2010/main" val="57732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B23DC3F-D64E-05A8-BE46-06508D7CC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3491" y="69850"/>
            <a:ext cx="1513060" cy="12272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93FF6F7-E9D9-ABF0-8F90-C2BDE1643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7050" y="69850"/>
            <a:ext cx="1438275" cy="12272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BC0735-5275-FB10-633A-75DAC6C70ED2}"/>
              </a:ext>
            </a:extLst>
          </p:cNvPr>
          <p:cNvSpPr txBox="1"/>
          <p:nvPr/>
        </p:nvSpPr>
        <p:spPr>
          <a:xfrm>
            <a:off x="9268531" y="73315"/>
            <a:ext cx="2768707" cy="307777"/>
          </a:xfrm>
          <a:prstGeom prst="rect">
            <a:avLst/>
          </a:prstGeom>
          <a:solidFill>
            <a:schemeClr val="bg1"/>
          </a:solidFill>
          <a:ln>
            <a:solidFill>
              <a:srgbClr val="4472C4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 anchor="ctr" anchorCtr="0">
            <a:spAutoFit/>
          </a:bodyPr>
          <a:lstStyle/>
          <a:p>
            <a:r>
              <a:rPr lang="ko-KR" altLang="en-US" sz="1400" dirty="0"/>
              <a:t>모니터링할 서버에 설치 및 실행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5D787A6-D9D6-71AA-ED88-685EDDC973B8}"/>
              </a:ext>
            </a:extLst>
          </p:cNvPr>
          <p:cNvSpPr txBox="1">
            <a:spLocks/>
          </p:cNvSpPr>
          <p:nvPr/>
        </p:nvSpPr>
        <p:spPr>
          <a:xfrm>
            <a:off x="-19049" y="-285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4. Grafana (10/10)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DD5CF8-5C2C-4494-8228-29663242FD82}"/>
              </a:ext>
            </a:extLst>
          </p:cNvPr>
          <p:cNvSpPr txBox="1"/>
          <p:nvPr/>
        </p:nvSpPr>
        <p:spPr>
          <a:xfrm>
            <a:off x="5592097" y="946543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결과 화면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1C74AF-A706-373B-61E4-4594DEA35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264" y="1485357"/>
            <a:ext cx="11089787" cy="536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77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31666F1-C21A-C656-A50F-0941C312A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1553827"/>
            <a:ext cx="9377362" cy="49390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93BCE6-0591-8C95-2561-32B557BEAA29}"/>
              </a:ext>
            </a:extLst>
          </p:cNvPr>
          <p:cNvSpPr txBox="1"/>
          <p:nvPr/>
        </p:nvSpPr>
        <p:spPr>
          <a:xfrm>
            <a:off x="4693386" y="2035796"/>
            <a:ext cx="5984139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https://grafana.com/grafana/dashboards/?search=kafka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D85B8CD-3F8F-DFB8-5A52-D05670586208}"/>
              </a:ext>
            </a:extLst>
          </p:cNvPr>
          <p:cNvSpPr txBox="1">
            <a:spLocks/>
          </p:cNvSpPr>
          <p:nvPr/>
        </p:nvSpPr>
        <p:spPr>
          <a:xfrm>
            <a:off x="-19049" y="-285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[Tip] Grafana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9402C0-4470-41E2-F69B-89955F7F0482}"/>
              </a:ext>
            </a:extLst>
          </p:cNvPr>
          <p:cNvSpPr txBox="1"/>
          <p:nvPr/>
        </p:nvSpPr>
        <p:spPr>
          <a:xfrm>
            <a:off x="-19049" y="1066222"/>
            <a:ext cx="5062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[</a:t>
            </a:r>
            <a:r>
              <a:rPr lang="ko-KR" altLang="en-US" sz="2400" dirty="0"/>
              <a:t>참고</a:t>
            </a:r>
            <a:r>
              <a:rPr lang="en-US" altLang="ko-KR" sz="2400" dirty="0"/>
              <a:t>] </a:t>
            </a:r>
            <a:r>
              <a:rPr lang="ko-KR" altLang="en-US" sz="2400" dirty="0"/>
              <a:t>기타 유용한 </a:t>
            </a:r>
            <a:r>
              <a:rPr lang="en-US" altLang="ko-KR" sz="2400" dirty="0"/>
              <a:t>Grafana Metrics</a:t>
            </a:r>
            <a:endParaRPr lang="ko-KR" altLang="en-US" sz="2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3324FBB-F089-875E-68B1-7576E9025E3E}"/>
              </a:ext>
            </a:extLst>
          </p:cNvPr>
          <p:cNvSpPr/>
          <p:nvPr/>
        </p:nvSpPr>
        <p:spPr>
          <a:xfrm>
            <a:off x="3931404" y="1605627"/>
            <a:ext cx="1602621" cy="358063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0379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34CF718-CEC0-BDF5-3AB2-24611DF4C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" y="2268897"/>
            <a:ext cx="11515725" cy="36309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0FF6746A-3D17-9E32-3E7F-E27F164EB51E}"/>
              </a:ext>
            </a:extLst>
          </p:cNvPr>
          <p:cNvSpPr txBox="1">
            <a:spLocks/>
          </p:cNvSpPr>
          <p:nvPr/>
        </p:nvSpPr>
        <p:spPr>
          <a:xfrm>
            <a:off x="-19049" y="-285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[Tip] Grafana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F480B3-6155-CFE0-754D-852EFB70A38C}"/>
              </a:ext>
            </a:extLst>
          </p:cNvPr>
          <p:cNvSpPr txBox="1"/>
          <p:nvPr/>
        </p:nvSpPr>
        <p:spPr>
          <a:xfrm>
            <a:off x="338137" y="1552143"/>
            <a:ext cx="2198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[</a:t>
            </a:r>
            <a:r>
              <a:rPr lang="ko-KR" altLang="en-US" sz="2400" dirty="0"/>
              <a:t>참고</a:t>
            </a:r>
            <a:r>
              <a:rPr lang="en-US" altLang="ko-KR" sz="2400" dirty="0"/>
              <a:t>] ID : 721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14916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31F9BD7-D7AE-B1F7-E070-F3020DB17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5" y="2473325"/>
            <a:ext cx="3956364" cy="2774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02958454-0200-B4F9-6C14-8CBA95C6F61B}"/>
              </a:ext>
            </a:extLst>
          </p:cNvPr>
          <p:cNvSpPr txBox="1">
            <a:spLocks/>
          </p:cNvSpPr>
          <p:nvPr/>
        </p:nvSpPr>
        <p:spPr>
          <a:xfrm>
            <a:off x="-19049" y="-285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[Tip] Grafana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54DFDC-5C50-AF01-2C01-607D6F6E9607}"/>
              </a:ext>
            </a:extLst>
          </p:cNvPr>
          <p:cNvSpPr txBox="1"/>
          <p:nvPr/>
        </p:nvSpPr>
        <p:spPr>
          <a:xfrm>
            <a:off x="3359777" y="1654357"/>
            <a:ext cx="2380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* </a:t>
            </a:r>
            <a:r>
              <a:rPr lang="ko-KR" altLang="en-US" sz="2400" dirty="0"/>
              <a:t>즐겨찾기 활용</a:t>
            </a:r>
          </a:p>
        </p:txBody>
      </p:sp>
    </p:spTree>
    <p:extLst>
      <p:ext uri="{BB962C8B-B14F-4D97-AF65-F5344CB8AC3E}">
        <p14:creationId xmlns:p14="http://schemas.microsoft.com/office/powerpoint/2010/main" val="1618071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E18FD6-736C-F3EC-6E73-01D8BA847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174625"/>
            <a:ext cx="10515600" cy="1325563"/>
          </a:xfrm>
        </p:spPr>
        <p:txBody>
          <a:bodyPr/>
          <a:lstStyle/>
          <a:p>
            <a:r>
              <a:rPr lang="ko-KR" altLang="en-US" dirty="0"/>
              <a:t>개요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76717A5-BA80-A94C-E211-7D10E4C75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772807"/>
              </p:ext>
            </p:extLst>
          </p:nvPr>
        </p:nvGraphicFramePr>
        <p:xfrm>
          <a:off x="749710" y="1987549"/>
          <a:ext cx="10925174" cy="3453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750">
                  <a:extLst>
                    <a:ext uri="{9D8B030D-6E8A-4147-A177-3AD203B41FA5}">
                      <a16:colId xmlns:a16="http://schemas.microsoft.com/office/drawing/2014/main" val="1671391676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761908155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3574382319"/>
                    </a:ext>
                  </a:extLst>
                </a:gridCol>
                <a:gridCol w="2619375">
                  <a:extLst>
                    <a:ext uri="{9D8B030D-6E8A-4147-A177-3AD203B41FA5}">
                      <a16:colId xmlns:a16="http://schemas.microsoft.com/office/drawing/2014/main" val="3386446955"/>
                    </a:ext>
                  </a:extLst>
                </a:gridCol>
                <a:gridCol w="2714624">
                  <a:extLst>
                    <a:ext uri="{9D8B030D-6E8A-4147-A177-3AD203B41FA5}">
                      <a16:colId xmlns:a16="http://schemas.microsoft.com/office/drawing/2014/main" val="4153151936"/>
                    </a:ext>
                  </a:extLst>
                </a:gridCol>
              </a:tblGrid>
              <a:tr h="6330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기동 순서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기동 대상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포트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기동 방법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4760724"/>
                  </a:ext>
                </a:extLst>
              </a:tr>
              <a:tr h="6330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 JMX exporter 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모든 </a:t>
                      </a:r>
                      <a:r>
                        <a:rPr lang="en-US" altLang="ko-KR" dirty="0"/>
                        <a:t>Broker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8088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Kafka </a:t>
                      </a:r>
                      <a:r>
                        <a:rPr lang="ko-KR" altLang="en-US" dirty="0" err="1"/>
                        <a:t>기동시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jar </a:t>
                      </a:r>
                      <a:r>
                        <a:rPr lang="ko-KR" altLang="en-US" dirty="0"/>
                        <a:t>파일 실행됨</a:t>
                      </a:r>
                      <a:r>
                        <a:rPr lang="en-US" altLang="ko-KR" dirty="0"/>
                        <a:t>(agent)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Kafka</a:t>
                      </a:r>
                      <a:r>
                        <a:rPr lang="ko-KR" altLang="en-US" dirty="0"/>
                        <a:t>의 </a:t>
                      </a:r>
                      <a:r>
                        <a:rPr lang="en-US" altLang="ko-KR" dirty="0"/>
                        <a:t>JMX </a:t>
                      </a:r>
                      <a:r>
                        <a:rPr lang="ko-KR" altLang="en-US" dirty="0"/>
                        <a:t>정보 송신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0324446"/>
                  </a:ext>
                </a:extLst>
              </a:tr>
              <a:tr h="6330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2. Node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exporter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9100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./</a:t>
                      </a:r>
                      <a:r>
                        <a:rPr lang="en-US" altLang="ko-KR" dirty="0" err="1"/>
                        <a:t>node_exporter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서버의 자원상황 송신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5048493"/>
                  </a:ext>
                </a:extLst>
              </a:tr>
              <a:tr h="6330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3. Prometheus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모니터링 서버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9090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./</a:t>
                      </a:r>
                      <a:r>
                        <a:rPr lang="en-US" altLang="ko-KR" dirty="0" err="1"/>
                        <a:t>prometheus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메트릭</a:t>
                      </a:r>
                      <a:r>
                        <a:rPr lang="ko-KR" altLang="en-US" dirty="0"/>
                        <a:t> 수집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311136"/>
                  </a:ext>
                </a:extLst>
              </a:tr>
              <a:tr h="6330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4. Grafana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systemctl</a:t>
                      </a:r>
                      <a:r>
                        <a:rPr lang="en-US" altLang="ko-KR" dirty="0"/>
                        <a:t> start </a:t>
                      </a:r>
                      <a:r>
                        <a:rPr lang="en-US" altLang="ko-KR" dirty="0" err="1"/>
                        <a:t>grafana-server.service</a:t>
                      </a:r>
                      <a:endParaRPr lang="en-US" altLang="ko-KR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메트릭</a:t>
                      </a:r>
                      <a:r>
                        <a:rPr lang="ko-KR" altLang="en-US" dirty="0"/>
                        <a:t> 시각화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0056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0918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58463-7039-FEE2-3EF5-795C83AB1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JMX Exporter (1/5)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107821-4A70-79C7-EE35-8896EED94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/>
              <a:t>Prometheus</a:t>
            </a:r>
            <a:r>
              <a:rPr lang="ko-KR" altLang="en-US" sz="2400" dirty="0"/>
              <a:t>와 연동하기 위한</a:t>
            </a:r>
            <a:r>
              <a:rPr lang="en-US" altLang="ko-KR" sz="2400" dirty="0"/>
              <a:t> </a:t>
            </a:r>
            <a:r>
              <a:rPr lang="ko-KR" altLang="en-US" sz="2400" dirty="0"/>
              <a:t>일종의 </a:t>
            </a:r>
            <a:r>
              <a:rPr lang="en-US" altLang="ko-KR" sz="2400" dirty="0"/>
              <a:t>Agent </a:t>
            </a:r>
            <a:r>
              <a:rPr lang="ko-KR" altLang="en-US" sz="2400" dirty="0"/>
              <a:t>파일</a:t>
            </a:r>
            <a:endParaRPr lang="en-US" altLang="ko-KR" sz="2400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D107F6-8CFC-EC3C-CAA3-009D2F94F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599" y="2551192"/>
            <a:ext cx="4726191" cy="34749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5627FF-8AE7-668B-5635-9B2B64628394}"/>
              </a:ext>
            </a:extLst>
          </p:cNvPr>
          <p:cNvSpPr txBox="1"/>
          <p:nvPr/>
        </p:nvSpPr>
        <p:spPr>
          <a:xfrm>
            <a:off x="4551277" y="5657611"/>
            <a:ext cx="49359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https://repo1.maven.org/maven2/io/prometheus/jmx/jmx_prometheus_javaagent/</a:t>
            </a:r>
            <a:endParaRPr lang="ko-KR" altLang="en-US" sz="1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F7329A7-94DE-1E75-F970-978D7C911245}"/>
              </a:ext>
            </a:extLst>
          </p:cNvPr>
          <p:cNvSpPr/>
          <p:nvPr/>
        </p:nvSpPr>
        <p:spPr>
          <a:xfrm>
            <a:off x="4229100" y="4191000"/>
            <a:ext cx="4257675" cy="152400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A89961-94DC-A634-2F8E-CA917436395A}"/>
              </a:ext>
            </a:extLst>
          </p:cNvPr>
          <p:cNvSpPr txBox="1"/>
          <p:nvPr/>
        </p:nvSpPr>
        <p:spPr>
          <a:xfrm>
            <a:off x="10383356" y="57348"/>
            <a:ext cx="1728358" cy="307777"/>
          </a:xfrm>
          <a:prstGeom prst="rect">
            <a:avLst/>
          </a:prstGeom>
          <a:solidFill>
            <a:schemeClr val="bg1"/>
          </a:solidFill>
          <a:ln>
            <a:solidFill>
              <a:srgbClr val="4472C4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 anchor="ctr" anchorCtr="0">
            <a:spAutoFit/>
          </a:bodyPr>
          <a:lstStyle/>
          <a:p>
            <a:r>
              <a:rPr lang="ko-KR" altLang="en-US" sz="1400" dirty="0"/>
              <a:t>모든 </a:t>
            </a:r>
            <a:r>
              <a:rPr lang="en-US" altLang="ko-KR" sz="1400" dirty="0"/>
              <a:t>Broker</a:t>
            </a:r>
            <a:r>
              <a:rPr lang="ko-KR" altLang="en-US" sz="1400" dirty="0"/>
              <a:t>에 해당</a:t>
            </a:r>
          </a:p>
        </p:txBody>
      </p:sp>
    </p:spTree>
    <p:extLst>
      <p:ext uri="{BB962C8B-B14F-4D97-AF65-F5344CB8AC3E}">
        <p14:creationId xmlns:p14="http://schemas.microsoft.com/office/powerpoint/2010/main" val="2360333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29217-9136-A8FF-792D-67242D2EA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JMX Exporter (2/5)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BE575E-A489-962D-7D0F-FBF7EF2CDB01}"/>
              </a:ext>
            </a:extLst>
          </p:cNvPr>
          <p:cNvSpPr txBox="1"/>
          <p:nvPr/>
        </p:nvSpPr>
        <p:spPr>
          <a:xfrm>
            <a:off x="559543" y="5732442"/>
            <a:ext cx="10794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altLang="ko-KR" sz="1400" dirty="0"/>
              <a:t>wget https://repo1.maven.org/maven2/io/prometheus/jmx/jmx_prometheus_javaagent/0.17.2/jmx_prometheus_javaagent-0.17.2.jar</a:t>
            </a:r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0448EF-769B-DCF1-36D9-23387AC25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291" y="1604744"/>
            <a:ext cx="5167060" cy="35402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F0BB71-C2E8-AD14-936B-9BD55B28E8F3}"/>
              </a:ext>
            </a:extLst>
          </p:cNvPr>
          <p:cNvSpPr txBox="1"/>
          <p:nvPr/>
        </p:nvSpPr>
        <p:spPr>
          <a:xfrm>
            <a:off x="559543" y="5334305"/>
            <a:ext cx="5282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아래와 같이 </a:t>
            </a:r>
            <a:r>
              <a:rPr lang="en-US" altLang="ko-KR" dirty="0" err="1"/>
              <a:t>JMX_Exporter</a:t>
            </a:r>
            <a:r>
              <a:rPr lang="en-US" altLang="ko-KR" dirty="0"/>
              <a:t> </a:t>
            </a:r>
            <a:r>
              <a:rPr lang="ko-KR" altLang="en-US" dirty="0"/>
              <a:t>파일을 다운로드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BC638E-ADA0-16F7-0576-ED9B6491AA89}"/>
              </a:ext>
            </a:extLst>
          </p:cNvPr>
          <p:cNvSpPr txBox="1"/>
          <p:nvPr/>
        </p:nvSpPr>
        <p:spPr>
          <a:xfrm>
            <a:off x="10383356" y="57348"/>
            <a:ext cx="1728358" cy="307777"/>
          </a:xfrm>
          <a:prstGeom prst="rect">
            <a:avLst/>
          </a:prstGeom>
          <a:solidFill>
            <a:schemeClr val="bg1"/>
          </a:solidFill>
          <a:ln>
            <a:solidFill>
              <a:srgbClr val="4472C4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 anchor="ctr" anchorCtr="0">
            <a:spAutoFit/>
          </a:bodyPr>
          <a:lstStyle/>
          <a:p>
            <a:r>
              <a:rPr lang="ko-KR" altLang="en-US" sz="1400" dirty="0"/>
              <a:t>모든 </a:t>
            </a:r>
            <a:r>
              <a:rPr lang="en-US" altLang="ko-KR" sz="1400" dirty="0"/>
              <a:t>Broker</a:t>
            </a:r>
            <a:r>
              <a:rPr lang="ko-KR" altLang="en-US" sz="1400" dirty="0"/>
              <a:t>에 해당</a:t>
            </a:r>
          </a:p>
        </p:txBody>
      </p:sp>
    </p:spTree>
    <p:extLst>
      <p:ext uri="{BB962C8B-B14F-4D97-AF65-F5344CB8AC3E}">
        <p14:creationId xmlns:p14="http://schemas.microsoft.com/office/powerpoint/2010/main" val="2830223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29217-9136-A8FF-792D-67242D2EA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JMX Exporter (3/5)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EC6DF7-1622-509D-7CB3-2D0E79C2B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752" y="2010176"/>
            <a:ext cx="5469173" cy="36277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EBD85E-D3B3-28DC-6510-CFEE34648B39}"/>
              </a:ext>
            </a:extLst>
          </p:cNvPr>
          <p:cNvSpPr txBox="1"/>
          <p:nvPr/>
        </p:nvSpPr>
        <p:spPr>
          <a:xfrm>
            <a:off x="4008627" y="2045676"/>
            <a:ext cx="46458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https://github.com/prometheus/jmx_exporter/tree/main/example_configs</a:t>
            </a:r>
            <a:endParaRPr lang="ko-KR" altLang="en-US" sz="10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C26E13-5AFE-E75F-7AD6-4E391FC29413}"/>
              </a:ext>
            </a:extLst>
          </p:cNvPr>
          <p:cNvSpPr txBox="1"/>
          <p:nvPr/>
        </p:nvSpPr>
        <p:spPr>
          <a:xfrm>
            <a:off x="477269" y="6371330"/>
            <a:ext cx="1137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altLang="ko-KR" dirty="0"/>
              <a:t> wget https://raw.githubusercontent.com/prometheus/jmx_exporter/main/example_configs/kafka-2_0_0.yml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B81CE3-C8AB-5B69-7B3C-B690CEC5514C}"/>
              </a:ext>
            </a:extLst>
          </p:cNvPr>
          <p:cNvSpPr txBox="1"/>
          <p:nvPr/>
        </p:nvSpPr>
        <p:spPr>
          <a:xfrm>
            <a:off x="477269" y="6001998"/>
            <a:ext cx="11289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아래와 같이 </a:t>
            </a:r>
            <a:r>
              <a:rPr lang="en-US" altLang="ko-KR" dirty="0" err="1"/>
              <a:t>JMX_Exporter</a:t>
            </a:r>
            <a:r>
              <a:rPr lang="en-US" altLang="ko-KR" dirty="0"/>
              <a:t> </a:t>
            </a:r>
            <a:r>
              <a:rPr lang="ko-KR" altLang="en-US" dirty="0"/>
              <a:t>파일 실행에 적용할 설정 파일을 다운로드 한다</a:t>
            </a:r>
            <a:r>
              <a:rPr lang="en-US" altLang="ko-KR" dirty="0"/>
              <a:t>.(</a:t>
            </a:r>
            <a:r>
              <a:rPr lang="ko-KR" altLang="en-US" dirty="0"/>
              <a:t>수집할 </a:t>
            </a:r>
            <a:r>
              <a:rPr lang="en-US" altLang="ko-KR" dirty="0"/>
              <a:t>JMX</a:t>
            </a:r>
            <a:r>
              <a:rPr lang="ko-KR" altLang="en-US" dirty="0"/>
              <a:t>를 정의한 설정 파일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310A34-FA4F-B807-8AA7-1126106B15C7}"/>
              </a:ext>
            </a:extLst>
          </p:cNvPr>
          <p:cNvSpPr txBox="1"/>
          <p:nvPr/>
        </p:nvSpPr>
        <p:spPr>
          <a:xfrm>
            <a:off x="10383356" y="57348"/>
            <a:ext cx="1728358" cy="307777"/>
          </a:xfrm>
          <a:prstGeom prst="rect">
            <a:avLst/>
          </a:prstGeom>
          <a:solidFill>
            <a:schemeClr val="bg1"/>
          </a:solidFill>
          <a:ln>
            <a:solidFill>
              <a:srgbClr val="4472C4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 anchor="ctr" anchorCtr="0">
            <a:spAutoFit/>
          </a:bodyPr>
          <a:lstStyle/>
          <a:p>
            <a:r>
              <a:rPr lang="ko-KR" altLang="en-US" sz="1400" dirty="0"/>
              <a:t>모든 </a:t>
            </a:r>
            <a:r>
              <a:rPr lang="en-US" altLang="ko-KR" sz="1400" dirty="0"/>
              <a:t>Broker</a:t>
            </a:r>
            <a:r>
              <a:rPr lang="ko-KR" altLang="en-US" sz="1400" dirty="0"/>
              <a:t>에 해당</a:t>
            </a:r>
          </a:p>
        </p:txBody>
      </p:sp>
    </p:spTree>
    <p:extLst>
      <p:ext uri="{BB962C8B-B14F-4D97-AF65-F5344CB8AC3E}">
        <p14:creationId xmlns:p14="http://schemas.microsoft.com/office/powerpoint/2010/main" val="1976316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29217-9136-A8FF-792D-67242D2EA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JMX Exporter (4/5)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028B33-C464-C4B9-51E8-B3B05A2E7E0E}"/>
              </a:ext>
            </a:extLst>
          </p:cNvPr>
          <p:cNvSpPr txBox="1"/>
          <p:nvPr/>
        </p:nvSpPr>
        <p:spPr>
          <a:xfrm>
            <a:off x="1044025" y="2306242"/>
            <a:ext cx="10960180" cy="2462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if [ "</a:t>
            </a:r>
            <a:r>
              <a:rPr lang="en-US" altLang="ko-KR" sz="1400" dirty="0" err="1"/>
              <a:t>x$KAFKA_HEAP_OPTS</a:t>
            </a:r>
            <a:r>
              <a:rPr lang="en-US" altLang="ko-KR" sz="1400" dirty="0"/>
              <a:t>" = "x" ]; then</a:t>
            </a:r>
          </a:p>
          <a:p>
            <a:r>
              <a:rPr lang="en-US" altLang="ko-KR" sz="1400" dirty="0"/>
              <a:t>    export KAFKA_HEAP_OPTS="-Xmx1G -Xms1G"</a:t>
            </a:r>
          </a:p>
          <a:p>
            <a:r>
              <a:rPr lang="en-US" altLang="ko-KR" sz="1400" dirty="0"/>
              <a:t>fi</a:t>
            </a:r>
          </a:p>
          <a:p>
            <a:endParaRPr lang="en-US" altLang="ko-KR" sz="1400" dirty="0"/>
          </a:p>
          <a:p>
            <a:r>
              <a:rPr lang="en-US" altLang="ko-KR" sz="1400" b="1" dirty="0">
                <a:solidFill>
                  <a:srgbClr val="FF0000"/>
                </a:solidFill>
              </a:rPr>
              <a:t>if [ "</a:t>
            </a:r>
            <a:r>
              <a:rPr lang="en-US" altLang="ko-KR" sz="1400" b="1" dirty="0" err="1">
                <a:solidFill>
                  <a:srgbClr val="FF0000"/>
                </a:solidFill>
              </a:rPr>
              <a:t>x$KAFKA_OPTS</a:t>
            </a:r>
            <a:r>
              <a:rPr lang="en-US" altLang="ko-KR" sz="1400" b="1" dirty="0">
                <a:solidFill>
                  <a:srgbClr val="FF0000"/>
                </a:solidFill>
              </a:rPr>
              <a:t>" = "x" ]; then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export KAFKA_OPTS="-</a:t>
            </a:r>
            <a:r>
              <a:rPr lang="en-US" altLang="ko-KR" sz="1400" b="1" dirty="0" err="1">
                <a:solidFill>
                  <a:srgbClr val="FF0000"/>
                </a:solidFill>
              </a:rPr>
              <a:t>javaagent</a:t>
            </a:r>
            <a:r>
              <a:rPr lang="en-US" altLang="ko-KR" sz="1400" b="1" dirty="0">
                <a:solidFill>
                  <a:srgbClr val="FF0000"/>
                </a:solidFill>
              </a:rPr>
              <a:t>:/root/monitor/jmx_prometheus_javaagent-0.17.2.jar=8088:/root/monitor/kafka-2_0_0.yml"</a:t>
            </a:r>
          </a:p>
          <a:p>
            <a:r>
              <a:rPr lang="en-US" altLang="ko-KR" sz="1400" b="1" dirty="0">
                <a:solidFill>
                  <a:srgbClr val="FF0000"/>
                </a:solidFill>
              </a:rPr>
              <a:t>fi</a:t>
            </a:r>
          </a:p>
          <a:p>
            <a:endParaRPr lang="en-US" altLang="ko-KR" sz="1400" dirty="0"/>
          </a:p>
          <a:p>
            <a:r>
              <a:rPr lang="en-US" altLang="ko-KR" sz="1400" dirty="0"/>
              <a:t>EXTRA_ARGS=${EXTRA_ARGS-'-name </a:t>
            </a:r>
            <a:r>
              <a:rPr lang="en-US" altLang="ko-KR" sz="1400" dirty="0" err="1"/>
              <a:t>kafkaServer</a:t>
            </a:r>
            <a:r>
              <a:rPr lang="en-US" altLang="ko-KR" sz="1400" dirty="0"/>
              <a:t> -</a:t>
            </a:r>
            <a:r>
              <a:rPr lang="en-US" altLang="ko-KR" sz="1400" dirty="0" err="1"/>
              <a:t>loggc</a:t>
            </a:r>
            <a:r>
              <a:rPr lang="en-US" altLang="ko-KR" sz="1400" dirty="0"/>
              <a:t>'}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956EF9-0C84-AC98-D47F-9C54775C7EFE}"/>
              </a:ext>
            </a:extLst>
          </p:cNvPr>
          <p:cNvSpPr txBox="1"/>
          <p:nvPr/>
        </p:nvSpPr>
        <p:spPr>
          <a:xfrm>
            <a:off x="1044025" y="4906955"/>
            <a:ext cx="6780959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카프카 </a:t>
            </a:r>
            <a:r>
              <a:rPr lang="ko-KR" altLang="en-US" dirty="0" err="1"/>
              <a:t>재기동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kafka-server-stop.sh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kafka-server-start.sh -daemon $KAFKA/config/</a:t>
            </a:r>
            <a:r>
              <a:rPr lang="en-US" altLang="ko-KR" dirty="0" err="1"/>
              <a:t>server.properties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984B94-C52A-33DD-5F0B-7342CA1F54FB}"/>
              </a:ext>
            </a:extLst>
          </p:cNvPr>
          <p:cNvSpPr txBox="1"/>
          <p:nvPr/>
        </p:nvSpPr>
        <p:spPr>
          <a:xfrm>
            <a:off x="1044025" y="1829188"/>
            <a:ext cx="10068782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/>
              <a:t>$KAFKA/bin/kafka-server-start.sh </a:t>
            </a:r>
            <a:r>
              <a:rPr lang="ko-KR" altLang="en-US" sz="1600" dirty="0"/>
              <a:t>에서 아래 붉은색 추가</a:t>
            </a:r>
            <a:r>
              <a:rPr lang="en-US" altLang="ko-KR" sz="1600" dirty="0"/>
              <a:t>(Kafka </a:t>
            </a:r>
            <a:r>
              <a:rPr lang="ko-KR" altLang="en-US" sz="1600" dirty="0" err="1"/>
              <a:t>기동시</a:t>
            </a:r>
            <a:r>
              <a:rPr lang="ko-KR" altLang="en-US" sz="1600" dirty="0"/>
              <a:t> </a:t>
            </a:r>
            <a:r>
              <a:rPr lang="en-US" altLang="ko-KR" sz="1600" dirty="0"/>
              <a:t>JMX Exporter</a:t>
            </a:r>
            <a:r>
              <a:rPr lang="ko-KR" altLang="en-US" sz="1600" dirty="0"/>
              <a:t>를 같이 시작하기 위함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61AD39-21AB-02D5-1316-E253C75A75E2}"/>
              </a:ext>
            </a:extLst>
          </p:cNvPr>
          <p:cNvSpPr txBox="1"/>
          <p:nvPr/>
        </p:nvSpPr>
        <p:spPr>
          <a:xfrm>
            <a:off x="10383356" y="57348"/>
            <a:ext cx="1728358" cy="307777"/>
          </a:xfrm>
          <a:prstGeom prst="rect">
            <a:avLst/>
          </a:prstGeom>
          <a:solidFill>
            <a:schemeClr val="bg1"/>
          </a:solidFill>
          <a:ln>
            <a:solidFill>
              <a:srgbClr val="4472C4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 anchor="ctr" anchorCtr="0">
            <a:spAutoFit/>
          </a:bodyPr>
          <a:lstStyle/>
          <a:p>
            <a:r>
              <a:rPr lang="ko-KR" altLang="en-US" sz="1400" dirty="0"/>
              <a:t>모든 </a:t>
            </a:r>
            <a:r>
              <a:rPr lang="en-US" altLang="ko-KR" sz="1400" dirty="0"/>
              <a:t>Broker</a:t>
            </a:r>
            <a:r>
              <a:rPr lang="ko-KR" altLang="en-US" sz="1400" dirty="0"/>
              <a:t>에 해당</a:t>
            </a:r>
          </a:p>
        </p:txBody>
      </p:sp>
    </p:spTree>
    <p:extLst>
      <p:ext uri="{BB962C8B-B14F-4D97-AF65-F5344CB8AC3E}">
        <p14:creationId xmlns:p14="http://schemas.microsoft.com/office/powerpoint/2010/main" val="3413134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9A3C360-5D13-AEF5-65EE-C526A2C0C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4527" y="1398933"/>
            <a:ext cx="3715043" cy="4044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B5DD79-2C49-CBBA-5392-1766F9071744}"/>
              </a:ext>
            </a:extLst>
          </p:cNvPr>
          <p:cNvSpPr txBox="1"/>
          <p:nvPr/>
        </p:nvSpPr>
        <p:spPr>
          <a:xfrm>
            <a:off x="411585" y="2136120"/>
            <a:ext cx="4655955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Kafka </a:t>
            </a:r>
            <a:r>
              <a:rPr lang="ko-KR" altLang="en-US" dirty="0" err="1"/>
              <a:t>재기동</a:t>
            </a:r>
            <a:r>
              <a:rPr lang="ko-KR" altLang="en-US" dirty="0"/>
              <a:t> 이후 </a:t>
            </a:r>
            <a:r>
              <a:rPr lang="en-US" altLang="ko-KR" dirty="0"/>
              <a:t>Exporter </a:t>
            </a:r>
            <a:r>
              <a:rPr lang="ko-KR" altLang="en-US" dirty="0"/>
              <a:t>정상 여부 확인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curl localhost:8088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6220C8-B7CC-3233-B88B-66184CCB82BB}"/>
              </a:ext>
            </a:extLst>
          </p:cNvPr>
          <p:cNvSpPr txBox="1"/>
          <p:nvPr/>
        </p:nvSpPr>
        <p:spPr>
          <a:xfrm>
            <a:off x="411585" y="3461080"/>
            <a:ext cx="7465826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차후</a:t>
            </a:r>
            <a:r>
              <a:rPr lang="en-US" altLang="ko-KR" sz="1600" dirty="0"/>
              <a:t>, Prometheus</a:t>
            </a:r>
            <a:r>
              <a:rPr lang="ko-KR" altLang="en-US" sz="1600" dirty="0"/>
              <a:t> 서버 및 웹 화면에서 </a:t>
            </a:r>
            <a:r>
              <a:rPr lang="ko-KR" altLang="en-US" sz="1600" dirty="0" err="1"/>
              <a:t>메트릭</a:t>
            </a:r>
            <a:r>
              <a:rPr lang="ko-KR" altLang="en-US" sz="1600" dirty="0"/>
              <a:t> 정보 송수신을 위해 방화벽 개방</a:t>
            </a:r>
            <a:endParaRPr lang="en-US" altLang="ko-KR" sz="1600" dirty="0"/>
          </a:p>
          <a:p>
            <a:endParaRPr lang="en-US" altLang="ko-KR" sz="1400" dirty="0"/>
          </a:p>
          <a:p>
            <a:r>
              <a:rPr lang="en-US" altLang="ko-KR" sz="1400" dirty="0"/>
              <a:t>firewall-</a:t>
            </a:r>
            <a:r>
              <a:rPr lang="en-US" altLang="ko-KR" sz="1400" dirty="0" err="1"/>
              <a:t>cmd</a:t>
            </a:r>
            <a:r>
              <a:rPr lang="en-US" altLang="ko-KR" sz="1400" dirty="0"/>
              <a:t> --permanent --zone=public --add-port=8088/</a:t>
            </a:r>
            <a:r>
              <a:rPr lang="en-US" altLang="ko-KR" sz="1400" dirty="0" err="1"/>
              <a:t>tcp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firewall-</a:t>
            </a:r>
            <a:r>
              <a:rPr lang="en-US" altLang="ko-KR" sz="1400" dirty="0" err="1"/>
              <a:t>cmd</a:t>
            </a:r>
            <a:r>
              <a:rPr lang="en-US" altLang="ko-KR" sz="1400" dirty="0"/>
              <a:t> --reload</a:t>
            </a:r>
          </a:p>
          <a:p>
            <a:endParaRPr lang="en-US" altLang="ko-KR" sz="1400" dirty="0"/>
          </a:p>
          <a:p>
            <a:r>
              <a:rPr lang="en-US" altLang="ko-KR" sz="1400" dirty="0"/>
              <a:t>firewall-</a:t>
            </a:r>
            <a:r>
              <a:rPr lang="en-US" altLang="ko-KR" sz="1400" dirty="0" err="1"/>
              <a:t>cmd</a:t>
            </a:r>
            <a:r>
              <a:rPr lang="en-US" altLang="ko-KR" sz="1400" dirty="0"/>
              <a:t> --list-ports</a:t>
            </a:r>
          </a:p>
          <a:p>
            <a:endParaRPr lang="ko-KR" altLang="en-US" sz="14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F58B3440-D4C3-9214-7040-1CDDA4E477F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1. JMX Exporter (5/5)</a:t>
            </a:r>
            <a:endParaRPr lang="ko-KR" altLang="en-US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81A58F3-79CB-B7DD-F9C8-E635C08CED76}"/>
              </a:ext>
            </a:extLst>
          </p:cNvPr>
          <p:cNvSpPr/>
          <p:nvPr/>
        </p:nvSpPr>
        <p:spPr>
          <a:xfrm>
            <a:off x="2739562" y="2654006"/>
            <a:ext cx="5366213" cy="288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0E6D94-A0D4-F25E-B8B3-25038670A9AF}"/>
              </a:ext>
            </a:extLst>
          </p:cNvPr>
          <p:cNvSpPr txBox="1"/>
          <p:nvPr/>
        </p:nvSpPr>
        <p:spPr>
          <a:xfrm>
            <a:off x="10383356" y="57348"/>
            <a:ext cx="1728358" cy="307777"/>
          </a:xfrm>
          <a:prstGeom prst="rect">
            <a:avLst/>
          </a:prstGeom>
          <a:solidFill>
            <a:schemeClr val="bg1"/>
          </a:solidFill>
          <a:ln>
            <a:solidFill>
              <a:srgbClr val="4472C4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 anchor="ctr" anchorCtr="0">
            <a:spAutoFit/>
          </a:bodyPr>
          <a:lstStyle/>
          <a:p>
            <a:r>
              <a:rPr lang="ko-KR" altLang="en-US" sz="1400" dirty="0"/>
              <a:t>모든 </a:t>
            </a:r>
            <a:r>
              <a:rPr lang="en-US" altLang="ko-KR" sz="1400" dirty="0"/>
              <a:t>Broker</a:t>
            </a:r>
            <a:r>
              <a:rPr lang="ko-KR" altLang="en-US" sz="1400" dirty="0"/>
              <a:t>에 해당</a:t>
            </a:r>
          </a:p>
        </p:txBody>
      </p:sp>
    </p:spTree>
    <p:extLst>
      <p:ext uri="{BB962C8B-B14F-4D97-AF65-F5344CB8AC3E}">
        <p14:creationId xmlns:p14="http://schemas.microsoft.com/office/powerpoint/2010/main" val="515445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3CF20EC-C22C-A20C-F717-B670CDE4E0B2}"/>
              </a:ext>
            </a:extLst>
          </p:cNvPr>
          <p:cNvSpPr txBox="1"/>
          <p:nvPr/>
        </p:nvSpPr>
        <p:spPr>
          <a:xfrm>
            <a:off x="824590" y="4227985"/>
            <a:ext cx="11177868" cy="2630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wget</a:t>
            </a:r>
            <a:r>
              <a:rPr lang="ko-KR" altLang="en-US" sz="1600" dirty="0"/>
              <a:t> </a:t>
            </a:r>
            <a:r>
              <a:rPr lang="en-US" altLang="ko-KR" sz="1600" dirty="0">
                <a:hlinkClick r:id="rId2"/>
              </a:rPr>
              <a:t>https://github.com/prometheus/node_exporter/releases/download/v1.4.0/node_exporter-1.4.0.linux-amd64.tar.gz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tar -</a:t>
            </a:r>
            <a:r>
              <a:rPr lang="en-US" altLang="ko-KR" sz="1600" dirty="0" err="1"/>
              <a:t>xzf</a:t>
            </a:r>
            <a:r>
              <a:rPr lang="en-US" altLang="ko-KR" sz="1600" dirty="0"/>
              <a:t> node_exporter-1.4.0.linux-amd64.tar.gz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firewall-</a:t>
            </a:r>
            <a:r>
              <a:rPr lang="en-US" altLang="ko-KR" sz="1600" dirty="0" err="1"/>
              <a:t>cmd</a:t>
            </a:r>
            <a:r>
              <a:rPr lang="en-US" altLang="ko-KR" sz="1600" dirty="0"/>
              <a:t> --permanent --zone=public --add-port=9100/</a:t>
            </a:r>
            <a:r>
              <a:rPr lang="en-US" altLang="ko-KR" sz="1600" dirty="0" err="1"/>
              <a:t>tcp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firewall-</a:t>
            </a:r>
            <a:r>
              <a:rPr lang="en-US" altLang="ko-KR" sz="1600" dirty="0" err="1"/>
              <a:t>cmd</a:t>
            </a:r>
            <a:r>
              <a:rPr lang="en-US" altLang="ko-KR" sz="1600" dirty="0"/>
              <a:t> --reload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firewall-</a:t>
            </a:r>
            <a:r>
              <a:rPr lang="en-US" altLang="ko-KR" sz="1600" dirty="0" err="1"/>
              <a:t>cmd</a:t>
            </a:r>
            <a:r>
              <a:rPr lang="en-US" altLang="ko-KR" sz="1600" dirty="0"/>
              <a:t> --list-ports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./</a:t>
            </a:r>
            <a:r>
              <a:rPr lang="en-US" altLang="ko-KR" sz="1600" dirty="0" err="1"/>
              <a:t>node_exporter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218C24-C6DA-BDDF-26AF-0E4D11B205D2}"/>
              </a:ext>
            </a:extLst>
          </p:cNvPr>
          <p:cNvSpPr txBox="1"/>
          <p:nvPr/>
        </p:nvSpPr>
        <p:spPr>
          <a:xfrm>
            <a:off x="2413009" y="6186586"/>
            <a:ext cx="3416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(</a:t>
            </a:r>
            <a:r>
              <a:rPr lang="ko-KR" altLang="en-US" sz="1400" dirty="0"/>
              <a:t>압축 해제한 디렉토리에서 </a:t>
            </a:r>
            <a:r>
              <a:rPr lang="ko-KR" altLang="en-US" sz="1400" dirty="0" err="1"/>
              <a:t>쉘파일</a:t>
            </a:r>
            <a:r>
              <a:rPr lang="ko-KR" altLang="en-US" sz="1400" dirty="0"/>
              <a:t> 실행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B436B5F-2592-A6CE-92FC-FDA72C2F889C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2. Node</a:t>
            </a:r>
            <a:r>
              <a:rPr lang="ko-KR" altLang="en-US" dirty="0"/>
              <a:t> </a:t>
            </a:r>
            <a:r>
              <a:rPr lang="en-US" altLang="ko-KR" dirty="0"/>
              <a:t>Exporter 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82F40D-8406-28E4-74FB-6D55E0704B5F}"/>
              </a:ext>
            </a:extLst>
          </p:cNvPr>
          <p:cNvSpPr txBox="1"/>
          <p:nvPr/>
        </p:nvSpPr>
        <p:spPr>
          <a:xfrm>
            <a:off x="10383356" y="57348"/>
            <a:ext cx="1728358" cy="307777"/>
          </a:xfrm>
          <a:prstGeom prst="rect">
            <a:avLst/>
          </a:prstGeom>
          <a:solidFill>
            <a:schemeClr val="bg1"/>
          </a:solidFill>
          <a:ln>
            <a:solidFill>
              <a:srgbClr val="4472C4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 anchor="ctr" anchorCtr="0">
            <a:spAutoFit/>
          </a:bodyPr>
          <a:lstStyle/>
          <a:p>
            <a:r>
              <a:rPr lang="ko-KR" altLang="en-US" sz="1400" dirty="0"/>
              <a:t>모든 </a:t>
            </a:r>
            <a:r>
              <a:rPr lang="en-US" altLang="ko-KR" sz="1400" dirty="0"/>
              <a:t>Broker</a:t>
            </a:r>
            <a:r>
              <a:rPr lang="ko-KR" altLang="en-US" sz="1400" dirty="0"/>
              <a:t>에 해당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3547043-E025-0EA6-BE26-96EEC677ECBD}"/>
              </a:ext>
            </a:extLst>
          </p:cNvPr>
          <p:cNvGrpSpPr/>
          <p:nvPr/>
        </p:nvGrpSpPr>
        <p:grpSpPr>
          <a:xfrm>
            <a:off x="824590" y="1843088"/>
            <a:ext cx="10424436" cy="2166937"/>
            <a:chOff x="662162" y="2677529"/>
            <a:chExt cx="11287125" cy="254317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129D5B3-3571-3FB8-3C0B-6871C82C5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162" y="2677529"/>
              <a:ext cx="11287125" cy="25431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32B7958-4617-2853-038A-9F19B41DEA8A}"/>
                </a:ext>
              </a:extLst>
            </p:cNvPr>
            <p:cNvSpPr txBox="1"/>
            <p:nvPr/>
          </p:nvSpPr>
          <p:spPr>
            <a:xfrm>
              <a:off x="2382033" y="2869038"/>
              <a:ext cx="212590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https://prometheus.io/download/</a:t>
              </a:r>
              <a:endParaRPr lang="ko-KR" altLang="en-US" sz="1000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E82EE9A-43AA-EE7A-0D61-F726035117B5}"/>
              </a:ext>
            </a:extLst>
          </p:cNvPr>
          <p:cNvSpPr txBox="1"/>
          <p:nvPr/>
        </p:nvSpPr>
        <p:spPr>
          <a:xfrm>
            <a:off x="6765934" y="5072161"/>
            <a:ext cx="1253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(</a:t>
            </a:r>
            <a:r>
              <a:rPr lang="ko-KR" altLang="en-US" sz="1400" dirty="0"/>
              <a:t>방화벽 해제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326A4F-7C23-AF0A-DDC8-0EA38912B023}"/>
              </a:ext>
            </a:extLst>
          </p:cNvPr>
          <p:cNvSpPr txBox="1"/>
          <p:nvPr/>
        </p:nvSpPr>
        <p:spPr>
          <a:xfrm>
            <a:off x="5232409" y="4710211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(</a:t>
            </a:r>
            <a:r>
              <a:rPr lang="ko-KR" altLang="en-US" sz="1400" dirty="0"/>
              <a:t>압축 해제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88252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1232</Words>
  <Application>Microsoft Office PowerPoint</Application>
  <PresentationFormat>와이드스크린</PresentationFormat>
  <Paragraphs>199</Paragraphs>
  <Slides>26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Menlo</vt:lpstr>
      <vt:lpstr>맑은 고딕</vt:lpstr>
      <vt:lpstr>맑은 고딕</vt:lpstr>
      <vt:lpstr>Arial</vt:lpstr>
      <vt:lpstr>Office 테마</vt:lpstr>
      <vt:lpstr>Prometheus와 Grafana를 활용한 Kafka 모니터링</vt:lpstr>
      <vt:lpstr>구성도</vt:lpstr>
      <vt:lpstr>개요</vt:lpstr>
      <vt:lpstr>1. JMX Exporter (1/5)</vt:lpstr>
      <vt:lpstr>1. JMX Exporter (2/5)</vt:lpstr>
      <vt:lpstr>1. JMX Exporter (3/5)</vt:lpstr>
      <vt:lpstr>1. JMX Exporter (4/5)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황원용</dc:creator>
  <cp:lastModifiedBy>황원용</cp:lastModifiedBy>
  <cp:revision>51</cp:revision>
  <dcterms:created xsi:type="dcterms:W3CDTF">2022-11-26T03:50:50Z</dcterms:created>
  <dcterms:modified xsi:type="dcterms:W3CDTF">2023-02-22T04:34:13Z</dcterms:modified>
</cp:coreProperties>
</file>