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8" r:id="rId2"/>
    <p:sldId id="279" r:id="rId3"/>
    <p:sldId id="288" r:id="rId4"/>
    <p:sldId id="267" r:id="rId5"/>
    <p:sldId id="306" r:id="rId6"/>
    <p:sldId id="281" r:id="rId7"/>
    <p:sldId id="292" r:id="rId8"/>
    <p:sldId id="305" r:id="rId9"/>
    <p:sldId id="290" r:id="rId10"/>
    <p:sldId id="282" r:id="rId11"/>
    <p:sldId id="299" r:id="rId12"/>
    <p:sldId id="307" r:id="rId13"/>
    <p:sldId id="308" r:id="rId14"/>
  </p:sldIdLst>
  <p:sldSz cx="9144000" cy="6858000" type="screen4x3"/>
  <p:notesSz cx="6858000" cy="9144000"/>
  <p:embeddedFontLst>
    <p:embeddedFont>
      <p:font typeface="Yoon 윤고딕 520_TT" panose="020B0600000101010101" charset="-127"/>
      <p:regular r:id="rId16"/>
    </p:embeddedFont>
    <p:embeddedFont>
      <p:font typeface="Tmon몬소리 Black" panose="02000A03000000000000" pitchFamily="2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맑은 고딕" panose="020B0503020000020004" pitchFamily="50" charset="-127"/>
      <p:regular r:id="rId18"/>
      <p:bold r:id="rId19"/>
    </p:embeddedFont>
    <p:embeddedFont>
      <p:font typeface="휴먼모음T" panose="02030504000101010101" pitchFamily="18" charset="-127"/>
      <p:regular r:id="rId20"/>
    </p:embeddedFont>
    <p:embeddedFont>
      <p:font typeface="휴먼아미체" panose="02030504000101010101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424242"/>
    <a:srgbClr val="333333"/>
    <a:srgbClr val="EEEEEE"/>
    <a:srgbClr val="999999"/>
    <a:srgbClr val="AF9061"/>
    <a:srgbClr val="BDBDBD"/>
    <a:srgbClr val="757575"/>
    <a:srgbClr val="FDA800"/>
    <a:srgbClr val="F22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2" autoAdjust="0"/>
    <p:restoredTop sz="98113" autoAdjust="0"/>
  </p:normalViewPr>
  <p:slideViewPr>
    <p:cSldViewPr>
      <p:cViewPr varScale="1">
        <p:scale>
          <a:sx n="106" d="100"/>
          <a:sy n="106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375C-625E-405F-9610-A534B7B2D9D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E8485-3B65-4710-B052-DCCDF7C241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1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E8485-3B65-4710-B052-DCCDF7C241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3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2952" y="306896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클래식 영화관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8936" y="2767280"/>
            <a:ext cx="3333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멀티캠퍼스 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AI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플랫폼을 활용한 웹서비스 개발 </a:t>
            </a:r>
            <a:r>
              <a:rPr lang="en-US" altLang="ko-KR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14</a:t>
            </a:r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 파이널 프로젝트</a:t>
            </a: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4283968" y="1942323"/>
            <a:ext cx="0" cy="2973354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4008" y="2712509"/>
            <a:ext cx="166742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디자인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발표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B0EA-9F13-91C9-C367-DAC2D7F3A958}"/>
              </a:ext>
            </a:extLst>
          </p:cNvPr>
          <p:cNvSpPr txBox="1"/>
          <p:nvPr/>
        </p:nvSpPr>
        <p:spPr>
          <a:xfrm>
            <a:off x="827584" y="4151364"/>
            <a:ext cx="333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김민식</a:t>
            </a: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/>
            <a:r>
              <a:rPr lang="ko-KR" altLang="en-US" sz="9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안원영</a:t>
            </a: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/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정세연</a:t>
            </a: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/>
            <a:r>
              <a:rPr lang="ko-KR" altLang="en-US" sz="9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장효준</a:t>
            </a:r>
            <a:endParaRPr lang="en-US" altLang="ko-KR" sz="9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D5C2A-622A-0C31-9798-311FAF37280E}"/>
              </a:ext>
            </a:extLst>
          </p:cNvPr>
          <p:cNvSpPr txBox="1"/>
          <p:nvPr/>
        </p:nvSpPr>
        <p:spPr>
          <a:xfrm>
            <a:off x="-844421" y="3782032"/>
            <a:ext cx="50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티켓 사조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포트폴리오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Portfolio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ADF21C-466E-BB9E-2BAB-45AA015B7541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8A8B5-1E58-5CA7-923B-E0B462685CAF}"/>
              </a:ext>
            </a:extLst>
          </p:cNvPr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5A700-6AE7-2F70-A2C6-E4043F9D15EE}"/>
              </a:ext>
            </a:extLst>
          </p:cNvPr>
          <p:cNvSpPr txBox="1"/>
          <p:nvPr/>
        </p:nvSpPr>
        <p:spPr>
          <a:xfrm>
            <a:off x="3981302" y="138482"/>
            <a:ext cx="145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Portfolio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C7096-E8CF-5C1E-4AEC-6B0CAAE253BF}"/>
              </a:ext>
            </a:extLst>
          </p:cNvPr>
          <p:cNvSpPr txBox="1"/>
          <p:nvPr/>
        </p:nvSpPr>
        <p:spPr>
          <a:xfrm>
            <a:off x="2009067" y="4001337"/>
            <a:ext cx="621357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GitHub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주소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https://github.com/JangHyojoon/Ticket_SaJo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5C4B8-2CD7-C02C-D52F-863947B5CD29}"/>
              </a:ext>
            </a:extLst>
          </p:cNvPr>
          <p:cNvSpPr txBox="1"/>
          <p:nvPr/>
        </p:nvSpPr>
        <p:spPr>
          <a:xfrm>
            <a:off x="2009067" y="1090143"/>
            <a:ext cx="722169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영화관 사용자 사이트 시연 영상 주소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https://www.youtube.com/watch?v=skBFttYIcyo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854BBA-899E-92E0-EC19-E6207056553C}"/>
              </a:ext>
            </a:extLst>
          </p:cNvPr>
          <p:cNvSpPr txBox="1"/>
          <p:nvPr/>
        </p:nvSpPr>
        <p:spPr>
          <a:xfrm>
            <a:off x="2009067" y="2686056"/>
            <a:ext cx="732238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영화관 관리자 사이트 시연 영상 주소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https://www.youtube.com/watch?v=F5A4TkfZtxM&amp;feature=youtu.be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770BD-B9A3-A4D4-220D-B200F8ED2C92}"/>
              </a:ext>
            </a:extLst>
          </p:cNvPr>
          <p:cNvSpPr txBox="1"/>
          <p:nvPr/>
        </p:nvSpPr>
        <p:spPr>
          <a:xfrm>
            <a:off x="2009067" y="5394869"/>
            <a:ext cx="6213579" cy="88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관련 파일 저장 드라이브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https://drive.google.com/drive/folders/17xZTW6pULv_eLSoLQFxPhQJBgUMegigT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797EF-FA7D-4579-1333-2B6FBE241FDA}"/>
              </a:ext>
            </a:extLst>
          </p:cNvPr>
          <p:cNvSpPr txBox="1"/>
          <p:nvPr/>
        </p:nvSpPr>
        <p:spPr>
          <a:xfrm>
            <a:off x="2545448" y="2838998"/>
            <a:ext cx="4053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</a:t>
            </a:r>
            <a:r>
              <a:rPr lang="en-US" altLang="ko-KR" sz="4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&amp; </a:t>
            </a:r>
            <a:r>
              <a:rPr lang="en-US" altLang="ko-KR" sz="6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</a:t>
            </a:r>
            <a:endParaRPr lang="en-US" altLang="ko-KR" sz="44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B39BD0-C092-78A9-F3BB-EA5251703988}"/>
              </a:ext>
            </a:extLst>
          </p:cNvPr>
          <p:cNvCxnSpPr>
            <a:cxnSpLocks/>
          </p:cNvCxnSpPr>
          <p:nvPr/>
        </p:nvCxnSpPr>
        <p:spPr>
          <a:xfrm>
            <a:off x="3059832" y="4293096"/>
            <a:ext cx="3024336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CBD96A-071B-6238-6AE6-09249B3A22C1}"/>
              </a:ext>
            </a:extLst>
          </p:cNvPr>
          <p:cNvCxnSpPr>
            <a:cxnSpLocks/>
          </p:cNvCxnSpPr>
          <p:nvPr/>
        </p:nvCxnSpPr>
        <p:spPr>
          <a:xfrm>
            <a:off x="3059832" y="2492896"/>
            <a:ext cx="3024336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6056" y="2679600"/>
            <a:ext cx="3091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90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기획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Planning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13677" y="108000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5685" y="108000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기획의도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3678" y="2149908"/>
            <a:ext cx="28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클래식 영화관 웹사이트 제작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3461" y="3065928"/>
            <a:ext cx="34207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코로나 </a:t>
            </a:r>
            <a:r>
              <a:rPr lang="ko-KR" altLang="en-US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팬데믹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완화로 인해 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위축되었던 영화관 수요가 증가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다양한 편의기능을 구현하는 웹서비스 구현과 클래식 영화라는 이색적인 서비스로 차별화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2919451" y="32129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2775435" y="321297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Design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</a:t>
            </a:r>
          </a:p>
        </p:txBody>
      </p:sp>
      <p:sp>
        <p:nvSpPr>
          <p:cNvPr id="2" name="갈매기형 수장 11">
            <a:extLst>
              <a:ext uri="{FF2B5EF4-FFF2-40B4-BE49-F238E27FC236}">
                <a16:creationId xmlns:a16="http://schemas.microsoft.com/office/drawing/2014/main" id="{3B995B5F-C15B-DD26-5DA5-9C71383B601C}"/>
              </a:ext>
            </a:extLst>
          </p:cNvPr>
          <p:cNvSpPr/>
          <p:nvPr/>
        </p:nvSpPr>
        <p:spPr>
          <a:xfrm>
            <a:off x="2919451" y="38610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갈매기형 수장 12">
            <a:extLst>
              <a:ext uri="{FF2B5EF4-FFF2-40B4-BE49-F238E27FC236}">
                <a16:creationId xmlns:a16="http://schemas.microsoft.com/office/drawing/2014/main" id="{7A818D6B-200C-A923-DCD9-4D95DF229E17}"/>
              </a:ext>
            </a:extLst>
          </p:cNvPr>
          <p:cNvSpPr/>
          <p:nvPr/>
        </p:nvSpPr>
        <p:spPr>
          <a:xfrm>
            <a:off x="2771800" y="38610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A4720-AB68-35AC-8558-7A7AB61877F9}"/>
              </a:ext>
            </a:extLst>
          </p:cNvPr>
          <p:cNvSpPr txBox="1"/>
          <p:nvPr/>
        </p:nvSpPr>
        <p:spPr>
          <a:xfrm>
            <a:off x="3981302" y="138482"/>
            <a:ext cx="145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382A9-7D70-D4BF-57E4-C49B851EEEBB}"/>
              </a:ext>
            </a:extLst>
          </p:cNvPr>
          <p:cNvSpPr/>
          <p:nvPr/>
        </p:nvSpPr>
        <p:spPr>
          <a:xfrm>
            <a:off x="3240000" y="108000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7EAAC-7860-4DA6-B347-693BCC0FA462}"/>
              </a:ext>
            </a:extLst>
          </p:cNvPr>
          <p:cNvSpPr txBox="1"/>
          <p:nvPr/>
        </p:nvSpPr>
        <p:spPr>
          <a:xfrm>
            <a:off x="3347864" y="108000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역할 분담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8F21B6-057F-F322-77B7-B38812FB6E24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18588D91-E677-D47E-19A6-BEF2FFFCBBF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666828-577C-8970-6CC2-8D02368A7506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B91E5-6BA7-9A54-5619-CBD49DDBA814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78977A-934A-44A0-2795-7F13958CA276}"/>
              </a:ext>
            </a:extLst>
          </p:cNvPr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6A2743-0387-53D3-812E-A07716D8EB5A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8F2075-0FC9-1673-7DFB-387F4A2A3659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E30DF0-CE28-40F5-8A10-DA688DAC9D68}"/>
              </a:ext>
            </a:extLst>
          </p:cNvPr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Design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76871B-E912-2CDC-CF46-1FEB8A9F65A5}"/>
              </a:ext>
            </a:extLst>
          </p:cNvPr>
          <p:cNvSpPr txBox="1"/>
          <p:nvPr/>
        </p:nvSpPr>
        <p:spPr>
          <a:xfrm>
            <a:off x="3981302" y="138482"/>
            <a:ext cx="145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Portfolio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DD92B7-EAFD-AEF7-3A17-BDDBCCB5E3BA}"/>
              </a:ext>
            </a:extLst>
          </p:cNvPr>
          <p:cNvSpPr txBox="1"/>
          <p:nvPr/>
        </p:nvSpPr>
        <p:spPr>
          <a:xfrm>
            <a:off x="1008898" y="1614509"/>
            <a:ext cx="3240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팀장</a:t>
            </a:r>
            <a:r>
              <a:rPr lang="en-US" altLang="ko-KR" sz="1600" dirty="0">
                <a:solidFill>
                  <a:srgbClr val="0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-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김민식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영화 상세 페이지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통계차트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영화리스트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CHATBOT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Contact Us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페이지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구글맵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문의사항 메일로 전송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 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CLOVA Face Recognition (CFR)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Admin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고객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영화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스케줄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쿠폰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포인트 관리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예매내역 조회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로그인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회원가입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 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endParaRPr lang="en-US" altLang="ko-KR" sz="1600" b="0" i="0" u="none" strike="noStrike" dirty="0">
              <a:solidFill>
                <a:srgbClr val="000000"/>
              </a:solidFill>
              <a:effectLst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BA0960-43C9-D0C1-9C17-D794932476AA}"/>
              </a:ext>
            </a:extLst>
          </p:cNvPr>
          <p:cNvSpPr txBox="1"/>
          <p:nvPr/>
        </p:nvSpPr>
        <p:spPr>
          <a:xfrm>
            <a:off x="5076056" y="1614509"/>
            <a:ext cx="32400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안원영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로그인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API(OAuth)</a:t>
            </a:r>
          </a:p>
          <a:p>
            <a:pPr algn="ctr" rtl="0" fontAlgn="base">
              <a:spcBef>
                <a:spcPts val="0"/>
              </a:spcBef>
              <a:spcAft>
                <a:spcPts val="120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NCP AI CLOVA OCR 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영수증 적립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</a:p>
          <a:p>
            <a:pPr algn="ctr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쿠폰 기능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ctr" rtl="0" fontAlgn="base">
              <a:spcBef>
                <a:spcPts val="0"/>
              </a:spcBef>
              <a:spcAft>
                <a:spcPts val="120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리뷰 순위 페이지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ctr" rtl="0"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메인 페이지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서치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 기능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 </a:t>
            </a:r>
          </a:p>
          <a:p>
            <a:pPr algn="ctr" rtl="0" fontAlgn="base">
              <a:spcBef>
                <a:spcPts val="0"/>
              </a:spcBef>
              <a:spcAft>
                <a:spcPts val="1200"/>
              </a:spcAft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Admin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페이지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차트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  <a:endParaRPr lang="en-US" altLang="ko-KR" sz="160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02215-2DF4-1683-A177-A8AED4CB2DB0}"/>
              </a:ext>
            </a:extLst>
          </p:cNvPr>
          <p:cNvSpPr txBox="1"/>
          <p:nvPr/>
        </p:nvSpPr>
        <p:spPr>
          <a:xfrm>
            <a:off x="1008898" y="4426565"/>
            <a:ext cx="32400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정세연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회원가입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일반 로그인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마이페이지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나의 예매내역</a:t>
            </a:r>
            <a:r>
              <a:rPr lang="en-US" altLang="ko-KR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내 포인트 내역 조회</a:t>
            </a:r>
            <a:r>
              <a:rPr lang="en-US" altLang="ko-KR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내 쿠폰 내역 조회</a:t>
            </a:r>
            <a:r>
              <a:rPr lang="en-US" altLang="ko-KR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회원탈퇴</a:t>
            </a:r>
            <a:r>
              <a:rPr lang="en-US" altLang="ko-KR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,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 </a:t>
            </a:r>
            <a:r>
              <a:rPr lang="ko-KR" altLang="en-US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회원정보변경</a:t>
            </a:r>
            <a:r>
              <a:rPr lang="en-US" altLang="ko-KR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비밀번호 변경</a:t>
            </a:r>
            <a:r>
              <a:rPr lang="en-US" altLang="ko-KR" sz="120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endParaRPr lang="en-US" altLang="ko-KR" sz="1600" b="0" i="0" u="none" strike="noStrike" dirty="0">
              <a:solidFill>
                <a:srgbClr val="000000"/>
              </a:solidFill>
              <a:effectLst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53296-64BB-EAA1-6D13-43B8FDF70D66}"/>
              </a:ext>
            </a:extLst>
          </p:cNvPr>
          <p:cNvSpPr txBox="1"/>
          <p:nvPr/>
        </p:nvSpPr>
        <p:spPr>
          <a:xfrm>
            <a:off x="5076056" y="4426565"/>
            <a:ext cx="3240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0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장효준</a:t>
            </a:r>
            <a:endParaRPr lang="en-US" altLang="ko-KR" sz="1600" dirty="0">
              <a:solidFill>
                <a:srgbClr val="0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예매 기능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스케줄 선택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좌석 선택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결제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,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 발권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결제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API (Import)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 Admin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페이지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(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스케줄 관리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)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휴먼아미체" panose="02030504000101010101" pitchFamily="18" charset="-127"/>
                <a:ea typeface="휴먼아미체" panose="02030504000101010101" pitchFamily="18" charset="-127"/>
              </a:rPr>
              <a:t>FULLCALENDAR</a:t>
            </a: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endParaRPr lang="en-US" altLang="ko-KR" sz="1600" b="0" i="0" u="none" strike="noStrike" dirty="0">
              <a:solidFill>
                <a:srgbClr val="000000"/>
              </a:solidFill>
              <a:effectLst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rtl="0" fontAlgn="base">
              <a:spcBef>
                <a:spcPts val="1200"/>
              </a:spcBef>
              <a:spcAft>
                <a:spcPts val="0"/>
              </a:spcAft>
            </a:pPr>
            <a:endParaRPr lang="en-US" altLang="ko-KR" sz="1600" b="0" i="0" u="none" strike="noStrike" dirty="0">
              <a:solidFill>
                <a:srgbClr val="000000"/>
              </a:solidFill>
              <a:effectLst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382A9-7D70-D4BF-57E4-C49B851EEEBB}"/>
              </a:ext>
            </a:extLst>
          </p:cNvPr>
          <p:cNvSpPr/>
          <p:nvPr/>
        </p:nvSpPr>
        <p:spPr>
          <a:xfrm>
            <a:off x="3240000" y="108000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7EAAC-7860-4DA6-B347-693BCC0FA462}"/>
              </a:ext>
            </a:extLst>
          </p:cNvPr>
          <p:cNvSpPr txBox="1"/>
          <p:nvPr/>
        </p:nvSpPr>
        <p:spPr>
          <a:xfrm>
            <a:off x="3347864" y="109512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타임라인</a:t>
            </a:r>
            <a:endParaRPr lang="en-US" altLang="ko-KR" sz="2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666828-577C-8970-6CC2-8D02368A7506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6A2743-0387-53D3-812E-A07716D8EB5A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8F2075-0FC9-1673-7DFB-387F4A2A3659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E30DF0-CE28-40F5-8A10-DA688DAC9D68}"/>
              </a:ext>
            </a:extLst>
          </p:cNvPr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7BB68-26F6-3CF6-ACA8-8FEF4E65BD89}"/>
              </a:ext>
            </a:extLst>
          </p:cNvPr>
          <p:cNvSpPr txBox="1"/>
          <p:nvPr/>
        </p:nvSpPr>
        <p:spPr>
          <a:xfrm>
            <a:off x="3981302" y="138482"/>
            <a:ext cx="145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Portfolio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946C1-D508-94BE-F4B5-16FCFF3C3A2A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12A9E082-13BF-FDBD-DEAF-8A1924101CDC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F18BD-FD08-9F6E-B41C-7C59E96A1F56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07C1E1-8E10-6831-17E2-2AEC6A77563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25042" y="1686895"/>
            <a:ext cx="8211453" cy="5032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F3BFBE-478E-D891-2ED9-FA50E8021CDB}"/>
              </a:ext>
            </a:extLst>
          </p:cNvPr>
          <p:cNvSpPr txBox="1"/>
          <p:nvPr/>
        </p:nvSpPr>
        <p:spPr>
          <a:xfrm>
            <a:off x="464122" y="1139006"/>
            <a:ext cx="277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3333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프로젝트 기간</a:t>
            </a:r>
            <a:endParaRPr lang="en-US" altLang="ko-KR" sz="1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rgbClr val="333333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3333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6/29 ~ 8-19</a:t>
            </a:r>
          </a:p>
        </p:txBody>
      </p:sp>
    </p:spTree>
    <p:extLst>
      <p:ext uri="{BB962C8B-B14F-4D97-AF65-F5344CB8AC3E}">
        <p14:creationId xmlns:p14="http://schemas.microsoft.com/office/powerpoint/2010/main" val="412474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설계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957516" y="1534051"/>
            <a:ext cx="7862951" cy="5063295"/>
          </a:xfrm>
          <a:prstGeom prst="rect">
            <a:avLst/>
          </a:prstGeom>
          <a:noFill/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EEEE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40000" y="108000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32234" y="108000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개발환경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Google Shape;219;g13c0aa82ec7_2_3">
            <a:extLst>
              <a:ext uri="{FF2B5EF4-FFF2-40B4-BE49-F238E27FC236}">
                <a16:creationId xmlns:a16="http://schemas.microsoft.com/office/drawing/2014/main" id="{893F7588-9534-2D88-023B-EBF1143C6E8A}"/>
              </a:ext>
            </a:extLst>
          </p:cNvPr>
          <p:cNvGrpSpPr/>
          <p:nvPr/>
        </p:nvGrpSpPr>
        <p:grpSpPr>
          <a:xfrm>
            <a:off x="7603891" y="3743016"/>
            <a:ext cx="1216575" cy="1240021"/>
            <a:chOff x="7487015" y="2240012"/>
            <a:chExt cx="1410237" cy="1834747"/>
          </a:xfrm>
        </p:grpSpPr>
        <p:sp>
          <p:nvSpPr>
            <p:cNvPr id="3" name="Google Shape;220;g13c0aa82ec7_2_3">
              <a:extLst>
                <a:ext uri="{FF2B5EF4-FFF2-40B4-BE49-F238E27FC236}">
                  <a16:creationId xmlns:a16="http://schemas.microsoft.com/office/drawing/2014/main" id="{98DAC9A4-07BD-3664-FD1F-477620D62C80}"/>
                </a:ext>
              </a:extLst>
            </p:cNvPr>
            <p:cNvSpPr txBox="1"/>
            <p:nvPr/>
          </p:nvSpPr>
          <p:spPr>
            <a:xfrm>
              <a:off x="7487015" y="3118487"/>
              <a:ext cx="1410237" cy="956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1500" dirty="0">
                  <a:latin typeface="Tmon몬소리 Black" panose="02000A03000000000000" pitchFamily="2" charset="-127"/>
                  <a:ea typeface="Tmon몬소리 Black" panose="02000A03000000000000" pitchFamily="2" charset="-127"/>
                  <a:cs typeface="Impact"/>
                  <a:sym typeface="Impact"/>
                </a:rPr>
                <a:t>DataBase</a:t>
              </a:r>
              <a:endParaRPr sz="1500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endParaRPr>
            </a:p>
          </p:txBody>
        </p:sp>
        <p:pic>
          <p:nvPicPr>
            <p:cNvPr id="12" name="Google Shape;221;g13c0aa82ec7_2_3">
              <a:extLst>
                <a:ext uri="{FF2B5EF4-FFF2-40B4-BE49-F238E27FC236}">
                  <a16:creationId xmlns:a16="http://schemas.microsoft.com/office/drawing/2014/main" id="{09A0B300-ADFF-8AA6-F42B-EC276CE0C13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725269" y="2240012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222;g13c0aa82ec7_2_3">
            <a:extLst>
              <a:ext uri="{FF2B5EF4-FFF2-40B4-BE49-F238E27FC236}">
                <a16:creationId xmlns:a16="http://schemas.microsoft.com/office/drawing/2014/main" id="{3F28CF55-D8F7-7E77-70F5-40294F29D48C}"/>
              </a:ext>
            </a:extLst>
          </p:cNvPr>
          <p:cNvGrpSpPr/>
          <p:nvPr/>
        </p:nvGrpSpPr>
        <p:grpSpPr>
          <a:xfrm>
            <a:off x="1187624" y="3533679"/>
            <a:ext cx="918016" cy="1315256"/>
            <a:chOff x="375800" y="2323200"/>
            <a:chExt cx="914400" cy="1310075"/>
          </a:xfrm>
        </p:grpSpPr>
        <p:sp>
          <p:nvSpPr>
            <p:cNvPr id="14" name="Google Shape;223;g13c0aa82ec7_2_3">
              <a:extLst>
                <a:ext uri="{FF2B5EF4-FFF2-40B4-BE49-F238E27FC236}">
                  <a16:creationId xmlns:a16="http://schemas.microsoft.com/office/drawing/2014/main" id="{20250A74-9215-CD99-4F19-7894BAC8865C}"/>
                </a:ext>
              </a:extLst>
            </p:cNvPr>
            <p:cNvSpPr txBox="1"/>
            <p:nvPr/>
          </p:nvSpPr>
          <p:spPr>
            <a:xfrm>
              <a:off x="459188" y="3217775"/>
              <a:ext cx="747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1500">
                  <a:latin typeface="Tmon몬소리 Black" panose="02000A03000000000000" pitchFamily="2" charset="-127"/>
                  <a:ea typeface="Tmon몬소리 Black" panose="02000A03000000000000" pitchFamily="2" charset="-127"/>
                  <a:cs typeface="Impact"/>
                  <a:sym typeface="Impact"/>
                </a:rPr>
                <a:t>Client</a:t>
              </a:r>
              <a:endParaRPr sz="1500"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endParaRPr>
            </a:p>
          </p:txBody>
        </p:sp>
        <p:pic>
          <p:nvPicPr>
            <p:cNvPr id="15" name="Google Shape;224;g13c0aa82ec7_2_3">
              <a:extLst>
                <a:ext uri="{FF2B5EF4-FFF2-40B4-BE49-F238E27FC236}">
                  <a16:creationId xmlns:a16="http://schemas.microsoft.com/office/drawing/2014/main" id="{88E41799-24B9-DB9C-6B2F-6EFE0CA7A46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6108" b="6882"/>
            <a:stretch/>
          </p:blipFill>
          <p:spPr>
            <a:xfrm>
              <a:off x="375800" y="23232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oogle Shape;225;g13c0aa82ec7_2_3">
            <a:extLst>
              <a:ext uri="{FF2B5EF4-FFF2-40B4-BE49-F238E27FC236}">
                <a16:creationId xmlns:a16="http://schemas.microsoft.com/office/drawing/2014/main" id="{0DC8F541-5E12-5938-6979-FBF38E1CA802}"/>
              </a:ext>
            </a:extLst>
          </p:cNvPr>
          <p:cNvGrpSpPr/>
          <p:nvPr/>
        </p:nvGrpSpPr>
        <p:grpSpPr>
          <a:xfrm>
            <a:off x="7613479" y="1883695"/>
            <a:ext cx="630931" cy="617992"/>
            <a:chOff x="7581900" y="197025"/>
            <a:chExt cx="982044" cy="1115514"/>
          </a:xfrm>
        </p:grpSpPr>
        <p:sp>
          <p:nvSpPr>
            <p:cNvPr id="17" name="Google Shape;226;g13c0aa82ec7_2_3">
              <a:extLst>
                <a:ext uri="{FF2B5EF4-FFF2-40B4-BE49-F238E27FC236}">
                  <a16:creationId xmlns:a16="http://schemas.microsoft.com/office/drawing/2014/main" id="{331487A2-0CD3-75E2-DA5D-A5A93F6F18D7}"/>
                </a:ext>
              </a:extLst>
            </p:cNvPr>
            <p:cNvSpPr txBox="1"/>
            <p:nvPr/>
          </p:nvSpPr>
          <p:spPr>
            <a:xfrm>
              <a:off x="7602072" y="912339"/>
              <a:ext cx="961872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dirty="0">
                  <a:latin typeface="Tmon몬소리 Black" panose="02000A03000000000000" pitchFamily="2" charset="-127"/>
                  <a:ea typeface="Tmon몬소리 Black" panose="02000A03000000000000" pitchFamily="2" charset="-127"/>
                  <a:cs typeface="Impact"/>
                  <a:sym typeface="Impact"/>
                </a:rPr>
                <a:t>GIT</a:t>
              </a:r>
              <a:endParaRPr dirty="0"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endParaRPr>
            </a:p>
          </p:txBody>
        </p:sp>
        <p:pic>
          <p:nvPicPr>
            <p:cNvPr id="18" name="Google Shape;227;g13c0aa82ec7_2_3">
              <a:extLst>
                <a:ext uri="{FF2B5EF4-FFF2-40B4-BE49-F238E27FC236}">
                  <a16:creationId xmlns:a16="http://schemas.microsoft.com/office/drawing/2014/main" id="{EA3B0C8A-BD1C-2E23-E891-EB59037BF8A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81900" y="197025"/>
              <a:ext cx="961875" cy="716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228;g13c0aa82ec7_2_3">
            <a:extLst>
              <a:ext uri="{FF2B5EF4-FFF2-40B4-BE49-F238E27FC236}">
                <a16:creationId xmlns:a16="http://schemas.microsoft.com/office/drawing/2014/main" id="{5B1BF4C6-D06D-37A9-EE63-2B6639E52605}"/>
              </a:ext>
            </a:extLst>
          </p:cNvPr>
          <p:cNvSpPr/>
          <p:nvPr/>
        </p:nvSpPr>
        <p:spPr>
          <a:xfrm rot="-2008650">
            <a:off x="6683727" y="2374038"/>
            <a:ext cx="636635" cy="25474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72123"/>
          </a:solidFill>
          <a:ln w="9525" cap="flat" cmpd="sng">
            <a:solidFill>
              <a:srgbClr val="BDC1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0" name="Google Shape;229;g13c0aa82ec7_2_3">
            <a:extLst>
              <a:ext uri="{FF2B5EF4-FFF2-40B4-BE49-F238E27FC236}">
                <a16:creationId xmlns:a16="http://schemas.microsoft.com/office/drawing/2014/main" id="{C5601CD0-DA78-52A0-C40E-4960E789EBA1}"/>
              </a:ext>
            </a:extLst>
          </p:cNvPr>
          <p:cNvCxnSpPr>
            <a:cxnSpLocks/>
          </p:cNvCxnSpPr>
          <p:nvPr/>
        </p:nvCxnSpPr>
        <p:spPr>
          <a:xfrm>
            <a:off x="2335748" y="4172769"/>
            <a:ext cx="623344" cy="0"/>
          </a:xfrm>
          <a:prstGeom prst="straightConnector1">
            <a:avLst/>
          </a:prstGeom>
          <a:noFill/>
          <a:ln w="9525" cap="flat" cmpd="sng">
            <a:solidFill>
              <a:srgbClr val="27212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25" name="Google Shape;230;g13c0aa82ec7_2_3">
            <a:extLst>
              <a:ext uri="{FF2B5EF4-FFF2-40B4-BE49-F238E27FC236}">
                <a16:creationId xmlns:a16="http://schemas.microsoft.com/office/drawing/2014/main" id="{4D183B16-2BD8-6934-8F14-9CADF75E8BB4}"/>
              </a:ext>
            </a:extLst>
          </p:cNvPr>
          <p:cNvGrpSpPr/>
          <p:nvPr/>
        </p:nvGrpSpPr>
        <p:grpSpPr>
          <a:xfrm>
            <a:off x="3074488" y="2375537"/>
            <a:ext cx="3476813" cy="2588549"/>
            <a:chOff x="2162450" y="374416"/>
            <a:chExt cx="4467300" cy="3325984"/>
          </a:xfrm>
        </p:grpSpPr>
        <p:sp>
          <p:nvSpPr>
            <p:cNvPr id="33" name="Google Shape;231;g13c0aa82ec7_2_3">
              <a:extLst>
                <a:ext uri="{FF2B5EF4-FFF2-40B4-BE49-F238E27FC236}">
                  <a16:creationId xmlns:a16="http://schemas.microsoft.com/office/drawing/2014/main" id="{CAF0DB37-D3FB-D66A-CBBE-A77649937E18}"/>
                </a:ext>
              </a:extLst>
            </p:cNvPr>
            <p:cNvSpPr/>
            <p:nvPr/>
          </p:nvSpPr>
          <p:spPr>
            <a:xfrm>
              <a:off x="2162450" y="1556000"/>
              <a:ext cx="4467300" cy="2144400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rgbClr val="27212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366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4" name="Google Shape;232;g13c0aa82ec7_2_3">
              <a:extLst>
                <a:ext uri="{FF2B5EF4-FFF2-40B4-BE49-F238E27FC236}">
                  <a16:creationId xmlns:a16="http://schemas.microsoft.com/office/drawing/2014/main" id="{EB5948E5-1046-FC39-50DD-EF428DD0823F}"/>
                </a:ext>
              </a:extLst>
            </p:cNvPr>
            <p:cNvSpPr txBox="1"/>
            <p:nvPr/>
          </p:nvSpPr>
          <p:spPr>
            <a:xfrm>
              <a:off x="2541823" y="1288816"/>
              <a:ext cx="3672759" cy="593147"/>
            </a:xfrm>
            <a:prstGeom prst="rect">
              <a:avLst/>
            </a:prstGeom>
            <a:solidFill>
              <a:srgbClr val="BDBDBD"/>
            </a:solidFill>
            <a:ln>
              <a:noFill/>
            </a:ln>
            <a:effectLst>
              <a:outerShdw blurRad="57150" dist="19050" dir="366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dirty="0">
                  <a:latin typeface="Tmon몬소리 Black" panose="02000A03000000000000" pitchFamily="2" charset="-127"/>
                  <a:ea typeface="Tmon몬소리 Black" panose="02000A03000000000000" pitchFamily="2" charset="-127"/>
                  <a:cs typeface="Impact"/>
                  <a:sym typeface="Impact"/>
                </a:rPr>
                <a:t>Web Application Server</a:t>
              </a:r>
              <a:endParaRPr dirty="0"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endParaRPr>
            </a:p>
          </p:txBody>
        </p:sp>
        <p:pic>
          <p:nvPicPr>
            <p:cNvPr id="35" name="Google Shape;233;g13c0aa82ec7_2_3">
              <a:extLst>
                <a:ext uri="{FF2B5EF4-FFF2-40B4-BE49-F238E27FC236}">
                  <a16:creationId xmlns:a16="http://schemas.microsoft.com/office/drawing/2014/main" id="{5C4CB805-060C-80CE-40EF-E3FE09B60A0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01535" y="37441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236;g13c0aa82ec7_2_3">
              <a:extLst>
                <a:ext uri="{FF2B5EF4-FFF2-40B4-BE49-F238E27FC236}">
                  <a16:creationId xmlns:a16="http://schemas.microsoft.com/office/drawing/2014/main" id="{0AB00DCE-24E7-4245-9604-7B9E9B870B76}"/>
                </a:ext>
              </a:extLst>
            </p:cNvPr>
            <p:cNvSpPr txBox="1"/>
            <p:nvPr/>
          </p:nvSpPr>
          <p:spPr>
            <a:xfrm>
              <a:off x="2267704" y="2098081"/>
              <a:ext cx="2080846" cy="454737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ffectLst>
              <a:outerShdw blurRad="57150" dist="19050" dir="366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39700" algn="ctr">
                <a:buClr>
                  <a:srgbClr val="F2F2F2"/>
                </a:buClr>
                <a:buSzPts val="1400"/>
              </a:pPr>
              <a:r>
                <a:rPr lang="en" sz="1000" dirty="0">
                  <a:solidFill>
                    <a:srgbClr val="F2F2F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Impact"/>
                  <a:sym typeface="Impact"/>
                </a:rPr>
                <a:t>SPRING</a:t>
              </a:r>
              <a:r>
                <a:rPr lang="en" sz="1100" dirty="0">
                  <a:solidFill>
                    <a:srgbClr val="F2F2F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Impact"/>
                  <a:sym typeface="Impact"/>
                </a:rPr>
                <a:t> BOOT</a:t>
              </a:r>
              <a:endParaRPr sz="1100" dirty="0">
                <a:solidFill>
                  <a:srgbClr val="F2F2F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endParaRPr>
            </a:p>
          </p:txBody>
        </p:sp>
      </p:grpSp>
      <p:sp>
        <p:nvSpPr>
          <p:cNvPr id="40" name="Google Shape;238;g13c0aa82ec7_2_3">
            <a:extLst>
              <a:ext uri="{FF2B5EF4-FFF2-40B4-BE49-F238E27FC236}">
                <a16:creationId xmlns:a16="http://schemas.microsoft.com/office/drawing/2014/main" id="{88F41AE5-C1FD-81F2-6D8A-F47A115501F3}"/>
              </a:ext>
            </a:extLst>
          </p:cNvPr>
          <p:cNvSpPr txBox="1"/>
          <p:nvPr/>
        </p:nvSpPr>
        <p:spPr>
          <a:xfrm>
            <a:off x="2298099" y="3666540"/>
            <a:ext cx="785729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i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rPr>
              <a:t>Request</a:t>
            </a:r>
            <a:endParaRPr sz="1000" i="1" dirty="0">
              <a:latin typeface="Tmon몬소리 Black" panose="02000A03000000000000" pitchFamily="2" charset="-127"/>
              <a:ea typeface="Tmon몬소리 Black" panose="02000A03000000000000" pitchFamily="2" charset="-127"/>
              <a:cs typeface="Impact"/>
              <a:sym typeface="Impact"/>
            </a:endParaRPr>
          </a:p>
        </p:txBody>
      </p:sp>
      <p:sp>
        <p:nvSpPr>
          <p:cNvPr id="41" name="Google Shape;239;g13c0aa82ec7_2_3">
            <a:extLst>
              <a:ext uri="{FF2B5EF4-FFF2-40B4-BE49-F238E27FC236}">
                <a16:creationId xmlns:a16="http://schemas.microsoft.com/office/drawing/2014/main" id="{893440C9-E82D-C37A-26D7-B0168B98B4A1}"/>
              </a:ext>
            </a:extLst>
          </p:cNvPr>
          <p:cNvSpPr txBox="1"/>
          <p:nvPr/>
        </p:nvSpPr>
        <p:spPr>
          <a:xfrm>
            <a:off x="2195736" y="4268063"/>
            <a:ext cx="86451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i="1" dirty="0"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rPr>
              <a:t>Response</a:t>
            </a:r>
            <a:endParaRPr sz="1000" i="1" dirty="0">
              <a:latin typeface="Tmon몬소리 Black" panose="02000A03000000000000" pitchFamily="2" charset="-127"/>
              <a:ea typeface="Tmon몬소리 Black" panose="02000A03000000000000" pitchFamily="2" charset="-127"/>
              <a:cs typeface="Impact"/>
              <a:sym typeface="Impact"/>
            </a:endParaRPr>
          </a:p>
        </p:txBody>
      </p:sp>
      <p:cxnSp>
        <p:nvCxnSpPr>
          <p:cNvPr id="42" name="Google Shape;240;g13c0aa82ec7_2_3">
            <a:extLst>
              <a:ext uri="{FF2B5EF4-FFF2-40B4-BE49-F238E27FC236}">
                <a16:creationId xmlns:a16="http://schemas.microsoft.com/office/drawing/2014/main" id="{4E12623A-1DA0-E42E-277E-7B601EF9745D}"/>
              </a:ext>
            </a:extLst>
          </p:cNvPr>
          <p:cNvCxnSpPr>
            <a:cxnSpLocks/>
          </p:cNvCxnSpPr>
          <p:nvPr/>
        </p:nvCxnSpPr>
        <p:spPr>
          <a:xfrm flipV="1">
            <a:off x="6834390" y="4186094"/>
            <a:ext cx="486412" cy="1"/>
          </a:xfrm>
          <a:prstGeom prst="straightConnector1">
            <a:avLst/>
          </a:prstGeom>
          <a:noFill/>
          <a:ln w="9525" cap="flat" cmpd="sng">
            <a:solidFill>
              <a:srgbClr val="27212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43" name="Google Shape;241;g13c0aa82ec7_2_3">
            <a:extLst>
              <a:ext uri="{FF2B5EF4-FFF2-40B4-BE49-F238E27FC236}">
                <a16:creationId xmlns:a16="http://schemas.microsoft.com/office/drawing/2014/main" id="{29B80A39-8330-5A3A-D5D1-FEAF8BB64D03}"/>
              </a:ext>
            </a:extLst>
          </p:cNvPr>
          <p:cNvGrpSpPr/>
          <p:nvPr/>
        </p:nvGrpSpPr>
        <p:grpSpPr>
          <a:xfrm>
            <a:off x="3585713" y="5194501"/>
            <a:ext cx="3874059" cy="880699"/>
            <a:chOff x="3048600" y="3823500"/>
            <a:chExt cx="5732095" cy="1303090"/>
          </a:xfrm>
        </p:grpSpPr>
        <p:sp>
          <p:nvSpPr>
            <p:cNvPr id="44" name="Google Shape;242;g13c0aa82ec7_2_3">
              <a:extLst>
                <a:ext uri="{FF2B5EF4-FFF2-40B4-BE49-F238E27FC236}">
                  <a16:creationId xmlns:a16="http://schemas.microsoft.com/office/drawing/2014/main" id="{62EBBB43-966F-561E-4CEA-2D882621980E}"/>
                </a:ext>
              </a:extLst>
            </p:cNvPr>
            <p:cNvSpPr txBox="1"/>
            <p:nvPr/>
          </p:nvSpPr>
          <p:spPr>
            <a:xfrm>
              <a:off x="6092330" y="3942622"/>
              <a:ext cx="2688365" cy="118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indent="-298450">
                <a:spcBef>
                  <a:spcPts val="1200"/>
                </a:spcBef>
                <a:buClr>
                  <a:schemeClr val="dk1"/>
                </a:buClr>
                <a:buSzPts val="1100"/>
                <a:buChar char="●"/>
              </a:pPr>
              <a:r>
                <a:rPr lang="en" sz="1000" b="1" dirty="0">
                  <a:solidFill>
                    <a:srgbClr val="27212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Malgun Gothic"/>
                  <a:sym typeface="Malgun Gothic"/>
                </a:rPr>
                <a:t>OAuth (로그인)</a:t>
              </a:r>
              <a:endParaRPr sz="1000" b="1" dirty="0"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algun Gothic"/>
                <a:sym typeface="Malgun Gothic"/>
              </a:endParaRPr>
            </a:p>
            <a:p>
              <a:pPr marL="457200" indent="-292100">
                <a:buClr>
                  <a:schemeClr val="dk1"/>
                </a:buClr>
                <a:buSzPts val="1000"/>
                <a:buFont typeface="Malgun Gothic"/>
                <a:buChar char="●"/>
              </a:pPr>
              <a:r>
                <a:rPr lang="en" sz="1000" b="1" dirty="0">
                  <a:solidFill>
                    <a:srgbClr val="27212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Malgun Gothic"/>
                  <a:sym typeface="Malgun Gothic"/>
                </a:rPr>
                <a:t>Kakao Map</a:t>
              </a:r>
              <a:endParaRPr sz="1000" b="1" dirty="0"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algun Gothic"/>
                <a:sym typeface="Malgun Gothic"/>
              </a:endParaRPr>
            </a:p>
            <a:p>
              <a:pPr marL="457200" indent="-292100">
                <a:buClr>
                  <a:schemeClr val="dk1"/>
                </a:buClr>
                <a:buSzPts val="1000"/>
                <a:buFont typeface="Malgun Gothic"/>
                <a:buChar char="●"/>
              </a:pPr>
              <a:r>
                <a:rPr lang="en" sz="1000" b="1" dirty="0">
                  <a:solidFill>
                    <a:srgbClr val="27212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Malgun Gothic"/>
                  <a:sym typeface="Malgun Gothic"/>
                </a:rPr>
                <a:t>iamport (결제)</a:t>
              </a:r>
              <a:endParaRPr sz="1000" b="1" dirty="0"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algun Gothic"/>
                <a:sym typeface="Malgun Gothic"/>
              </a:endParaRPr>
            </a:p>
          </p:txBody>
        </p:sp>
        <p:pic>
          <p:nvPicPr>
            <p:cNvPr id="45" name="Google Shape;243;g13c0aa82ec7_2_3">
              <a:extLst>
                <a:ext uri="{FF2B5EF4-FFF2-40B4-BE49-F238E27FC236}">
                  <a16:creationId xmlns:a16="http://schemas.microsoft.com/office/drawing/2014/main" id="{204FCD03-418A-E43D-804D-7FC76283C50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048600" y="4276300"/>
              <a:ext cx="689500" cy="689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" name="Google Shape;244;g13c0aa82ec7_2_3">
              <a:extLst>
                <a:ext uri="{FF2B5EF4-FFF2-40B4-BE49-F238E27FC236}">
                  <a16:creationId xmlns:a16="http://schemas.microsoft.com/office/drawing/2014/main" id="{A241D6BB-7500-0C29-2AB9-E8F94D992106}"/>
                </a:ext>
              </a:extLst>
            </p:cNvPr>
            <p:cNvCxnSpPr/>
            <p:nvPr/>
          </p:nvCxnSpPr>
          <p:spPr>
            <a:xfrm flipH="1">
              <a:off x="3392900" y="3823500"/>
              <a:ext cx="900" cy="329700"/>
            </a:xfrm>
            <a:prstGeom prst="straightConnector1">
              <a:avLst/>
            </a:prstGeom>
            <a:noFill/>
            <a:ln w="9525" cap="flat" cmpd="sng">
              <a:solidFill>
                <a:srgbClr val="27212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pic>
          <p:nvPicPr>
            <p:cNvPr id="47" name="Google Shape;245;g13c0aa82ec7_2_3">
              <a:extLst>
                <a:ext uri="{FF2B5EF4-FFF2-40B4-BE49-F238E27FC236}">
                  <a16:creationId xmlns:a16="http://schemas.microsoft.com/office/drawing/2014/main" id="{F48A96A2-BBCD-77EC-3E1E-7A1C45AE1E66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35338" y="4276288"/>
              <a:ext cx="689524" cy="689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246;g13c0aa82ec7_2_3">
              <a:extLst>
                <a:ext uri="{FF2B5EF4-FFF2-40B4-BE49-F238E27FC236}">
                  <a16:creationId xmlns:a16="http://schemas.microsoft.com/office/drawing/2014/main" id="{1206BFD5-8000-0B2D-12C7-5E436723078E}"/>
                </a:ext>
              </a:extLst>
            </p:cNvPr>
            <p:cNvSpPr txBox="1"/>
            <p:nvPr/>
          </p:nvSpPr>
          <p:spPr>
            <a:xfrm>
              <a:off x="3525968" y="4058786"/>
              <a:ext cx="1839190" cy="956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indent="-298450">
                <a:spcBef>
                  <a:spcPts val="1200"/>
                </a:spcBef>
                <a:buClr>
                  <a:schemeClr val="dk1"/>
                </a:buClr>
                <a:buSzPts val="1100"/>
                <a:buChar char="●"/>
              </a:pPr>
              <a:r>
                <a:rPr lang="en" sz="1000" b="1" dirty="0">
                  <a:solidFill>
                    <a:srgbClr val="27212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Malgun Gothic"/>
                  <a:sym typeface="Malgun Gothic"/>
                </a:rPr>
                <a:t>OCR</a:t>
              </a:r>
              <a:endParaRPr sz="1000" b="1" dirty="0"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algun Gothic"/>
                <a:sym typeface="Malgun Gothic"/>
              </a:endParaRPr>
            </a:p>
            <a:p>
              <a:pPr marL="457200" indent="-292100">
                <a:buClr>
                  <a:schemeClr val="dk1"/>
                </a:buClr>
                <a:buSzPts val="1000"/>
                <a:buFont typeface="Malgun Gothic"/>
                <a:buChar char="●"/>
              </a:pPr>
              <a:r>
                <a:rPr lang="en" sz="1000" b="1" dirty="0">
                  <a:solidFill>
                    <a:srgbClr val="27212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Malgun Gothic"/>
                  <a:sym typeface="Malgun Gothic"/>
                </a:rPr>
                <a:t>CFR</a:t>
              </a:r>
              <a:endParaRPr sz="1000" b="1" dirty="0"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Malgun Gothic"/>
                <a:sym typeface="Malgun Gothic"/>
              </a:endParaRPr>
            </a:p>
          </p:txBody>
        </p:sp>
        <p:cxnSp>
          <p:nvCxnSpPr>
            <p:cNvPr id="49" name="Google Shape;247;g13c0aa82ec7_2_3">
              <a:extLst>
                <a:ext uri="{FF2B5EF4-FFF2-40B4-BE49-F238E27FC236}">
                  <a16:creationId xmlns:a16="http://schemas.microsoft.com/office/drawing/2014/main" id="{660D6C93-88B6-F267-4692-23423FF4F939}"/>
                </a:ext>
              </a:extLst>
            </p:cNvPr>
            <p:cNvCxnSpPr/>
            <p:nvPr/>
          </p:nvCxnSpPr>
          <p:spPr>
            <a:xfrm flipH="1">
              <a:off x="5942225" y="3835800"/>
              <a:ext cx="900" cy="329700"/>
            </a:xfrm>
            <a:prstGeom prst="straightConnector1">
              <a:avLst/>
            </a:prstGeom>
            <a:noFill/>
            <a:ln w="9525" cap="flat" cmpd="sng">
              <a:solidFill>
                <a:srgbClr val="27212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81" name="Google Shape;236;g13c0aa82ec7_2_3">
            <a:extLst>
              <a:ext uri="{FF2B5EF4-FFF2-40B4-BE49-F238E27FC236}">
                <a16:creationId xmlns:a16="http://schemas.microsoft.com/office/drawing/2014/main" id="{77DD085E-3382-04B5-4649-A76C1279E77D}"/>
              </a:ext>
            </a:extLst>
          </p:cNvPr>
          <p:cNvSpPr txBox="1"/>
          <p:nvPr/>
        </p:nvSpPr>
        <p:spPr>
          <a:xfrm>
            <a:off x="4860032" y="3717032"/>
            <a:ext cx="1620000" cy="338524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dist="19050" dir="366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algn="ctr">
              <a:buClr>
                <a:srgbClr val="F2F2F2"/>
              </a:buClr>
              <a:buSzPts val="1400"/>
            </a:pPr>
            <a:r>
              <a:rPr lang="en-US" sz="1000" dirty="0">
                <a:solidFill>
                  <a:srgbClr val="F2F2F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rPr>
              <a:t>JDK</a:t>
            </a:r>
            <a:endParaRPr sz="1000" dirty="0">
              <a:solidFill>
                <a:srgbClr val="F2F2F2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Impact"/>
              <a:sym typeface="Impact"/>
            </a:endParaRPr>
          </a:p>
        </p:txBody>
      </p:sp>
      <p:sp>
        <p:nvSpPr>
          <p:cNvPr id="82" name="Google Shape;236;g13c0aa82ec7_2_3">
            <a:extLst>
              <a:ext uri="{FF2B5EF4-FFF2-40B4-BE49-F238E27FC236}">
                <a16:creationId xmlns:a16="http://schemas.microsoft.com/office/drawing/2014/main" id="{F395AF07-2CA0-5468-E73E-09EEF8D27373}"/>
              </a:ext>
            </a:extLst>
          </p:cNvPr>
          <p:cNvSpPr txBox="1"/>
          <p:nvPr/>
        </p:nvSpPr>
        <p:spPr>
          <a:xfrm>
            <a:off x="3156404" y="4246641"/>
            <a:ext cx="1619482" cy="338524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dist="19050" dir="366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algn="ctr">
              <a:buClr>
                <a:srgbClr val="F2F2F2"/>
              </a:buClr>
              <a:buSzPts val="1400"/>
            </a:pPr>
            <a:r>
              <a:rPr lang="en-US" altLang="ko-KR" sz="1000" dirty="0">
                <a:solidFill>
                  <a:srgbClr val="F2F2F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rPr>
              <a:t>APACHE TOMCAT </a:t>
            </a:r>
          </a:p>
        </p:txBody>
      </p:sp>
      <p:sp>
        <p:nvSpPr>
          <p:cNvPr id="83" name="Google Shape;236;g13c0aa82ec7_2_3">
            <a:extLst>
              <a:ext uri="{FF2B5EF4-FFF2-40B4-BE49-F238E27FC236}">
                <a16:creationId xmlns:a16="http://schemas.microsoft.com/office/drawing/2014/main" id="{B7D9FE83-D835-11AD-7E02-A3942DB19262}"/>
              </a:ext>
            </a:extLst>
          </p:cNvPr>
          <p:cNvSpPr txBox="1"/>
          <p:nvPr/>
        </p:nvSpPr>
        <p:spPr>
          <a:xfrm>
            <a:off x="4860032" y="4246640"/>
            <a:ext cx="1620000" cy="3384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57150" dist="19050" dir="366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algn="ctr">
              <a:buClr>
                <a:srgbClr val="F2F2F2"/>
              </a:buClr>
              <a:buSzPts val="1400"/>
            </a:pPr>
            <a:r>
              <a:rPr lang="en-US" altLang="ko-KR" sz="1100" dirty="0">
                <a:solidFill>
                  <a:srgbClr val="F2F2F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rPr>
              <a:t>MY BATIS</a:t>
            </a:r>
          </a:p>
        </p:txBody>
      </p:sp>
      <p:sp>
        <p:nvSpPr>
          <p:cNvPr id="84" name="Google Shape;220;g13c0aa82ec7_2_3">
            <a:extLst>
              <a:ext uri="{FF2B5EF4-FFF2-40B4-BE49-F238E27FC236}">
                <a16:creationId xmlns:a16="http://schemas.microsoft.com/office/drawing/2014/main" id="{3D7BFCEC-55D5-5D26-1B4E-957FA82C095E}"/>
              </a:ext>
            </a:extLst>
          </p:cNvPr>
          <p:cNvSpPr txBox="1"/>
          <p:nvPr/>
        </p:nvSpPr>
        <p:spPr>
          <a:xfrm>
            <a:off x="7740352" y="4659263"/>
            <a:ext cx="953114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000" dirty="0"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Impact"/>
                <a:sym typeface="Impact"/>
              </a:rPr>
              <a:t>MySQL</a:t>
            </a:r>
            <a:endParaRPr sz="1000" dirty="0">
              <a:solidFill>
                <a:srgbClr val="272123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Impact"/>
              <a:sym typeface="Impac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B4A22D-2A91-986D-23B3-3BEBFC69463E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Planning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1DB114-0D6D-4D77-9D0F-8F9636E53981}"/>
              </a:ext>
            </a:extLst>
          </p:cNvPr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Design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2B06A0-3BAA-18C2-74B3-65F49F085A5B}"/>
              </a:ext>
            </a:extLst>
          </p:cNvPr>
          <p:cNvSpPr txBox="1"/>
          <p:nvPr/>
        </p:nvSpPr>
        <p:spPr>
          <a:xfrm>
            <a:off x="3981302" y="138482"/>
            <a:ext cx="145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B81CC-7906-7E83-B759-B586A131AAE2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774F0154-5EE3-54D8-D422-EB01768C59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675024"/>
            <a:ext cx="7560840" cy="477831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1BBFA5-53E8-6A1B-5939-F30B43207D88}"/>
              </a:ext>
            </a:extLst>
          </p:cNvPr>
          <p:cNvSpPr/>
          <p:nvPr/>
        </p:nvSpPr>
        <p:spPr>
          <a:xfrm>
            <a:off x="957516" y="1534051"/>
            <a:ext cx="7862951" cy="5063295"/>
          </a:xfrm>
          <a:prstGeom prst="rect">
            <a:avLst/>
          </a:prstGeom>
          <a:noFill/>
          <a:ln w="63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57002C8-4EE6-0363-473E-C1C5C11FB4E9}"/>
              </a:ext>
            </a:extLst>
          </p:cNvPr>
          <p:cNvSpPr/>
          <p:nvPr/>
        </p:nvSpPr>
        <p:spPr>
          <a:xfrm>
            <a:off x="3240000" y="1080000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FC826C-8067-B4D6-E0D9-2CAE6D68674D}"/>
              </a:ext>
            </a:extLst>
          </p:cNvPr>
          <p:cNvSpPr txBox="1"/>
          <p:nvPr/>
        </p:nvSpPr>
        <p:spPr>
          <a:xfrm>
            <a:off x="3332234" y="108000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 </a:t>
            </a:r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설계</a:t>
            </a:r>
            <a:endParaRPr lang="en-US" altLang="ko-KR" b="1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81BA08C-2222-867E-C52F-486C5CB38239}"/>
              </a:ext>
            </a:extLst>
          </p:cNvPr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0F509336-C12D-5C68-BF53-10DF6BD01DAC}"/>
              </a:ext>
            </a:extLst>
          </p:cNvPr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CAAF15-BA71-6434-6033-971F9C9C3942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89CA8A-2CF0-22EF-AC2B-2A2AD29F697A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119A0B-0FDA-E3E4-8D5D-4F9BB3A7AD31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Planning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348F94-5EA3-BA79-36CD-56E9DCAF7A0C}"/>
              </a:ext>
            </a:extLst>
          </p:cNvPr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Design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5B2A53-AA5A-BD59-3C70-3D731CF92102}"/>
              </a:ext>
            </a:extLst>
          </p:cNvPr>
          <p:cNvSpPr txBox="1"/>
          <p:nvPr/>
        </p:nvSpPr>
        <p:spPr>
          <a:xfrm>
            <a:off x="3981302" y="138482"/>
            <a:ext cx="145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Portfolio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0E1ED-4C25-F11D-C1D4-7866D789DE36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479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87;p1">
            <a:extLst>
              <a:ext uri="{FF2B5EF4-FFF2-40B4-BE49-F238E27FC236}">
                <a16:creationId xmlns:a16="http://schemas.microsoft.com/office/drawing/2014/main" id="{27E0EEF0-A60D-10DC-4E7C-93CB301632C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851730" y="2187862"/>
            <a:ext cx="1285017" cy="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54;p1">
            <a:extLst>
              <a:ext uri="{FF2B5EF4-FFF2-40B4-BE49-F238E27FC236}">
                <a16:creationId xmlns:a16="http://schemas.microsoft.com/office/drawing/2014/main" id="{E9597F88-82CB-10DC-60CB-DB0F0EAB9995}"/>
              </a:ext>
            </a:extLst>
          </p:cNvPr>
          <p:cNvSpPr/>
          <p:nvPr/>
        </p:nvSpPr>
        <p:spPr>
          <a:xfrm>
            <a:off x="827584" y="3537758"/>
            <a:ext cx="1896849" cy="899354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400" dirty="0">
              <a:solidFill>
                <a:srgbClr val="0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/>
              <a:sym typeface="Arial"/>
            </a:endParaRPr>
          </a:p>
        </p:txBody>
      </p:sp>
      <p:sp>
        <p:nvSpPr>
          <p:cNvPr id="26" name="Google Shape;56;p1">
            <a:extLst>
              <a:ext uri="{FF2B5EF4-FFF2-40B4-BE49-F238E27FC236}">
                <a16:creationId xmlns:a16="http://schemas.microsoft.com/office/drawing/2014/main" id="{AE58DFC2-E824-19C7-75EB-AA3FCF9B5445}"/>
              </a:ext>
            </a:extLst>
          </p:cNvPr>
          <p:cNvSpPr/>
          <p:nvPr/>
        </p:nvSpPr>
        <p:spPr>
          <a:xfrm>
            <a:off x="4060731" y="4653136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영화목록</a:t>
            </a:r>
            <a:endParaRPr sz="90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27" name="Google Shape;57;p1">
            <a:extLst>
              <a:ext uri="{FF2B5EF4-FFF2-40B4-BE49-F238E27FC236}">
                <a16:creationId xmlns:a16="http://schemas.microsoft.com/office/drawing/2014/main" id="{7529A719-2ED9-D26B-8926-2E1014E28BF5}"/>
              </a:ext>
            </a:extLst>
          </p:cNvPr>
          <p:cNvSpPr/>
          <p:nvPr/>
        </p:nvSpPr>
        <p:spPr>
          <a:xfrm>
            <a:off x="4060731" y="5104823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순위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28" name="Google Shape;58;p1">
            <a:extLst>
              <a:ext uri="{FF2B5EF4-FFF2-40B4-BE49-F238E27FC236}">
                <a16:creationId xmlns:a16="http://schemas.microsoft.com/office/drawing/2014/main" id="{13D3D541-5C7A-18E8-E1B4-EF9B9A2C3439}"/>
              </a:ext>
            </a:extLst>
          </p:cNvPr>
          <p:cNvSpPr/>
          <p:nvPr/>
        </p:nvSpPr>
        <p:spPr>
          <a:xfrm>
            <a:off x="5832381" y="5085224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altLang="ko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Map API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29" name="Google Shape;59;p1">
            <a:extLst>
              <a:ext uri="{FF2B5EF4-FFF2-40B4-BE49-F238E27FC236}">
                <a16:creationId xmlns:a16="http://schemas.microsoft.com/office/drawing/2014/main" id="{EB7B254B-1469-64CA-4C50-B2C3607AC914}"/>
              </a:ext>
            </a:extLst>
          </p:cNvPr>
          <p:cNvSpPr/>
          <p:nvPr/>
        </p:nvSpPr>
        <p:spPr>
          <a:xfrm>
            <a:off x="6450393" y="2007862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결제</a:t>
            </a:r>
            <a:endParaRPr sz="90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0" name="Google Shape;60;p1">
            <a:extLst>
              <a:ext uri="{FF2B5EF4-FFF2-40B4-BE49-F238E27FC236}">
                <a16:creationId xmlns:a16="http://schemas.microsoft.com/office/drawing/2014/main" id="{C7E41F83-2153-688D-27A5-52B48079C4D5}"/>
              </a:ext>
            </a:extLst>
          </p:cNvPr>
          <p:cNvSpPr/>
          <p:nvPr/>
        </p:nvSpPr>
        <p:spPr>
          <a:xfrm>
            <a:off x="5293570" y="2007862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영화예매</a:t>
            </a:r>
            <a:endParaRPr sz="9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1" name="Google Shape;61;p1">
            <a:extLst>
              <a:ext uri="{FF2B5EF4-FFF2-40B4-BE49-F238E27FC236}">
                <a16:creationId xmlns:a16="http://schemas.microsoft.com/office/drawing/2014/main" id="{1B99B4B3-0B5B-BAC6-2831-4B2D894036B2}"/>
              </a:ext>
            </a:extLst>
          </p:cNvPr>
          <p:cNvSpPr/>
          <p:nvPr/>
        </p:nvSpPr>
        <p:spPr>
          <a:xfrm>
            <a:off x="4946556" y="4653136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영화상세</a:t>
            </a:r>
            <a:endParaRPr sz="90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2" name="Google Shape;62;p1">
            <a:extLst>
              <a:ext uri="{FF2B5EF4-FFF2-40B4-BE49-F238E27FC236}">
                <a16:creationId xmlns:a16="http://schemas.microsoft.com/office/drawing/2014/main" id="{BAFE8D8F-CB0B-B4DC-5AE6-8777254FBF83}"/>
              </a:ext>
            </a:extLst>
          </p:cNvPr>
          <p:cNvSpPr/>
          <p:nvPr/>
        </p:nvSpPr>
        <p:spPr>
          <a:xfrm>
            <a:off x="4060731" y="5556510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필터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3" name="Google Shape;63;p1">
            <a:extLst>
              <a:ext uri="{FF2B5EF4-FFF2-40B4-BE49-F238E27FC236}">
                <a16:creationId xmlns:a16="http://schemas.microsoft.com/office/drawing/2014/main" id="{1F3A03BE-4FAA-D16A-BD26-97E42B71418B}"/>
              </a:ext>
            </a:extLst>
          </p:cNvPr>
          <p:cNvSpPr/>
          <p:nvPr/>
        </p:nvSpPr>
        <p:spPr>
          <a:xfrm>
            <a:off x="4946556" y="5085204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리뷰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4" name="Google Shape;64;p1">
            <a:extLst>
              <a:ext uri="{FF2B5EF4-FFF2-40B4-BE49-F238E27FC236}">
                <a16:creationId xmlns:a16="http://schemas.microsoft.com/office/drawing/2014/main" id="{4168CF82-7F61-2FD8-C3AD-2F21FE160ECF}"/>
              </a:ext>
            </a:extLst>
          </p:cNvPr>
          <p:cNvSpPr/>
          <p:nvPr/>
        </p:nvSpPr>
        <p:spPr>
          <a:xfrm>
            <a:off x="5301550" y="2435164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시간선택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5" name="Google Shape;65;p1">
            <a:extLst>
              <a:ext uri="{FF2B5EF4-FFF2-40B4-BE49-F238E27FC236}">
                <a16:creationId xmlns:a16="http://schemas.microsoft.com/office/drawing/2014/main" id="{AD131178-6BC7-8FC0-450A-58604E1FAF36}"/>
              </a:ext>
            </a:extLst>
          </p:cNvPr>
          <p:cNvSpPr/>
          <p:nvPr/>
        </p:nvSpPr>
        <p:spPr>
          <a:xfrm>
            <a:off x="4060731" y="6008197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영화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6" name="Google Shape;66;p1">
            <a:extLst>
              <a:ext uri="{FF2B5EF4-FFF2-40B4-BE49-F238E27FC236}">
                <a16:creationId xmlns:a16="http://schemas.microsoft.com/office/drawing/2014/main" id="{058D1F5F-15D1-F5CA-AA3D-927CAE96C00E}"/>
              </a:ext>
            </a:extLst>
          </p:cNvPr>
          <p:cNvSpPr/>
          <p:nvPr/>
        </p:nvSpPr>
        <p:spPr>
          <a:xfrm>
            <a:off x="6450393" y="2879428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예매 영화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7" name="Google Shape;67;p1">
            <a:extLst>
              <a:ext uri="{FF2B5EF4-FFF2-40B4-BE49-F238E27FC236}">
                <a16:creationId xmlns:a16="http://schemas.microsoft.com/office/drawing/2014/main" id="{02219F07-C5DB-A0F9-3988-BA49538A8398}"/>
              </a:ext>
            </a:extLst>
          </p:cNvPr>
          <p:cNvSpPr/>
          <p:nvPr/>
        </p:nvSpPr>
        <p:spPr>
          <a:xfrm>
            <a:off x="5298475" y="2862466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좌석선택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38" name="Google Shape;68;p1">
            <a:extLst>
              <a:ext uri="{FF2B5EF4-FFF2-40B4-BE49-F238E27FC236}">
                <a16:creationId xmlns:a16="http://schemas.microsoft.com/office/drawing/2014/main" id="{37A5873E-922D-98C8-BB87-20FB7A3804DF}"/>
              </a:ext>
            </a:extLst>
          </p:cNvPr>
          <p:cNvSpPr/>
          <p:nvPr/>
        </p:nvSpPr>
        <p:spPr>
          <a:xfrm>
            <a:off x="4946556" y="5517272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통계 차트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cxnSp>
        <p:nvCxnSpPr>
          <p:cNvPr id="39" name="Google Shape;69;p1">
            <a:extLst>
              <a:ext uri="{FF2B5EF4-FFF2-40B4-BE49-F238E27FC236}">
                <a16:creationId xmlns:a16="http://schemas.microsoft.com/office/drawing/2014/main" id="{8DE4A4E8-42C2-2F3C-BB74-8D6FE97BC7FD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780731" y="4833136"/>
            <a:ext cx="165825" cy="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70;p1">
            <a:extLst>
              <a:ext uri="{FF2B5EF4-FFF2-40B4-BE49-F238E27FC236}">
                <a16:creationId xmlns:a16="http://schemas.microsoft.com/office/drawing/2014/main" id="{A15268C4-2F6C-DAC4-1E60-7433EC48A4F9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6013570" y="2187862"/>
            <a:ext cx="436823" cy="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71;p1">
            <a:extLst>
              <a:ext uri="{FF2B5EF4-FFF2-40B4-BE49-F238E27FC236}">
                <a16:creationId xmlns:a16="http://schemas.microsoft.com/office/drawing/2014/main" id="{3CF21C40-3CD5-EE97-22A9-6501CB9949C6}"/>
              </a:ext>
            </a:extLst>
          </p:cNvPr>
          <p:cNvSpPr/>
          <p:nvPr/>
        </p:nvSpPr>
        <p:spPr>
          <a:xfrm>
            <a:off x="4136747" y="2413011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예매내역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2" name="Google Shape;72;p1">
            <a:extLst>
              <a:ext uri="{FF2B5EF4-FFF2-40B4-BE49-F238E27FC236}">
                <a16:creationId xmlns:a16="http://schemas.microsoft.com/office/drawing/2014/main" id="{CB7BA08B-F75D-AB84-4586-3158682DCE9A}"/>
              </a:ext>
            </a:extLst>
          </p:cNvPr>
          <p:cNvSpPr/>
          <p:nvPr/>
        </p:nvSpPr>
        <p:spPr>
          <a:xfrm>
            <a:off x="4136747" y="2818160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회원정보수정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3" name="Google Shape;73;p1">
            <a:extLst>
              <a:ext uri="{FF2B5EF4-FFF2-40B4-BE49-F238E27FC236}">
                <a16:creationId xmlns:a16="http://schemas.microsoft.com/office/drawing/2014/main" id="{A712C533-BA3A-7359-BDAA-3412C8C50470}"/>
              </a:ext>
            </a:extLst>
          </p:cNvPr>
          <p:cNvSpPr/>
          <p:nvPr/>
        </p:nvSpPr>
        <p:spPr>
          <a:xfrm>
            <a:off x="4136747" y="3223309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나의 쿠폰함 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4" name="Google Shape;74;p1">
            <a:extLst>
              <a:ext uri="{FF2B5EF4-FFF2-40B4-BE49-F238E27FC236}">
                <a16:creationId xmlns:a16="http://schemas.microsoft.com/office/drawing/2014/main" id="{27A3D00B-56D2-D5FA-35FE-20AB5E2BB82B}"/>
              </a:ext>
            </a:extLst>
          </p:cNvPr>
          <p:cNvSpPr/>
          <p:nvPr/>
        </p:nvSpPr>
        <p:spPr>
          <a:xfrm>
            <a:off x="5832306" y="4653136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altLang="ko" sz="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Contact Us</a:t>
            </a:r>
            <a:endParaRPr sz="8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5" name="Google Shape;75;p1">
            <a:extLst>
              <a:ext uri="{FF2B5EF4-FFF2-40B4-BE49-F238E27FC236}">
                <a16:creationId xmlns:a16="http://schemas.microsoft.com/office/drawing/2014/main" id="{ACFFA9C0-E24A-AB25-9CB2-F29160441CAC}"/>
              </a:ext>
            </a:extLst>
          </p:cNvPr>
          <p:cNvSpPr/>
          <p:nvPr/>
        </p:nvSpPr>
        <p:spPr>
          <a:xfrm>
            <a:off x="3174830" y="6381328"/>
            <a:ext cx="839911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회원가입</a:t>
            </a:r>
            <a:endParaRPr sz="90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6" name="Google Shape;76;p1">
            <a:extLst>
              <a:ext uri="{FF2B5EF4-FFF2-40B4-BE49-F238E27FC236}">
                <a16:creationId xmlns:a16="http://schemas.microsoft.com/office/drawing/2014/main" id="{4676C91D-0347-D951-EFCE-D3CFED867842}"/>
              </a:ext>
            </a:extLst>
          </p:cNvPr>
          <p:cNvSpPr/>
          <p:nvPr/>
        </p:nvSpPr>
        <p:spPr>
          <a:xfrm>
            <a:off x="4136747" y="2007862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altLang="ko" sz="9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MyPage</a:t>
            </a:r>
            <a:endParaRPr sz="90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7" name="Google Shape;77;p1">
            <a:extLst>
              <a:ext uri="{FF2B5EF4-FFF2-40B4-BE49-F238E27FC236}">
                <a16:creationId xmlns:a16="http://schemas.microsoft.com/office/drawing/2014/main" id="{F7B29D72-8E04-810E-6FAF-585D1B8BD361}"/>
              </a:ext>
            </a:extLst>
          </p:cNvPr>
          <p:cNvSpPr/>
          <p:nvPr/>
        </p:nvSpPr>
        <p:spPr>
          <a:xfrm>
            <a:off x="2979924" y="2007862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로그인</a:t>
            </a:r>
            <a:endParaRPr sz="9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8" name="Google Shape;78;p1">
            <a:extLst>
              <a:ext uri="{FF2B5EF4-FFF2-40B4-BE49-F238E27FC236}">
                <a16:creationId xmlns:a16="http://schemas.microsoft.com/office/drawing/2014/main" id="{61C89677-0C04-D215-4481-42D8DA32FEB1}"/>
              </a:ext>
            </a:extLst>
          </p:cNvPr>
          <p:cNvSpPr/>
          <p:nvPr/>
        </p:nvSpPr>
        <p:spPr>
          <a:xfrm>
            <a:off x="4136747" y="3628458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적립금 내역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49" name="Google Shape;79;p1">
            <a:extLst>
              <a:ext uri="{FF2B5EF4-FFF2-40B4-BE49-F238E27FC236}">
                <a16:creationId xmlns:a16="http://schemas.microsoft.com/office/drawing/2014/main" id="{8F2A8440-75A9-9BC2-79F9-B5B977071EF9}"/>
              </a:ext>
            </a:extLst>
          </p:cNvPr>
          <p:cNvSpPr/>
          <p:nvPr/>
        </p:nvSpPr>
        <p:spPr>
          <a:xfrm>
            <a:off x="4136747" y="4033609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회원 탈퇴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50" name="Google Shape;80;p1">
            <a:extLst>
              <a:ext uri="{FF2B5EF4-FFF2-40B4-BE49-F238E27FC236}">
                <a16:creationId xmlns:a16="http://schemas.microsoft.com/office/drawing/2014/main" id="{417F9D81-0674-B3B1-7237-D3F96453F034}"/>
              </a:ext>
            </a:extLst>
          </p:cNvPr>
          <p:cNvSpPr/>
          <p:nvPr/>
        </p:nvSpPr>
        <p:spPr>
          <a:xfrm>
            <a:off x="2987904" y="2420888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로</a:t>
            </a:r>
            <a:r>
              <a:rPr lang="ko-KR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그인</a:t>
            </a:r>
            <a:r>
              <a:rPr lang="ko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 </a:t>
            </a:r>
            <a:r>
              <a:rPr lang="en-US" altLang="ko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API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51" name="Google Shape;81;p1">
            <a:extLst>
              <a:ext uri="{FF2B5EF4-FFF2-40B4-BE49-F238E27FC236}">
                <a16:creationId xmlns:a16="http://schemas.microsoft.com/office/drawing/2014/main" id="{C7CDC2F7-0234-C135-D8ED-D65027FF63AE}"/>
              </a:ext>
            </a:extLst>
          </p:cNvPr>
          <p:cNvSpPr/>
          <p:nvPr/>
        </p:nvSpPr>
        <p:spPr>
          <a:xfrm>
            <a:off x="6450393" y="2443645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결제</a:t>
            </a:r>
            <a:r>
              <a:rPr lang="en-US" altLang="ko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API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52" name="Google Shape;82;p1">
            <a:extLst>
              <a:ext uri="{FF2B5EF4-FFF2-40B4-BE49-F238E27FC236}">
                <a16:creationId xmlns:a16="http://schemas.microsoft.com/office/drawing/2014/main" id="{C1E4A929-E2E6-8719-8D08-24221D90EEE2}"/>
              </a:ext>
            </a:extLst>
          </p:cNvPr>
          <p:cNvSpPr/>
          <p:nvPr/>
        </p:nvSpPr>
        <p:spPr>
          <a:xfrm>
            <a:off x="6450393" y="3315210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나의 쿠폰함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cxnSp>
        <p:nvCxnSpPr>
          <p:cNvPr id="54" name="Google Shape;84;p1">
            <a:extLst>
              <a:ext uri="{FF2B5EF4-FFF2-40B4-BE49-F238E27FC236}">
                <a16:creationId xmlns:a16="http://schemas.microsoft.com/office/drawing/2014/main" id="{691C35C7-B985-3106-FD52-726904188317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1807155" y="5193653"/>
            <a:ext cx="2412248" cy="323101"/>
          </a:xfrm>
          <a:prstGeom prst="bentConnector2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86;p1">
            <a:extLst>
              <a:ext uri="{FF2B5EF4-FFF2-40B4-BE49-F238E27FC236}">
                <a16:creationId xmlns:a16="http://schemas.microsoft.com/office/drawing/2014/main" id="{6B7115E3-5BE1-E79B-E9A6-A4735508F92B}"/>
              </a:ext>
            </a:extLst>
          </p:cNvPr>
          <p:cNvCxnSpPr>
            <a:cxnSpLocks/>
            <a:stCxn id="46" idx="3"/>
            <a:endCxn id="30" idx="1"/>
          </p:cNvCxnSpPr>
          <p:nvPr/>
        </p:nvCxnSpPr>
        <p:spPr>
          <a:xfrm>
            <a:off x="4856747" y="2187862"/>
            <a:ext cx="436823" cy="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88;p1">
            <a:extLst>
              <a:ext uri="{FF2B5EF4-FFF2-40B4-BE49-F238E27FC236}">
                <a16:creationId xmlns:a16="http://schemas.microsoft.com/office/drawing/2014/main" id="{32385FDD-682B-9FEA-05A6-96D1B343D4D1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5666556" y="4833136"/>
            <a:ext cx="165750" cy="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89;p1">
            <a:extLst>
              <a:ext uri="{FF2B5EF4-FFF2-40B4-BE49-F238E27FC236}">
                <a16:creationId xmlns:a16="http://schemas.microsoft.com/office/drawing/2014/main" id="{96A9BA51-1E3C-CE93-83CA-9A6178A87029}"/>
              </a:ext>
            </a:extLst>
          </p:cNvPr>
          <p:cNvSpPr/>
          <p:nvPr/>
        </p:nvSpPr>
        <p:spPr>
          <a:xfrm>
            <a:off x="5298475" y="3717072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좌석현황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59" name="Google Shape;90;p1">
            <a:extLst>
              <a:ext uri="{FF2B5EF4-FFF2-40B4-BE49-F238E27FC236}">
                <a16:creationId xmlns:a16="http://schemas.microsoft.com/office/drawing/2014/main" id="{E69A0BD2-41DE-CDD4-1A3E-AF1AD43902AD}"/>
              </a:ext>
            </a:extLst>
          </p:cNvPr>
          <p:cNvSpPr/>
          <p:nvPr/>
        </p:nvSpPr>
        <p:spPr>
          <a:xfrm>
            <a:off x="3174831" y="4653136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비회원</a:t>
            </a:r>
            <a:endParaRPr sz="90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cxnSp>
        <p:nvCxnSpPr>
          <p:cNvPr id="60" name="Google Shape;91;p1">
            <a:extLst>
              <a:ext uri="{FF2B5EF4-FFF2-40B4-BE49-F238E27FC236}">
                <a16:creationId xmlns:a16="http://schemas.microsoft.com/office/drawing/2014/main" id="{8E58BB01-E4C3-726A-E22D-72FE0BB85BA1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1690643" y="3348948"/>
            <a:ext cx="2645274" cy="323101"/>
          </a:xfrm>
          <a:prstGeom prst="bentConnector2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92;p1">
            <a:extLst>
              <a:ext uri="{FF2B5EF4-FFF2-40B4-BE49-F238E27FC236}">
                <a16:creationId xmlns:a16="http://schemas.microsoft.com/office/drawing/2014/main" id="{52F7E994-3786-B368-E6B4-56752B282F6E}"/>
              </a:ext>
            </a:extLst>
          </p:cNvPr>
          <p:cNvCxnSpPr>
            <a:cxnSpLocks/>
            <a:stCxn id="59" idx="3"/>
            <a:endCxn id="26" idx="1"/>
          </p:cNvCxnSpPr>
          <p:nvPr/>
        </p:nvCxnSpPr>
        <p:spPr>
          <a:xfrm>
            <a:off x="3894831" y="4833136"/>
            <a:ext cx="165900" cy="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93;p1">
            <a:extLst>
              <a:ext uri="{FF2B5EF4-FFF2-40B4-BE49-F238E27FC236}">
                <a16:creationId xmlns:a16="http://schemas.microsoft.com/office/drawing/2014/main" id="{5E9A5F82-C013-93AC-29D8-B6DDA0BDC5C3}"/>
              </a:ext>
            </a:extLst>
          </p:cNvPr>
          <p:cNvSpPr/>
          <p:nvPr/>
        </p:nvSpPr>
        <p:spPr>
          <a:xfrm>
            <a:off x="6718206" y="4653136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검색</a:t>
            </a:r>
            <a:endParaRPr sz="90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cxnSp>
        <p:nvCxnSpPr>
          <p:cNvPr id="63" name="Google Shape;94;p1">
            <a:extLst>
              <a:ext uri="{FF2B5EF4-FFF2-40B4-BE49-F238E27FC236}">
                <a16:creationId xmlns:a16="http://schemas.microsoft.com/office/drawing/2014/main" id="{8BD7D219-B5BE-E3E9-2FF4-931A28EE4BD9}"/>
              </a:ext>
            </a:extLst>
          </p:cNvPr>
          <p:cNvCxnSpPr>
            <a:cxnSpLocks/>
            <a:stCxn id="44" idx="3"/>
            <a:endCxn id="62" idx="1"/>
          </p:cNvCxnSpPr>
          <p:nvPr/>
        </p:nvCxnSpPr>
        <p:spPr>
          <a:xfrm>
            <a:off x="6552306" y="4833136"/>
            <a:ext cx="165900" cy="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4" name="Google Shape;95;p1">
            <a:extLst>
              <a:ext uri="{FF2B5EF4-FFF2-40B4-BE49-F238E27FC236}">
                <a16:creationId xmlns:a16="http://schemas.microsoft.com/office/drawing/2014/main" id="{3A0A106F-DB7B-8C25-9E3E-FC4704C9D255}"/>
              </a:ext>
            </a:extLst>
          </p:cNvPr>
          <p:cNvSpPr/>
          <p:nvPr/>
        </p:nvSpPr>
        <p:spPr>
          <a:xfrm>
            <a:off x="5298475" y="3289769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극장선택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1025" name="Google Shape;96;p1">
            <a:extLst>
              <a:ext uri="{FF2B5EF4-FFF2-40B4-BE49-F238E27FC236}">
                <a16:creationId xmlns:a16="http://schemas.microsoft.com/office/drawing/2014/main" id="{1540C6D7-E78B-B52D-9FCF-918428C969F4}"/>
              </a:ext>
            </a:extLst>
          </p:cNvPr>
          <p:cNvSpPr/>
          <p:nvPr/>
        </p:nvSpPr>
        <p:spPr>
          <a:xfrm>
            <a:off x="7603956" y="4653136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이벤트</a:t>
            </a:r>
            <a:endParaRPr sz="9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cxnSp>
        <p:nvCxnSpPr>
          <p:cNvPr id="1032" name="Google Shape;97;p1">
            <a:extLst>
              <a:ext uri="{FF2B5EF4-FFF2-40B4-BE49-F238E27FC236}">
                <a16:creationId xmlns:a16="http://schemas.microsoft.com/office/drawing/2014/main" id="{54DF00D3-73D4-6665-2E53-4775C77E043E}"/>
              </a:ext>
            </a:extLst>
          </p:cNvPr>
          <p:cNvCxnSpPr>
            <a:cxnSpLocks/>
            <a:stCxn id="62" idx="3"/>
            <a:endCxn id="1025" idx="1"/>
          </p:cNvCxnSpPr>
          <p:nvPr/>
        </p:nvCxnSpPr>
        <p:spPr>
          <a:xfrm>
            <a:off x="7438206" y="4833136"/>
            <a:ext cx="165750" cy="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3" name="Google Shape;98;p1">
            <a:extLst>
              <a:ext uri="{FF2B5EF4-FFF2-40B4-BE49-F238E27FC236}">
                <a16:creationId xmlns:a16="http://schemas.microsoft.com/office/drawing/2014/main" id="{A5F916D5-D7AE-5E22-60C9-4530FD833EDA}"/>
              </a:ext>
            </a:extLst>
          </p:cNvPr>
          <p:cNvSpPr/>
          <p:nvPr/>
        </p:nvSpPr>
        <p:spPr>
          <a:xfrm>
            <a:off x="7607214" y="2007862"/>
            <a:ext cx="720000" cy="360000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결제완료</a:t>
            </a:r>
            <a:endParaRPr sz="9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cxnSp>
        <p:nvCxnSpPr>
          <p:cNvPr id="1034" name="Google Shape;99;p1">
            <a:extLst>
              <a:ext uri="{FF2B5EF4-FFF2-40B4-BE49-F238E27FC236}">
                <a16:creationId xmlns:a16="http://schemas.microsoft.com/office/drawing/2014/main" id="{A9FC725B-226A-22BA-6218-4A559F2307DD}"/>
              </a:ext>
            </a:extLst>
          </p:cNvPr>
          <p:cNvCxnSpPr>
            <a:cxnSpLocks/>
            <a:stCxn id="29" idx="3"/>
            <a:endCxn id="1033" idx="1"/>
          </p:cNvCxnSpPr>
          <p:nvPr/>
        </p:nvCxnSpPr>
        <p:spPr>
          <a:xfrm>
            <a:off x="7170393" y="2187862"/>
            <a:ext cx="436821" cy="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5" name="Google Shape;100;p1">
            <a:extLst>
              <a:ext uri="{FF2B5EF4-FFF2-40B4-BE49-F238E27FC236}">
                <a16:creationId xmlns:a16="http://schemas.microsoft.com/office/drawing/2014/main" id="{126A6970-9EC7-E5B0-121E-B0D6FC4C8F6A}"/>
              </a:ext>
            </a:extLst>
          </p:cNvPr>
          <p:cNvSpPr/>
          <p:nvPr/>
        </p:nvSpPr>
        <p:spPr>
          <a:xfrm>
            <a:off x="7604031" y="5085204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" altLang="en-US" sz="9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쿠폰발급</a:t>
            </a:r>
            <a:endParaRPr sz="9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1036" name="Google Shape;101;p1">
            <a:extLst>
              <a:ext uri="{FF2B5EF4-FFF2-40B4-BE49-F238E27FC236}">
                <a16:creationId xmlns:a16="http://schemas.microsoft.com/office/drawing/2014/main" id="{CA9902AD-E732-5CFD-2E1A-2C41D453FF64}"/>
              </a:ext>
            </a:extLst>
          </p:cNvPr>
          <p:cNvSpPr/>
          <p:nvPr/>
        </p:nvSpPr>
        <p:spPr>
          <a:xfrm>
            <a:off x="7604031" y="5517272"/>
            <a:ext cx="720000" cy="360000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altLang="ko" sz="9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CFR</a:t>
            </a:r>
            <a:endParaRPr sz="9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1037" name="Google Shape;102;p1">
            <a:extLst>
              <a:ext uri="{FF2B5EF4-FFF2-40B4-BE49-F238E27FC236}">
                <a16:creationId xmlns:a16="http://schemas.microsoft.com/office/drawing/2014/main" id="{E13D1525-A4CC-CD8B-DFD5-FB3C778E417A}"/>
              </a:ext>
            </a:extLst>
          </p:cNvPr>
          <p:cNvSpPr/>
          <p:nvPr/>
        </p:nvSpPr>
        <p:spPr>
          <a:xfrm>
            <a:off x="971629" y="4057839"/>
            <a:ext cx="478682" cy="124999"/>
          </a:xfrm>
          <a:prstGeom prst="rect">
            <a:avLst/>
          </a:prstGeom>
          <a:solidFill>
            <a:srgbClr val="BDBDBD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endParaRPr sz="700" dirty="0">
              <a:solidFill>
                <a:srgbClr val="0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/>
              <a:sym typeface="Arial"/>
            </a:endParaRPr>
          </a:p>
        </p:txBody>
      </p:sp>
      <p:sp>
        <p:nvSpPr>
          <p:cNvPr id="1038" name="Google Shape;103;p1">
            <a:extLst>
              <a:ext uri="{FF2B5EF4-FFF2-40B4-BE49-F238E27FC236}">
                <a16:creationId xmlns:a16="http://schemas.microsoft.com/office/drawing/2014/main" id="{27F7C802-BF60-CB79-BC2B-421DABC441E5}"/>
              </a:ext>
            </a:extLst>
          </p:cNvPr>
          <p:cNvSpPr/>
          <p:nvPr/>
        </p:nvSpPr>
        <p:spPr>
          <a:xfrm>
            <a:off x="962841" y="3774308"/>
            <a:ext cx="478682" cy="124999"/>
          </a:xfrm>
          <a:prstGeom prst="rect">
            <a:avLst/>
          </a:prstGeom>
          <a:solidFill>
            <a:srgbClr val="424242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endParaRPr sz="70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Arial"/>
              <a:sym typeface="Arial"/>
            </a:endParaRPr>
          </a:p>
        </p:txBody>
      </p:sp>
      <p:sp>
        <p:nvSpPr>
          <p:cNvPr id="1039" name="Google Shape;104;p1">
            <a:extLst>
              <a:ext uri="{FF2B5EF4-FFF2-40B4-BE49-F238E27FC236}">
                <a16:creationId xmlns:a16="http://schemas.microsoft.com/office/drawing/2014/main" id="{C3D15103-87E1-24BA-967E-36729A6B2FE9}"/>
              </a:ext>
            </a:extLst>
          </p:cNvPr>
          <p:cNvSpPr/>
          <p:nvPr/>
        </p:nvSpPr>
        <p:spPr>
          <a:xfrm>
            <a:off x="1577179" y="3713415"/>
            <a:ext cx="900000" cy="2503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600"/>
            </a:pPr>
            <a:r>
              <a:rPr lang="en-US" altLang="ko" sz="6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: </a:t>
            </a:r>
            <a:r>
              <a:rPr lang="ko" altLang="en-US" sz="60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페이지 구성</a:t>
            </a:r>
            <a:endParaRPr sz="60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sp>
        <p:nvSpPr>
          <p:cNvPr id="1040" name="Google Shape;105;p1">
            <a:extLst>
              <a:ext uri="{FF2B5EF4-FFF2-40B4-BE49-F238E27FC236}">
                <a16:creationId xmlns:a16="http://schemas.microsoft.com/office/drawing/2014/main" id="{E2A51C86-CDA2-7C93-0F5A-56A5D48E0CCE}"/>
              </a:ext>
            </a:extLst>
          </p:cNvPr>
          <p:cNvSpPr/>
          <p:nvPr/>
        </p:nvSpPr>
        <p:spPr>
          <a:xfrm>
            <a:off x="1577179" y="3993005"/>
            <a:ext cx="900000" cy="2503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600"/>
            </a:pPr>
            <a:r>
              <a:rPr lang="en-US" altLang="ko" sz="6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: </a:t>
            </a:r>
            <a:r>
              <a:rPr lang="ko" altLang="en-US" sz="60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Arial"/>
                <a:sym typeface="Arial"/>
              </a:rPr>
              <a:t>각 페이지 기능 설명</a:t>
            </a:r>
            <a:endParaRPr sz="60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Arial"/>
              <a:sym typeface="Arial"/>
            </a:endParaRPr>
          </a:p>
        </p:txBody>
      </p:sp>
      <p:cxnSp>
        <p:nvCxnSpPr>
          <p:cNvPr id="1041" name="Google Shape;106;p1">
            <a:extLst>
              <a:ext uri="{FF2B5EF4-FFF2-40B4-BE49-F238E27FC236}">
                <a16:creationId xmlns:a16="http://schemas.microsoft.com/office/drawing/2014/main" id="{33E9DE0A-D405-F58F-7F22-8A230F105A26}"/>
              </a:ext>
            </a:extLst>
          </p:cNvPr>
          <p:cNvCxnSpPr>
            <a:cxnSpLocks/>
            <a:stCxn id="1038" idx="3"/>
            <a:endCxn id="1039" idx="1"/>
          </p:cNvCxnSpPr>
          <p:nvPr/>
        </p:nvCxnSpPr>
        <p:spPr>
          <a:xfrm>
            <a:off x="1441523" y="3836808"/>
            <a:ext cx="135656" cy="1791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7;p1">
            <a:extLst>
              <a:ext uri="{FF2B5EF4-FFF2-40B4-BE49-F238E27FC236}">
                <a16:creationId xmlns:a16="http://schemas.microsoft.com/office/drawing/2014/main" id="{FFE4681C-233E-2458-8DD2-7C2F4062A8FE}"/>
              </a:ext>
            </a:extLst>
          </p:cNvPr>
          <p:cNvCxnSpPr>
            <a:cxnSpLocks/>
            <a:stCxn id="1037" idx="3"/>
            <a:endCxn id="1040" idx="1"/>
          </p:cNvCxnSpPr>
          <p:nvPr/>
        </p:nvCxnSpPr>
        <p:spPr>
          <a:xfrm flipV="1">
            <a:off x="1450311" y="4118189"/>
            <a:ext cx="126868" cy="2150"/>
          </a:xfrm>
          <a:prstGeom prst="straightConnector1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31C162F8-017C-DBF2-6799-9D92AD9C6452}"/>
              </a:ext>
            </a:extLst>
          </p:cNvPr>
          <p:cNvSpPr/>
          <p:nvPr/>
        </p:nvSpPr>
        <p:spPr>
          <a:xfrm>
            <a:off x="3240000" y="1080000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CBEE6B27-54FC-8C02-C3CD-7C0064A888EB}"/>
              </a:ext>
            </a:extLst>
          </p:cNvPr>
          <p:cNvSpPr txBox="1"/>
          <p:nvPr/>
        </p:nvSpPr>
        <p:spPr>
          <a:xfrm>
            <a:off x="3347864" y="108000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UI </a:t>
            </a:r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설계</a:t>
            </a:r>
            <a:endParaRPr lang="en-US" altLang="ko-KR" sz="28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5A659DB4-8AE8-5169-726E-1FAA74BA46E1}"/>
              </a:ext>
            </a:extLst>
          </p:cNvPr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48" name="직각 삼각형 1047">
            <a:extLst>
              <a:ext uri="{FF2B5EF4-FFF2-40B4-BE49-F238E27FC236}">
                <a16:creationId xmlns:a16="http://schemas.microsoft.com/office/drawing/2014/main" id="{84DEDEC9-2342-CC60-55B2-35AD0E29204C}"/>
              </a:ext>
            </a:extLst>
          </p:cNvPr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FCD21AF-0C19-05E1-967E-AB497CE6FF33}"/>
              </a:ext>
            </a:extLst>
          </p:cNvPr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4C8FFB1-D508-E073-0EBF-BBC304C3CB7C}"/>
              </a:ext>
            </a:extLst>
          </p:cNvPr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B62FC70C-B40E-8DD0-6CCF-79A7A2F60CD5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9B8E0774-BA55-FE74-2478-E43A2F8AED17}"/>
              </a:ext>
            </a:extLst>
          </p:cNvPr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Planning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4319F7CF-82CF-77FE-C3E6-78FE76844319}"/>
              </a:ext>
            </a:extLst>
          </p:cNvPr>
          <p:cNvSpPr txBox="1"/>
          <p:nvPr/>
        </p:nvSpPr>
        <p:spPr>
          <a:xfrm>
            <a:off x="2512455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Design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13AA1FBB-E53A-BA07-B362-ABD300B2C670}"/>
              </a:ext>
            </a:extLst>
          </p:cNvPr>
          <p:cNvSpPr txBox="1"/>
          <p:nvPr/>
        </p:nvSpPr>
        <p:spPr>
          <a:xfrm>
            <a:off x="3981302" y="138482"/>
            <a:ext cx="145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404</Words>
  <Application>Microsoft Office PowerPoint</Application>
  <PresentationFormat>화면 슬라이드 쇼(4:3)</PresentationFormat>
  <Paragraphs>158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휴먼아미체</vt:lpstr>
      <vt:lpstr>Arial</vt:lpstr>
      <vt:lpstr>Yoon 윤고딕 520_TT</vt:lpstr>
      <vt:lpstr>Tmon몬소리 Black</vt:lpstr>
      <vt:lpstr>맑은 고딕</vt:lpstr>
      <vt:lpstr>맑은 고딕</vt:lpstr>
      <vt:lpstr>휴먼모음T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8160</cp:lastModifiedBy>
  <cp:revision>84</cp:revision>
  <dcterms:created xsi:type="dcterms:W3CDTF">2013-09-05T09:43:46Z</dcterms:created>
  <dcterms:modified xsi:type="dcterms:W3CDTF">2022-08-18T04:34:11Z</dcterms:modified>
</cp:coreProperties>
</file>