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56" r:id="rId2"/>
    <p:sldId id="291" r:id="rId3"/>
    <p:sldId id="289" r:id="rId4"/>
    <p:sldId id="265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31" r:id="rId26"/>
    <p:sldId id="330" r:id="rId27"/>
    <p:sldId id="333" r:id="rId28"/>
    <p:sldId id="334" r:id="rId29"/>
    <p:sldId id="329" r:id="rId30"/>
    <p:sldId id="335" r:id="rId31"/>
    <p:sldId id="336" r:id="rId32"/>
    <p:sldId id="352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4" autoAdjust="0"/>
    <p:restoredTop sz="84038" autoAdjust="0"/>
  </p:normalViewPr>
  <p:slideViewPr>
    <p:cSldViewPr>
      <p:cViewPr varScale="1">
        <p:scale>
          <a:sx n="97" d="100"/>
          <a:sy n="97" d="100"/>
        </p:scale>
        <p:origin x="18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966" y="-8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A07652-E6F8-499D-9D8F-7ADFDD5288C0}" type="datetimeFigureOut">
              <a:rPr lang="ko-KR" altLang="en-US"/>
              <a:pPr>
                <a:defRPr/>
              </a:pPr>
              <a:t>2019-09-03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93187A7-23EB-4996-BDCD-54CF2636E7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1536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1C2009-8A46-4E49-B89A-DAA205D4127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저희가 실습시간에 사용할 </a:t>
            </a:r>
            <a:r>
              <a:rPr lang="en-US" altLang="ko-KR" dirty="0" smtClean="0">
                <a:latin typeface="굴림" charset="-127"/>
                <a:ea typeface="굴림" charset="-127"/>
              </a:rPr>
              <a:t>SQL Server Management Studio</a:t>
            </a:r>
            <a:r>
              <a:rPr lang="ko-KR" altLang="en-US" dirty="0" smtClean="0">
                <a:latin typeface="굴림" charset="-127"/>
                <a:ea typeface="굴림" charset="-127"/>
              </a:rPr>
              <a:t>입니다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서버이름을 입력하고 아이디와 암호를 입력하여 서버와 접속하게 됩니다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</a:t>
            </a:r>
            <a:endParaRPr lang="en-US" altLang="ko-KR" dirty="0" smtClean="0"/>
          </a:p>
        </p:txBody>
      </p:sp>
      <p:sp>
        <p:nvSpPr>
          <p:cNvPr id="7680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543E81-44EE-48CB-823E-5E14232CF337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8128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먼저 </a:t>
            </a:r>
            <a:r>
              <a:rPr lang="en-US" altLang="ko-KR" dirty="0" smtClean="0"/>
              <a:t>SSMS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생성하는 과정을 살펴보겠습니다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SSMS</a:t>
            </a:r>
            <a:r>
              <a:rPr lang="ko-KR" altLang="en-US" dirty="0" smtClean="0"/>
              <a:t>에서 데이터베이스 폴더 아이콘을 오른쪽 마우스로 클릭하면 그림과 같이 메뉴가 생성됩니다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메뉴 중에서 </a:t>
            </a:r>
            <a:r>
              <a:rPr lang="ko-KR" altLang="en-US" dirty="0" smtClean="0">
                <a:latin typeface="Arial"/>
              </a:rPr>
              <a:t>“</a:t>
            </a:r>
            <a:r>
              <a:rPr lang="ko-KR" altLang="en-US" dirty="0" smtClean="0"/>
              <a:t>새 데이터베이스</a:t>
            </a:r>
            <a:r>
              <a:rPr lang="en-US" altLang="ko-KR" dirty="0" smtClean="0"/>
              <a:t>(N)</a:t>
            </a:r>
            <a:r>
              <a:rPr lang="en-US" altLang="ko-KR" dirty="0" smtClean="0">
                <a:latin typeface="Arial"/>
              </a:rPr>
              <a:t>”</a:t>
            </a:r>
            <a:r>
              <a:rPr lang="ko-KR" altLang="en-US" dirty="0" smtClean="0"/>
              <a:t>를 선택하시기 바랍니다</a:t>
            </a:r>
            <a:r>
              <a:rPr lang="en-US" altLang="ko-KR" dirty="0" smtClean="0"/>
              <a:t>. </a:t>
            </a:r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7F75CC-8E36-4DFA-9B77-476A5CAF62AA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0305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새 데이터베이스 속성 창이 열리면 생성할 데이터베이스 명을 입력합니다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여러분들은 본인의 학번을 입력하여 데이터베이스를 생성하시기 바랍니다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382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여러분은 자기 학번으로 명명된 새로운 데이터베이스가 생성되었음을 확인 하실 수 있을 것입니다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140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다음은 쿼리 분석기를 사용하여 데이터베이스를 생성하는 것을 보이고 있습니다 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초기에는 </a:t>
            </a:r>
            <a:r>
              <a:rPr lang="en-US" altLang="ko-KR" dirty="0" smtClean="0"/>
              <a:t>master </a:t>
            </a:r>
            <a:r>
              <a:rPr lang="ko-KR" altLang="en-US" dirty="0" smtClean="0"/>
              <a:t>데이터베이스를 사용하며 새로 생성한 데이터베이스의 이름은 </a:t>
            </a:r>
            <a:r>
              <a:rPr lang="en-US" altLang="ko-KR" dirty="0" smtClean="0"/>
              <a:t>testing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데이터베이스를 구성하고 있는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파일 이름은 *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mdf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*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ldf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*.mdf </a:t>
            </a:r>
            <a:r>
              <a:rPr lang="ko-KR" altLang="en-US" dirty="0" smtClean="0"/>
              <a:t>은 데이터베이스에서 테이블 내에 데이터 값을 입력할 경우 </a:t>
            </a:r>
            <a:r>
              <a:rPr lang="en-US" altLang="ko-KR" dirty="0" smtClean="0"/>
              <a:t>MAXSIZ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FILEGROWTH</a:t>
            </a:r>
            <a:r>
              <a:rPr lang="ko-KR" altLang="en-US" dirty="0" smtClean="0"/>
              <a:t>를 설정할 수 있습니다</a:t>
            </a:r>
            <a:r>
              <a:rPr lang="en-US" altLang="ko-KR" dirty="0" smtClean="0"/>
              <a:t>. *.ldf </a:t>
            </a:r>
            <a:r>
              <a:rPr lang="ko-KR" altLang="en-US" dirty="0" smtClean="0"/>
              <a:t>는 데이터베이스에서 어떤 트랜잭션이 발생할 때 트랜잭션 로그정정보가 저장되며 </a:t>
            </a:r>
            <a:r>
              <a:rPr lang="en-US" altLang="ko-KR" dirty="0" err="1" smtClean="0"/>
              <a:t>mdf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파일에서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속성들을 설정할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나서 쿼리 실행을 하면 </a:t>
            </a:r>
            <a:r>
              <a:rPr lang="en-US" altLang="ko-KR" dirty="0" err="1" smtClean="0"/>
              <a:t>Test_dat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Test_log</a:t>
            </a:r>
            <a:r>
              <a:rPr lang="ko-KR" altLang="en-US" dirty="0" smtClean="0"/>
              <a:t>에 속성을 정한 대로 디스크 크기가 할당 된 것을 볼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077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쿼리 분석기에서 </a:t>
            </a:r>
            <a:r>
              <a:rPr lang="en-US" altLang="ko-KR" dirty="0" smtClean="0"/>
              <a:t>testing</a:t>
            </a:r>
            <a:r>
              <a:rPr lang="ko-KR" altLang="en-US" dirty="0" smtClean="0"/>
              <a:t>이라는 데이터베이스가 생성된 것을 확인합니다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93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데이터가 계속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축적되어 데이터베이스 크기 조정 작업을 해야 하는 경우도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다시 말하면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데이터베이스의 데이터 크기 또는 트랜잭션 로그 공간을 확장하거나 축소하여 원활한 자원을 할당하는 것입니다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986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앞에서 데이터베이스를 만들 때 보았듯이 </a:t>
            </a:r>
            <a:r>
              <a:rPr lang="en-US" altLang="ko-KR" dirty="0" smtClean="0"/>
              <a:t>MS-SQL </a:t>
            </a:r>
            <a:r>
              <a:rPr lang="ko-KR" altLang="en-US" dirty="0" smtClean="0"/>
              <a:t>서버는 미리 설정해 놓은 증가 값에 따라 데이터베이스의 크기를 자동으로 확장할 수 있습니다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자동으로 크기가 증가하더라도 데이터베이스를 확장할 때는 그 파일이 증가 할 수 있는 최대크기를 지정하는 것을 권장합니다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트랜잭션 로그 크기 조정 시 최대 파일 크기를 지정하는 방법은 </a:t>
            </a:r>
            <a:r>
              <a:rPr lang="en-US" altLang="ko-KR" dirty="0" smtClean="0"/>
              <a:t>SSMS </a:t>
            </a:r>
            <a:r>
              <a:rPr lang="ko-KR" altLang="en-US" dirty="0" smtClean="0"/>
              <a:t>메뉴에서 파일 크기 증가 제한 옵션 사용하거나 </a:t>
            </a:r>
            <a:r>
              <a:rPr lang="en-US" altLang="ko-KR" dirty="0" smtClean="0"/>
              <a:t>ALTER Database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MAXSIZE </a:t>
            </a:r>
            <a:r>
              <a:rPr lang="ko-KR" altLang="en-US" dirty="0" smtClean="0"/>
              <a:t>매개변수를 사용하여 값을 할당할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388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데이터베이스에서 파일 크기를 확장하기 위해 </a:t>
            </a:r>
            <a:r>
              <a:rPr lang="en-US" altLang="ko-KR" dirty="0" smtClean="0"/>
              <a:t>SSMS</a:t>
            </a:r>
            <a:r>
              <a:rPr lang="ko-KR" altLang="en-US" dirty="0" smtClean="0"/>
              <a:t>를 사용한 그림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확장을 원하는 데이터베이스 </a:t>
            </a:r>
            <a:r>
              <a:rPr lang="en-US" altLang="ko-KR" dirty="0" smtClean="0"/>
              <a:t>testing</a:t>
            </a:r>
            <a:r>
              <a:rPr lang="ko-KR" altLang="en-US" dirty="0" smtClean="0"/>
              <a:t>을 선택한 후 오른쪽 마우스 클릭을 하면 등록 정보 메뉴를 클릭합니다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그러면 </a:t>
            </a:r>
            <a:r>
              <a:rPr lang="en-US" altLang="ko-KR" dirty="0" smtClean="0"/>
              <a:t>testing </a:t>
            </a:r>
            <a:r>
              <a:rPr lang="ko-KR" altLang="en-US" dirty="0" smtClean="0"/>
              <a:t>데이터베이스 속성 창이 생성되며 데이터 파일 탭을 선택하게 되면 파일이름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할당된 공간 등을 수정할 수 있습니다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마찬가지 방법으로 트랜잭션 로그 탭을 선택한 후 속성값 등을 수정 할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113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DE45ED-8CF6-4157-AFDC-15AC1200E3E2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이번 시간에는 </a:t>
            </a:r>
            <a:r>
              <a:rPr lang="ko-KR" altLang="en-US" dirty="0"/>
              <a:t>데이터베이스 관리 시스템과 </a:t>
            </a:r>
            <a:r>
              <a:rPr lang="en-US" altLang="ko-KR" dirty="0"/>
              <a:t>SQL Server </a:t>
            </a:r>
            <a:r>
              <a:rPr lang="ko-KR" altLang="en-US" dirty="0"/>
              <a:t>설치에 대해서 살펴보겠습니다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</a:t>
            </a:r>
            <a:r>
              <a:rPr lang="en-US" altLang="ko-KR" dirty="0"/>
              <a:t>DBMS</a:t>
            </a:r>
            <a:r>
              <a:rPr lang="ko-KR" altLang="en-US" dirty="0"/>
              <a:t>의 발전배경과 기능을 알아본 후</a:t>
            </a:r>
          </a:p>
          <a:p>
            <a:r>
              <a:rPr lang="en-US" altLang="ko-KR" dirty="0"/>
              <a:t>SQL Server </a:t>
            </a:r>
            <a:r>
              <a:rPr lang="ko-KR" altLang="en-US" dirty="0"/>
              <a:t>설치에서는 설치하기 전 점검사항을 간단히 설명하고 </a:t>
            </a:r>
          </a:p>
          <a:p>
            <a:r>
              <a:rPr lang="ko-KR" altLang="en-US" dirty="0"/>
              <a:t>	설치 단계별로 </a:t>
            </a:r>
            <a:r>
              <a:rPr lang="ko-KR" altLang="en-US" dirty="0" err="1"/>
              <a:t>캡쳐한</a:t>
            </a:r>
            <a:r>
              <a:rPr lang="ko-KR" altLang="en-US" dirty="0"/>
              <a:t> 그림은 여러분들이 직접 실습할 수 있도록 구성되어 있어</a:t>
            </a:r>
            <a:r>
              <a:rPr lang="en-US" altLang="ko-KR" dirty="0"/>
              <a:t>, </a:t>
            </a:r>
            <a:r>
              <a:rPr lang="ko-KR" altLang="en-US" dirty="0"/>
              <a:t>쉽게 설치가 가능합니다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</a:t>
            </a:r>
            <a:r>
              <a:rPr lang="ko-KR" altLang="en-US" dirty="0"/>
              <a:t>설치가 종료되면 여러분의 실습 </a:t>
            </a:r>
            <a:r>
              <a:rPr lang="en-US" altLang="ko-KR" dirty="0"/>
              <a:t>PC</a:t>
            </a:r>
            <a:r>
              <a:rPr lang="ko-KR" altLang="en-US" dirty="0"/>
              <a:t>에는 </a:t>
            </a:r>
            <a:r>
              <a:rPr lang="en-US" altLang="ko-KR" dirty="0"/>
              <a:t>SQL Server</a:t>
            </a:r>
            <a:r>
              <a:rPr lang="ko-KR" altLang="en-US" dirty="0"/>
              <a:t>의 구성요소인 </a:t>
            </a:r>
            <a:r>
              <a:rPr lang="en-US" altLang="ko-KR" dirty="0"/>
              <a:t>EM, Query Analyzer, ..</a:t>
            </a:r>
            <a:r>
              <a:rPr lang="ko-KR" altLang="en-US" dirty="0"/>
              <a:t>등이 설치됩니다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</a:t>
            </a:r>
            <a:r>
              <a:rPr lang="ko-KR" altLang="en-US" dirty="0"/>
              <a:t>각 요소 별 특징을 살펴본 후 자세한 사용방법에 대해 실습해 보도록 하겠습니다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데이터베이스를 확장하기 위해서는 쿼리 분석기에서 </a:t>
            </a:r>
            <a:r>
              <a:rPr lang="en-US" altLang="ko-KR" dirty="0" smtClean="0"/>
              <a:t>Alter Database </a:t>
            </a:r>
            <a:r>
              <a:rPr lang="ko-KR" altLang="en-US" dirty="0" smtClean="0"/>
              <a:t>문의 매개 변수인 </a:t>
            </a:r>
            <a:r>
              <a:rPr lang="en-US" altLang="ko-KR" dirty="0" smtClean="0"/>
              <a:t>MAXSIZE</a:t>
            </a:r>
            <a:r>
              <a:rPr lang="ko-KR" altLang="en-US" dirty="0" smtClean="0"/>
              <a:t>값을 변경하면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지금까지 </a:t>
            </a:r>
            <a:r>
              <a:rPr lang="en-US" altLang="ko-KR" dirty="0" smtClean="0"/>
              <a:t>SSMS</a:t>
            </a:r>
            <a:r>
              <a:rPr lang="ko-KR" altLang="en-US" dirty="0" smtClean="0"/>
              <a:t>와 쿼리 분석기에서 속성 변경을 통해 데이터베이스를 확장하는 실습을 하였습니다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603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DB </a:t>
            </a:r>
            <a:r>
              <a:rPr lang="ko-KR" altLang="en-US" dirty="0" smtClean="0"/>
              <a:t>이름 변경도 수정과 마찬가지로 쉽게 실습을 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그림을 보시면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EXAM</a:t>
            </a:r>
            <a:r>
              <a:rPr lang="ko-KR" altLang="en-US" dirty="0" smtClean="0"/>
              <a:t>으로 데이터베이스 이름이 바뀐 것을 알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코드의 내용을 보시면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프로시저에서 데이터베이스의 이름을 변경하는 옵션 </a:t>
            </a:r>
            <a:r>
              <a:rPr lang="en-US" altLang="ko-KR" dirty="0" err="1" smtClean="0"/>
              <a:t>sp_remanedb</a:t>
            </a:r>
            <a:r>
              <a:rPr lang="ko-KR" altLang="en-US" dirty="0" smtClean="0"/>
              <a:t>를 사용하여 이름을 변경합니다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sp_dboption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다중 사용자를 단일 사용자로 제한하고 이름을 변경한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변경할 이름의 사용자를 다중 사용자로 바꾸는 코드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단지 데이터베이스 이름을 바꾸었다고 해서 데이터 파일이름 또한 바뀌는 것은 아닙니다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42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데이터베이스를 삭제하는 방법 또한 </a:t>
            </a:r>
            <a:r>
              <a:rPr lang="en-US" altLang="ko-KR" dirty="0" smtClean="0"/>
              <a:t>SSMS</a:t>
            </a:r>
            <a:r>
              <a:rPr lang="ko-KR" altLang="en-US" dirty="0" smtClean="0"/>
              <a:t>와 쿼리 분석기에서 수행할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한번 삭제한 데이터베이스는 다시 복구할 방법이 없으므로 반드시 </a:t>
            </a:r>
            <a:r>
              <a:rPr lang="en-US" altLang="ko-KR" dirty="0" smtClean="0"/>
              <a:t>Master DB</a:t>
            </a:r>
            <a:r>
              <a:rPr lang="ko-KR" altLang="en-US" dirty="0" smtClean="0"/>
              <a:t>를 백업한 후 삭제하시기 바랍니다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코드는 </a:t>
            </a:r>
            <a:r>
              <a:rPr lang="en-US" altLang="ko-KR" dirty="0" smtClean="0"/>
              <a:t>DROP DATABASE </a:t>
            </a:r>
            <a:r>
              <a:rPr lang="ko-KR" altLang="en-US" dirty="0" smtClean="0"/>
              <a:t>데이터베이스 이름 </a:t>
            </a:r>
            <a:r>
              <a:rPr lang="en-US" altLang="ko-KR" dirty="0" smtClean="0"/>
              <a:t>EXAM</a:t>
            </a:r>
            <a:r>
              <a:rPr lang="ko-KR" altLang="en-US" dirty="0" smtClean="0"/>
              <a:t>을 코딩하면 </a:t>
            </a:r>
            <a:r>
              <a:rPr lang="en-US" altLang="ko-KR" dirty="0" smtClean="0"/>
              <a:t>Test_Log.LDF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TEST_Data.MDF </a:t>
            </a:r>
            <a:r>
              <a:rPr lang="ko-KR" altLang="en-US" dirty="0" smtClean="0"/>
              <a:t>파일이 모두 삭제 되었다는 메시지가 생성됩니다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지금까지 </a:t>
            </a:r>
            <a:r>
              <a:rPr lang="en-US" altLang="ko-KR" dirty="0" smtClean="0"/>
              <a:t>SSMS</a:t>
            </a:r>
            <a:r>
              <a:rPr lang="ko-KR" altLang="en-US" dirty="0" smtClean="0"/>
              <a:t>와 쿼리 분석기를 사용하여 데이터베이스의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삭제를 실습하였습니다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68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1E84FC-1B28-4C78-9D6A-B7A01B4DFD71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본 강의에서 사용할 </a:t>
            </a:r>
            <a:r>
              <a:rPr lang="en-US" altLang="ko-KR"/>
              <a:t>DBMS</a:t>
            </a:r>
            <a:r>
              <a:rPr lang="ko-KR" altLang="en-US"/>
              <a:t>인 </a:t>
            </a:r>
            <a:r>
              <a:rPr lang="en-US" altLang="ko-KR"/>
              <a:t>MS SQL 2000 Server </a:t>
            </a:r>
            <a:r>
              <a:rPr lang="ko-KR" altLang="en-US"/>
              <a:t>설치과정을 각 단계별 그림을 통해 설명하겠습니다</a:t>
            </a:r>
            <a:r>
              <a:rPr lang="en-US" altLang="ko-KR"/>
              <a:t>.</a:t>
            </a:r>
          </a:p>
          <a:p>
            <a:r>
              <a:rPr lang="en-US" altLang="ko-KR"/>
              <a:t>SQL Server </a:t>
            </a:r>
            <a:r>
              <a:rPr lang="ko-KR" altLang="en-US"/>
              <a:t>를 설치하기 위한 시스템 최소 사양은 보시는 표와 같습니다</a:t>
            </a:r>
            <a:r>
              <a:rPr lang="en-US" altLang="ko-KR"/>
              <a:t>.</a:t>
            </a:r>
          </a:p>
          <a:p>
            <a:r>
              <a:rPr lang="ko-KR" altLang="en-US"/>
              <a:t>하드웨어에서 컴퓨터의 기종</a:t>
            </a:r>
            <a:r>
              <a:rPr lang="en-US" altLang="ko-KR"/>
              <a:t>, </a:t>
            </a:r>
            <a:r>
              <a:rPr lang="ko-KR" altLang="en-US"/>
              <a:t>메모리</a:t>
            </a:r>
            <a:r>
              <a:rPr lang="en-US" altLang="ko-KR"/>
              <a:t>, </a:t>
            </a:r>
            <a:r>
              <a:rPr lang="ko-KR" altLang="en-US"/>
              <a:t>디스크 공간에 따라 분류하였습니다</a:t>
            </a:r>
            <a:r>
              <a:rPr lang="en-US" altLang="ko-KR"/>
              <a:t>.</a:t>
            </a:r>
          </a:p>
          <a:p>
            <a:r>
              <a:rPr lang="en-US" altLang="ko-KR"/>
              <a:t>MS-SQL Server</a:t>
            </a:r>
            <a:r>
              <a:rPr lang="ko-KR" altLang="en-US"/>
              <a:t>는 최소 설치 사양이 </a:t>
            </a:r>
            <a:r>
              <a:rPr lang="en-US" altLang="ko-KR"/>
              <a:t>Compact</a:t>
            </a:r>
            <a:r>
              <a:rPr lang="ko-KR" altLang="en-US"/>
              <a:t>하여 현재 여러분들이 사용하고 있는 </a:t>
            </a:r>
          </a:p>
          <a:p>
            <a:r>
              <a:rPr lang="en-US" altLang="ko-KR"/>
              <a:t>PC</a:t>
            </a:r>
            <a:r>
              <a:rPr lang="ko-KR" altLang="en-US"/>
              <a:t>에서 무리 없이 운용될 것입니다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SQL Server 2008</a:t>
            </a:r>
            <a:r>
              <a:rPr lang="ko-KR" altLang="en-US" dirty="0" smtClean="0">
                <a:latin typeface="굴림" charset="-127"/>
                <a:ea typeface="굴림" charset="-127"/>
              </a:rPr>
              <a:t>을 설치하기 위한 준비 프로그램는 </a:t>
            </a:r>
            <a:r>
              <a:rPr lang="en-US" altLang="ko-KR" dirty="0" smtClean="0">
                <a:latin typeface="굴림" charset="-127"/>
                <a:ea typeface="굴림" charset="-127"/>
              </a:rPr>
              <a:t>Windows Installer 4.5 </a:t>
            </a:r>
            <a:r>
              <a:rPr lang="ko-KR" altLang="en-US" dirty="0" smtClean="0">
                <a:latin typeface="굴림" charset="-127"/>
                <a:ea typeface="굴림" charset="-127"/>
              </a:rPr>
              <a:t>이상</a:t>
            </a:r>
            <a:r>
              <a:rPr lang="en-US" altLang="ko-KR" dirty="0" smtClean="0">
                <a:latin typeface="굴림" charset="-127"/>
                <a:ea typeface="굴림" charset="-127"/>
              </a:rPr>
              <a:t>, .NET Framework 3.5, Windows Power Shell 1.0 </a:t>
            </a:r>
            <a:r>
              <a:rPr lang="ko-KR" altLang="en-US" dirty="0" smtClean="0">
                <a:latin typeface="굴림" charset="-127"/>
                <a:ea typeface="굴림" charset="-127"/>
              </a:rPr>
              <a:t>이상을 준비하여야 합니다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</a:t>
            </a: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latin typeface="굴림" charset="-127"/>
                <a:ea typeface="굴림" charset="-127"/>
              </a:rPr>
              <a:t>SQL Server 2008 </a:t>
            </a:r>
            <a:r>
              <a:rPr lang="ko-KR" altLang="en-US" dirty="0" smtClean="0">
                <a:latin typeface="굴림" charset="-127"/>
                <a:ea typeface="굴림" charset="-127"/>
              </a:rPr>
              <a:t>공식 홈페이지는 다음과 같습니다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</a:t>
            </a: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1" eaLnBrk="1" hangingPunct="1"/>
            <a:endParaRPr lang="en-US" altLang="ko-KR" dirty="0" smtClean="0">
              <a:latin typeface="굴림" charset="-127"/>
              <a:ea typeface="굴림" charset="-127"/>
            </a:endParaRPr>
          </a:p>
          <a:p>
            <a:pPr lvl="1" eaLnBrk="1" hangingPunct="1"/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sp>
        <p:nvSpPr>
          <p:cNvPr id="3584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99E608-9C1C-4EFE-B331-64841D981C74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>
                <a:latin typeface="굴림" charset="-127"/>
                <a:ea typeface="굴림" charset="-127"/>
              </a:rPr>
              <a:t>SQL Server Management Studio</a:t>
            </a:r>
            <a:r>
              <a:rPr lang="ko-KR" altLang="en-US" dirty="0" smtClean="0">
                <a:latin typeface="굴림" charset="-127"/>
                <a:ea typeface="굴림" charset="-127"/>
              </a:rPr>
              <a:t>에 접속했을시 접속화면입니다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</a:t>
            </a:r>
            <a:endParaRPr lang="en-US" altLang="ko-KR" dirty="0" smtClean="0"/>
          </a:p>
        </p:txBody>
      </p:sp>
      <p:sp>
        <p:nvSpPr>
          <p:cNvPr id="74755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73BB7B-A058-4CCF-AC02-61BD35AA0B60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구조화 된 </a:t>
            </a:r>
            <a:r>
              <a:rPr lang="ko-KR" altLang="en-US" dirty="0" err="1" smtClean="0"/>
              <a:t>질의어</a:t>
            </a:r>
            <a:r>
              <a:rPr lang="en-US" altLang="ko-KR" dirty="0" smtClean="0"/>
              <a:t>(SQL)</a:t>
            </a:r>
            <a:r>
              <a:rPr lang="ko-KR" altLang="en-US" dirty="0" smtClean="0"/>
              <a:t>는 크게 세 가지로 나눌 수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데이터와 그 구조를 정의하는 </a:t>
            </a:r>
            <a:r>
              <a:rPr lang="en-US" altLang="ko-KR" dirty="0" smtClean="0"/>
              <a:t>DDL , </a:t>
            </a:r>
            <a:r>
              <a:rPr lang="ko-KR" altLang="en-US" dirty="0" smtClean="0"/>
              <a:t>데이터베이스의 사용자 권한을 정의하는 </a:t>
            </a:r>
            <a:r>
              <a:rPr lang="en-US" altLang="ko-KR" dirty="0" smtClean="0"/>
              <a:t>DCL, </a:t>
            </a:r>
            <a:r>
              <a:rPr lang="ko-KR" altLang="en-US" dirty="0" smtClean="0"/>
              <a:t>데이터의 검색과 수정을 할 수 있는 </a:t>
            </a:r>
            <a:r>
              <a:rPr lang="en-US" altLang="ko-KR" dirty="0" smtClean="0"/>
              <a:t>DML </a:t>
            </a:r>
            <a:r>
              <a:rPr lang="ko-KR" altLang="en-US" dirty="0" smtClean="0"/>
              <a:t>이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SQL </a:t>
            </a:r>
            <a:r>
              <a:rPr lang="ko-KR" altLang="en-US" dirty="0" smtClean="0"/>
              <a:t>문을 이용하는 방법은 쿼리 </a:t>
            </a:r>
            <a:r>
              <a:rPr lang="ko-KR" altLang="en-US" dirty="0" err="1" smtClean="0"/>
              <a:t>실행기를</a:t>
            </a:r>
            <a:r>
              <a:rPr lang="ko-KR" altLang="en-US" dirty="0" smtClean="0"/>
              <a:t> 통해 직접 쿼리를 실행하는 방법이 있고 </a:t>
            </a:r>
            <a:r>
              <a:rPr lang="en-US" altLang="ko-KR" dirty="0" smtClean="0"/>
              <a:t>ODBC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ADO</a:t>
            </a:r>
            <a:r>
              <a:rPr lang="ko-KR" altLang="en-US" dirty="0" smtClean="0"/>
              <a:t>등의 방식을 이용하면 </a:t>
            </a:r>
            <a:r>
              <a:rPr lang="ko-KR" altLang="en-US" dirty="0" err="1" smtClean="0"/>
              <a:t>비쥬얼베이직이나</a:t>
            </a:r>
            <a:r>
              <a:rPr lang="ko-KR" altLang="en-US" dirty="0" smtClean="0"/>
              <a:t> </a:t>
            </a:r>
            <a:r>
              <a:rPr lang="en-US" altLang="ko-KR" dirty="0" smtClean="0"/>
              <a:t>ASP</a:t>
            </a:r>
            <a:r>
              <a:rPr lang="ko-KR" altLang="en-US" dirty="0" smtClean="0"/>
              <a:t>와 같은 프로그래밍에서도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문을 실행 시킬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주로 다룰 내용은 쿼리 </a:t>
            </a:r>
            <a:r>
              <a:rPr lang="ko-KR" altLang="en-US" dirty="0" err="1" smtClean="0"/>
              <a:t>실행기를</a:t>
            </a:r>
            <a:r>
              <a:rPr lang="ko-KR" altLang="en-US" dirty="0" smtClean="0"/>
              <a:t> 사용하여 질의를 하는 방법입니다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7F75CC-8E36-4DFA-9B77-476A5CAF62AA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데이터베이스의 정보를 검색하고 수정하기 이전에 해야 할 일은 다양한 정보를 저장하는 개체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즉 테이블을 만드는 일입니다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테이블을 생성하는 일은 </a:t>
            </a:r>
            <a:r>
              <a:rPr lang="en-US" altLang="ko-KR" dirty="0" smtClean="0"/>
              <a:t>CREATE TABLE</a:t>
            </a:r>
            <a:r>
              <a:rPr lang="ko-KR" altLang="en-US" dirty="0" smtClean="0"/>
              <a:t>문을 사용하게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CREATE TABLE</a:t>
            </a:r>
            <a:r>
              <a:rPr lang="ko-KR" altLang="en-US" dirty="0" smtClean="0"/>
              <a:t>문의 형식은 </a:t>
            </a:r>
            <a:r>
              <a:rPr lang="en-US" altLang="ko-KR" dirty="0" smtClean="0"/>
              <a:t>CREATE TABLE </a:t>
            </a:r>
            <a:r>
              <a:rPr lang="ko-KR" altLang="en-US" dirty="0" smtClean="0"/>
              <a:t>테이블 이름</a:t>
            </a:r>
            <a:r>
              <a:rPr lang="en-US" altLang="ko-KR" dirty="0" smtClean="0"/>
              <a:t>( </a:t>
            </a:r>
            <a:r>
              <a:rPr lang="ko-KR" altLang="en-US" dirty="0" smtClean="0"/>
              <a:t>열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 열의 데이터 타입이 올 수 있고 뒤에 제약 조건이 올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괄호 </a:t>
            </a:r>
            <a:r>
              <a:rPr lang="en-US" altLang="ko-KR" dirty="0" smtClean="0"/>
              <a:t>[]</a:t>
            </a:r>
            <a:r>
              <a:rPr lang="ko-KR" altLang="en-US" dirty="0" smtClean="0"/>
              <a:t>는 옵션이며 제약 조건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주키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유니크키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명시할 때 사용할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SELECT</a:t>
            </a:r>
            <a:r>
              <a:rPr lang="ko-KR" altLang="en-US" dirty="0" smtClean="0"/>
              <a:t>문은 테이블이나 </a:t>
            </a:r>
            <a:r>
              <a:rPr lang="ko-KR" altLang="en-US" dirty="0" err="1" smtClean="0"/>
              <a:t>뷰에서</a:t>
            </a:r>
            <a:r>
              <a:rPr lang="ko-KR" altLang="en-US" dirty="0" smtClean="0"/>
              <a:t> 데이터를 가져오는데 사용됩니다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키워드는 </a:t>
            </a:r>
            <a:r>
              <a:rPr lang="en-US" altLang="ko-KR" dirty="0" smtClean="0"/>
              <a:t>SELECT, FORM, WHERE</a:t>
            </a:r>
            <a:r>
              <a:rPr lang="ko-KR" altLang="en-US" dirty="0" smtClean="0"/>
              <a:t>이며 형식은 위와 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SELECT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은 반드시 필요하며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에는 추출하고자 하는 컬럼리스트를 입력하고 </a:t>
            </a:r>
            <a:r>
              <a:rPr lang="en-US" altLang="ko-KR" dirty="0" smtClean="0"/>
              <a:t>FROM</a:t>
            </a:r>
            <a:r>
              <a:rPr lang="ko-KR" altLang="en-US" dirty="0" smtClean="0"/>
              <a:t>절에는 데이터를 가져올 테이블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테이블의 리스트를 지정합니다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WHERE</a:t>
            </a:r>
            <a:r>
              <a:rPr lang="ko-KR" altLang="en-US" dirty="0" smtClean="0"/>
              <a:t>은 조건식을 추가하는 부분으로 원하는 데이터만 가져오고자 할</a:t>
            </a:r>
            <a:r>
              <a:rPr lang="ko-KR" altLang="en-US" baseline="0" dirty="0" smtClean="0"/>
              <a:t> 때 지정합니다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이번 주 강의의 전반적인 내용은  </a:t>
            </a:r>
            <a:r>
              <a:rPr lang="en-US" altLang="ko-KR" dirty="0" smtClean="0"/>
              <a:t>SSMS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및 삭제를 하는 방법과 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의 정의 및 간단한 제약사항을 살펴본 후에 시스템 테이블의 특징을 살펴보겠습니다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삭제를 하기 위한 질의를 사용하겠으며 이와 같이 테이블을 만들 때 고려해야 할 사항들에는 어떤 것들이 있는지 알아보겠습니다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741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593DB1-C904-4056-AD30-D6F20CE06AC4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054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21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0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5E58287-E3A6-4496-9D74-1D4267EB343E}" type="datetime1">
              <a:rPr lang="ko-KR" altLang="en-US"/>
              <a:pPr>
                <a:defRPr/>
              </a:pPr>
              <a:t>2019-09-03</a:t>
            </a:fld>
            <a:endParaRPr lang="ko-KR" altLang="en-US"/>
          </a:p>
        </p:txBody>
      </p:sp>
      <p:sp>
        <p:nvSpPr>
          <p:cNvPr id="11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 dirty="0"/>
          </a:p>
        </p:txBody>
      </p:sp>
      <p:sp>
        <p:nvSpPr>
          <p:cNvPr id="12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F8986-6BEA-4856-B1B7-1EA1F41C040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602E6-1427-4F83-9098-5668769D3327}" type="datetime1">
              <a:rPr lang="ko-KR" altLang="en-US"/>
              <a:pPr>
                <a:defRPr/>
              </a:pPr>
              <a:t>2019-09-03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56CC3-4A61-4DBD-B31B-DEB46FD7B2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5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DA538-3649-4456-83B2-0473AB1927F2}" type="datetime1">
              <a:rPr lang="ko-KR" altLang="en-US"/>
              <a:pPr>
                <a:defRPr/>
              </a:pPr>
              <a:t>2019-09-03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CA57E-4D25-47A0-9093-C280C0A515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  <a:lvl2pPr>
              <a:defRPr>
                <a:latin typeface="굴림" pitchFamily="50" charset="-127"/>
                <a:ea typeface="굴림" pitchFamily="50" charset="-127"/>
              </a:defRPr>
            </a:lvl2pPr>
            <a:lvl3pPr>
              <a:defRPr>
                <a:latin typeface="굴림" pitchFamily="50" charset="-127"/>
                <a:ea typeface="굴림" pitchFamily="50" charset="-127"/>
              </a:defRPr>
            </a:lvl3pPr>
            <a:lvl4pPr>
              <a:defRPr>
                <a:latin typeface="굴림" pitchFamily="50" charset="-127"/>
                <a:ea typeface="굴림" pitchFamily="50" charset="-127"/>
              </a:defRPr>
            </a:lvl4pPr>
            <a:lvl5pPr>
              <a:defRPr>
                <a:latin typeface="굴림" pitchFamily="50" charset="-127"/>
                <a:ea typeface="굴림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37F49-47BE-4710-8E0D-C3EEAFB2F7E8}" type="datetime1">
              <a:rPr lang="ko-KR" altLang="en-US"/>
              <a:pPr>
                <a:defRPr/>
              </a:pPr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latin typeface="Impact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Impact" pitchFamily="34" charset="0"/>
              </a:defRPr>
            </a:lvl1pPr>
          </a:lstStyle>
          <a:p>
            <a:pPr>
              <a:defRPr/>
            </a:pPr>
            <a:fld id="{2891E293-76DF-4E4F-A12F-AF906AD29F7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DAD7A-1D24-426E-8104-2404EDCE6756}" type="datetime1">
              <a:rPr lang="ko-KR" altLang="en-US"/>
              <a:pPr>
                <a:defRPr/>
              </a:pPr>
              <a:t>2019-09-03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ABBBE-F1A2-47F4-9F0C-0CD51ECF54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EBC06-E10D-4C3E-BFEA-2147EE88BA73}" type="datetime1">
              <a:rPr lang="ko-KR" altLang="en-US"/>
              <a:pPr>
                <a:defRPr/>
              </a:pPr>
              <a:t>2019-09-03</a:t>
            </a:fld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01319-9D7B-441E-9568-4947E0CB0D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CD191-902D-44C0-A925-0D3EB2EABEAA}" type="datetime1">
              <a:rPr lang="ko-KR" altLang="en-US"/>
              <a:pPr>
                <a:defRPr/>
              </a:pPr>
              <a:t>2019-09-03</a:t>
            </a:fld>
            <a:endParaRPr lang="ko-KR" alt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86A3-D7C8-41F0-B037-4F47EBB4F1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7913D-D7C4-4D2E-85C4-7C272089E4CD}" type="datetime1">
              <a:rPr lang="ko-KR" altLang="en-US"/>
              <a:pPr>
                <a:defRPr/>
              </a:pPr>
              <a:t>2019-09-03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F7D8F-C9FB-4530-A6CB-D7B983910B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E37BB-8F96-4494-BB28-8883738AFBB7}" type="datetime1">
              <a:rPr lang="ko-KR" altLang="en-US"/>
              <a:pPr>
                <a:defRPr/>
              </a:pPr>
              <a:t>2019-09-03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2400A-415A-4383-879F-159E75881B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직선 연결선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82DDE-3EBB-41D1-9733-4C068F2BB9B0}" type="datetime1">
              <a:rPr lang="ko-KR" altLang="en-US"/>
              <a:pPr>
                <a:defRPr/>
              </a:pPr>
              <a:t>2019-09-03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0F8F4-6628-44EE-A730-D051B8F82F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C7EE8-9E69-4845-A175-C90A0E0EAF2F}" type="datetime1">
              <a:rPr lang="ko-KR" altLang="en-US"/>
              <a:pPr>
                <a:defRPr/>
              </a:pPr>
              <a:t>2019-09-03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1CE09-6B69-4223-8C0E-FCA9D036DB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EA4C84-D07F-44EF-B53B-F19480FCBB78}" type="datetime1">
              <a:rPr lang="ko-KR" altLang="en-US"/>
              <a:pPr>
                <a:defRPr/>
              </a:pPr>
              <a:t>2019-09-03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1A9630-B806-427E-B222-1ADA5BA4D4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1" r:id="rId4"/>
    <p:sldLayoutId id="2147483682" r:id="rId5"/>
    <p:sldLayoutId id="2147483687" r:id="rId6"/>
    <p:sldLayoutId id="2147483688" r:id="rId7"/>
    <p:sldLayoutId id="2147483689" r:id="rId8"/>
    <p:sldLayoutId id="2147483690" r:id="rId9"/>
    <p:sldLayoutId id="2147483683" r:id="rId10"/>
    <p:sldLayoutId id="2147483691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DBMS &amp; SQL Server Installation</a:t>
            </a:r>
            <a:endParaRPr lang="ko-KR" altLang="en-US" dirty="0" smtClean="0">
              <a:latin typeface="굴림" charset="-127"/>
              <a:ea typeface="굴림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400" b="1" dirty="0"/>
              <a:t>Step </a:t>
            </a:r>
            <a:r>
              <a:rPr lang="en-US" altLang="ko-KR" sz="2400" b="1" dirty="0" smtClean="0"/>
              <a:t>6 : </a:t>
            </a:r>
            <a:r>
              <a:rPr lang="en-US" altLang="ko-KR" sz="2400" b="1" dirty="0"/>
              <a:t>SQL Server </a:t>
            </a:r>
            <a:r>
              <a:rPr lang="ko-KR" altLang="en-US" sz="2400" b="1" dirty="0"/>
              <a:t>설치 지원 규칙</a:t>
            </a:r>
            <a:endParaRPr lang="ko-KR" altLang="en-US" sz="2400" dirty="0">
              <a:latin typeface="굴림" charset="-127"/>
              <a:ea typeface="굴림" charset="-127"/>
            </a:endParaRPr>
          </a:p>
          <a:p>
            <a:pPr marL="0" indent="0">
              <a:buNone/>
            </a:pPr>
            <a:r>
              <a:rPr lang="ko-KR" altLang="en-US" sz="2400" b="1" dirty="0" smtClean="0"/>
              <a:t> </a:t>
            </a:r>
            <a:endParaRPr lang="ko-KR" altLang="en-US" sz="2400" dirty="0">
              <a:latin typeface="굴림" charset="-127"/>
              <a:ea typeface="굴림" charset="-127"/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832210"/>
            <a:ext cx="7865690" cy="3901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altLang="ko-KR" dirty="0"/>
              <a:t>SQL Server Installation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49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Server Installation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97560" y="6356350"/>
            <a:ext cx="3505200" cy="365125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11560" y="6356350"/>
            <a:ext cx="1981200" cy="365125"/>
          </a:xfrm>
        </p:spPr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11" y="1772816"/>
            <a:ext cx="6582833" cy="431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67544" y="1287309"/>
            <a:ext cx="822960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47688" indent="-273050" algn="l" rtl="0" eaLnBrk="0" fontAlgn="base" latinLnBrk="1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822325" indent="-228600" algn="l" rtl="0" eaLnBrk="0" fontAlgn="base" latinLnBrk="1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096963" indent="-228600" algn="l" rtl="0" eaLnBrk="0" fontAlgn="base" latinLnBrk="1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371600" indent="-228600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/>
              <a:t>Step </a:t>
            </a:r>
            <a:r>
              <a:rPr lang="en-US" altLang="ko-KR" sz="2400" b="1" dirty="0" smtClean="0"/>
              <a:t>7 </a:t>
            </a:r>
            <a:r>
              <a:rPr lang="en-US" altLang="ko-KR" sz="2400" b="1" dirty="0"/>
              <a:t>: SQL Server </a:t>
            </a:r>
            <a:r>
              <a:rPr lang="ko-KR" altLang="en-US" sz="2400" b="1" dirty="0"/>
              <a:t>설치 지원 규칙</a:t>
            </a:r>
            <a:endParaRPr lang="ko-KR" altLang="en-US" sz="2400" dirty="0">
              <a:latin typeface="굴림" charset="-127"/>
              <a:ea typeface="굴림" charset="-127"/>
            </a:endParaRPr>
          </a:p>
          <a:p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261975" y="5733256"/>
            <a:ext cx="79208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77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Server Installation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400" b="1" dirty="0"/>
              <a:t>Step </a:t>
            </a:r>
            <a:r>
              <a:rPr lang="en-US" altLang="ko-KR" sz="2400" b="1" dirty="0" smtClean="0"/>
              <a:t>8 </a:t>
            </a:r>
            <a:r>
              <a:rPr lang="en-US" altLang="ko-KR" sz="2400" b="1" dirty="0"/>
              <a:t>: SQL Server </a:t>
            </a:r>
            <a:r>
              <a:rPr lang="ko-KR" altLang="en-US" sz="2400" b="1" dirty="0"/>
              <a:t>설치 지원 규칙</a:t>
            </a:r>
            <a:endParaRPr lang="ko-KR" altLang="en-US" sz="2400" dirty="0">
              <a:latin typeface="굴림" charset="-127"/>
              <a:ea typeface="굴림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50" y="1844824"/>
            <a:ext cx="7865690" cy="411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652120" y="5589240"/>
            <a:ext cx="936104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Server Installation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400" b="1" dirty="0"/>
              <a:t>Step 2 : </a:t>
            </a:r>
            <a:r>
              <a:rPr lang="ko-KR" altLang="en-US" sz="2400" b="1" dirty="0" err="1"/>
              <a:t>제품키</a:t>
            </a:r>
            <a:r>
              <a:rPr lang="ko-KR" altLang="en-US" sz="2400" b="1" dirty="0"/>
              <a:t> 입력 </a:t>
            </a:r>
            <a:endParaRPr lang="ko-KR" altLang="en-US" sz="2400" dirty="0">
              <a:latin typeface="굴림" charset="-127"/>
              <a:ea typeface="굴림" charset="-127"/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67" y="1868214"/>
            <a:ext cx="7865690" cy="4009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627181" y="5508919"/>
            <a:ext cx="936104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54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Server Installation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z="2400" b="1" dirty="0"/>
              <a:t>Step </a:t>
            </a:r>
            <a:r>
              <a:rPr lang="en-US" altLang="ko-KR" sz="2400" b="1" dirty="0" smtClean="0"/>
              <a:t>9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사용 조건 동의 </a:t>
            </a:r>
            <a:endParaRPr lang="ko-KR" altLang="en-US" sz="2400" dirty="0">
              <a:latin typeface="굴림" charset="-127"/>
              <a:ea typeface="굴림" charset="-127"/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844824"/>
            <a:ext cx="7937698" cy="4009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724128" y="5481228"/>
            <a:ext cx="936104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707904" y="5157192"/>
            <a:ext cx="792088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Server Installation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z="2400" b="1" dirty="0"/>
              <a:t>Step </a:t>
            </a:r>
            <a:r>
              <a:rPr lang="en-US" altLang="ko-KR" sz="2400" b="1" dirty="0" smtClean="0"/>
              <a:t>10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서버 설치 유형 선택 </a:t>
            </a:r>
            <a:endParaRPr lang="ko-KR" altLang="en-US" sz="2400" dirty="0">
              <a:latin typeface="굴림" charset="-127"/>
              <a:ea typeface="굴림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27" y="1862826"/>
            <a:ext cx="7937698" cy="4230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724128" y="5697252"/>
            <a:ext cx="936104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4059759" y="3164778"/>
            <a:ext cx="72008" cy="72008"/>
            <a:chOff x="4067944" y="2996952"/>
            <a:chExt cx="216024" cy="216024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4067944" y="2996952"/>
              <a:ext cx="72008" cy="2160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4139952" y="2996952"/>
              <a:ext cx="144016" cy="2160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4059759" y="3284984"/>
            <a:ext cx="72008" cy="72008"/>
            <a:chOff x="4067944" y="2996952"/>
            <a:chExt cx="216024" cy="216024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4067944" y="2996952"/>
              <a:ext cx="72008" cy="2160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4139952" y="2996952"/>
              <a:ext cx="144016" cy="2160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모서리가 둥근 직사각형 27"/>
          <p:cNvSpPr/>
          <p:nvPr/>
        </p:nvSpPr>
        <p:spPr>
          <a:xfrm>
            <a:off x="3995936" y="3122966"/>
            <a:ext cx="1656184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2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Server Installation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z="2400" b="1" dirty="0"/>
              <a:t>Step </a:t>
            </a:r>
            <a:r>
              <a:rPr lang="en-US" altLang="ko-KR" sz="2400" b="1" dirty="0" smtClean="0"/>
              <a:t>11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디스크 공간 요구 사항 </a:t>
            </a:r>
            <a:endParaRPr lang="ko-KR" altLang="en-US" sz="2400" dirty="0">
              <a:latin typeface="굴림" charset="-127"/>
              <a:ea typeface="굴림" charset="-127"/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862826"/>
            <a:ext cx="7937698" cy="415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724128" y="5625244"/>
            <a:ext cx="936104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20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Server Installation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z="2400" b="1" dirty="0"/>
              <a:t>Step 9 : </a:t>
            </a:r>
            <a:r>
              <a:rPr lang="ko-KR" altLang="en-US" sz="2400" b="1" dirty="0"/>
              <a:t>오류 및 사용 보고 </a:t>
            </a:r>
            <a:endParaRPr lang="ko-KR" altLang="en-US" sz="2400" dirty="0">
              <a:latin typeface="굴림" charset="-127"/>
              <a:ea typeface="굴림" charset="-127"/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916832"/>
            <a:ext cx="7865690" cy="406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652120" y="5589240"/>
            <a:ext cx="936104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5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Server Installation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z="2400" b="1" dirty="0"/>
              <a:t>Step 10 : </a:t>
            </a:r>
            <a:r>
              <a:rPr lang="ko-KR" altLang="en-US" sz="2400" b="1" dirty="0"/>
              <a:t>설치 규칙 </a:t>
            </a:r>
            <a:endParaRPr lang="ko-KR" altLang="en-US" sz="2400" dirty="0">
              <a:latin typeface="굴림" charset="-127"/>
              <a:ea typeface="굴림" charset="-127"/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844824"/>
            <a:ext cx="7793682" cy="4171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652120" y="5661248"/>
            <a:ext cx="864096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1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Server Installation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z="2400" b="1" dirty="0"/>
              <a:t>Step 11 : </a:t>
            </a:r>
            <a:r>
              <a:rPr lang="ko-KR" altLang="en-US" sz="2400" b="1" dirty="0"/>
              <a:t>설치 준비 </a:t>
            </a:r>
            <a:endParaRPr lang="ko-KR" altLang="en-US" sz="2400" dirty="0">
              <a:latin typeface="굴림" charset="-127"/>
              <a:ea typeface="굴림" charset="-127"/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89153"/>
            <a:ext cx="7865690" cy="3955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656605" y="5289553"/>
            <a:ext cx="864096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7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Univ. DB Lab.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0F0F-8181-4B91-ADC3-FF2289682496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 례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SQL </a:t>
            </a:r>
            <a:r>
              <a:rPr lang="en-US" altLang="ko-KR" dirty="0"/>
              <a:t>Server Installation</a:t>
            </a:r>
          </a:p>
          <a:p>
            <a:pPr lvl="1"/>
            <a:r>
              <a:rPr lang="ko-KR" altLang="en-US" dirty="0"/>
              <a:t>설치 전 점검사항</a:t>
            </a:r>
          </a:p>
          <a:p>
            <a:pPr lvl="1"/>
            <a:r>
              <a:rPr lang="ko-KR" altLang="en-US" dirty="0"/>
              <a:t>설치 단계별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Database </a:t>
            </a:r>
            <a:r>
              <a:rPr lang="ko-KR" altLang="en-US" dirty="0" smtClean="0"/>
              <a:t>생성 및 활용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SSMS</a:t>
            </a:r>
            <a:r>
              <a:rPr lang="ko-KR" altLang="en-US" dirty="0" smtClean="0"/>
              <a:t>를 사용해서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및 삭제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Server Installation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z="2400" b="1" dirty="0"/>
              <a:t>Step </a:t>
            </a:r>
            <a:r>
              <a:rPr lang="en-US" altLang="ko-KR" sz="2400" b="1" dirty="0" smtClean="0"/>
              <a:t>12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설치 준비 </a:t>
            </a:r>
            <a:endParaRPr lang="ko-KR" altLang="en-US" sz="2400" dirty="0">
              <a:latin typeface="굴림" charset="-127"/>
              <a:ea typeface="굴림" charset="-127"/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98775" y="6376243"/>
            <a:ext cx="3505200" cy="365125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12775" y="6376243"/>
            <a:ext cx="1981200" cy="365125"/>
          </a:xfrm>
        </p:spPr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865690" cy="3955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652120" y="5373216"/>
            <a:ext cx="86409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55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Server Installation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z="2400" b="1" dirty="0"/>
              <a:t>Step </a:t>
            </a:r>
            <a:r>
              <a:rPr lang="en-US" altLang="ko-KR" sz="2400" b="1" dirty="0" smtClean="0"/>
              <a:t>13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설치 완료 </a:t>
            </a:r>
            <a:endParaRPr lang="ko-KR" altLang="en-US" sz="2400" dirty="0">
              <a:latin typeface="굴림" charset="-127"/>
              <a:ea typeface="굴림" charset="-127"/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998697"/>
            <a:ext cx="4968552" cy="406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37471"/>
          <a:stretch>
            <a:fillRect/>
          </a:stretch>
        </p:blipFill>
        <p:spPr bwMode="auto">
          <a:xfrm>
            <a:off x="755576" y="2029040"/>
            <a:ext cx="3827029" cy="4032721"/>
          </a:xfrm>
          <a:prstGeom prst="rect">
            <a:avLst/>
          </a:prstGeom>
          <a:noFill/>
          <a:ln w="12700" cmpd="sng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6372200" y="5697252"/>
            <a:ext cx="648072" cy="252028"/>
          </a:xfrm>
          <a:prstGeom prst="roundRect">
            <a:avLst>
              <a:gd name="adj" fmla="val 875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Server Installation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400" b="1" dirty="0"/>
              <a:t>Step </a:t>
            </a:r>
            <a:r>
              <a:rPr lang="en-US" altLang="ko-KR" sz="2400" b="1" dirty="0" smtClean="0"/>
              <a:t>14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설치 확인 </a:t>
            </a:r>
            <a:endParaRPr lang="ko-KR" altLang="en-US" sz="2400" dirty="0">
              <a:latin typeface="굴림" charset="-127"/>
              <a:ea typeface="굴림" charset="-127"/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691680" y="2000249"/>
            <a:ext cx="5184576" cy="3869087"/>
            <a:chOff x="755576" y="2000250"/>
            <a:chExt cx="3829050" cy="28575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000250"/>
              <a:ext cx="3829050" cy="2857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모서리가 둥근 직사각형 8"/>
            <p:cNvSpPr/>
            <p:nvPr/>
          </p:nvSpPr>
          <p:spPr>
            <a:xfrm>
              <a:off x="755576" y="2348880"/>
              <a:ext cx="2376264" cy="108012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19218" y="2538713"/>
              <a:ext cx="1944216" cy="171152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625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굴림" charset="-127"/>
                <a:ea typeface="굴림" charset="-127"/>
              </a:rPr>
              <a:t>SQL Server Management Studio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latin typeface="굴림" charset="-127"/>
                <a:ea typeface="굴림" charset="-127"/>
              </a:rPr>
              <a:t>SQL Server </a:t>
            </a:r>
            <a:r>
              <a:rPr lang="en-US" altLang="ko-KR" dirty="0" smtClean="0">
                <a:latin typeface="굴림" charset="-127"/>
                <a:ea typeface="굴림" charset="-127"/>
              </a:rPr>
              <a:t>login</a:t>
            </a:r>
          </a:p>
          <a:p>
            <a:pPr lvl="1"/>
            <a:r>
              <a:rPr lang="ko-KR" altLang="en-US" dirty="0" smtClean="0">
                <a:latin typeface="굴림" charset="-127"/>
                <a:ea typeface="굴림" charset="-127"/>
              </a:rPr>
              <a:t>계정 </a:t>
            </a:r>
            <a:r>
              <a:rPr lang="en-US" altLang="ko-KR" dirty="0" smtClean="0">
                <a:latin typeface="굴림" charset="-127"/>
                <a:ea typeface="굴림" charset="-127"/>
              </a:rPr>
              <a:t>: </a:t>
            </a:r>
            <a:r>
              <a:rPr lang="ko-KR" altLang="en-US" dirty="0" smtClean="0">
                <a:latin typeface="굴림" charset="-127"/>
                <a:ea typeface="굴림" charset="-127"/>
              </a:rPr>
              <a:t>학번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1"/>
            <a:r>
              <a:rPr lang="ko-KR" altLang="en-US" dirty="0" smtClean="0">
                <a:latin typeface="굴림" charset="-127"/>
                <a:ea typeface="굴림" charset="-127"/>
              </a:rPr>
              <a:t>암호 </a:t>
            </a:r>
            <a:r>
              <a:rPr lang="en-US" altLang="ko-KR" dirty="0" smtClean="0">
                <a:latin typeface="굴림" charset="-127"/>
                <a:ea typeface="굴림" charset="-127"/>
              </a:rPr>
              <a:t>: s</a:t>
            </a:r>
            <a:r>
              <a:rPr lang="ko-KR" altLang="en-US" dirty="0" smtClean="0">
                <a:latin typeface="굴림" charset="-127"/>
                <a:ea typeface="굴림" charset="-127"/>
              </a:rPr>
              <a:t>학번</a:t>
            </a:r>
            <a:r>
              <a:rPr lang="en-US" altLang="ko-KR" dirty="0" smtClean="0">
                <a:latin typeface="굴림" charset="-127"/>
                <a:ea typeface="굴림" charset="-127"/>
              </a:rPr>
              <a:t>@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hallym</a:t>
            </a:r>
            <a:r>
              <a:rPr lang="en-US" altLang="ko-KR" dirty="0">
                <a:latin typeface="굴림" charset="-127"/>
                <a:ea typeface="굴림" charset="-127"/>
              </a:rPr>
              <a:t>	</a:t>
            </a:r>
            <a:r>
              <a:rPr lang="en-US" altLang="ko-KR" dirty="0" smtClean="0">
                <a:latin typeface="굴림" charset="-127"/>
                <a:ea typeface="굴림" charset="-127"/>
              </a:rPr>
              <a:t>	</a:t>
            </a:r>
            <a:r>
              <a:rPr lang="ko-KR" altLang="en-US" dirty="0" smtClean="0">
                <a:latin typeface="굴림" charset="-127"/>
                <a:ea typeface="굴림" charset="-127"/>
              </a:rPr>
              <a:t>예</a:t>
            </a:r>
            <a:r>
              <a:rPr lang="en-US" altLang="ko-KR" dirty="0" smtClean="0">
                <a:latin typeface="굴림" charset="-127"/>
                <a:ea typeface="굴림" charset="-127"/>
              </a:rPr>
              <a:t>) s101234@hallym</a:t>
            </a:r>
            <a:endParaRPr lang="ko-KR" altLang="en-US" dirty="0">
              <a:latin typeface="굴림" charset="-127"/>
              <a:ea typeface="굴림" charset="-127"/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36912"/>
            <a:ext cx="50577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8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SQL Server Management Studio</a:t>
            </a:r>
            <a:endParaRPr lang="ko-KR" altLang="en-US" dirty="0" smtClean="0">
              <a:latin typeface="굴림" charset="-127"/>
              <a:ea typeface="굴림" charset="-127"/>
            </a:endParaRPr>
          </a:p>
        </p:txBody>
      </p:sp>
      <p:sp>
        <p:nvSpPr>
          <p:cNvPr id="73730" name="바닥글 개체 틀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>
                <a:ea typeface="굴림" charset="-127"/>
              </a:rPr>
              <a:t>Database Laboratory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73731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 smtClean="0">
                <a:latin typeface="굴림" charset="-127"/>
                <a:ea typeface="굴림" charset="-127"/>
              </a:rPr>
              <a:t>SSMS</a:t>
            </a:r>
            <a:r>
              <a:rPr lang="ko-KR" altLang="en-US" smtClean="0">
                <a:latin typeface="굴림" charset="-127"/>
                <a:ea typeface="굴림" charset="-127"/>
              </a:rPr>
              <a:t> </a:t>
            </a:r>
            <a:r>
              <a:rPr lang="en-US" altLang="ko-KR" smtClean="0">
                <a:latin typeface="굴림" charset="-127"/>
                <a:ea typeface="굴림" charset="-127"/>
              </a:rPr>
              <a:t>(SQL Server Management Studio)</a:t>
            </a:r>
          </a:p>
          <a:p>
            <a:pPr lvl="1" eaLnBrk="1" hangingPunct="1"/>
            <a:r>
              <a:rPr lang="ko-KR" altLang="en-US" smtClean="0">
                <a:latin typeface="굴림" charset="-127"/>
                <a:ea typeface="굴림" charset="-127"/>
              </a:rPr>
              <a:t>기존의 </a:t>
            </a:r>
            <a:r>
              <a:rPr lang="en-US" altLang="ko-KR" smtClean="0">
                <a:latin typeface="굴림" charset="-127"/>
                <a:ea typeface="굴림" charset="-127"/>
              </a:rPr>
              <a:t>Enterprise Manager</a:t>
            </a:r>
            <a:r>
              <a:rPr lang="ko-KR" altLang="en-US" smtClean="0">
                <a:latin typeface="굴림" charset="-127"/>
                <a:ea typeface="굴림" charset="-127"/>
              </a:rPr>
              <a:t>와 </a:t>
            </a:r>
            <a:r>
              <a:rPr lang="en-US" altLang="ko-KR" smtClean="0">
                <a:latin typeface="굴림" charset="-127"/>
                <a:ea typeface="굴림" charset="-127"/>
              </a:rPr>
              <a:t>Query Analyzer</a:t>
            </a:r>
            <a:r>
              <a:rPr lang="ko-KR" altLang="en-US" smtClean="0">
                <a:latin typeface="굴림" charset="-127"/>
                <a:ea typeface="굴림" charset="-127"/>
              </a:rPr>
              <a:t>를 통합</a:t>
            </a:r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373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813C24-B7D6-4FE0-95DD-A4C1B1C54D5E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ko-KR"/>
          </a:p>
        </p:txBody>
      </p:sp>
      <p:pic>
        <p:nvPicPr>
          <p:cNvPr id="1027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204864"/>
            <a:ext cx="7272808" cy="413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92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SQL</a:t>
            </a:r>
            <a:endParaRPr lang="ko-KR" altLang="en-US" dirty="0" smtClean="0">
              <a:latin typeface="굴림" charset="-127"/>
              <a:ea typeface="굴림" charset="-127"/>
            </a:endParaRPr>
          </a:p>
        </p:txBody>
      </p:sp>
      <p:sp>
        <p:nvSpPr>
          <p:cNvPr id="1843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/>
              <a:t>SQL</a:t>
            </a:r>
            <a:r>
              <a:rPr lang="ko-KR" altLang="en-US" dirty="0" smtClean="0"/>
              <a:t>의 종류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/>
              <a:t>DDL (Data Definition Language)</a:t>
            </a:r>
          </a:p>
          <a:p>
            <a:pPr lvl="2">
              <a:lnSpc>
                <a:spcPct val="80000"/>
              </a:lnSpc>
            </a:pPr>
            <a:r>
              <a:rPr lang="ko-KR" altLang="en-US" dirty="0" smtClean="0"/>
              <a:t>데이터와 그 구조를 정의 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/>
              <a:t>DCL (Data Control Language)</a:t>
            </a:r>
          </a:p>
          <a:p>
            <a:pPr lvl="2">
              <a:lnSpc>
                <a:spcPct val="80000"/>
              </a:lnSpc>
            </a:pPr>
            <a:r>
              <a:rPr lang="ko-KR" altLang="en-US" dirty="0" smtClean="0"/>
              <a:t>데이터베이스의 사용자 권한을 정의 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/>
              <a:t>DML(Data Manipulation Language)  </a:t>
            </a:r>
            <a:r>
              <a:rPr lang="en-US" altLang="ko-KR" dirty="0" smtClean="0">
                <a:sym typeface="Wingdings" pitchFamily="2" charset="2"/>
              </a:rPr>
              <a:t> </a:t>
            </a:r>
            <a:endParaRPr lang="en-US" altLang="ko-KR" dirty="0" smtClean="0"/>
          </a:p>
          <a:p>
            <a:pPr lvl="2">
              <a:lnSpc>
                <a:spcPct val="80000"/>
              </a:lnSpc>
            </a:pPr>
            <a:r>
              <a:rPr lang="ko-KR" altLang="en-US" dirty="0" smtClean="0"/>
              <a:t>데이터의 검색과 수정</a:t>
            </a:r>
            <a:endParaRPr lang="en-US" altLang="ko-KR" dirty="0" smtClean="0"/>
          </a:p>
          <a:p>
            <a:pPr lvl="2">
              <a:lnSpc>
                <a:spcPct val="80000"/>
              </a:lnSpc>
            </a:pPr>
            <a:endParaRPr lang="ko-KR" altLang="en-US" dirty="0" smtClean="0"/>
          </a:p>
          <a:p>
            <a:pPr>
              <a:lnSpc>
                <a:spcPct val="80000"/>
              </a:lnSpc>
            </a:pPr>
            <a:r>
              <a:rPr lang="en-US" altLang="ko-KR" dirty="0" smtClean="0"/>
              <a:t>SQL </a:t>
            </a:r>
            <a:r>
              <a:rPr lang="ko-KR" altLang="en-US" dirty="0" smtClean="0"/>
              <a:t>문을 이용하는 방법 </a:t>
            </a:r>
          </a:p>
          <a:p>
            <a:pPr lvl="1">
              <a:lnSpc>
                <a:spcPct val="80000"/>
              </a:lnSpc>
            </a:pPr>
            <a:r>
              <a:rPr lang="ko-KR" altLang="en-US" dirty="0" smtClean="0"/>
              <a:t>쿼리 </a:t>
            </a:r>
            <a:r>
              <a:rPr lang="ko-KR" altLang="en-US" dirty="0" err="1" smtClean="0"/>
              <a:t>실행기를</a:t>
            </a:r>
            <a:r>
              <a:rPr lang="ko-KR" altLang="en-US" dirty="0" smtClean="0"/>
              <a:t> 통한 직접 실행</a:t>
            </a:r>
            <a:endParaRPr lang="en-US" altLang="ko-KR" dirty="0" smtClean="0"/>
          </a:p>
          <a:p>
            <a:pPr lvl="1">
              <a:lnSpc>
                <a:spcPct val="80000"/>
              </a:lnSpc>
            </a:pPr>
            <a:r>
              <a:rPr lang="en-US" altLang="ko-KR" dirty="0" smtClean="0"/>
              <a:t>ODBC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ADO</a:t>
            </a:r>
            <a:r>
              <a:rPr lang="ko-KR" altLang="en-US" dirty="0" smtClean="0"/>
              <a:t>등의 방식을 이용하면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베이직이나 </a:t>
            </a:r>
            <a:r>
              <a:rPr lang="en-US" altLang="ko-KR" dirty="0" smtClean="0"/>
              <a:t>ASP</a:t>
            </a:r>
            <a:r>
              <a:rPr lang="ko-KR" altLang="en-US" dirty="0" smtClean="0"/>
              <a:t>와 같은 기타 프로그래밍에서도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 실행 시킬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8435" name="바닥글 개체 틀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>
                <a:ea typeface="굴림" charset="-127"/>
              </a:rPr>
              <a:t>Database Laboratory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1843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5D0DED-30F9-4FA2-B17E-E57BE53FDFE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550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정의어</a:t>
            </a:r>
            <a:r>
              <a:rPr lang="ko-KR" altLang="en-US" dirty="0" smtClean="0"/>
              <a:t> </a:t>
            </a:r>
            <a:r>
              <a:rPr lang="en-US" altLang="ko-KR" sz="2000" dirty="0" smtClean="0"/>
              <a:t>(Data Definition Language, DDL)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/>
          <a:lstStyle/>
          <a:p>
            <a:r>
              <a:rPr lang="ko-KR" altLang="en-US" dirty="0" smtClean="0"/>
              <a:t>테이블 안에 있는 데이터를 제어 할 때 사용하는 언어</a:t>
            </a:r>
            <a:endParaRPr lang="en-US" altLang="ko-KR" dirty="0" smtClean="0"/>
          </a:p>
          <a:p>
            <a:pPr lvl="8"/>
            <a:endParaRPr lang="en-US" altLang="ko-KR" dirty="0" smtClean="0"/>
          </a:p>
          <a:p>
            <a:r>
              <a:rPr lang="en-US" altLang="ko-KR" dirty="0" smtClean="0"/>
              <a:t>DBMS </a:t>
            </a:r>
            <a:r>
              <a:rPr lang="ko-KR" altLang="en-US" dirty="0" smtClean="0"/>
              <a:t>에서 사용할 데이터베이스의 정의 및 변경을 위해서 사용을 하는 언어 </a:t>
            </a:r>
            <a:endParaRPr lang="en-US" altLang="ko-KR" dirty="0" smtClean="0"/>
          </a:p>
          <a:p>
            <a:pPr lvl="8"/>
            <a:endParaRPr lang="en-US" altLang="ko-KR" dirty="0" smtClean="0"/>
          </a:p>
          <a:p>
            <a:r>
              <a:rPr lang="ko-KR" altLang="en-US" dirty="0" smtClean="0"/>
              <a:t>객체의 생성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794441"/>
              </p:ext>
            </p:extLst>
          </p:nvPr>
        </p:nvGraphicFramePr>
        <p:xfrm>
          <a:off x="1500336" y="403387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3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명령어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 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Schema,</a:t>
                      </a:r>
                      <a:r>
                        <a:rPr lang="en-US" altLang="ko-KR" baseline="0" dirty="0" smtClean="0"/>
                        <a:t> Domain, Table, View, Index</a:t>
                      </a:r>
                      <a:r>
                        <a:rPr lang="ko-KR" altLang="en-US" baseline="0" dirty="0" smtClean="0"/>
                        <a:t>를 정의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r>
                        <a:rPr lang="ko-KR" altLang="en-US" dirty="0" smtClean="0"/>
                        <a:t>에 대한 정의를 변경하는</a:t>
                      </a:r>
                      <a:r>
                        <a:rPr lang="ko-KR" altLang="en-US" baseline="0" dirty="0" smtClean="0"/>
                        <a:t> 데 사용함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DROP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Schema,</a:t>
                      </a:r>
                      <a:r>
                        <a:rPr lang="en-US" altLang="ko-KR" baseline="0" dirty="0" smtClean="0"/>
                        <a:t> Domain, Table, View, Index</a:t>
                      </a:r>
                      <a:r>
                        <a:rPr lang="ko-KR" altLang="en-US" baseline="0" dirty="0" smtClean="0"/>
                        <a:t>를 삭제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353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ko-KR" altLang="en-US" dirty="0"/>
              <a:t> </a:t>
            </a:r>
            <a:r>
              <a:rPr lang="en-US" altLang="ko-KR" sz="2000" dirty="0"/>
              <a:t>(Data Definition Language, DDL)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CREATE</a:t>
            </a:r>
            <a:r>
              <a:rPr lang="ko-KR" altLang="en-US" dirty="0" smtClean="0"/>
              <a:t>문</a:t>
            </a:r>
          </a:p>
          <a:p>
            <a:pPr lvl="1"/>
            <a:r>
              <a:rPr lang="en-US" altLang="ko-KR" dirty="0" smtClean="0"/>
              <a:t>CREATE TABLE</a:t>
            </a:r>
            <a:r>
              <a:rPr lang="ko-KR" altLang="en-US" dirty="0" smtClean="0"/>
              <a:t>문 </a:t>
            </a:r>
          </a:p>
          <a:p>
            <a:pPr lvl="2"/>
            <a:r>
              <a:rPr lang="ko-KR" altLang="en-US" dirty="0" smtClean="0"/>
              <a:t>데이터베이스의 정보를 검색하고 수정하기 이전에 해야  할 일이 이러한 정보를 저장하는 개체를 만드는 일이다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57356" y="2857496"/>
            <a:ext cx="5545138" cy="3255963"/>
          </a:xfrm>
          <a:prstGeom prst="rect">
            <a:avLst/>
          </a:prstGeom>
          <a:solidFill>
            <a:srgbClr val="EAEAEA"/>
          </a:solidFill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b="1" dirty="0">
                <a:solidFill>
                  <a:srgbClr val="FF0000"/>
                </a:solidFill>
              </a:rPr>
              <a:t>CREATE TABLE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800080"/>
                </a:solidFill>
              </a:rPr>
              <a:t>테이블이름 </a:t>
            </a:r>
            <a:r>
              <a:rPr lang="en-US" altLang="ko-KR" dirty="0">
                <a:solidFill>
                  <a:srgbClr val="800080"/>
                </a:solidFill>
              </a:rPr>
              <a:t>(</a:t>
            </a:r>
          </a:p>
          <a:p>
            <a:pPr algn="l">
              <a:spcBef>
                <a:spcPct val="50000"/>
              </a:spcBef>
            </a:pPr>
            <a:r>
              <a:rPr lang="en-US" altLang="ko-KR" dirty="0">
                <a:solidFill>
                  <a:srgbClr val="800080"/>
                </a:solidFill>
              </a:rPr>
              <a:t>   </a:t>
            </a:r>
            <a:r>
              <a:rPr lang="ko-KR" altLang="en-US" dirty="0">
                <a:solidFill>
                  <a:srgbClr val="800080"/>
                </a:solidFill>
              </a:rPr>
              <a:t>열</a:t>
            </a:r>
            <a:r>
              <a:rPr lang="en-US" altLang="ko-KR" dirty="0">
                <a:solidFill>
                  <a:srgbClr val="800080"/>
                </a:solidFill>
              </a:rPr>
              <a:t>_</a:t>
            </a:r>
            <a:r>
              <a:rPr lang="ko-KR" altLang="en-US" dirty="0">
                <a:solidFill>
                  <a:srgbClr val="800080"/>
                </a:solidFill>
              </a:rPr>
              <a:t>이름 열의데이터타입</a:t>
            </a:r>
            <a:r>
              <a:rPr lang="en-US" altLang="ko-KR" dirty="0">
                <a:solidFill>
                  <a:srgbClr val="800080"/>
                </a:solidFill>
              </a:rPr>
              <a:t>,</a:t>
            </a:r>
          </a:p>
          <a:p>
            <a:pPr algn="l">
              <a:spcBef>
                <a:spcPct val="50000"/>
              </a:spcBef>
            </a:pPr>
            <a:r>
              <a:rPr lang="en-US" altLang="ko-KR" dirty="0">
                <a:solidFill>
                  <a:srgbClr val="800080"/>
                </a:solidFill>
              </a:rPr>
              <a:t>   </a:t>
            </a:r>
            <a:r>
              <a:rPr lang="ko-KR" altLang="en-US" dirty="0">
                <a:solidFill>
                  <a:srgbClr val="800080"/>
                </a:solidFill>
              </a:rPr>
              <a:t>열</a:t>
            </a:r>
            <a:r>
              <a:rPr lang="en-US" altLang="ko-KR" dirty="0">
                <a:solidFill>
                  <a:srgbClr val="800080"/>
                </a:solidFill>
              </a:rPr>
              <a:t>_</a:t>
            </a:r>
            <a:r>
              <a:rPr lang="ko-KR" altLang="en-US" dirty="0">
                <a:solidFill>
                  <a:srgbClr val="800080"/>
                </a:solidFill>
              </a:rPr>
              <a:t>이름 열의데이터타입 </a:t>
            </a:r>
            <a:r>
              <a:rPr lang="en-US" altLang="ko-KR" dirty="0">
                <a:solidFill>
                  <a:srgbClr val="800080"/>
                </a:solidFill>
              </a:rPr>
              <a:t>NULL or NOT NULL,</a:t>
            </a:r>
          </a:p>
          <a:p>
            <a:pPr algn="l">
              <a:spcBef>
                <a:spcPct val="50000"/>
              </a:spcBef>
            </a:pPr>
            <a:r>
              <a:rPr lang="en-US" altLang="ko-KR" dirty="0">
                <a:solidFill>
                  <a:srgbClr val="800080"/>
                </a:solidFill>
              </a:rPr>
              <a:t>   [</a:t>
            </a:r>
            <a:r>
              <a:rPr lang="en-US" altLang="ko-KR" b="1" dirty="0">
                <a:solidFill>
                  <a:srgbClr val="FF0000"/>
                </a:solidFill>
              </a:rPr>
              <a:t>PRIMARY KEY</a:t>
            </a:r>
            <a:r>
              <a:rPr lang="en-US" altLang="ko-KR" dirty="0">
                <a:solidFill>
                  <a:srgbClr val="800080"/>
                </a:solidFill>
              </a:rPr>
              <a:t>(</a:t>
            </a:r>
            <a:r>
              <a:rPr lang="ko-KR" altLang="en-US" dirty="0">
                <a:solidFill>
                  <a:srgbClr val="800080"/>
                </a:solidFill>
              </a:rPr>
              <a:t>열</a:t>
            </a:r>
            <a:r>
              <a:rPr lang="en-US" altLang="ko-KR" dirty="0">
                <a:solidFill>
                  <a:srgbClr val="800080"/>
                </a:solidFill>
              </a:rPr>
              <a:t>_</a:t>
            </a:r>
            <a:r>
              <a:rPr lang="ko-KR" altLang="en-US" dirty="0">
                <a:solidFill>
                  <a:srgbClr val="800080"/>
                </a:solidFill>
              </a:rPr>
              <a:t>이름 리스트</a:t>
            </a:r>
            <a:r>
              <a:rPr lang="en-US" altLang="ko-KR" dirty="0">
                <a:solidFill>
                  <a:srgbClr val="800080"/>
                </a:solidFill>
              </a:rPr>
              <a:t>),]</a:t>
            </a:r>
          </a:p>
          <a:p>
            <a:pPr algn="l">
              <a:spcBef>
                <a:spcPct val="50000"/>
              </a:spcBef>
            </a:pPr>
            <a:r>
              <a:rPr lang="en-US" altLang="ko-KR" dirty="0">
                <a:solidFill>
                  <a:srgbClr val="800080"/>
                </a:solidFill>
              </a:rPr>
              <a:t>   [</a:t>
            </a:r>
            <a:r>
              <a:rPr lang="en-US" altLang="ko-KR" b="1" dirty="0">
                <a:solidFill>
                  <a:srgbClr val="FF0000"/>
                </a:solidFill>
              </a:rPr>
              <a:t>UNIQUE</a:t>
            </a:r>
            <a:r>
              <a:rPr lang="en-US" altLang="ko-KR" dirty="0">
                <a:solidFill>
                  <a:srgbClr val="800080"/>
                </a:solidFill>
              </a:rPr>
              <a:t>(</a:t>
            </a:r>
            <a:r>
              <a:rPr lang="ko-KR" altLang="en-US" dirty="0">
                <a:solidFill>
                  <a:srgbClr val="800080"/>
                </a:solidFill>
              </a:rPr>
              <a:t>열</a:t>
            </a:r>
            <a:r>
              <a:rPr lang="en-US" altLang="ko-KR" dirty="0">
                <a:solidFill>
                  <a:srgbClr val="800080"/>
                </a:solidFill>
              </a:rPr>
              <a:t>_</a:t>
            </a:r>
            <a:r>
              <a:rPr lang="ko-KR" altLang="en-US" dirty="0">
                <a:solidFill>
                  <a:srgbClr val="800080"/>
                </a:solidFill>
              </a:rPr>
              <a:t>이름 리스트</a:t>
            </a:r>
            <a:r>
              <a:rPr lang="en-US" altLang="ko-KR" dirty="0">
                <a:solidFill>
                  <a:srgbClr val="800080"/>
                </a:solidFill>
              </a:rPr>
              <a:t>),]</a:t>
            </a:r>
          </a:p>
          <a:p>
            <a:pPr algn="l">
              <a:spcBef>
                <a:spcPct val="50000"/>
              </a:spcBef>
            </a:pPr>
            <a:r>
              <a:rPr lang="en-US" altLang="ko-KR" dirty="0">
                <a:solidFill>
                  <a:srgbClr val="800080"/>
                </a:solidFill>
              </a:rPr>
              <a:t>   [</a:t>
            </a:r>
            <a:r>
              <a:rPr lang="en-US" altLang="ko-KR" b="1" dirty="0">
                <a:solidFill>
                  <a:srgbClr val="FF0000"/>
                </a:solidFill>
              </a:rPr>
              <a:t>FOREIGN KEY</a:t>
            </a:r>
            <a:r>
              <a:rPr lang="en-US" altLang="ko-KR" dirty="0">
                <a:solidFill>
                  <a:srgbClr val="800080"/>
                </a:solidFill>
              </a:rPr>
              <a:t>(</a:t>
            </a:r>
            <a:r>
              <a:rPr lang="ko-KR" altLang="en-US" dirty="0">
                <a:solidFill>
                  <a:srgbClr val="800080"/>
                </a:solidFill>
              </a:rPr>
              <a:t>열</a:t>
            </a:r>
            <a:r>
              <a:rPr lang="en-US" altLang="ko-KR" dirty="0">
                <a:solidFill>
                  <a:srgbClr val="800080"/>
                </a:solidFill>
              </a:rPr>
              <a:t>_</a:t>
            </a:r>
            <a:r>
              <a:rPr lang="ko-KR" altLang="en-US" dirty="0">
                <a:solidFill>
                  <a:srgbClr val="800080"/>
                </a:solidFill>
              </a:rPr>
              <a:t>이름 리스트</a:t>
            </a:r>
            <a:r>
              <a:rPr lang="en-US" altLang="ko-KR" dirty="0">
                <a:solidFill>
                  <a:srgbClr val="800080"/>
                </a:solidFill>
              </a:rPr>
              <a:t>),</a:t>
            </a:r>
          </a:p>
          <a:p>
            <a:pPr algn="l">
              <a:spcBef>
                <a:spcPct val="50000"/>
              </a:spcBef>
            </a:pPr>
            <a:r>
              <a:rPr lang="en-US" altLang="ko-KR" dirty="0">
                <a:solidFill>
                  <a:srgbClr val="800080"/>
                </a:solidFill>
              </a:rPr>
              <a:t>          </a:t>
            </a:r>
            <a:r>
              <a:rPr lang="en-US" altLang="ko-KR" b="1" dirty="0">
                <a:solidFill>
                  <a:srgbClr val="FF0000"/>
                </a:solidFill>
              </a:rPr>
              <a:t>REFERENCE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800080"/>
                </a:solidFill>
              </a:rPr>
              <a:t>기본테이블 </a:t>
            </a:r>
            <a:r>
              <a:rPr lang="en-US" altLang="ko-KR" dirty="0">
                <a:solidFill>
                  <a:srgbClr val="800080"/>
                </a:solidFill>
              </a:rPr>
              <a:t>[()]]</a:t>
            </a:r>
          </a:p>
          <a:p>
            <a:pPr algn="l">
              <a:spcBef>
                <a:spcPct val="50000"/>
              </a:spcBef>
            </a:pPr>
            <a:r>
              <a:rPr lang="en-US" altLang="ko-KR" dirty="0">
                <a:solidFill>
                  <a:srgbClr val="800080"/>
                </a:solidFill>
              </a:rPr>
              <a:t> </a:t>
            </a:r>
            <a:r>
              <a:rPr lang="en-US" altLang="ko-KR" dirty="0">
                <a:solidFill>
                  <a:srgbClr val="800080"/>
                </a:solidFill>
                <a:latin typeface="Arial"/>
              </a:rPr>
              <a:t>…</a:t>
            </a:r>
            <a:r>
              <a:rPr lang="en-US" altLang="ko-KR" dirty="0">
                <a:solidFill>
                  <a:srgbClr val="800080"/>
                </a:solidFill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725948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ko-KR" altLang="en-US" dirty="0"/>
              <a:t> </a:t>
            </a:r>
            <a:r>
              <a:rPr lang="en-US" altLang="ko-KR" sz="2000" dirty="0"/>
              <a:t>(Data Definition Language, DDL)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ALTER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– column </a:t>
            </a:r>
            <a:r>
              <a:rPr lang="ko-KR" altLang="en-US" dirty="0" smtClean="0"/>
              <a:t>추가 </a:t>
            </a:r>
            <a:endParaRPr lang="en-US" altLang="ko-KR" dirty="0" smtClean="0"/>
          </a:p>
          <a:p>
            <a:pPr lvl="1"/>
            <a:r>
              <a:rPr lang="ko-KR" altLang="en-US" dirty="0"/>
              <a:t>생성된 개체를 </a:t>
            </a:r>
            <a:r>
              <a:rPr lang="ko-KR" altLang="en-US" dirty="0" err="1"/>
              <a:t>수정할때</a:t>
            </a:r>
            <a:r>
              <a:rPr lang="ko-KR" altLang="en-US" dirty="0"/>
              <a:t> 사용되는 </a:t>
            </a:r>
            <a:r>
              <a:rPr lang="en-US" altLang="ko-KR" dirty="0"/>
              <a:t>DDL</a:t>
            </a:r>
            <a:r>
              <a:rPr lang="ko-KR" altLang="en-US" dirty="0"/>
              <a:t>문</a:t>
            </a:r>
            <a:endParaRPr lang="en-US" altLang="ko-KR" dirty="0"/>
          </a:p>
          <a:p>
            <a:pPr marL="274638" lvl="1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DROP</a:t>
            </a:r>
            <a:r>
              <a:rPr lang="ko-KR" altLang="en-US" dirty="0" smtClean="0"/>
              <a:t>문 </a:t>
            </a:r>
            <a:endParaRPr lang="en-US" altLang="ko-KR" dirty="0"/>
          </a:p>
          <a:p>
            <a:pPr lvl="1"/>
            <a:r>
              <a:rPr lang="ko-KR" altLang="en-US" dirty="0" smtClean="0"/>
              <a:t>생성된 테이블을 삭제하는데 사용</a:t>
            </a:r>
            <a:endParaRPr lang="en-US" altLang="ko-KR" dirty="0" smtClean="0"/>
          </a:p>
          <a:p>
            <a:pPr marL="274638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96144" y="2433464"/>
            <a:ext cx="7920880" cy="784830"/>
          </a:xfrm>
          <a:prstGeom prst="rect">
            <a:avLst/>
          </a:prstGeom>
          <a:solidFill>
            <a:srgbClr val="EAEAEA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b="1" dirty="0" smtClean="0">
                <a:solidFill>
                  <a:srgbClr val="FF0000"/>
                </a:solidFill>
              </a:rPr>
              <a:t>ALTER </a:t>
            </a:r>
            <a:r>
              <a:rPr lang="en-US" altLang="ko-KR" b="1" dirty="0">
                <a:solidFill>
                  <a:srgbClr val="FF0000"/>
                </a:solidFill>
              </a:rPr>
              <a:t>TABLE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800080"/>
                </a:solidFill>
              </a:rPr>
              <a:t>테이블이름 </a:t>
            </a:r>
            <a:r>
              <a:rPr lang="en-US" altLang="ko-KR" dirty="0">
                <a:solidFill>
                  <a:srgbClr val="800080"/>
                </a:solidFill>
              </a:rPr>
              <a:t>(</a:t>
            </a:r>
          </a:p>
          <a:p>
            <a:pPr algn="l">
              <a:spcBef>
                <a:spcPct val="50000"/>
              </a:spcBef>
            </a:pPr>
            <a:r>
              <a:rPr lang="en-US" altLang="ko-KR" dirty="0" smtClean="0">
                <a:solidFill>
                  <a:srgbClr val="800080"/>
                </a:solidFill>
                <a:latin typeface="Arial"/>
              </a:rPr>
              <a:t>ADD </a:t>
            </a:r>
            <a:r>
              <a:rPr lang="ko-KR" altLang="en-US" dirty="0" smtClean="0">
                <a:solidFill>
                  <a:srgbClr val="800080"/>
                </a:solidFill>
                <a:latin typeface="Arial"/>
              </a:rPr>
              <a:t>추가할 </a:t>
            </a:r>
            <a:r>
              <a:rPr lang="en-US" altLang="ko-KR" dirty="0" smtClean="0">
                <a:solidFill>
                  <a:srgbClr val="800080"/>
                </a:solidFill>
                <a:latin typeface="Arial"/>
              </a:rPr>
              <a:t>column</a:t>
            </a:r>
            <a:r>
              <a:rPr lang="ko-KR" altLang="en-US" dirty="0" smtClean="0">
                <a:solidFill>
                  <a:srgbClr val="800080"/>
                </a:solidFill>
                <a:latin typeface="Arial"/>
              </a:rPr>
              <a:t>명</a:t>
            </a:r>
            <a:r>
              <a:rPr lang="en-US" altLang="ko-KR" dirty="0" smtClean="0">
                <a:solidFill>
                  <a:srgbClr val="800080"/>
                </a:solidFill>
                <a:latin typeface="Arial"/>
              </a:rPr>
              <a:t>, </a:t>
            </a:r>
            <a:r>
              <a:rPr lang="ko-KR" altLang="en-US" dirty="0" smtClean="0">
                <a:solidFill>
                  <a:srgbClr val="800080"/>
                </a:solidFill>
                <a:latin typeface="Arial"/>
              </a:rPr>
              <a:t>추가할 </a:t>
            </a:r>
            <a:r>
              <a:rPr lang="en-US" altLang="ko-KR" dirty="0" smtClean="0">
                <a:solidFill>
                  <a:srgbClr val="800080"/>
                </a:solidFill>
                <a:latin typeface="Arial"/>
              </a:rPr>
              <a:t>column</a:t>
            </a:r>
            <a:r>
              <a:rPr lang="ko-KR" altLang="en-US" dirty="0">
                <a:solidFill>
                  <a:srgbClr val="800080"/>
                </a:solidFill>
                <a:latin typeface="Arial"/>
              </a:rPr>
              <a:t> </a:t>
            </a:r>
            <a:r>
              <a:rPr lang="ko-KR" altLang="en-US" dirty="0" smtClean="0">
                <a:solidFill>
                  <a:srgbClr val="800080"/>
                </a:solidFill>
                <a:latin typeface="Arial"/>
              </a:rPr>
              <a:t>데이터 타입</a:t>
            </a:r>
            <a:r>
              <a:rPr lang="en-US" altLang="ko-KR" dirty="0" smtClean="0">
                <a:solidFill>
                  <a:srgbClr val="800080"/>
                </a:solidFill>
                <a:latin typeface="Arial"/>
              </a:rPr>
              <a:t>,NULL or NOT NOLL</a:t>
            </a:r>
            <a:r>
              <a:rPr lang="en-US" altLang="ko-KR" dirty="0" smtClean="0">
                <a:solidFill>
                  <a:srgbClr val="800080"/>
                </a:solidFill>
              </a:rPr>
              <a:t>);</a:t>
            </a:r>
            <a:endParaRPr lang="en-US" altLang="ko-KR" dirty="0">
              <a:solidFill>
                <a:srgbClr val="80008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83568" y="4660394"/>
            <a:ext cx="2952328" cy="369332"/>
          </a:xfrm>
          <a:prstGeom prst="rect">
            <a:avLst/>
          </a:prstGeom>
          <a:solidFill>
            <a:srgbClr val="EAEAEA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b="1" dirty="0" smtClean="0">
                <a:solidFill>
                  <a:srgbClr val="FF0000"/>
                </a:solidFill>
              </a:rPr>
              <a:t>DROP </a:t>
            </a:r>
            <a:r>
              <a:rPr lang="en-US" altLang="ko-KR" b="1" dirty="0">
                <a:solidFill>
                  <a:srgbClr val="FF0000"/>
                </a:solidFill>
              </a:rPr>
              <a:t>TABLE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800080"/>
                </a:solidFill>
              </a:rPr>
              <a:t>테이블이름</a:t>
            </a:r>
            <a:endParaRPr lang="en-US" altLang="ko-KR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124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조작어</a:t>
            </a:r>
            <a:r>
              <a:rPr lang="ko-KR" altLang="en-US" dirty="0" smtClean="0"/>
              <a:t> </a:t>
            </a:r>
            <a:r>
              <a:rPr lang="en-US" altLang="ko-KR" sz="2000" dirty="0" smtClean="0"/>
              <a:t>(Data Manipulation Language, DML)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적절한 데이터 모델로 구축된 데이터를 </a:t>
            </a:r>
            <a:r>
              <a:rPr lang="ko-KR" altLang="en-US" dirty="0" err="1" smtClean="0"/>
              <a:t>엑세스</a:t>
            </a:r>
            <a:r>
              <a:rPr lang="ko-KR" altLang="en-US" dirty="0" smtClean="0"/>
              <a:t> 하고 조작하기 위한 언어</a:t>
            </a:r>
            <a:endParaRPr lang="en-US" altLang="ko-KR" dirty="0" smtClean="0"/>
          </a:p>
          <a:p>
            <a:pPr lvl="8"/>
            <a:endParaRPr lang="en-US" altLang="ko-KR" dirty="0" smtClean="0"/>
          </a:p>
          <a:p>
            <a:r>
              <a:rPr lang="en-US" altLang="ko-KR" dirty="0"/>
              <a:t>Table, Index, View, Stored Procedure </a:t>
            </a:r>
            <a:r>
              <a:rPr lang="ko-KR" altLang="en-US" dirty="0"/>
              <a:t>등과 같은 데이터베이스의 개체들을 생성</a:t>
            </a:r>
            <a:r>
              <a:rPr lang="en-US" altLang="ko-KR" dirty="0"/>
              <a:t>,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삭제하는데 사용된다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59812"/>
              </p:ext>
            </p:extLst>
          </p:nvPr>
        </p:nvGraphicFramePr>
        <p:xfrm>
          <a:off x="1403648" y="386104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1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명령어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기 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SELECT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테이블에서 조건에 맞는 개체를 검색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INSERT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테이블에서 새로운 개체를 삽입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테이블에서 조건에 맞는 개체를 삭제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UPDATA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테이블에서 조건에 맞는 개체를 내용을 변경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92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Univ. DB Lab.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4D99-3A52-4C47-A326-0872C3A8BBCB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Server Installation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설치하기 전 점검 사항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00113" y="2205038"/>
            <a:ext cx="209391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400">
                <a:solidFill>
                  <a:schemeClr val="tx1"/>
                </a:solidFill>
              </a:rPr>
              <a:t>하드웨어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900113" y="3213100"/>
            <a:ext cx="2093912" cy="14398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>
                <a:solidFill>
                  <a:schemeClr val="tx1"/>
                </a:solidFill>
              </a:rPr>
              <a:t>메모리</a:t>
            </a:r>
            <a:r>
              <a:rPr lang="en-US" altLang="ko-KR">
                <a:solidFill>
                  <a:schemeClr val="tx1"/>
                </a:solidFill>
              </a:rPr>
              <a:t>(RAM)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900113" y="4652962"/>
            <a:ext cx="2093912" cy="1368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>
                <a:solidFill>
                  <a:schemeClr val="tx1"/>
                </a:solidFill>
              </a:rPr>
              <a:t>하드디스크 공간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916238" y="2205038"/>
            <a:ext cx="575945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400">
                <a:solidFill>
                  <a:schemeClr val="tx1"/>
                </a:solidFill>
              </a:rPr>
              <a:t>최소 요구 사항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900113" y="2709863"/>
            <a:ext cx="2093912" cy="5048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>
                <a:solidFill>
                  <a:schemeClr val="tx1"/>
                </a:solidFill>
              </a:rPr>
              <a:t>컴퓨터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2916238" y="2709863"/>
            <a:ext cx="5759450" cy="5048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Intel </a:t>
            </a:r>
            <a:r>
              <a:rPr lang="ko-KR" altLang="en-US" dirty="0">
                <a:solidFill>
                  <a:schemeClr val="tx1"/>
                </a:solidFill>
              </a:rPr>
              <a:t>또는 호환 가능한 </a:t>
            </a:r>
            <a:r>
              <a:rPr lang="en-US" altLang="ko-KR" dirty="0">
                <a:solidFill>
                  <a:schemeClr val="tx1"/>
                </a:solidFill>
              </a:rPr>
              <a:t>Pentium </a:t>
            </a:r>
            <a:r>
              <a:rPr lang="en-US" altLang="ko-KR" dirty="0" smtClean="0">
                <a:solidFill>
                  <a:schemeClr val="tx1"/>
                </a:solidFill>
              </a:rPr>
              <a:t>1.0GHz </a:t>
            </a:r>
            <a:r>
              <a:rPr lang="ko-KR" altLang="en-US" dirty="0">
                <a:solidFill>
                  <a:schemeClr val="tx1"/>
                </a:solidFill>
              </a:rPr>
              <a:t>이상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2916238" y="3213100"/>
            <a:ext cx="5759450" cy="14398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Enterprise Edition ; </a:t>
            </a:r>
            <a:r>
              <a:rPr lang="ko-KR" altLang="en-US" dirty="0">
                <a:solidFill>
                  <a:schemeClr val="tx1"/>
                </a:solidFill>
              </a:rPr>
              <a:t>최소 </a:t>
            </a:r>
            <a:r>
              <a:rPr lang="en-US" altLang="ko-KR" dirty="0" smtClean="0">
                <a:solidFill>
                  <a:schemeClr val="tx1"/>
                </a:solidFill>
              </a:rPr>
              <a:t>1GB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</a:rPr>
              <a:t>4GB </a:t>
            </a:r>
            <a:r>
              <a:rPr lang="ko-KR" altLang="en-US" dirty="0">
                <a:solidFill>
                  <a:schemeClr val="tx1"/>
                </a:solidFill>
              </a:rPr>
              <a:t>이상 권장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Standard Edition ; </a:t>
            </a:r>
            <a:r>
              <a:rPr lang="ko-KR" altLang="en-US" dirty="0">
                <a:solidFill>
                  <a:schemeClr val="tx1"/>
                </a:solidFill>
              </a:rPr>
              <a:t>최소 </a:t>
            </a:r>
            <a:r>
              <a:rPr lang="en-US" altLang="ko-KR" dirty="0" smtClean="0"/>
              <a:t>1GB, 4GB </a:t>
            </a:r>
            <a:r>
              <a:rPr lang="ko-KR" altLang="en-US" dirty="0" smtClean="0"/>
              <a:t>이상 권장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Personal Edition ; </a:t>
            </a:r>
            <a:r>
              <a:rPr lang="ko-KR" altLang="en-US" dirty="0">
                <a:solidFill>
                  <a:schemeClr val="tx1"/>
                </a:solidFill>
              </a:rPr>
              <a:t>최소 </a:t>
            </a:r>
            <a:r>
              <a:rPr lang="en-US" altLang="ko-KR" dirty="0" smtClean="0"/>
              <a:t>1GB, 4GB </a:t>
            </a:r>
            <a:r>
              <a:rPr lang="ko-KR" altLang="en-US" dirty="0" smtClean="0"/>
              <a:t>이상 권장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▶ </a:t>
            </a:r>
            <a:r>
              <a:rPr lang="en-US" altLang="ko-KR" sz="1600" dirty="0">
                <a:solidFill>
                  <a:schemeClr val="tx1"/>
                </a:solidFill>
              </a:rPr>
              <a:t>OS </a:t>
            </a:r>
            <a:r>
              <a:rPr lang="ko-KR" altLang="en-US" sz="1600" dirty="0">
                <a:solidFill>
                  <a:schemeClr val="tx1"/>
                </a:solidFill>
              </a:rPr>
              <a:t>요구 사항에 따라 추가 메모리가 필요할 수 있다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2916238" y="4652962"/>
            <a:ext cx="5759450" cy="1368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SQL </a:t>
            </a:r>
            <a:r>
              <a:rPr lang="ko-KR" altLang="en-US" dirty="0">
                <a:solidFill>
                  <a:schemeClr val="tx1"/>
                </a:solidFill>
              </a:rPr>
              <a:t>서버 데이터베이스 구성요소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표준 </a:t>
            </a:r>
            <a:r>
              <a:rPr lang="en-US" altLang="ko-KR" dirty="0" smtClean="0">
                <a:solidFill>
                  <a:schemeClr val="tx1"/>
                </a:solidFill>
              </a:rPr>
              <a:t>711MB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Analysis Services : </a:t>
            </a:r>
            <a:r>
              <a:rPr lang="ko-KR" altLang="en-US" dirty="0" smtClean="0"/>
              <a:t>표준 </a:t>
            </a:r>
            <a:r>
              <a:rPr lang="en-US" altLang="ko-KR" dirty="0" smtClean="0">
                <a:solidFill>
                  <a:schemeClr val="tx1"/>
                </a:solidFill>
              </a:rPr>
              <a:t>345MB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/>
              <a:t>클라이언트 구성 요소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smtClean="0">
                <a:solidFill>
                  <a:schemeClr val="tx1"/>
                </a:solidFill>
              </a:rPr>
              <a:t>1823MB</a:t>
            </a:r>
          </a:p>
          <a:p>
            <a:r>
              <a:rPr lang="en-US" altLang="ko-KR" dirty="0" smtClean="0"/>
              <a:t>Integration Services : 591MB</a:t>
            </a:r>
          </a:p>
          <a:p>
            <a:r>
              <a:rPr lang="en-US" altLang="ko-KR" dirty="0" smtClean="0"/>
              <a:t>Reporting Services </a:t>
            </a:r>
            <a:r>
              <a:rPr lang="ko-KR" altLang="en-US" dirty="0" smtClean="0"/>
              <a:t>및 보고서 관리자 </a:t>
            </a:r>
            <a:r>
              <a:rPr lang="en-US" altLang="ko-KR" dirty="0" smtClean="0"/>
              <a:t>: 304MB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r>
              <a:rPr lang="en-US" altLang="ko-KR" sz="2000" dirty="0"/>
              <a:t>(Data Manipulation Language, DML)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문</a:t>
            </a:r>
          </a:p>
          <a:p>
            <a:pPr lvl="1"/>
            <a:r>
              <a:rPr lang="ko-KR" altLang="en-US" dirty="0" smtClean="0"/>
              <a:t>테이블이나 </a:t>
            </a:r>
            <a:r>
              <a:rPr lang="ko-KR" altLang="en-US" dirty="0" err="1" smtClean="0"/>
              <a:t>뷰에서</a:t>
            </a:r>
            <a:r>
              <a:rPr lang="ko-KR" altLang="en-US" dirty="0" smtClean="0"/>
              <a:t> 데이터를 보여주는데 사용된다 </a:t>
            </a:r>
          </a:p>
          <a:p>
            <a:pPr lvl="1"/>
            <a:r>
              <a:rPr lang="ko-KR" altLang="en-US" dirty="0" smtClean="0"/>
              <a:t>테이블에 추가된 데이터를 검색할 때 사용한다   </a:t>
            </a:r>
          </a:p>
          <a:p>
            <a:pPr lvl="1"/>
            <a:r>
              <a:rPr lang="en-US" altLang="ko-KR" dirty="0" smtClean="0"/>
              <a:t>Keyword : SELECT, FROM, WHERE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데이터 검색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전체 데이터 검색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31640" y="3380799"/>
            <a:ext cx="5761038" cy="1200329"/>
          </a:xfrm>
          <a:prstGeom prst="rect">
            <a:avLst/>
          </a:prstGeom>
          <a:solidFill>
            <a:srgbClr val="EAEAEA"/>
          </a:solidFill>
          <a:ln w="19050" algn="ctr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b="1" dirty="0">
                <a:solidFill>
                  <a:srgbClr val="FF0000"/>
                </a:solidFill>
              </a:rPr>
              <a:t>SELECT</a:t>
            </a:r>
            <a:r>
              <a:rPr lang="en-US" altLang="ko-KR" b="1" dirty="0"/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선택한 </a:t>
            </a:r>
            <a:r>
              <a:rPr lang="en-US" altLang="ko-KR" b="1" dirty="0" smtClean="0">
                <a:solidFill>
                  <a:schemeClr val="tx1"/>
                </a:solidFill>
              </a:rPr>
              <a:t>column</a:t>
            </a:r>
            <a:r>
              <a:rPr lang="ko-KR" altLang="en-US" b="1" dirty="0" smtClean="0">
                <a:solidFill>
                  <a:schemeClr val="tx1"/>
                </a:solidFill>
              </a:rPr>
              <a:t>명</a:t>
            </a: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endParaRPr lang="en-US" altLang="ko-KR" b="1" dirty="0">
              <a:solidFill>
                <a:srgbClr val="339966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altLang="ko-KR" b="1" dirty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FROM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선택한 </a:t>
            </a:r>
            <a:r>
              <a:rPr lang="en-US" altLang="ko-KR" b="1" dirty="0" smtClean="0">
                <a:solidFill>
                  <a:schemeClr val="tx1"/>
                </a:solidFill>
              </a:rPr>
              <a:t>column</a:t>
            </a:r>
            <a:r>
              <a:rPr lang="ko-KR" altLang="en-US" b="1" dirty="0" smtClean="0">
                <a:solidFill>
                  <a:schemeClr val="tx1"/>
                </a:solidFill>
              </a:rPr>
              <a:t>의 </a:t>
            </a:r>
            <a:r>
              <a:rPr lang="en-US" altLang="ko-KR" b="1" dirty="0" smtClean="0">
                <a:solidFill>
                  <a:schemeClr val="tx1"/>
                </a:solidFill>
              </a:rPr>
              <a:t>Table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WHERE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조건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331640" y="5075892"/>
            <a:ext cx="5761038" cy="369332"/>
          </a:xfrm>
          <a:prstGeom prst="rect">
            <a:avLst/>
          </a:prstGeom>
          <a:solidFill>
            <a:srgbClr val="EAEAEA"/>
          </a:solidFill>
          <a:ln w="19050" algn="ctr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b="1" dirty="0">
                <a:solidFill>
                  <a:srgbClr val="FF0000"/>
                </a:solidFill>
              </a:rPr>
              <a:t>SELECT</a:t>
            </a:r>
            <a:r>
              <a:rPr lang="en-US" altLang="ko-KR" b="1" dirty="0"/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*</a:t>
            </a:r>
            <a:r>
              <a:rPr lang="en-US" altLang="ko-KR" b="1" dirty="0">
                <a:solidFill>
                  <a:srgbClr val="339966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FROM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선택한 </a:t>
            </a:r>
            <a:r>
              <a:rPr lang="en-US" altLang="ko-KR" b="1" dirty="0" smtClean="0">
                <a:solidFill>
                  <a:schemeClr val="tx1"/>
                </a:solidFill>
              </a:rPr>
              <a:t>column</a:t>
            </a:r>
            <a:r>
              <a:rPr lang="ko-KR" altLang="en-US" b="1" dirty="0" smtClean="0">
                <a:solidFill>
                  <a:schemeClr val="tx1"/>
                </a:solidFill>
              </a:rPr>
              <a:t>의 </a:t>
            </a:r>
            <a:r>
              <a:rPr lang="en-US" altLang="ko-KR" b="1" dirty="0" smtClean="0">
                <a:solidFill>
                  <a:schemeClr val="tx1"/>
                </a:solidFill>
              </a:rPr>
              <a:t>Table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44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r>
              <a:rPr lang="en-US" altLang="ko-KR" sz="2000" dirty="0"/>
              <a:t>(Data Manipulation Language, DML)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marL="547687" lvl="2">
              <a:spcBef>
                <a:spcPts val="600"/>
              </a:spcBef>
              <a:buClr>
                <a:schemeClr val="accent1"/>
              </a:buClr>
            </a:pPr>
            <a:r>
              <a:rPr lang="ko-KR" altLang="en-US" dirty="0"/>
              <a:t>테이블에 어떠한 특정 </a:t>
            </a:r>
            <a:r>
              <a:rPr lang="en-US" altLang="ko-KR" dirty="0"/>
              <a:t>row </a:t>
            </a:r>
            <a:r>
              <a:rPr lang="ko-KR" altLang="en-US" dirty="0"/>
              <a:t>를 </a:t>
            </a:r>
            <a:r>
              <a:rPr lang="ko-KR" altLang="en-US" dirty="0" smtClean="0"/>
              <a:t>추가할 때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DELETE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테이블에 특정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를 삭제할 때 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UPDATE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테이블이나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특정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에서 데이터를 업데이트 할 때 사용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15616" y="2185869"/>
            <a:ext cx="5761038" cy="784830"/>
          </a:xfrm>
          <a:prstGeom prst="rect">
            <a:avLst/>
          </a:prstGeom>
          <a:solidFill>
            <a:srgbClr val="EAEAEA"/>
          </a:solidFill>
          <a:ln w="19050" algn="ctr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b="1" dirty="0" smtClean="0">
                <a:solidFill>
                  <a:srgbClr val="FF0000"/>
                </a:solidFill>
              </a:rPr>
              <a:t>INSERT INTO</a:t>
            </a:r>
            <a:r>
              <a:rPr lang="en-US" altLang="ko-KR" b="1" dirty="0" smtClean="0"/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선택한 </a:t>
            </a:r>
            <a:r>
              <a:rPr lang="en-US" altLang="ko-KR" b="1" dirty="0" smtClean="0">
                <a:solidFill>
                  <a:schemeClr val="tx1"/>
                </a:solidFill>
              </a:rPr>
              <a:t>Table</a:t>
            </a:r>
            <a:r>
              <a:rPr lang="ko-KR" altLang="en-US" b="1" dirty="0" smtClean="0">
                <a:solidFill>
                  <a:schemeClr val="tx1"/>
                </a:solidFill>
              </a:rPr>
              <a:t>명 </a:t>
            </a:r>
            <a:r>
              <a:rPr lang="en-US" altLang="ko-KR" b="1" dirty="0" smtClean="0">
                <a:solidFill>
                  <a:schemeClr val="tx1"/>
                </a:solidFill>
              </a:rPr>
              <a:t>(Table</a:t>
            </a:r>
            <a:r>
              <a:rPr lang="ko-KR" altLang="en-US" b="1" dirty="0" smtClean="0">
                <a:solidFill>
                  <a:schemeClr val="tx1"/>
                </a:solidFill>
              </a:rPr>
              <a:t>의 </a:t>
            </a:r>
            <a:r>
              <a:rPr lang="en-US" altLang="ko-KR" b="1" dirty="0" smtClean="0">
                <a:solidFill>
                  <a:schemeClr val="tx1"/>
                </a:solidFill>
              </a:rPr>
              <a:t>column</a:t>
            </a:r>
            <a:r>
              <a:rPr lang="ko-KR" altLang="en-US" b="1" dirty="0" smtClean="0">
                <a:solidFill>
                  <a:schemeClr val="tx1"/>
                </a:solidFill>
              </a:rPr>
              <a:t>명</a:t>
            </a:r>
            <a:r>
              <a:rPr lang="en-US" altLang="ko-KR" b="1" dirty="0" smtClean="0">
                <a:solidFill>
                  <a:schemeClr val="tx1"/>
                </a:solidFill>
              </a:rPr>
              <a:t>)   </a:t>
            </a:r>
            <a:endParaRPr lang="en-US" altLang="ko-KR" b="1" dirty="0">
              <a:solidFill>
                <a:srgbClr val="339966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altLang="ko-KR" b="1" dirty="0" smtClean="0">
                <a:solidFill>
                  <a:srgbClr val="FF0000"/>
                </a:solidFill>
              </a:rPr>
              <a:t>VALUES </a:t>
            </a:r>
            <a:r>
              <a:rPr lang="en-US" altLang="ko-KR" b="1" dirty="0" smtClean="0">
                <a:solidFill>
                  <a:schemeClr val="tx1"/>
                </a:solidFill>
              </a:rPr>
              <a:t>(‘column </a:t>
            </a:r>
            <a:r>
              <a:rPr lang="ko-KR" altLang="en-US" b="1" dirty="0" smtClean="0">
                <a:solidFill>
                  <a:schemeClr val="tx1"/>
                </a:solidFill>
              </a:rPr>
              <a:t>값</a:t>
            </a:r>
            <a:r>
              <a:rPr lang="en-US" altLang="ko-KR" b="1" dirty="0" smtClean="0">
                <a:solidFill>
                  <a:schemeClr val="tx1"/>
                </a:solidFill>
              </a:rPr>
              <a:t>’)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35696" y="5226035"/>
            <a:ext cx="5616624" cy="1200329"/>
          </a:xfrm>
          <a:prstGeom prst="rect">
            <a:avLst/>
          </a:prstGeom>
          <a:solidFill>
            <a:srgbClr val="EAEAEA"/>
          </a:solidFill>
          <a:ln w="19050" algn="ctr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b="1" dirty="0" smtClean="0">
                <a:solidFill>
                  <a:srgbClr val="FF0000"/>
                </a:solidFill>
              </a:rPr>
              <a:t>UPDATE</a:t>
            </a:r>
            <a:r>
              <a:rPr lang="en-US" altLang="ko-KR" b="1" dirty="0" smtClean="0"/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선택한 </a:t>
            </a:r>
            <a:r>
              <a:rPr lang="en-US" altLang="ko-KR" b="1" dirty="0" smtClean="0">
                <a:solidFill>
                  <a:schemeClr val="tx1"/>
                </a:solidFill>
              </a:rPr>
              <a:t>Table</a:t>
            </a:r>
            <a:r>
              <a:rPr lang="ko-KR" altLang="en-US" b="1" dirty="0" smtClean="0">
                <a:solidFill>
                  <a:schemeClr val="tx1"/>
                </a:solidFill>
              </a:rPr>
              <a:t>명 </a:t>
            </a: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endParaRPr lang="en-US" altLang="ko-KR" b="1" dirty="0">
              <a:solidFill>
                <a:srgbClr val="339966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altLang="ko-KR" b="1" dirty="0" smtClean="0">
                <a:solidFill>
                  <a:srgbClr val="FF0000"/>
                </a:solidFill>
              </a:rPr>
              <a:t>SET  </a:t>
            </a:r>
            <a:r>
              <a:rPr lang="en-US" altLang="ko-KR" b="1" dirty="0" smtClean="0">
                <a:solidFill>
                  <a:schemeClr val="tx1"/>
                </a:solidFill>
              </a:rPr>
              <a:t>column </a:t>
            </a:r>
            <a:r>
              <a:rPr lang="ko-KR" altLang="en-US" b="1" dirty="0" smtClean="0">
                <a:solidFill>
                  <a:schemeClr val="tx1"/>
                </a:solidFill>
              </a:rPr>
              <a:t>명 </a:t>
            </a:r>
            <a:r>
              <a:rPr lang="en-US" altLang="ko-KR" b="1" dirty="0" smtClean="0">
                <a:solidFill>
                  <a:schemeClr val="tx1"/>
                </a:solidFill>
              </a:rPr>
              <a:t>= ‘</a:t>
            </a:r>
            <a:r>
              <a:rPr lang="ko-KR" altLang="en-US" b="1" dirty="0" smtClean="0">
                <a:solidFill>
                  <a:schemeClr val="tx1"/>
                </a:solidFill>
              </a:rPr>
              <a:t>변경할 </a:t>
            </a:r>
            <a:r>
              <a:rPr lang="en-US" altLang="ko-KR" b="1" dirty="0" smtClean="0">
                <a:solidFill>
                  <a:schemeClr val="tx1"/>
                </a:solidFill>
              </a:rPr>
              <a:t>column </a:t>
            </a:r>
            <a:r>
              <a:rPr lang="ko-KR" altLang="en-US" b="1" dirty="0" smtClean="0">
                <a:solidFill>
                  <a:schemeClr val="tx1"/>
                </a:solidFill>
              </a:rPr>
              <a:t>값</a:t>
            </a:r>
            <a:r>
              <a:rPr lang="en-US" altLang="ko-KR" b="1" dirty="0" smtClean="0">
                <a:solidFill>
                  <a:schemeClr val="tx1"/>
                </a:solidFill>
              </a:rPr>
              <a:t>’</a:t>
            </a:r>
          </a:p>
          <a:p>
            <a:pPr algn="l">
              <a:spcBef>
                <a:spcPct val="50000"/>
              </a:spcBef>
            </a:pPr>
            <a:r>
              <a:rPr lang="en-US" altLang="ko-KR" b="1" dirty="0" smtClean="0">
                <a:solidFill>
                  <a:srgbClr val="FF0000"/>
                </a:solidFill>
              </a:rPr>
              <a:t>WHERE </a:t>
            </a:r>
            <a:r>
              <a:rPr lang="en-US" altLang="ko-KR" b="1" dirty="0" smtClean="0">
                <a:solidFill>
                  <a:schemeClr val="tx1"/>
                </a:solidFill>
              </a:rPr>
              <a:t>column </a:t>
            </a:r>
            <a:r>
              <a:rPr lang="ko-KR" altLang="en-US" b="1" dirty="0" smtClean="0">
                <a:solidFill>
                  <a:schemeClr val="tx1"/>
                </a:solidFill>
              </a:rPr>
              <a:t>명 </a:t>
            </a:r>
            <a:r>
              <a:rPr lang="en-US" altLang="ko-KR" b="1" dirty="0" smtClean="0">
                <a:solidFill>
                  <a:schemeClr val="tx1"/>
                </a:solidFill>
              </a:rPr>
              <a:t>= ‘</a:t>
            </a:r>
            <a:r>
              <a:rPr lang="ko-KR" altLang="en-US" b="1" dirty="0" err="1" smtClean="0">
                <a:solidFill>
                  <a:schemeClr val="tx1"/>
                </a:solidFill>
              </a:rPr>
              <a:t>변경전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column </a:t>
            </a:r>
            <a:r>
              <a:rPr lang="ko-KR" altLang="en-US" b="1" dirty="0">
                <a:solidFill>
                  <a:schemeClr val="tx1"/>
                </a:solidFill>
              </a:rPr>
              <a:t>값</a:t>
            </a:r>
            <a:r>
              <a:rPr lang="en-US" altLang="ko-KR" b="1" dirty="0" smtClean="0">
                <a:solidFill>
                  <a:schemeClr val="tx1"/>
                </a:solidFill>
              </a:rPr>
              <a:t>’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15616" y="3923764"/>
            <a:ext cx="5761038" cy="369332"/>
          </a:xfrm>
          <a:prstGeom prst="rect">
            <a:avLst/>
          </a:prstGeom>
          <a:solidFill>
            <a:srgbClr val="EAEAEA"/>
          </a:solidFill>
          <a:ln w="19050" algn="ctr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b="1" dirty="0" smtClean="0">
                <a:solidFill>
                  <a:srgbClr val="FF0000"/>
                </a:solidFill>
              </a:rPr>
              <a:t>DELETE</a:t>
            </a:r>
            <a:r>
              <a:rPr lang="en-US" altLang="ko-KR" b="1" dirty="0" smtClean="0"/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선택한 </a:t>
            </a:r>
            <a:r>
              <a:rPr lang="en-US" altLang="ko-KR" b="1" dirty="0" smtClean="0">
                <a:solidFill>
                  <a:schemeClr val="tx1"/>
                </a:solidFill>
              </a:rPr>
              <a:t>Table</a:t>
            </a:r>
            <a:r>
              <a:rPr lang="ko-KR" altLang="en-US" b="1" dirty="0" smtClean="0">
                <a:solidFill>
                  <a:schemeClr val="tx1"/>
                </a:solidFill>
              </a:rPr>
              <a:t>명 </a:t>
            </a:r>
            <a:r>
              <a:rPr lang="en-US" altLang="ko-KR" b="1" dirty="0" smtClean="0">
                <a:solidFill>
                  <a:srgbClr val="FF0000"/>
                </a:solidFill>
              </a:rPr>
              <a:t>WHERE </a:t>
            </a:r>
            <a:r>
              <a:rPr lang="ko-KR" altLang="en-US" b="1" dirty="0" smtClean="0">
                <a:solidFill>
                  <a:schemeClr val="tx1"/>
                </a:solidFill>
              </a:rPr>
              <a:t>삭제할 조건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028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및 활용</a:t>
            </a:r>
            <a:endParaRPr lang="en-US" altLang="ko-KR" dirty="0"/>
          </a:p>
        </p:txBody>
      </p:sp>
      <p:sp>
        <p:nvSpPr>
          <p:cNvPr id="1638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ko-KR" dirty="0" smtClean="0"/>
              <a:t>DB</a:t>
            </a:r>
          </a:p>
          <a:p>
            <a:pPr lvl="1"/>
            <a:r>
              <a:rPr lang="en-US" altLang="ko-KR" dirty="0" smtClean="0"/>
              <a:t>SSMS</a:t>
            </a:r>
            <a:r>
              <a:rPr lang="ko-KR" altLang="en-US" dirty="0" smtClean="0"/>
              <a:t>를 사용하여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삭제</a:t>
            </a:r>
            <a:endParaRPr lang="en-US" altLang="ko-KR" dirty="0" smtClean="0"/>
          </a:p>
          <a:p>
            <a:pPr marL="274638" lvl="1" indent="0">
              <a:buNone/>
            </a:pPr>
            <a:endParaRPr lang="ko-KR" altLang="en-US" dirty="0" smtClean="0"/>
          </a:p>
        </p:txBody>
      </p:sp>
      <p:sp>
        <p:nvSpPr>
          <p:cNvPr id="16387" name="바닥글 개체 틀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ea typeface="굴림" charset="-127"/>
              </a:rPr>
              <a:t>Database Laboratory</a:t>
            </a:r>
            <a:endParaRPr lang="ko-KR" altLang="en-US" dirty="0" smtClean="0">
              <a:ea typeface="굴림" charset="-127"/>
            </a:endParaRPr>
          </a:p>
        </p:txBody>
      </p:sp>
      <p:sp>
        <p:nvSpPr>
          <p:cNvPr id="1638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6C87A4-F3BC-4633-84B5-52E5CF1AC717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246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SQL Server Management Studio</a:t>
            </a:r>
            <a:endParaRPr lang="ko-KR" altLang="en-US" dirty="0" smtClean="0">
              <a:latin typeface="굴림" charset="-127"/>
              <a:ea typeface="굴림" charset="-127"/>
            </a:endParaRPr>
          </a:p>
        </p:txBody>
      </p:sp>
      <p:sp>
        <p:nvSpPr>
          <p:cNvPr id="75778" name="바닥글 개체 틀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ea typeface="굴림" charset="-127"/>
              </a:rPr>
              <a:t>Database Laboratory</a:t>
            </a:r>
            <a:endParaRPr lang="ko-KR" altLang="en-US" dirty="0" smtClean="0">
              <a:ea typeface="굴림" charset="-127"/>
            </a:endParaRPr>
          </a:p>
        </p:txBody>
      </p:sp>
      <p:sp>
        <p:nvSpPr>
          <p:cNvPr id="75779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EC6DB9-C91A-4DF1-B7EF-170AA9D2402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altLang="ko-KR" dirty="0"/>
          </a:p>
        </p:txBody>
      </p:sp>
      <p:sp>
        <p:nvSpPr>
          <p:cNvPr id="75780" name="내용 개체 틀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SQL Server login</a:t>
            </a:r>
            <a:endParaRPr lang="ko-KR" altLang="en-US" dirty="0" smtClean="0">
              <a:latin typeface="굴림" charset="-127"/>
              <a:ea typeface="굴림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988840"/>
            <a:ext cx="6048672" cy="4095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881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SQL Management Studio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접속</a:t>
            </a:r>
            <a:endParaRPr lang="en-US" altLang="ko-KR" dirty="0" smtClean="0"/>
          </a:p>
          <a:p>
            <a:r>
              <a:rPr lang="ko-KR" altLang="en-US" dirty="0" smtClean="0"/>
              <a:t>서버 주소 </a:t>
            </a:r>
            <a:r>
              <a:rPr lang="en-US" altLang="ko-KR" dirty="0" smtClean="0"/>
              <a:t>210.115.229.77,2433</a:t>
            </a:r>
          </a:p>
          <a:p>
            <a:r>
              <a:rPr lang="ko-KR" altLang="en-US" dirty="0" smtClean="0"/>
              <a:t>아이디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			Ex) </a:t>
            </a:r>
            <a:r>
              <a:rPr lang="en-US" altLang="ko-KR" dirty="0" smtClean="0"/>
              <a:t>20191234</a:t>
            </a:r>
            <a:endParaRPr lang="en-US" altLang="ko-KR" dirty="0" smtClean="0"/>
          </a:p>
          <a:p>
            <a:r>
              <a:rPr lang="ko-KR" altLang="en-US" dirty="0" smtClean="0"/>
              <a:t>비   번 </a:t>
            </a:r>
            <a:r>
              <a:rPr lang="en-US" altLang="ko-KR" dirty="0" smtClean="0"/>
              <a:t>: s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hallym</a:t>
            </a:r>
            <a:r>
              <a:rPr lang="en-US" altLang="ko-KR" dirty="0" smtClean="0"/>
              <a:t>	Ex) </a:t>
            </a:r>
            <a:r>
              <a:rPr lang="en-US" altLang="ko-KR" dirty="0" smtClean="0"/>
              <a:t>s191234@hallym</a:t>
            </a:r>
            <a:endParaRPr lang="ko-KR" altLang="en-US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71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굴림" charset="-127"/>
                <a:ea typeface="굴림" charset="-127"/>
              </a:rPr>
              <a:t>SQL Server Management Studio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latin typeface="굴림" charset="-127"/>
                <a:ea typeface="굴림" charset="-127"/>
              </a:rPr>
              <a:t>SSMS</a:t>
            </a:r>
            <a:r>
              <a:rPr lang="ko-KR" altLang="en-US" dirty="0">
                <a:latin typeface="굴림" charset="-127"/>
                <a:ea typeface="굴림" charset="-127"/>
              </a:rPr>
              <a:t> </a:t>
            </a:r>
            <a:r>
              <a:rPr lang="en-US" altLang="ko-KR" dirty="0">
                <a:latin typeface="굴림" charset="-127"/>
                <a:ea typeface="굴림" charset="-127"/>
              </a:rPr>
              <a:t>(SQL Server Management Studio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  <a:endParaRPr lang="en-US" altLang="ko-KR" dirty="0">
              <a:latin typeface="굴림" charset="-127"/>
              <a:ea typeface="굴림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34916"/>
            <a:ext cx="6429619" cy="4258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017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DB </a:t>
            </a:r>
            <a:r>
              <a:rPr lang="ko-KR" altLang="en-US" dirty="0" smtClean="0">
                <a:latin typeface="굴림" charset="-127"/>
                <a:ea typeface="굴림" charset="-127"/>
              </a:rPr>
              <a:t>생성하기 </a:t>
            </a:r>
            <a:r>
              <a:rPr lang="en-US" altLang="ko-KR" dirty="0" smtClean="0">
                <a:latin typeface="굴림" charset="-127"/>
                <a:ea typeface="굴림" charset="-127"/>
              </a:rPr>
              <a:t>(SSMS)</a:t>
            </a:r>
            <a:endParaRPr lang="ko-KR" altLang="en-US" dirty="0" smtClean="0">
              <a:latin typeface="굴림" charset="-127"/>
              <a:ea typeface="굴림" charset="-127"/>
            </a:endParaRPr>
          </a:p>
        </p:txBody>
      </p:sp>
      <p:sp>
        <p:nvSpPr>
          <p:cNvPr id="1843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SSMS</a:t>
            </a:r>
            <a:r>
              <a:rPr lang="ko-KR" altLang="en-US" dirty="0" smtClean="0">
                <a:latin typeface="굴림" charset="-127"/>
                <a:ea typeface="굴림" charset="-127"/>
              </a:rPr>
              <a:t>를 이용한 </a:t>
            </a:r>
            <a:r>
              <a:rPr lang="en-US" altLang="ko-KR" dirty="0" smtClean="0">
                <a:latin typeface="굴림" charset="-127"/>
                <a:ea typeface="굴림" charset="-127"/>
              </a:rPr>
              <a:t>DB </a:t>
            </a:r>
            <a:r>
              <a:rPr lang="ko-KR" altLang="en-US" dirty="0" smtClean="0">
                <a:latin typeface="굴림" charset="-127"/>
                <a:ea typeface="굴림" charset="-127"/>
              </a:rPr>
              <a:t>생성하기 </a:t>
            </a:r>
            <a:r>
              <a:rPr lang="en-US" altLang="ko-KR" dirty="0" smtClean="0">
                <a:latin typeface="굴림" charset="-127"/>
                <a:ea typeface="굴림" charset="-127"/>
              </a:rPr>
              <a:t>(1/3)</a:t>
            </a:r>
          </a:p>
          <a:p>
            <a:pPr lvl="1"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DB</a:t>
            </a:r>
            <a:r>
              <a:rPr lang="ko-KR" altLang="en-US" dirty="0" smtClean="0">
                <a:latin typeface="굴림" charset="-127"/>
                <a:ea typeface="굴림" charset="-127"/>
              </a:rPr>
              <a:t>를 마우스 오른쪽 버튼으로 클릭한 후 </a:t>
            </a:r>
            <a:r>
              <a:rPr lang="en-US" altLang="ko-KR" dirty="0" smtClean="0">
                <a:latin typeface="굴림" charset="-127"/>
                <a:ea typeface="굴림" charset="-127"/>
              </a:rPr>
              <a:t>“</a:t>
            </a:r>
            <a:r>
              <a:rPr lang="ko-KR" altLang="en-US" dirty="0" smtClean="0">
                <a:latin typeface="굴림" charset="-127"/>
                <a:ea typeface="굴림" charset="-127"/>
              </a:rPr>
              <a:t>새 데이터베이스</a:t>
            </a:r>
            <a:r>
              <a:rPr lang="en-US" altLang="ko-KR" dirty="0" smtClean="0">
                <a:latin typeface="굴림" charset="-127"/>
                <a:ea typeface="굴림" charset="-127"/>
              </a:rPr>
              <a:t>”</a:t>
            </a:r>
            <a:r>
              <a:rPr lang="ko-KR" altLang="en-US" dirty="0" smtClean="0">
                <a:latin typeface="굴림" charset="-127"/>
                <a:ea typeface="굴림" charset="-127"/>
              </a:rPr>
              <a:t> 클릭</a:t>
            </a:r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sp>
        <p:nvSpPr>
          <p:cNvPr id="18435" name="바닥글 개체 틀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>
                <a:ea typeface="굴림" charset="-127"/>
              </a:rPr>
              <a:t>Database Laboratory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1843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5D0DED-30F9-4FA2-B17E-E57BE53FDFE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altLang="ko-KR"/>
          </a:p>
        </p:txBody>
      </p:sp>
      <p:cxnSp>
        <p:nvCxnSpPr>
          <p:cNvPr id="21" name="직선 연결선 20"/>
          <p:cNvCxnSpPr/>
          <p:nvPr/>
        </p:nvCxnSpPr>
        <p:spPr>
          <a:xfrm>
            <a:off x="2857488" y="4226107"/>
            <a:ext cx="18573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572000" y="3929066"/>
            <a:ext cx="285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Char char="ü"/>
            </a:pP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564904"/>
            <a:ext cx="5976664" cy="3600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1" name="직선 연결선 10"/>
          <p:cNvCxnSpPr/>
          <p:nvPr/>
        </p:nvCxnSpPr>
        <p:spPr>
          <a:xfrm>
            <a:off x="2987824" y="4149080"/>
            <a:ext cx="28083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1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charset="-127"/>
                <a:ea typeface="굴림" charset="-127"/>
              </a:rPr>
              <a:t>DB </a:t>
            </a:r>
            <a:r>
              <a:rPr lang="ko-KR" altLang="en-US" dirty="0" smtClean="0">
                <a:latin typeface="굴림" charset="-127"/>
                <a:ea typeface="굴림" charset="-127"/>
              </a:rPr>
              <a:t>생성하기 </a:t>
            </a:r>
            <a:r>
              <a:rPr lang="en-US" altLang="ko-KR" dirty="0" smtClean="0">
                <a:latin typeface="굴림" charset="-127"/>
                <a:ea typeface="굴림" charset="-127"/>
              </a:rPr>
              <a:t>(SSMS)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SSMS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생성하기 </a:t>
            </a:r>
            <a:r>
              <a:rPr lang="en-US" altLang="ko-KR" dirty="0" smtClean="0"/>
              <a:t>(2/3)</a:t>
            </a:r>
          </a:p>
          <a:p>
            <a:pPr lvl="1"/>
            <a:r>
              <a:rPr lang="ko-KR" altLang="en-US" dirty="0" smtClean="0"/>
              <a:t>새 데이터베이스 이름 입력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132856"/>
            <a:ext cx="6264696" cy="417750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355976" y="2420888"/>
            <a:ext cx="785818" cy="36004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charset="-127"/>
                <a:ea typeface="굴림" charset="-127"/>
              </a:rPr>
              <a:t>DB </a:t>
            </a:r>
            <a:r>
              <a:rPr lang="ko-KR" altLang="en-US" dirty="0" smtClean="0">
                <a:latin typeface="굴림" charset="-127"/>
                <a:ea typeface="굴림" charset="-127"/>
              </a:rPr>
              <a:t>생성하기 </a:t>
            </a:r>
            <a:r>
              <a:rPr lang="en-US" altLang="ko-KR" dirty="0" smtClean="0">
                <a:latin typeface="굴림" charset="-127"/>
                <a:ea typeface="굴림" charset="-127"/>
              </a:rPr>
              <a:t>(SSMS)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SSMS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생성하기 </a:t>
            </a:r>
            <a:r>
              <a:rPr lang="en-US" altLang="ko-KR" dirty="0" smtClean="0"/>
              <a:t>(3/3)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916832"/>
            <a:ext cx="6192688" cy="4104456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1763688" y="4797152"/>
            <a:ext cx="1500198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772816"/>
            <a:ext cx="6048672" cy="4464496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384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생성하기 </a:t>
            </a:r>
            <a:r>
              <a:rPr lang="en-US" altLang="ko-KR" dirty="0" smtClean="0"/>
              <a:t>(QA)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05884"/>
            <a:ext cx="8229600" cy="4937760"/>
          </a:xfrm>
        </p:spPr>
        <p:txBody>
          <a:bodyPr/>
          <a:lstStyle/>
          <a:p>
            <a:r>
              <a:rPr lang="en-US" altLang="ko-KR" dirty="0" smtClean="0"/>
              <a:t>SQL Query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생성하기 </a:t>
            </a:r>
            <a:r>
              <a:rPr lang="en-US" altLang="ko-KR" dirty="0" smtClean="0"/>
              <a:t>(1/2)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917506" y="6346371"/>
            <a:ext cx="35052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11560" y="6381328"/>
            <a:ext cx="1981200" cy="365125"/>
          </a:xfrm>
        </p:spPr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076056" y="2636912"/>
            <a:ext cx="2178332" cy="30777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sz="1400" dirty="0"/>
              <a:t>/* master DB </a:t>
            </a:r>
            <a:r>
              <a:rPr lang="ko-KR" altLang="en-US" sz="1400" dirty="0"/>
              <a:t>사용 *</a:t>
            </a:r>
            <a:r>
              <a:rPr lang="en-US" altLang="ko-KR" sz="1400" dirty="0"/>
              <a:t>/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292080" y="3068960"/>
            <a:ext cx="2178332" cy="30777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sz="1400" dirty="0"/>
              <a:t>/* testing  DB </a:t>
            </a:r>
            <a:r>
              <a:rPr lang="ko-KR" altLang="en-US" sz="1400" dirty="0"/>
              <a:t>생성 *</a:t>
            </a:r>
            <a:r>
              <a:rPr lang="en-US" altLang="ko-KR" sz="1400" dirty="0"/>
              <a:t>/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308304" y="3356992"/>
            <a:ext cx="1439877" cy="30777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sz="1400" dirty="0"/>
              <a:t>/* </a:t>
            </a:r>
            <a:r>
              <a:rPr lang="ko-KR" altLang="en-US" sz="1400" dirty="0"/>
              <a:t>파일경로 *</a:t>
            </a:r>
            <a:r>
              <a:rPr lang="en-US" altLang="ko-KR" sz="1400" dirty="0"/>
              <a:t>/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020272" y="4221088"/>
            <a:ext cx="1500198" cy="30777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sz="1400" dirty="0"/>
              <a:t>/* </a:t>
            </a:r>
            <a:r>
              <a:rPr lang="ko-KR" altLang="en-US" sz="1400" dirty="0"/>
              <a:t>파일경로 *</a:t>
            </a:r>
            <a:r>
              <a:rPr lang="en-US" altLang="ko-KR" sz="1400" dirty="0"/>
              <a:t>/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788024" y="3573016"/>
            <a:ext cx="2407031" cy="30777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sz="1400" dirty="0"/>
              <a:t>/* *.mdf </a:t>
            </a:r>
            <a:r>
              <a:rPr lang="ko-KR" altLang="en-US" sz="1400" dirty="0"/>
              <a:t>파일 크기 설정 *</a:t>
            </a:r>
            <a:r>
              <a:rPr lang="en-US" altLang="ko-KR" sz="1400" dirty="0"/>
              <a:t>/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860032" y="4581128"/>
            <a:ext cx="2407031" cy="30777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sz="1400" dirty="0"/>
              <a:t>/* *.ldf </a:t>
            </a:r>
            <a:r>
              <a:rPr lang="ko-KR" altLang="en-US" sz="1400" dirty="0"/>
              <a:t>파일 크기 설정 *</a:t>
            </a:r>
            <a:r>
              <a:rPr lang="en-US" altLang="ko-KR" sz="1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80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굴림" charset="-127"/>
                <a:ea typeface="굴림" charset="-127"/>
              </a:rPr>
              <a:t>SQL Server Installation</a:t>
            </a:r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34818" name="바닥글 개체 틀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>
                <a:ea typeface="굴림" charset="-127"/>
              </a:rPr>
              <a:t>Database Laboratory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34819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굴림" charset="-127"/>
                <a:ea typeface="굴림" charset="-127"/>
              </a:rPr>
              <a:t>설치하기 전 준비사항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SQL Server 2008</a:t>
            </a:r>
            <a:r>
              <a:rPr lang="ko-KR" altLang="en-US" dirty="0" smtClean="0">
                <a:latin typeface="굴림" charset="-127"/>
                <a:ea typeface="굴림" charset="-127"/>
              </a:rPr>
              <a:t>을 위한 준비 프로그램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Windows Installer 4.5 </a:t>
            </a:r>
            <a:r>
              <a:rPr lang="ko-KR" altLang="en-US" dirty="0" smtClean="0">
                <a:latin typeface="굴림" charset="-127"/>
                <a:ea typeface="굴림" charset="-127"/>
              </a:rPr>
              <a:t>이상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.NET Framework 3.5</a:t>
            </a:r>
          </a:p>
          <a:p>
            <a:pPr lvl="2"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Windows Power Shell 1.0 </a:t>
            </a:r>
            <a:r>
              <a:rPr lang="ko-KR" altLang="en-US" dirty="0" smtClean="0">
                <a:latin typeface="굴림" charset="-127"/>
                <a:ea typeface="굴림" charset="-127"/>
              </a:rPr>
              <a:t>이상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2" eaLnBrk="1" hangingPunct="1"/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SQL Server 2008 </a:t>
            </a:r>
            <a:r>
              <a:rPr lang="ko-KR" altLang="en-US" dirty="0" smtClean="0">
                <a:latin typeface="굴림" charset="-127"/>
                <a:ea typeface="굴림" charset="-127"/>
              </a:rPr>
              <a:t>공식 홈페이지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1900" dirty="0" smtClean="0">
                <a:latin typeface="굴림" charset="-127"/>
                <a:ea typeface="굴림" charset="-127"/>
              </a:rPr>
              <a:t>http://www.microsoft.com/ko-kr/download/details.aspx?id=7593</a:t>
            </a:r>
            <a:endParaRPr lang="ko-KR" altLang="en-US" sz="1900" dirty="0" smtClean="0">
              <a:latin typeface="굴림" charset="-127"/>
              <a:ea typeface="굴림" charset="-127"/>
            </a:endParaRPr>
          </a:p>
        </p:txBody>
      </p:sp>
      <p:sp>
        <p:nvSpPr>
          <p:cNvPr id="3482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85FB1E-7D7B-40C8-BEB7-65D9FF9B2B9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생성하기 </a:t>
            </a:r>
            <a:r>
              <a:rPr lang="en-US" altLang="ko-KR" dirty="0" smtClean="0"/>
              <a:t>(Query)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SQL Query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확인하기</a:t>
            </a:r>
            <a:r>
              <a:rPr lang="en-US" altLang="ko-KR" dirty="0" smtClean="0"/>
              <a:t>(2/2)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40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772816"/>
            <a:ext cx="5904656" cy="432048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19672" y="4005064"/>
            <a:ext cx="2592288" cy="129614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9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수정하기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초기에 만들어 놓은 데이터베이스가 크기</a:t>
            </a:r>
            <a:r>
              <a:rPr lang="en-US" altLang="ko-KR" dirty="0" smtClean="0"/>
              <a:t>(Sizing) </a:t>
            </a:r>
            <a:r>
              <a:rPr lang="ko-KR" altLang="en-US" dirty="0" smtClean="0"/>
              <a:t>작업을 잘 못해서 더 늘려야 하는 경우</a:t>
            </a:r>
          </a:p>
          <a:p>
            <a:pPr lvl="1"/>
            <a:r>
              <a:rPr lang="ko-KR" altLang="en-US" dirty="0" smtClean="0"/>
              <a:t>데이터베이스에 할당된 데이터의 크기 또는 트랜잭션 로그 공간을 확장하거나 축소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8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수정하기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 크기 확장</a:t>
            </a:r>
            <a:r>
              <a:rPr lang="en-US" altLang="ko-KR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데이터베이스를 만들 때 보았듯이 </a:t>
            </a:r>
            <a:r>
              <a:rPr lang="en-US" altLang="ko-KR" dirty="0" smtClean="0"/>
              <a:t>MS-SQL </a:t>
            </a:r>
            <a:r>
              <a:rPr lang="ko-KR" altLang="en-US" dirty="0" smtClean="0"/>
              <a:t>서버는 미리 설정해 놓은 증가 값에 따라 데이터베이스의 크기를 자동으로 확장할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자동으로 크기가 증가하더라도 데이터베이스를 확장할 때는 그 파일이 증가 할 수 있는 최대크기를 지정하는 것을 권장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최대 파일 크기 지정</a:t>
            </a:r>
          </a:p>
          <a:p>
            <a:pPr lvl="1"/>
            <a:r>
              <a:rPr lang="en-US" altLang="ko-KR" dirty="0" smtClean="0"/>
              <a:t>SSMS </a:t>
            </a:r>
            <a:r>
              <a:rPr lang="ko-KR" altLang="en-US" dirty="0" smtClean="0"/>
              <a:t>메뉴에서 파일크기 증가 제한 옵션 사용</a:t>
            </a:r>
          </a:p>
          <a:p>
            <a:pPr lvl="1"/>
            <a:r>
              <a:rPr lang="en-US" altLang="ko-KR" dirty="0" smtClean="0"/>
              <a:t>Alter Database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MAXSIZE </a:t>
            </a:r>
            <a:r>
              <a:rPr lang="ko-KR" altLang="en-US" dirty="0" smtClean="0"/>
              <a:t>매개변수 사용</a:t>
            </a:r>
          </a:p>
          <a:p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2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132856"/>
            <a:ext cx="8460432" cy="4106763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수정하기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 크기 확장</a:t>
            </a:r>
            <a:r>
              <a:rPr lang="en-US" altLang="ko-KR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SSMS </a:t>
            </a:r>
            <a:r>
              <a:rPr lang="ko-KR" altLang="en-US" dirty="0" smtClean="0"/>
              <a:t>메뉴에서 파일크기 증가제한옵션 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파일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43</a:t>
            </a:fld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899592" y="4941168"/>
            <a:ext cx="2376264" cy="93610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오른쪽클릭의 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속성탭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92080" y="5682342"/>
            <a:ext cx="716834" cy="193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4221088"/>
            <a:ext cx="720080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43331" y="5693229"/>
            <a:ext cx="43204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8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수정하기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 크기 확장</a:t>
            </a:r>
            <a:r>
              <a:rPr lang="en-US" altLang="ko-KR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67320"/>
          </a:xfrm>
        </p:spPr>
        <p:txBody>
          <a:bodyPr/>
          <a:lstStyle/>
          <a:p>
            <a:r>
              <a:rPr lang="en-US" altLang="ko-KR" dirty="0" smtClean="0"/>
              <a:t>SSMS </a:t>
            </a:r>
            <a:r>
              <a:rPr lang="ko-KR" altLang="en-US" dirty="0" smtClean="0"/>
              <a:t>메뉴에서 파일크기 증가제한옵션 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파일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465969" y="4120802"/>
            <a:ext cx="714380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28926" y="4500570"/>
            <a:ext cx="1000132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204864"/>
            <a:ext cx="6768752" cy="4064859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25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수정하기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 크기 확장</a:t>
            </a:r>
            <a:r>
              <a:rPr lang="en-US" altLang="ko-KR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67320"/>
          </a:xfrm>
        </p:spPr>
        <p:txBody>
          <a:bodyPr/>
          <a:lstStyle/>
          <a:p>
            <a:r>
              <a:rPr lang="ko-KR" altLang="en-US" sz="2400" dirty="0" smtClean="0"/>
              <a:t>쿼리 분석기 </a:t>
            </a:r>
            <a:r>
              <a:rPr lang="en-US" altLang="ko-KR" sz="2400" dirty="0" smtClean="0"/>
              <a:t>: Alter Database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MAXSIZE </a:t>
            </a:r>
            <a:r>
              <a:rPr lang="ko-KR" altLang="en-US" sz="2400" dirty="0" smtClean="0"/>
              <a:t>매개변수 사용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857356" y="3284536"/>
            <a:ext cx="1285884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857356" y="4356106"/>
            <a:ext cx="1285884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844824"/>
            <a:ext cx="7380312" cy="4364552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598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700808"/>
            <a:ext cx="5544616" cy="396044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이름 바꾸기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/>
              </a:rPr>
              <a:t>“</a:t>
            </a:r>
            <a:r>
              <a:rPr lang="en-US" altLang="ko-KR" dirty="0" err="1" smtClean="0"/>
              <a:t>sp_renamedb</a:t>
            </a:r>
            <a:r>
              <a:rPr lang="en-US" altLang="ko-KR" dirty="0" smtClean="0">
                <a:latin typeface="Arial"/>
              </a:rPr>
              <a:t>”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 </a:t>
            </a:r>
            <a:r>
              <a:rPr lang="en-US" altLang="ko-KR" dirty="0" smtClean="0"/>
              <a:t>stored procedure</a:t>
            </a:r>
            <a:r>
              <a:rPr lang="ko-KR" altLang="en-US" dirty="0" smtClean="0"/>
              <a:t>를 사용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46</a:t>
            </a:fld>
            <a:endParaRPr lang="ko-KR" altLang="en-US" dirty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000892" y="2000240"/>
            <a:ext cx="1295400" cy="115252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EEBCD1"/>
              </a:gs>
              <a:gs pos="50000">
                <a:schemeClr val="bg1"/>
              </a:gs>
              <a:gs pos="100000">
                <a:srgbClr val="EEBCD1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2000" b="1" dirty="0"/>
              <a:t>TEST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7000892" y="4305290"/>
            <a:ext cx="1295400" cy="115252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EEBCD1"/>
              </a:gs>
              <a:gs pos="50000">
                <a:schemeClr val="bg1"/>
              </a:gs>
              <a:gs pos="100000">
                <a:srgbClr val="EEBCD1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2000" b="1"/>
              <a:t>EXAM</a:t>
            </a:r>
          </a:p>
        </p:txBody>
      </p:sp>
      <p:sp>
        <p:nvSpPr>
          <p:cNvPr id="10" name="아래쪽 화살표 9"/>
          <p:cNvSpPr/>
          <p:nvPr/>
        </p:nvSpPr>
        <p:spPr>
          <a:xfrm>
            <a:off x="7500958" y="3286124"/>
            <a:ext cx="285752" cy="857256"/>
          </a:xfrm>
          <a:prstGeom prst="downArrow">
            <a:avLst/>
          </a:prstGeom>
          <a:solidFill>
            <a:srgbClr val="DC76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910389" y="3429000"/>
            <a:ext cx="1447825" cy="338554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sz="1600" dirty="0" smtClean="0"/>
              <a:t>DB </a:t>
            </a:r>
            <a:r>
              <a:rPr lang="ko-KR" altLang="en-US" sz="1600" dirty="0"/>
              <a:t>이름 변경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551613" y="5558869"/>
            <a:ext cx="2235229" cy="58477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파일이름은 수정되지 않는다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51520" y="5805264"/>
            <a:ext cx="5214974" cy="40011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sz="2000" dirty="0">
                <a:solidFill>
                  <a:srgbClr val="800080"/>
                </a:solidFill>
              </a:rPr>
              <a:t>/* </a:t>
            </a:r>
            <a:r>
              <a:rPr lang="en-US" altLang="ko-KR" sz="2000" dirty="0" err="1">
                <a:solidFill>
                  <a:srgbClr val="800080"/>
                </a:solidFill>
              </a:rPr>
              <a:t>storedprocecure_renamedatabase</a:t>
            </a:r>
            <a:r>
              <a:rPr lang="en-US" altLang="ko-KR" sz="2000" dirty="0">
                <a:solidFill>
                  <a:srgbClr val="800080"/>
                </a:solidFill>
              </a:rPr>
              <a:t> */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3816761" y="2808514"/>
            <a:ext cx="178938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13" idx="0"/>
          </p:cNvCxnSpPr>
          <p:nvPr/>
        </p:nvCxnSpPr>
        <p:spPr>
          <a:xfrm rot="5400000">
            <a:off x="2203336" y="3436600"/>
            <a:ext cx="3024336" cy="171299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6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SSMS</a:t>
            </a:r>
            <a:r>
              <a:rPr lang="ko-KR" altLang="en-US" dirty="0" smtClean="0"/>
              <a:t>와</a:t>
            </a:r>
            <a:r>
              <a:rPr lang="ko-KR" altLang="en-US" sz="2400" dirty="0" smtClean="0"/>
              <a:t> </a:t>
            </a:r>
            <a:r>
              <a:rPr lang="en-US" altLang="ko-KR" dirty="0" smtClean="0"/>
              <a:t>DROP</a:t>
            </a:r>
            <a:r>
              <a:rPr lang="ko-KR" altLang="en-US" dirty="0" smtClean="0"/>
              <a:t>이라는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사용</a:t>
            </a:r>
          </a:p>
          <a:p>
            <a:pPr lvl="1"/>
            <a:r>
              <a:rPr lang="ko-KR" altLang="en-US" sz="2000" dirty="0" smtClean="0"/>
              <a:t>한번 삭제한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는 다시 복구할 방법이 없으므로 반드시 </a:t>
            </a:r>
            <a:r>
              <a:rPr lang="en-US" altLang="ko-KR" sz="2000" dirty="0" smtClean="0"/>
              <a:t>Master DB</a:t>
            </a:r>
            <a:r>
              <a:rPr lang="ko-KR" altLang="en-US" sz="2000" dirty="0" smtClean="0"/>
              <a:t>를 백업한 후 삭제</a:t>
            </a:r>
          </a:p>
          <a:p>
            <a:endParaRPr lang="ko-KR" altLang="en-US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57488" y="6357958"/>
            <a:ext cx="3505200" cy="365125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143108" y="3380140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492896"/>
            <a:ext cx="6696743" cy="3672408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4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굴림" charset="-127"/>
                <a:ea typeface="굴림" charset="-127"/>
              </a:rPr>
              <a:t>SQL Server Installation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72" y="1772816"/>
            <a:ext cx="8229600" cy="4334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57200" y="1219200"/>
            <a:ext cx="822960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47688" indent="-273050" algn="l" rtl="0" eaLnBrk="0" fontAlgn="base" latinLnBrk="1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822325" indent="-228600" algn="l" rtl="0" eaLnBrk="0" fontAlgn="base" latinLnBrk="1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096963" indent="-228600" algn="l" rtl="0" eaLnBrk="0" fontAlgn="base" latinLnBrk="1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371600" indent="-228600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/>
              <a:t>Step 1 : </a:t>
            </a:r>
            <a:r>
              <a:rPr lang="ko-KR" altLang="en-US" sz="2400" b="1" dirty="0" smtClean="0"/>
              <a:t>설치파일 다운로드 </a:t>
            </a:r>
            <a:endParaRPr lang="ko-KR" altLang="en-US" sz="2400" dirty="0" smtClean="0">
              <a:latin typeface="굴림" charset="-127"/>
              <a:ea typeface="굴림" charset="-127"/>
            </a:endParaRPr>
          </a:p>
          <a:p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707904" y="3933056"/>
            <a:ext cx="1944216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6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Server Installation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81" y="1864704"/>
            <a:ext cx="8001360" cy="412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400" b="1" dirty="0"/>
              <a:t>Step </a:t>
            </a:r>
            <a:r>
              <a:rPr lang="en-US" altLang="ko-KR" sz="2400" b="1" dirty="0" smtClean="0"/>
              <a:t>2 : </a:t>
            </a:r>
            <a:r>
              <a:rPr lang="ko-KR" altLang="en-US" sz="2400" b="1" dirty="0" smtClean="0"/>
              <a:t>설치파일 다운로드</a:t>
            </a:r>
            <a:endParaRPr lang="ko-KR" altLang="en-US" sz="2400" dirty="0">
              <a:latin typeface="굴림" charset="-127"/>
              <a:ea typeface="굴림" charset="-127"/>
            </a:endParaRPr>
          </a:p>
          <a:p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524328" y="5551903"/>
            <a:ext cx="792088" cy="3973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3568" y="2852936"/>
            <a:ext cx="7632848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5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Server Installation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7770440" cy="393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z="2400" b="1" dirty="0"/>
              <a:t>Step </a:t>
            </a:r>
            <a:r>
              <a:rPr lang="en-US" altLang="ko-KR" sz="2400" b="1" dirty="0" smtClean="0"/>
              <a:t>3 </a:t>
            </a:r>
            <a:r>
              <a:rPr lang="en-US" altLang="ko-KR" sz="2400" b="1" dirty="0"/>
              <a:t>: SQL Server </a:t>
            </a:r>
            <a:r>
              <a:rPr lang="ko-KR" altLang="en-US" sz="2400" b="1" dirty="0"/>
              <a:t>설치 </a:t>
            </a:r>
            <a:endParaRPr lang="ko-KR" altLang="en-US" sz="2400" dirty="0">
              <a:latin typeface="굴림" charset="-127"/>
              <a:ea typeface="굴림" charset="-127"/>
            </a:endParaRPr>
          </a:p>
          <a:p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55576" y="2348880"/>
            <a:ext cx="324036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03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Server Installation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31640"/>
            <a:ext cx="7770440" cy="4045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z="2400" b="1" dirty="0"/>
              <a:t>Step </a:t>
            </a:r>
            <a:r>
              <a:rPr lang="en-US" altLang="ko-KR" sz="2400" b="1" dirty="0" smtClean="0"/>
              <a:t>4 </a:t>
            </a:r>
            <a:r>
              <a:rPr lang="en-US" altLang="ko-KR" sz="2400" b="1" dirty="0"/>
              <a:t>: SQL Server </a:t>
            </a:r>
            <a:r>
              <a:rPr lang="ko-KR" altLang="en-US" sz="2400" b="1" dirty="0"/>
              <a:t>설치 </a:t>
            </a:r>
            <a:endParaRPr lang="ko-KR" altLang="en-US" sz="2400" dirty="0">
              <a:latin typeface="굴림" charset="-127"/>
              <a:ea typeface="굴림" charset="-127"/>
            </a:endParaRPr>
          </a:p>
          <a:p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059832" y="2060848"/>
            <a:ext cx="5112568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89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Server Installation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916832"/>
            <a:ext cx="7937698" cy="4009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400" b="1" dirty="0"/>
              <a:t>Step </a:t>
            </a:r>
            <a:r>
              <a:rPr lang="en-US" altLang="ko-KR" sz="2400" b="1" dirty="0" smtClean="0"/>
              <a:t>5 </a:t>
            </a:r>
            <a:r>
              <a:rPr lang="en-US" altLang="ko-KR" sz="2400" b="1" dirty="0"/>
              <a:t>: SQL Server </a:t>
            </a:r>
            <a:r>
              <a:rPr lang="ko-KR" altLang="en-US" sz="2400" b="1" dirty="0"/>
              <a:t>설치 지원 규칙</a:t>
            </a:r>
            <a:endParaRPr lang="ko-KR" altLang="en-US" sz="2400" dirty="0">
              <a:latin typeface="굴림" charset="-127"/>
              <a:ea typeface="굴림" charset="-127"/>
            </a:endParaRPr>
          </a:p>
          <a:p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715720" y="5589240"/>
            <a:ext cx="944512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89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1538</TotalTime>
  <Words>2234</Words>
  <Application>Microsoft Office PowerPoint</Application>
  <PresentationFormat>화면 슬라이드 쇼(4:3)</PresentationFormat>
  <Paragraphs>396</Paragraphs>
  <Slides>47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7" baseType="lpstr">
      <vt:lpstr>굴림</vt:lpstr>
      <vt:lpstr>돋움</vt:lpstr>
      <vt:lpstr>맑은 고딕</vt:lpstr>
      <vt:lpstr>Arial</vt:lpstr>
      <vt:lpstr>Bookman Old Style</vt:lpstr>
      <vt:lpstr>Gill Sans MT</vt:lpstr>
      <vt:lpstr>Impact</vt:lpstr>
      <vt:lpstr>Wingdings</vt:lpstr>
      <vt:lpstr>Wingdings 3</vt:lpstr>
      <vt:lpstr>원본</vt:lpstr>
      <vt:lpstr>DBMS &amp; SQL Server Installation</vt:lpstr>
      <vt:lpstr>차 례</vt:lpstr>
      <vt:lpstr>SQL Server Installation</vt:lpstr>
      <vt:lpstr>SQL Server Installation</vt:lpstr>
      <vt:lpstr>SQL Server Installation</vt:lpstr>
      <vt:lpstr>SQL Server Installation</vt:lpstr>
      <vt:lpstr>SQL Server Installation</vt:lpstr>
      <vt:lpstr>SQL Server Installation</vt:lpstr>
      <vt:lpstr>SQL Server Installation</vt:lpstr>
      <vt:lpstr>SQL Server Installation</vt:lpstr>
      <vt:lpstr>SQL Server Installation</vt:lpstr>
      <vt:lpstr>SQL Server Installation</vt:lpstr>
      <vt:lpstr>SQL Server Installation</vt:lpstr>
      <vt:lpstr>SQL Server Installation</vt:lpstr>
      <vt:lpstr>SQL Server Installation</vt:lpstr>
      <vt:lpstr>SQL Server Installation</vt:lpstr>
      <vt:lpstr>SQL Server Installation</vt:lpstr>
      <vt:lpstr>SQL Server Installation</vt:lpstr>
      <vt:lpstr>SQL Server Installation</vt:lpstr>
      <vt:lpstr>SQL Server Installation</vt:lpstr>
      <vt:lpstr>SQL Server Installation</vt:lpstr>
      <vt:lpstr>SQL Server Installation</vt:lpstr>
      <vt:lpstr>SQL Server Management Studio</vt:lpstr>
      <vt:lpstr>SQL Server Management Studio</vt:lpstr>
      <vt:lpstr>SQL</vt:lpstr>
      <vt:lpstr>데이터 정의어 (Data Definition Language, DDL)</vt:lpstr>
      <vt:lpstr>데이터 정의어 (Data Definition Language, DDL)</vt:lpstr>
      <vt:lpstr>데이터 정의어 (Data Definition Language, DDL)</vt:lpstr>
      <vt:lpstr>데이터 조작어 (Data Manipulation Language, DML)</vt:lpstr>
      <vt:lpstr>데이터 조작어 (Data Manipulation Language, DML)</vt:lpstr>
      <vt:lpstr>데이터 조작어 (Data Manipulation Language, DML)</vt:lpstr>
      <vt:lpstr>DataBase 생성 및 활용</vt:lpstr>
      <vt:lpstr>SQL Server Management Studio</vt:lpstr>
      <vt:lpstr>SQL Management Studio</vt:lpstr>
      <vt:lpstr>SQL Server Management Studio</vt:lpstr>
      <vt:lpstr>DB 생성하기 (SSMS)</vt:lpstr>
      <vt:lpstr>DB 생성하기 (SSMS)</vt:lpstr>
      <vt:lpstr>DB 생성하기 (SSMS)</vt:lpstr>
      <vt:lpstr>DB 생성하기 (QA)</vt:lpstr>
      <vt:lpstr>DB 생성하기 (Query)</vt:lpstr>
      <vt:lpstr>DB 수정하기</vt:lpstr>
      <vt:lpstr>DB 수정하기 (파일 크기 확장)</vt:lpstr>
      <vt:lpstr>DB 수정하기 (파일 크기 확장)</vt:lpstr>
      <vt:lpstr>DB 수정하기 (파일 크기 확장)</vt:lpstr>
      <vt:lpstr>DB 수정하기 (파일 크기 확장)</vt:lpstr>
      <vt:lpstr>DB 이름 바꾸기</vt:lpstr>
      <vt:lpstr>DB 삭제</vt:lpstr>
    </vt:vector>
  </TitlesOfParts>
  <Company>Hallym Univ. DBLAB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&amp; SQL Server Installation</dc:title>
  <dc:creator>SangKyoon, Hong</dc:creator>
  <cp:lastModifiedBy>Jeon JunBeom</cp:lastModifiedBy>
  <cp:revision>100</cp:revision>
  <dcterms:created xsi:type="dcterms:W3CDTF">2009-09-05T04:59:30Z</dcterms:created>
  <dcterms:modified xsi:type="dcterms:W3CDTF">2019-09-03T13:26:11Z</dcterms:modified>
</cp:coreProperties>
</file>