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375" r:id="rId40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4" autoAdjust="0"/>
    <p:restoredTop sz="84038" autoAdjust="0"/>
  </p:normalViewPr>
  <p:slideViewPr>
    <p:cSldViewPr>
      <p:cViewPr varScale="1">
        <p:scale>
          <a:sx n="97" d="100"/>
          <a:sy n="97" d="100"/>
        </p:scale>
        <p:origin x="18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C2009-8A46-4E49-B89A-DAA205D4127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생성된 개체를 수정 할 때 사용되는 </a:t>
            </a:r>
            <a:r>
              <a:rPr lang="en-US" altLang="ko-KR" dirty="0" smtClean="0"/>
              <a:t>ALTER</a:t>
            </a:r>
            <a:r>
              <a:rPr lang="ko-KR" altLang="en-US" dirty="0" smtClean="0"/>
              <a:t>문의 사용 예입니다</a:t>
            </a:r>
            <a:r>
              <a:rPr lang="en-US" altLang="ko-KR" dirty="0" smtClean="0"/>
              <a:t>. student </a:t>
            </a:r>
            <a:r>
              <a:rPr lang="ko-KR" altLang="en-US" dirty="0" smtClean="0"/>
              <a:t>테이블에 </a:t>
            </a:r>
            <a:r>
              <a:rPr lang="ko-KR" altLang="en-US" dirty="0" err="1" smtClean="0"/>
              <a:t>이메일과</a:t>
            </a:r>
            <a:r>
              <a:rPr lang="ko-KR" altLang="en-US" dirty="0" smtClean="0"/>
              <a:t> 홈페이지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추가하는 질의 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수행결과는 그림의 아래 부분과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테이블을 수정해서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추가할 때 추가되는 </a:t>
            </a:r>
            <a:r>
              <a:rPr lang="ko-KR" altLang="en-US" dirty="0" err="1" smtClean="0"/>
              <a:t>컬럼이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 NULL</a:t>
            </a:r>
            <a:r>
              <a:rPr lang="ko-KR" altLang="en-US" dirty="0" smtClean="0"/>
              <a:t>이면 새로운 컬럼이 추가되지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새로 생성되는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어떠한 데이터도 들어가있을 수 없기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DEFAULT</a:t>
            </a:r>
            <a:r>
              <a:rPr lang="ko-KR" altLang="en-US" dirty="0" smtClean="0"/>
              <a:t>라는 키워드를 이용하여 기본값을 지정해주면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허용할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5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DROP</a:t>
            </a:r>
            <a:r>
              <a:rPr lang="ko-KR" altLang="en-US" dirty="0" smtClean="0"/>
              <a:t>문은 생성된 테이블을 삭제하는데 사용되며 쿼리 실행 시 명령이 성공적으로 완료되었습니다 라는 메시지가 나타납니다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40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(※DCL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 베이스 권한이 없으므로 이론만 설명 하겠습니다</a:t>
            </a:r>
            <a:r>
              <a:rPr lang="en-US" altLang="ko-KR" baseline="0" dirty="0" smtClean="0"/>
              <a:t>※)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 번째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언어로서 </a:t>
            </a:r>
            <a:r>
              <a:rPr lang="en-US" altLang="ko-KR" dirty="0" smtClean="0"/>
              <a:t>DCL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GRANT</a:t>
            </a:r>
            <a:r>
              <a:rPr lang="ko-KR" altLang="en-US" dirty="0" smtClean="0"/>
              <a:t>문이 있는데 이것은 테이블이나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등에 대해 접근하는 권한을 설정하는 대표적인 </a:t>
            </a:r>
            <a:r>
              <a:rPr lang="en-US" altLang="ko-KR" dirty="0" smtClean="0"/>
              <a:t>DCL</a:t>
            </a:r>
            <a:r>
              <a:rPr lang="ko-KR" altLang="en-US" dirty="0" smtClean="0"/>
              <a:t>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그림은 </a:t>
            </a:r>
            <a:r>
              <a:rPr lang="en-US" altLang="ko-KR" dirty="0" err="1" smtClean="0"/>
              <a:t>Product_Manager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사용자를 추가하고 </a:t>
            </a:r>
            <a:r>
              <a:rPr lang="en-US" altLang="ko-KR" dirty="0" err="1" smtClean="0"/>
              <a:t>Product_Manager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Company </a:t>
            </a:r>
            <a:r>
              <a:rPr lang="ko-KR" altLang="en-US" dirty="0" smtClean="0"/>
              <a:t>테이블 접근 권한을 주는 </a:t>
            </a:r>
            <a:r>
              <a:rPr lang="en-US" altLang="ko-KR" dirty="0" smtClean="0"/>
              <a:t>DCL</a:t>
            </a:r>
            <a:r>
              <a:rPr lang="ko-KR" altLang="en-US" dirty="0" smtClean="0"/>
              <a:t>문입니다</a:t>
            </a:r>
            <a:r>
              <a:rPr lang="en-US" altLang="ko-KR" dirty="0" smtClean="0"/>
              <a:t>. Product</a:t>
            </a:r>
            <a:r>
              <a:rPr lang="en-US" altLang="ko-KR" baseline="0" dirty="0" smtClean="0"/>
              <a:t> Manager</a:t>
            </a:r>
            <a:r>
              <a:rPr lang="ko-KR" altLang="en-US" baseline="0" dirty="0" smtClean="0"/>
              <a:t>에게 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INSERT, UPDATA, DELETE </a:t>
            </a:r>
            <a:r>
              <a:rPr lang="ko-KR" altLang="en-US" dirty="0" smtClean="0"/>
              <a:t>권한이 있다고 해서 질의를 할 수 있는 것은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반드시 기존 </a:t>
            </a:r>
            <a:r>
              <a:rPr lang="en-US" altLang="ko-KR" dirty="0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서버들은 </a:t>
            </a:r>
            <a:r>
              <a:rPr lang="en-US" altLang="ko-KR" baseline="0" dirty="0" err="1" smtClean="0"/>
              <a:t>sp_addlogin</a:t>
            </a:r>
            <a:r>
              <a:rPr lang="ko-KR" altLang="en-US" baseline="0" dirty="0" smtClean="0"/>
              <a:t>을 통해 사용자를 추가하였지만 </a:t>
            </a:r>
            <a:r>
              <a:rPr lang="en-US" altLang="ko-KR" baseline="0" dirty="0" smtClean="0"/>
              <a:t>SQL2008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err="1" smtClean="0"/>
              <a:t>sp_addlogin</a:t>
            </a:r>
            <a:r>
              <a:rPr lang="ko-KR" altLang="en-US" baseline="0" dirty="0" smtClean="0"/>
              <a:t>의 사용을 자제하고 있으며 대신 </a:t>
            </a:r>
            <a:r>
              <a:rPr lang="en-US" altLang="ko-KR" baseline="0" dirty="0" smtClean="0"/>
              <a:t>CREATE LOGIN</a:t>
            </a:r>
            <a:r>
              <a:rPr lang="ko-KR" altLang="en-US" baseline="0" dirty="0" smtClean="0"/>
              <a:t>문을 통해 계정을 이용해 사용자를 생성하면 되고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sp_adduser</a:t>
            </a:r>
            <a:r>
              <a:rPr lang="ko-KR" altLang="en-US" baseline="0" dirty="0" smtClean="0"/>
              <a:t>로 데이터베이스 접근 권한을 주어야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단 이러한 </a:t>
            </a:r>
            <a:r>
              <a:rPr lang="en-US" altLang="ko-KR" baseline="0" dirty="0" smtClean="0"/>
              <a:t>DCL</a:t>
            </a:r>
            <a:r>
              <a:rPr lang="ko-KR" altLang="en-US" baseline="0" dirty="0" smtClean="0"/>
              <a:t>은 대부분 관리자 권한을 가지고 있거나 해당 데이터베이스나 테이블에 특정 권한을 가지고 있는 경우에만 수행할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5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(※DCL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 베이스 권한이 없으므로 이론만 설명 하겠습니다</a:t>
            </a:r>
            <a:r>
              <a:rPr lang="en-US" altLang="ko-KR" baseline="0" dirty="0" smtClean="0"/>
              <a:t>※)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REVOKE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GRANT</a:t>
            </a:r>
            <a:r>
              <a:rPr lang="ko-KR" altLang="en-US" dirty="0" smtClean="0"/>
              <a:t>문이 </a:t>
            </a:r>
            <a:r>
              <a:rPr lang="ko-KR" altLang="en-US" dirty="0" err="1" smtClean="0"/>
              <a:t>프로덕트</a:t>
            </a:r>
            <a:r>
              <a:rPr lang="ko-KR" altLang="en-US" dirty="0" smtClean="0"/>
              <a:t> 매니저에게 권한을 설정한다면 </a:t>
            </a:r>
            <a:r>
              <a:rPr lang="en-US" altLang="ko-KR" dirty="0" smtClean="0"/>
              <a:t>REVOKE</a:t>
            </a:r>
            <a:r>
              <a:rPr lang="ko-KR" altLang="en-US" dirty="0" smtClean="0"/>
              <a:t>문은 설정했던 권한을 삭제하는 </a:t>
            </a:r>
            <a:r>
              <a:rPr lang="ko-KR" altLang="en-US" dirty="0" err="1" smtClean="0"/>
              <a:t>질의어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1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마지막으로 테이블에 입력된 데이터에 대해서 관리할 수 있는 즉 다양한 연산자와 함수를 사용하여 데이터를 검색하거나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갱신할 수 있는 </a:t>
            </a:r>
            <a:r>
              <a:rPr lang="en-US" altLang="ko-KR" dirty="0" smtClean="0"/>
              <a:t>DML</a:t>
            </a:r>
            <a:r>
              <a:rPr lang="ko-KR" altLang="en-US" dirty="0" smtClean="0"/>
              <a:t>에 대해서 살펴보도록 하겠습니다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77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</a:t>
            </a:r>
            <a:r>
              <a:rPr lang="ko-KR" altLang="en-US" dirty="0" smtClean="0"/>
              <a:t>문은 테이블이나 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데이터를 가져오는데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키워드는 </a:t>
            </a:r>
            <a:r>
              <a:rPr lang="en-US" altLang="ko-KR" dirty="0" smtClean="0"/>
              <a:t>SELECT, FORM, WHERE</a:t>
            </a:r>
            <a:r>
              <a:rPr lang="ko-KR" altLang="en-US" dirty="0" smtClean="0"/>
              <a:t>이며 형식은 위와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은 반드시 필요하며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에는 추출하고자 하는 컬럼리스트를 입력하고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절에는 데이터를 가져올 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테이블의 리스트를 지정합니다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WHERE</a:t>
            </a:r>
            <a:r>
              <a:rPr lang="ko-KR" altLang="en-US" dirty="0" smtClean="0"/>
              <a:t>은 조건식을 추가하는 부분으로 원하는 데이터만 가져오고자 할</a:t>
            </a:r>
            <a:r>
              <a:rPr lang="ko-KR" altLang="en-US" baseline="0" dirty="0" smtClean="0"/>
              <a:t> 때 지정합니다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46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</a:t>
            </a:r>
            <a:r>
              <a:rPr lang="en-US" altLang="ko-KR" dirty="0" smtClean="0"/>
              <a:t>account </a:t>
            </a:r>
            <a:r>
              <a:rPr lang="ko-KR" altLang="en-US" dirty="0" smtClean="0"/>
              <a:t>테이블에서 </a:t>
            </a:r>
            <a:r>
              <a:rPr lang="en-US" altLang="ko-KR" dirty="0" err="1" smtClean="0"/>
              <a:t>account_number</a:t>
            </a:r>
            <a:r>
              <a:rPr lang="en-US" altLang="ko-KR" dirty="0" smtClean="0"/>
              <a:t>, balance</a:t>
            </a:r>
            <a:r>
              <a:rPr lang="ko-KR" altLang="en-US" dirty="0" smtClean="0"/>
              <a:t>를 출하며 조건은 </a:t>
            </a:r>
            <a:r>
              <a:rPr lang="en-US" altLang="ko-KR" dirty="0" err="1" smtClean="0"/>
              <a:t>balacnerk</a:t>
            </a:r>
            <a:r>
              <a:rPr lang="en-US" altLang="ko-KR" dirty="0" smtClean="0"/>
              <a:t> 500 </a:t>
            </a:r>
            <a:r>
              <a:rPr lang="ko-KR" altLang="en-US" dirty="0" smtClean="0"/>
              <a:t>이상이어야 하며 </a:t>
            </a:r>
            <a:r>
              <a:rPr lang="en-US" altLang="ko-KR" dirty="0" smtClean="0"/>
              <a:t>balance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대해서 오름차순으로 정렬 시켜라 하는 질의를 수행한 결과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테이블에 저장되어 있는 데이터와 비교했을 경우 올바른 결과가 생성된 것을 알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account </a:t>
            </a:r>
            <a:r>
              <a:rPr lang="ko-KR" altLang="en-US" dirty="0" smtClean="0"/>
              <a:t>테이블을 보려면 </a:t>
            </a:r>
            <a:r>
              <a:rPr lang="en-US" altLang="ko-KR" dirty="0" smtClean="0"/>
              <a:t>testing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테이블</a:t>
            </a:r>
            <a:r>
              <a:rPr lang="en-US" altLang="ko-KR" baseline="0" dirty="0" smtClean="0"/>
              <a:t> -&gt; </a:t>
            </a:r>
            <a:r>
              <a:rPr lang="en-US" altLang="ko-KR" baseline="0" dirty="0" err="1" smtClean="0"/>
              <a:t>dbo.account</a:t>
            </a:r>
            <a:r>
              <a:rPr lang="ko-KR" altLang="en-US" baseline="0" dirty="0" smtClean="0"/>
              <a:t>에서 오른쪽 버튼을 누르고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상위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개 행 편집</a:t>
            </a:r>
            <a:r>
              <a:rPr lang="en-US" altLang="ko-KR" baseline="0" dirty="0" smtClean="0"/>
              <a:t>” </a:t>
            </a:r>
            <a:r>
              <a:rPr lang="ko-KR" altLang="en-US" baseline="0" dirty="0" smtClean="0"/>
              <a:t>을 누르시면 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43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전체 검색은 그림과 같이 간단하며 </a:t>
            </a:r>
            <a:r>
              <a:rPr lang="en-US" altLang="ko-KR" dirty="0" smtClean="0"/>
              <a:t>account </a:t>
            </a:r>
            <a:r>
              <a:rPr lang="ko-KR" altLang="en-US" dirty="0" smtClean="0"/>
              <a:t>테이블에서 모든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데이터를 출력하고자 할 때 </a:t>
            </a:r>
            <a:r>
              <a:rPr lang="en-US" altLang="ko-KR" dirty="0" smtClean="0"/>
              <a:t>“*”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where </a:t>
            </a:r>
            <a:r>
              <a:rPr lang="ko-KR" altLang="en-US" dirty="0" smtClean="0"/>
              <a:t>조건이 있으면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들을 제한할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*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은 실제 쿼리가 실행 될 때 컬럼 리스트로 변경됩니다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65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검색하기 위해서는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 다음에 특정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명시하면 명시 된 </a:t>
            </a:r>
            <a:r>
              <a:rPr lang="ko-KR" altLang="en-US" dirty="0" err="1" smtClean="0"/>
              <a:t>컬럼만</a:t>
            </a:r>
            <a:r>
              <a:rPr lang="ko-KR" altLang="en-US" dirty="0" smtClean="0"/>
              <a:t> 출력되고 여러 개의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출력하기 위해서는 쉼표로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연결할 수 있습니다</a:t>
            </a:r>
            <a:r>
              <a:rPr lang="en-US" altLang="ko-KR" dirty="0" smtClean="0"/>
              <a:t>. account </a:t>
            </a:r>
            <a:r>
              <a:rPr lang="ko-KR" altLang="en-US" dirty="0" smtClean="0"/>
              <a:t>테이블에서 </a:t>
            </a:r>
            <a:r>
              <a:rPr lang="en-US" altLang="ko-KR" dirty="0" err="1" smtClean="0"/>
              <a:t>branch_name</a:t>
            </a:r>
            <a:r>
              <a:rPr lang="en-US" altLang="ko-KR" dirty="0" smtClean="0"/>
              <a:t>, balance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만을 추출하는 질의 예제 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30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컬럼이나</a:t>
            </a:r>
            <a:r>
              <a:rPr lang="ko-KR" altLang="en-US" dirty="0" smtClean="0"/>
              <a:t> 테이블 이름이 너무 길거나 의미적으로 잘 모를 경우에는 별칭을 주어 사용할 수도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별칭을 주는 방법은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명 별칭 명을 차례로 써주거나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명 </a:t>
            </a:r>
            <a:r>
              <a:rPr lang="en-US" altLang="ko-KR" dirty="0" smtClean="0"/>
              <a:t>as </a:t>
            </a:r>
            <a:r>
              <a:rPr lang="ko-KR" altLang="en-US" dirty="0" smtClean="0"/>
              <a:t>별칭 명을 쓰면 </a:t>
            </a:r>
            <a:r>
              <a:rPr lang="en-US" altLang="ko-KR" dirty="0" smtClean="0"/>
              <a:t>account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이름이 출력될 경우 계좌 라는 이름으로 보여질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별칭 명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명으로도 줄 수 있습니다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8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방법에 대해서 살펴보도록 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 테이블에서 </a:t>
            </a:r>
            <a:r>
              <a:rPr lang="en-US" altLang="ko-KR" dirty="0" smtClean="0"/>
              <a:t>SSMS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SQL</a:t>
            </a:r>
            <a:r>
              <a:rPr lang="en-US" altLang="ko-KR" baseline="0" dirty="0" smtClean="0"/>
              <a:t> Query</a:t>
            </a:r>
            <a:r>
              <a:rPr lang="ko-KR" altLang="en-US" dirty="0" smtClean="0"/>
              <a:t>를 사용하여 컬럼의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및 데이터 타입을 변경할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79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where</a:t>
            </a:r>
            <a:r>
              <a:rPr lang="ko-KR" altLang="en-US" dirty="0" smtClean="0"/>
              <a:t>절 이하에서 검색 조건을 명시하면 전체 테이블에서 대상이 되는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를 제한해서 원하는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만 가져올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첫 번째 코딩은 검색 조건으로 </a:t>
            </a:r>
            <a:r>
              <a:rPr lang="en-US" altLang="ko-KR" dirty="0" err="1" smtClean="0"/>
              <a:t>branch_name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Downtown</a:t>
            </a:r>
            <a:r>
              <a:rPr lang="ko-KR" altLang="en-US" dirty="0" smtClean="0"/>
              <a:t>인 것을 비교하여 결과로 나타난 것이고 또한 비교 연산을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절에서 사용하여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를 제한하여 값을 가져 올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8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where</a:t>
            </a:r>
            <a:r>
              <a:rPr lang="ko-KR" altLang="en-US" dirty="0" smtClean="0"/>
              <a:t>절에서 비교 연산자를 사용할 수 있는데 이것은 두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비교하여 연산 결과가 참인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만 쿼리의 적용을 받도록 제한하는 연산자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표와 같이 비교연산을 분류할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74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비교 연산자중 등호 표현에 관한 예로서 </a:t>
            </a:r>
            <a:r>
              <a:rPr lang="en-US" altLang="ko-KR" dirty="0" smtClean="0"/>
              <a:t>account</a:t>
            </a:r>
            <a:r>
              <a:rPr lang="ko-KR" altLang="en-US" dirty="0" smtClean="0"/>
              <a:t>테이블에서 </a:t>
            </a:r>
            <a:r>
              <a:rPr lang="en-US" altLang="ko-KR" dirty="0" err="1" smtClean="0"/>
              <a:t>branch_name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컬럼만</a:t>
            </a:r>
            <a:r>
              <a:rPr lang="ko-KR" altLang="en-US" dirty="0" smtClean="0"/>
              <a:t> 출력해야 하고 </a:t>
            </a:r>
            <a:r>
              <a:rPr lang="en-US" altLang="ko-KR" dirty="0" err="1" smtClean="0"/>
              <a:t>account_number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A-201</a:t>
            </a:r>
            <a:r>
              <a:rPr lang="ko-KR" altLang="en-US" dirty="0" smtClean="0"/>
              <a:t>인 값을 출력하는 질의문입니다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15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다음은 산술 연산자의 예입니다</a:t>
            </a:r>
            <a:r>
              <a:rPr lang="en-US" altLang="ko-KR" dirty="0" smtClean="0"/>
              <a:t>. select</a:t>
            </a:r>
            <a:r>
              <a:rPr lang="ko-KR" altLang="en-US" dirty="0" smtClean="0"/>
              <a:t>문에서 </a:t>
            </a:r>
            <a:r>
              <a:rPr lang="en-US" altLang="ko-KR" dirty="0" smtClean="0"/>
              <a:t>balance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 별칭을 주었고 </a:t>
            </a:r>
            <a:r>
              <a:rPr lang="en-US" altLang="ko-KR" dirty="0" err="1" smtClean="0"/>
              <a:t>branch_name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Downtown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에 한해서 잔고에 </a:t>
            </a:r>
            <a:r>
              <a:rPr lang="en-US" altLang="ko-KR" dirty="0" smtClean="0"/>
              <a:t>0.2</a:t>
            </a:r>
            <a:r>
              <a:rPr lang="ko-KR" altLang="en-US" dirty="0" smtClean="0"/>
              <a:t>를 곱한 결과를 보여주는 질의입니다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12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 연산자에 대해서 살펴보도록 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논리 연산은 조건식이 여러 개인 경우 이러한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and, or, not </a:t>
            </a:r>
            <a:r>
              <a:rPr lang="ko-KR" altLang="en-US" dirty="0" smtClean="0"/>
              <a:t>과 같은 논리 연산으로 묶어서 조건식을 비교하는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and</a:t>
            </a:r>
            <a:r>
              <a:rPr lang="ko-KR" altLang="en-US" dirty="0" smtClean="0"/>
              <a:t>는 두 개의 부울식이 모두 참인 경우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반환하게 되고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는 피 연산자가 어떤 문자열의 패턴과 일치하는 경우 참을 반환하는 부울 연산자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앞으로 다루게 될 주요 내용중의 일부이기도 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2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 연산의 예로서 </a:t>
            </a:r>
            <a:r>
              <a:rPr lang="en-US" altLang="ko-KR" dirty="0" smtClean="0"/>
              <a:t>between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에 대한 질의문입니다</a:t>
            </a:r>
            <a:r>
              <a:rPr lang="en-US" altLang="ko-KR" dirty="0" smtClean="0"/>
              <a:t>. where </a:t>
            </a:r>
            <a:r>
              <a:rPr lang="ko-KR" altLang="en-US" dirty="0" smtClean="0"/>
              <a:t>절에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between </a:t>
            </a:r>
            <a:r>
              <a:rPr lang="ko-KR" altLang="en-US" dirty="0" smtClean="0"/>
              <a:t>낮은 값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높은 값을 입력하면 </a:t>
            </a:r>
            <a:r>
              <a:rPr lang="en-US" altLang="ko-KR" dirty="0" smtClean="0"/>
              <a:t>Brighton</a:t>
            </a:r>
            <a:r>
              <a:rPr lang="ko-KR" altLang="en-US" dirty="0" smtClean="0"/>
              <a:t>이라는 결과를 출력합니다</a:t>
            </a:r>
            <a:r>
              <a:rPr lang="en-US" altLang="ko-KR" dirty="0" smtClean="0"/>
              <a:t>. and </a:t>
            </a:r>
            <a:r>
              <a:rPr lang="ko-KR" altLang="en-US" dirty="0" smtClean="0"/>
              <a:t>논리 연산은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조건을 연결해주는 역할을 하며 계좌번호가 </a:t>
            </a:r>
            <a:r>
              <a:rPr lang="en-US" altLang="ko-KR" dirty="0" smtClean="0"/>
              <a:t>A-215 </a:t>
            </a:r>
            <a:r>
              <a:rPr lang="ko-KR" altLang="en-US" dirty="0" smtClean="0"/>
              <a:t>이고 잔고가 </a:t>
            </a:r>
            <a:r>
              <a:rPr lang="en-US" altLang="ko-KR" dirty="0" smtClean="0"/>
              <a:t>700 </a:t>
            </a:r>
            <a:r>
              <a:rPr lang="ko-KR" altLang="en-US" dirty="0" smtClean="0"/>
              <a:t>이상인 </a:t>
            </a:r>
            <a:r>
              <a:rPr lang="en-US" altLang="ko-KR" dirty="0" err="1" smtClean="0"/>
              <a:t>branch_name</a:t>
            </a:r>
            <a:r>
              <a:rPr lang="ko-KR" altLang="en-US" dirty="0" smtClean="0"/>
              <a:t>을 출력할 경우 사용하는 질의문 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7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앞에서도 살펴 보았듯이 범위 검색에는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방법이 쓰입니다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범위의 데이터들을 검색하기 위해서는 비교 연산자를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or</a:t>
            </a:r>
            <a:r>
              <a:rPr lang="ko-KR" altLang="en-US" dirty="0" smtClean="0"/>
              <a:t>로 연결 시켜서 검색 할 수 있고 간단한 표현법으로는 </a:t>
            </a:r>
            <a:r>
              <a:rPr lang="en-US" altLang="ko-KR" dirty="0" smtClean="0"/>
              <a:t>between</a:t>
            </a:r>
            <a:r>
              <a:rPr lang="ko-KR" altLang="en-US" dirty="0" smtClean="0"/>
              <a:t>을 사용할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85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LIKE </a:t>
            </a:r>
            <a:r>
              <a:rPr lang="ko-KR" altLang="en-US" dirty="0" smtClean="0"/>
              <a:t>연산자는 어떤 특정한 자료를 찾을 때 그 이름을 정확히 기억을 한다는 것은 어려운 일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보완하기 위해 사용할 수 있는 연산자 입니다</a:t>
            </a:r>
            <a:r>
              <a:rPr lang="en-US" altLang="ko-KR" dirty="0" smtClean="0"/>
              <a:t>. %</a:t>
            </a:r>
            <a:r>
              <a:rPr lang="ko-KR" altLang="en-US" dirty="0" smtClean="0"/>
              <a:t>은 복수개의 문자열을 대신하는 와일드 카드이며 </a:t>
            </a:r>
            <a:r>
              <a:rPr lang="en-US" altLang="ko-KR" dirty="0" smtClean="0"/>
              <a:t>D</a:t>
            </a:r>
            <a:r>
              <a:rPr lang="ko-KR" altLang="en-US" dirty="0" smtClean="0"/>
              <a:t>로 시작하는 데이터 검색과 </a:t>
            </a:r>
            <a:r>
              <a:rPr lang="en-US" altLang="ko-KR" dirty="0" smtClean="0"/>
              <a:t>n</a:t>
            </a:r>
            <a:r>
              <a:rPr lang="ko-KR" altLang="en-US" dirty="0" smtClean="0"/>
              <a:t>으로 끝나는 데이터 검색에 유용합니다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단일 문자를 대신하는 와일드 카드도 있으며 각 괄호를 사용하여 한 문자에 대한 검색 범위도 지정할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00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문에서는 </a:t>
            </a:r>
            <a:r>
              <a:rPr lang="en-US" altLang="ko-KR" dirty="0" smtClean="0"/>
              <a:t>DISTINCT </a:t>
            </a:r>
            <a:r>
              <a:rPr lang="ko-KR" altLang="en-US" dirty="0" smtClean="0"/>
              <a:t>키워드를 사용하면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다운타운</a:t>
            </a:r>
            <a:r>
              <a:rPr lang="en-US" altLang="ko-KR" dirty="0" smtClean="0"/>
              <a:t>, 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Brighton</a:t>
            </a:r>
            <a:r>
              <a:rPr lang="ko-KR" altLang="en-US" dirty="0" smtClean="0"/>
              <a:t> 지사 이름이 하나의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로 표현된 것을 볼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59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테이블을 복사하기 위한 </a:t>
            </a:r>
            <a:r>
              <a:rPr lang="ko-KR" altLang="en-US" dirty="0" err="1" smtClean="0"/>
              <a:t>질의어는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 ~ INTO </a:t>
            </a:r>
            <a:r>
              <a:rPr lang="ko-KR" altLang="en-US" dirty="0" smtClean="0"/>
              <a:t>문을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주로 사용할 때는 임시적으로 사용될 테이블을 만들려고 할 때입니다</a:t>
            </a:r>
            <a:r>
              <a:rPr lang="en-US" altLang="ko-KR" dirty="0" smtClean="0"/>
              <a:t>. account</a:t>
            </a:r>
            <a:r>
              <a:rPr lang="ko-KR" altLang="en-US" dirty="0" smtClean="0"/>
              <a:t>테이블의 모든 데이터를 </a:t>
            </a:r>
            <a:r>
              <a:rPr lang="en-US" altLang="ko-KR" dirty="0" smtClean="0"/>
              <a:t>Account_copy2 </a:t>
            </a:r>
            <a:r>
              <a:rPr lang="ko-KR" altLang="en-US" dirty="0" smtClean="0"/>
              <a:t>테이블에 복사하는 질의이며 </a:t>
            </a:r>
            <a:r>
              <a:rPr lang="en-US" altLang="ko-KR" dirty="0" smtClean="0"/>
              <a:t>Account_copy2 </a:t>
            </a:r>
            <a:r>
              <a:rPr lang="ko-KR" altLang="en-US" dirty="0" smtClean="0"/>
              <a:t>테이블을 열었을 경우 잔고가 </a:t>
            </a:r>
            <a:r>
              <a:rPr lang="en-US" altLang="ko-KR" dirty="0" smtClean="0"/>
              <a:t>400 </a:t>
            </a:r>
            <a:r>
              <a:rPr lang="ko-KR" altLang="en-US" dirty="0" smtClean="0"/>
              <a:t>이하인 모든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가 출력된 것을 확인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질의어는 임시로 테이블을 만든 후 실제로 업무에 사용되는 테이블로 다시 복사를 할 수도 있는 </a:t>
            </a:r>
            <a:r>
              <a:rPr lang="ko-KR" altLang="en-US" dirty="0" err="1" smtClean="0"/>
              <a:t>질의어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4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instructor </a:t>
            </a:r>
            <a:r>
              <a:rPr lang="ko-KR" altLang="en-US" dirty="0" smtClean="0"/>
              <a:t>테이블에 </a:t>
            </a:r>
            <a:r>
              <a:rPr lang="en-US" altLang="ko-KR" dirty="0" err="1" smtClean="0"/>
              <a:t>school_name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삽입하는 예제입니다</a:t>
            </a:r>
            <a:r>
              <a:rPr lang="en-US" altLang="ko-KR" dirty="0" smtClean="0"/>
              <a:t>. alter table </a:t>
            </a:r>
            <a:r>
              <a:rPr lang="ko-KR" altLang="en-US" dirty="0" smtClean="0"/>
              <a:t>테이블 이름 </a:t>
            </a:r>
            <a:r>
              <a:rPr lang="en-US" altLang="ko-KR" dirty="0" smtClean="0"/>
              <a:t>ADD </a:t>
            </a:r>
            <a:r>
              <a:rPr lang="ko-KR" altLang="en-US" dirty="0" err="1" smtClean="0"/>
              <a:t>컬럼이름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테이터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제약조건 순으로 코딩을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오류 메시지가 발생한 이유는 추가하는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기본적으로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설정해야 하기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not null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를 사용하여 해결할 수도 있습니다</a:t>
            </a:r>
            <a:r>
              <a:rPr lang="en-US" altLang="ko-KR" dirty="0" smtClean="0"/>
              <a:t>.  </a:t>
            </a:r>
          </a:p>
          <a:p>
            <a:r>
              <a:rPr lang="ko-KR" altLang="en-US" dirty="0" smtClean="0"/>
              <a:t>첫 번째 방법으로 해결한 결과는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22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다음은 문자열 함수 중  </a:t>
            </a:r>
            <a:r>
              <a:rPr lang="en-US" altLang="ko-KR" dirty="0" smtClean="0"/>
              <a:t>+</a:t>
            </a:r>
            <a:r>
              <a:rPr lang="ko-KR" altLang="en-US" dirty="0" smtClean="0"/>
              <a:t>는 두 개 이상의 문자열을 연결하는 연산자입니다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그림에서 </a:t>
            </a:r>
            <a:r>
              <a:rPr lang="ko-KR" altLang="en-US" dirty="0" err="1" smtClean="0"/>
              <a:t>질의어는</a:t>
            </a:r>
            <a:r>
              <a:rPr lang="ko-KR" altLang="en-US" dirty="0" smtClean="0"/>
              <a:t> 주소와 우편번호를 문자열 연결하라는 함수 </a:t>
            </a:r>
            <a:r>
              <a:rPr lang="en-US" altLang="ko-KR" dirty="0" smtClean="0"/>
              <a:t>+</a:t>
            </a:r>
            <a:r>
              <a:rPr lang="ko-KR" altLang="en-US" dirty="0" smtClean="0"/>
              <a:t>을 사용했을 경우 결과를 보여주고 있습니다</a:t>
            </a:r>
            <a:r>
              <a:rPr lang="en-US" altLang="ko-KR" dirty="0" smtClean="0"/>
              <a:t>. left</a:t>
            </a:r>
            <a:r>
              <a:rPr lang="ko-KR" altLang="en-US" dirty="0" smtClean="0"/>
              <a:t>는 왼쪽에서부터 지정된 문자 수에서 시작하는 문자열의 일부를 반환시킬 경우 사용하며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문자열에서 실제 문자열의 개수를 반환하는 역할을 합니다</a:t>
            </a:r>
            <a:r>
              <a:rPr lang="en-US" altLang="ko-KR" dirty="0" smtClean="0"/>
              <a:t>. lower</a:t>
            </a:r>
            <a:r>
              <a:rPr lang="ko-KR" altLang="en-US" dirty="0" smtClean="0"/>
              <a:t>는 문자열을 소문자로 바꾸는 함수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밖에도 여러 가지 문자열 함수가 있지만 여기서는 생략 하겠습니다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33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DML</a:t>
            </a:r>
            <a:r>
              <a:rPr lang="ko-KR" altLang="en-US" dirty="0" smtClean="0"/>
              <a:t>의 집합 함수에 대해서 질의어를 통해 결과를 확인해 보겠습니다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010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AVG</a:t>
            </a:r>
            <a:r>
              <a:rPr lang="ko-KR" altLang="en-US" dirty="0" smtClean="0"/>
              <a:t>는 입력한 표현식에서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값을 무시하고 해당 모든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평균을 구하는 함수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인수로는 모든 값에 집게 함수를 적용하는 </a:t>
            </a:r>
            <a:r>
              <a:rPr lang="en-US" altLang="ko-KR" dirty="0" smtClean="0"/>
              <a:t>ALL</a:t>
            </a:r>
            <a:r>
              <a:rPr lang="ko-KR" altLang="en-US" dirty="0" smtClean="0"/>
              <a:t>과  값의 발생횟수에 상관없이 </a:t>
            </a:r>
            <a:r>
              <a:rPr lang="en-US" altLang="ko-KR" dirty="0" smtClean="0"/>
              <a:t>UNIQUE</a:t>
            </a:r>
            <a:r>
              <a:rPr lang="ko-KR" altLang="en-US" dirty="0" smtClean="0"/>
              <a:t>한 값들만 </a:t>
            </a:r>
            <a:r>
              <a:rPr lang="en-US" altLang="ko-KR" dirty="0" smtClean="0"/>
              <a:t>AVG</a:t>
            </a:r>
            <a:r>
              <a:rPr lang="ko-KR" altLang="en-US" dirty="0" smtClean="0"/>
              <a:t>를 수행하는 </a:t>
            </a:r>
            <a:r>
              <a:rPr lang="en-US" altLang="ko-KR" dirty="0" smtClean="0"/>
              <a:t>DISTINCT </a:t>
            </a:r>
            <a:r>
              <a:rPr lang="ko-KR" altLang="en-US" dirty="0" smtClean="0"/>
              <a:t>인수를 가지고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질의는 </a:t>
            </a:r>
            <a:r>
              <a:rPr lang="en-US" altLang="ko-KR" dirty="0" smtClean="0"/>
              <a:t>account </a:t>
            </a:r>
            <a:r>
              <a:rPr lang="ko-KR" altLang="en-US" dirty="0" smtClean="0"/>
              <a:t>테이블에서 </a:t>
            </a:r>
            <a:r>
              <a:rPr lang="en-US" altLang="ko-KR" dirty="0" smtClean="0"/>
              <a:t>balance</a:t>
            </a:r>
            <a:r>
              <a:rPr lang="ko-KR" altLang="en-US" dirty="0" smtClean="0"/>
              <a:t>의 평균을 구하는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알맞은 결과가 만들어 졌습니다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50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SUM</a:t>
            </a:r>
            <a:r>
              <a:rPr lang="ko-KR" altLang="en-US" dirty="0" smtClean="0"/>
              <a:t>은 모든 값의 총합을 구하며 </a:t>
            </a:r>
            <a:r>
              <a:rPr lang="en-US" altLang="ko-KR" dirty="0" smtClean="0"/>
              <a:t>ALL, DISTINCT</a:t>
            </a:r>
            <a:r>
              <a:rPr lang="ko-KR" altLang="en-US" dirty="0" smtClean="0"/>
              <a:t>의 인수를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잔고의 총액이 </a:t>
            </a:r>
            <a:r>
              <a:rPr lang="en-US" altLang="ko-KR" dirty="0" smtClean="0"/>
              <a:t>5045</a:t>
            </a:r>
            <a:r>
              <a:rPr lang="ko-KR" altLang="en-US" dirty="0" smtClean="0"/>
              <a:t>가 출력되었습니다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87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집합 함수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는 검색된 결과의 전체 카운트 수를 알아내는 함수 이고 리스트의 전체 개수를 원할 때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질의에서는 지사 이름이 </a:t>
            </a:r>
            <a:r>
              <a:rPr lang="en-US" altLang="ko-KR" dirty="0" smtClean="0"/>
              <a:t>D</a:t>
            </a:r>
            <a:r>
              <a:rPr lang="ko-KR" altLang="en-US" dirty="0" smtClean="0"/>
              <a:t>로 시작하는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의 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보여주고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093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MAX/MIN </a:t>
            </a:r>
            <a:r>
              <a:rPr lang="ko-KR" altLang="en-US" dirty="0" smtClean="0"/>
              <a:t>은 특정 열의 최대값과 최소값을 얻고자 할 때 사용할 수 있는 질의어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예제에서는 잔고의 </a:t>
            </a:r>
            <a:r>
              <a:rPr lang="ko-KR" altLang="en-US" dirty="0" err="1" smtClean="0"/>
              <a:t>최대대값</a:t>
            </a:r>
            <a:r>
              <a:rPr lang="ko-KR" altLang="en-US" dirty="0" smtClean="0"/>
              <a:t> 과  최소값을 보여주고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839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GROUP BY </a:t>
            </a:r>
            <a:r>
              <a:rPr lang="ko-KR" altLang="en-US" dirty="0" smtClean="0"/>
              <a:t>절은 한 특정열의 값들을 </a:t>
            </a:r>
            <a:r>
              <a:rPr lang="en-US" altLang="ko-KR" dirty="0" smtClean="0"/>
              <a:t>UNIQUE</a:t>
            </a:r>
            <a:r>
              <a:rPr lang="ko-KR" altLang="en-US" dirty="0" smtClean="0"/>
              <a:t>한 값에 따라 그룹 짓는 연산자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 질의는 지사 이름에 따라 </a:t>
            </a:r>
            <a:r>
              <a:rPr lang="ko-KR" altLang="en-US" dirty="0" err="1" smtClean="0"/>
              <a:t>그룹핑한</a:t>
            </a:r>
            <a:r>
              <a:rPr lang="ko-KR" altLang="en-US" dirty="0" smtClean="0"/>
              <a:t> 것이고 아래 질의는 </a:t>
            </a:r>
            <a:r>
              <a:rPr lang="en-US" altLang="ko-KR" dirty="0" smtClean="0"/>
              <a:t>GROUP BY</a:t>
            </a:r>
            <a:r>
              <a:rPr lang="ko-KR" altLang="en-US" dirty="0" smtClean="0"/>
              <a:t>절 아래 포함된 </a:t>
            </a:r>
            <a:r>
              <a:rPr lang="en-US" altLang="ko-KR" dirty="0" smtClean="0"/>
              <a:t>HAVING</a:t>
            </a:r>
            <a:r>
              <a:rPr lang="ko-KR" altLang="en-US" dirty="0" smtClean="0"/>
              <a:t>절에는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에 대한 조건이 </a:t>
            </a:r>
            <a:r>
              <a:rPr lang="en-US" altLang="ko-KR" dirty="0" err="1" smtClean="0"/>
              <a:t>branch_name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</a:t>
            </a:r>
            <a:r>
              <a:rPr lang="ko-KR" altLang="en-US" dirty="0" smtClean="0"/>
              <a:t>로 시작하는 문자열 입니다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462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INSERT</a:t>
            </a:r>
            <a:r>
              <a:rPr lang="ko-KR" altLang="en-US" dirty="0" smtClean="0"/>
              <a:t>문은 테이블에 어떠한 특정한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를 추가할 때 주로 사용합니다</a:t>
            </a:r>
            <a:r>
              <a:rPr lang="en-US" altLang="ko-KR" dirty="0" smtClean="0"/>
              <a:t>. INSERT INTO </a:t>
            </a:r>
            <a:r>
              <a:rPr lang="ko-KR" altLang="en-US" dirty="0" smtClean="0"/>
              <a:t>테이블 이름 </a:t>
            </a:r>
            <a:r>
              <a:rPr lang="en-US" altLang="ko-KR" dirty="0" smtClean="0"/>
              <a:t>VALUES(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리스트의 데이터 타입에 맞는 값들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입력하면 기존의 </a:t>
            </a:r>
            <a:r>
              <a:rPr lang="en-US" altLang="ko-KR" dirty="0" smtClean="0"/>
              <a:t>ACCOUNT </a:t>
            </a:r>
            <a:r>
              <a:rPr lang="ko-KR" altLang="en-US" dirty="0" smtClean="0"/>
              <a:t>테이블에 새롭게 값들이 추가되는 질의 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109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UPDATA</a:t>
            </a:r>
            <a:r>
              <a:rPr lang="ko-KR" altLang="en-US" dirty="0" smtClean="0"/>
              <a:t>문은 테이블이나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특정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에서 데이터를 갱신할 때 사용하는 </a:t>
            </a:r>
            <a:r>
              <a:rPr lang="en-US" altLang="ko-KR" dirty="0" smtClean="0"/>
              <a:t>DML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LA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Los Angeles</a:t>
            </a:r>
            <a:r>
              <a:rPr lang="ko-KR" altLang="en-US" dirty="0" smtClean="0"/>
              <a:t>로 갱신되었습니다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지금까지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몇 개의 테이블에 적용하여 결과를 확인하였습니다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여러분들도 직접 테이블을 생성한 후에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작성해서 테스트 해보시기 바랍니다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다음주에는 고급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사용하여 실습을 진행하겠습니다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안녕히 계세요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7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이와 같으며 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ischool_name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데이터 값이 하나도 입력되어 있지 않다는 것을 알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추가로 데이터 삽입 코딩을 하는 작업이 필요합니다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NOT NULL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값을 사용하여 해결하는 방법은 그림과 같습니다</a:t>
            </a:r>
            <a:r>
              <a:rPr lang="en-US" altLang="ko-KR" dirty="0" smtClean="0"/>
              <a:t>..  </a:t>
            </a:r>
            <a:r>
              <a:rPr lang="ko-KR" altLang="en-US" dirty="0" smtClean="0"/>
              <a:t>쿼리 실행 후 </a:t>
            </a:r>
            <a:r>
              <a:rPr lang="en-US" altLang="ko-KR" dirty="0" err="1" smtClean="0"/>
              <a:t>school_name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 디폴트로 입력되어 있는 것을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잘 나타나지 않을 시에는 </a:t>
            </a:r>
            <a:r>
              <a:rPr lang="en-US" altLang="ko-KR" dirty="0" smtClean="0"/>
              <a:t>testing-&gt;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dbo.instructor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있는 열을 새로</a:t>
            </a:r>
            <a:r>
              <a:rPr lang="ko-KR" altLang="en-US" baseline="0" dirty="0" smtClean="0"/>
              <a:t> 고침 해보시기 바랍니다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2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</a:t>
            </a:r>
            <a:r>
              <a:rPr lang="en-US" altLang="ko-KR" dirty="0" smtClean="0"/>
              <a:t>account </a:t>
            </a:r>
            <a:r>
              <a:rPr lang="ko-KR" altLang="en-US" dirty="0" smtClean="0"/>
              <a:t>테이블에서 </a:t>
            </a:r>
            <a:r>
              <a:rPr lang="en-US" altLang="ko-KR" dirty="0" err="1" smtClean="0"/>
              <a:t>school_name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삭제하는 질의 문입니다</a:t>
            </a:r>
            <a:r>
              <a:rPr lang="en-US" altLang="ko-KR" dirty="0" smtClean="0"/>
              <a:t>. alter table </a:t>
            </a:r>
            <a:r>
              <a:rPr lang="ko-KR" altLang="en-US" dirty="0" smtClean="0"/>
              <a:t>테이블 이름 </a:t>
            </a:r>
            <a:r>
              <a:rPr lang="en-US" altLang="ko-KR" dirty="0" smtClean="0"/>
              <a:t>drop column </a:t>
            </a:r>
            <a:r>
              <a:rPr lang="ko-KR" altLang="en-US" dirty="0" smtClean="0"/>
              <a:t>삭제할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이름 순으로 입력한 후 쿼리 실행을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삭제하기 실패 오류 메시지가 나오게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메시지를 자세히 보시면 </a:t>
            </a:r>
            <a:r>
              <a:rPr lang="ko-KR" altLang="en-US" dirty="0" smtClean="0">
                <a:latin typeface="Arial"/>
              </a:rPr>
              <a:t>‘</a:t>
            </a:r>
            <a:r>
              <a:rPr lang="en-US" altLang="ko-KR" dirty="0" smtClean="0"/>
              <a:t>DF__instructor__school__06DEAE8</a:t>
            </a:r>
            <a:r>
              <a:rPr lang="en-US" altLang="ko-KR" dirty="0" smtClean="0">
                <a:latin typeface="Arial"/>
              </a:rPr>
              <a:t>’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테이블이 </a:t>
            </a:r>
            <a:r>
              <a:rPr lang="en-US" altLang="ko-KR" dirty="0" err="1" smtClean="0"/>
              <a:t>school_column</a:t>
            </a:r>
            <a:r>
              <a:rPr lang="ko-KR" altLang="en-US" dirty="0" smtClean="0"/>
              <a:t>의 정보를 사용하고 있기 때문에 즉 다른 테이블과 정보를 공유하고 있으므로 드롭을 시킬 수 없다는 의미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메시지는 더 확실하게 표현하고 있는데 다른 객체들이 이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접근할 수 있기 때문에 </a:t>
            </a:r>
            <a:r>
              <a:rPr lang="ko-KR" altLang="en-US" dirty="0" err="1" smtClean="0"/>
              <a:t>드롭</a:t>
            </a:r>
            <a:r>
              <a:rPr lang="ko-KR" altLang="en-US" dirty="0" smtClean="0"/>
              <a:t> 시킬 수 없다는 내용입니다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4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School_name</a:t>
            </a:r>
            <a:r>
              <a:rPr lang="ko-KR" altLang="en-US" dirty="0" smtClean="0"/>
              <a:t>의 데이터 타입 변경은 질의 문과 같으며 실행 후의 그림을 보여주고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지금까지 쿼리로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변경 방법에 대해 알아 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2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그림은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student </a:t>
            </a:r>
            <a:r>
              <a:rPr lang="ko-KR" altLang="en-US" dirty="0" smtClean="0"/>
              <a:t>테이블 스키마를 생성하고 데이터를 입력하는 코드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스키마의 구성 요소는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주키</a:t>
            </a:r>
            <a:r>
              <a:rPr lang="en-US" altLang="ko-KR" dirty="0" smtClean="0"/>
              <a:t>(primary key)</a:t>
            </a:r>
            <a:r>
              <a:rPr lang="ko-KR" altLang="en-US" dirty="0" smtClean="0"/>
              <a:t>로 설정되어 있으며 </a:t>
            </a:r>
            <a:r>
              <a:rPr lang="en-US" altLang="ko-KR" dirty="0" smtClean="0"/>
              <a:t>ID,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전공명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tot_cred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는 각 학생마다 고유하므로 유니크키로 설정합니다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속성을 지정할 때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의 허용여부를 결정할 수 있습니다</a:t>
            </a:r>
            <a:r>
              <a:rPr lang="en-US" altLang="ko-KR" dirty="0" smtClean="0"/>
              <a:t>. NULL</a:t>
            </a:r>
            <a:r>
              <a:rPr lang="ko-KR" altLang="en-US" dirty="0" smtClean="0"/>
              <a:t>을 허용한다는 것은 새로운 데이터가 테이블에 삽입될 때 해당 컬럼은 값이 없어도 된다는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위의 코드를 예를 들면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그리고 </a:t>
            </a:r>
            <a:r>
              <a:rPr lang="en-US" altLang="ko-KR" dirty="0" err="1" smtClean="0"/>
              <a:t>dept_name</a:t>
            </a:r>
            <a:r>
              <a:rPr lang="ko-KR" altLang="en-US" dirty="0" smtClean="0"/>
              <a:t>는 반드시 값을 넣어줘야하지만 다른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값이 없어도 된다는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 주의하실 점은 학생 여러분은 각자의 데이터베이스를 사용할 것이기 때문에 </a:t>
            </a:r>
            <a:r>
              <a:rPr lang="en-US" altLang="ko-KR" dirty="0" smtClean="0"/>
              <a:t>“USE assistant”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“USE </a:t>
            </a:r>
            <a:r>
              <a:rPr lang="ko-KR" altLang="en-US" dirty="0" smtClean="0"/>
              <a:t>본인의 데이터베이스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작성하셔야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</a:t>
            </a:r>
            <a:r>
              <a:rPr lang="ko-KR" altLang="en-US" dirty="0" smtClean="0"/>
              <a:t>문을 사용하여 값을 입력하였습니다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참고로 쿼리 </a:t>
            </a:r>
            <a:r>
              <a:rPr lang="ko-KR" altLang="en-US" dirty="0" err="1" smtClean="0"/>
              <a:t>실행기에서</a:t>
            </a:r>
            <a:r>
              <a:rPr lang="ko-KR" altLang="en-US" dirty="0" smtClean="0"/>
              <a:t> 사용할 수 있는 주석은 </a:t>
            </a:r>
            <a:r>
              <a:rPr lang="en-US" altLang="ko-KR" dirty="0" smtClean="0"/>
              <a:t>/* */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--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같은 경우 키워드입니다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이러한 키워드도 사용할 수 있는 방법이 </a:t>
            </a:r>
            <a:r>
              <a:rPr lang="en-US" altLang="ko-KR" dirty="0" smtClean="0"/>
              <a:t>[ ]</a:t>
            </a:r>
            <a:r>
              <a:rPr lang="ko-KR" altLang="en-US" dirty="0" smtClean="0"/>
              <a:t>를 이용하는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</a:t>
            </a:r>
            <a:r>
              <a:rPr lang="en-US" altLang="ko-KR" dirty="0" smtClean="0"/>
              <a:t>[ ]</a:t>
            </a:r>
            <a:r>
              <a:rPr lang="ko-KR" altLang="en-US" dirty="0" smtClean="0"/>
              <a:t>를 처리하지 않더라도 문맥을 보고 자동적으로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를 키워드로 처리하지 않을 수도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56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이렇게 </a:t>
            </a:r>
            <a:r>
              <a:rPr lang="ko-KR" altLang="en-US" dirty="0" err="1" smtClean="0"/>
              <a:t>앞페이지의</a:t>
            </a:r>
            <a:r>
              <a:rPr lang="ko-KR" altLang="en-US" dirty="0" smtClean="0"/>
              <a:t> 쿼리를 수행하면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본인의 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내에 </a:t>
            </a:r>
            <a:r>
              <a:rPr lang="en-US" altLang="ko-KR" dirty="0" smtClean="0"/>
              <a:t>student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테이블이 생성됩니다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만약 </a:t>
            </a:r>
            <a:r>
              <a:rPr lang="en-US" altLang="ko-KR" baseline="0" dirty="0" smtClean="0"/>
              <a:t>student</a:t>
            </a:r>
            <a:r>
              <a:rPr lang="ko-KR" altLang="en-US" baseline="0" dirty="0" smtClean="0"/>
              <a:t>를 생성하였는데도 보이지 않는다면 테이블을 선택하고 새로 </a:t>
            </a:r>
            <a:r>
              <a:rPr lang="ko-KR" altLang="en-US" baseline="0" dirty="0" err="1" smtClean="0"/>
              <a:t>고침하시면</a:t>
            </a:r>
            <a:r>
              <a:rPr lang="ko-KR" altLang="en-US" baseline="0" dirty="0" smtClean="0"/>
              <a:t> 확인할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이때 각 테이블 명 앞에 </a:t>
            </a:r>
            <a:r>
              <a:rPr lang="en-US" altLang="ko-KR" baseline="0" dirty="0" err="1" smtClean="0"/>
              <a:t>dbo</a:t>
            </a:r>
            <a:r>
              <a:rPr lang="ko-KR" altLang="en-US" baseline="0" dirty="0" smtClean="0"/>
              <a:t>라는 이름이 붙는것을 볼 수 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dbo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DataBase</a:t>
            </a:r>
            <a:r>
              <a:rPr lang="en-US" altLang="ko-KR" baseline="0" dirty="0" smtClean="0"/>
              <a:t> Owner</a:t>
            </a:r>
            <a:r>
              <a:rPr lang="ko-KR" altLang="en-US" baseline="0" dirty="0" smtClean="0"/>
              <a:t>의 약칭으로 현재 작업중인 데이터베이스의 사용자 계정에 의해 소유된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혹은 생성된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테이블이라는 의미입니다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dbo.student</a:t>
            </a:r>
            <a:r>
              <a:rPr lang="ko-KR" altLang="en-US" baseline="0" dirty="0" smtClean="0"/>
              <a:t>에서 오른쪽 버튼을 누른 후 상위 </a:t>
            </a:r>
            <a:r>
              <a:rPr lang="en-US" altLang="ko-KR" baseline="0" dirty="0" smtClean="0"/>
              <a:t>1000</a:t>
            </a:r>
            <a:r>
              <a:rPr lang="ko-KR" altLang="en-US" baseline="0" dirty="0" smtClean="0"/>
              <a:t>개 행 선택하면 결과를 보실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의 모든 컬럼 정보를 추출하라는 의미이며 </a:t>
            </a:r>
            <a:r>
              <a:rPr lang="en-US" altLang="ko-KR" dirty="0" smtClean="0"/>
              <a:t>SELECT * FROM student </a:t>
            </a:r>
            <a:r>
              <a:rPr lang="ko-KR" altLang="en-US" dirty="0" smtClean="0"/>
              <a:t>질의를 통해서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행이 아닌 전체 테이블내의 데이터를 볼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9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3861048"/>
            <a:ext cx="6858000" cy="990600"/>
          </a:xfrm>
        </p:spPr>
        <p:txBody>
          <a:bodyPr/>
          <a:lstStyle/>
          <a:p>
            <a:pPr eaLnBrk="1" hangingPunct="1"/>
            <a:r>
              <a:rPr lang="ko-KR" altLang="en-US" dirty="0">
                <a:latin typeface="굴림" charset="-127"/>
                <a:ea typeface="굴림" charset="-127"/>
              </a:rPr>
              <a:t>기본 </a:t>
            </a:r>
            <a:r>
              <a:rPr lang="en-US" altLang="ko-KR" dirty="0">
                <a:latin typeface="굴림" charset="-127"/>
                <a:ea typeface="굴림" charset="-127"/>
              </a:rPr>
              <a:t>SQL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416824" cy="38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DDL (Data Definition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ALTER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column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개체를 수정할 때 사용되는 </a:t>
            </a:r>
            <a:r>
              <a:rPr lang="en-US" altLang="ko-KR" dirty="0" smtClean="0"/>
              <a:t>DDL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13685" y="4667590"/>
            <a:ext cx="1469480" cy="1191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DDL (Data Definition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DROP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테이블을 삭제하는데 사용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95524"/>
            <a:ext cx="6336704" cy="336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7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DCL (Data Control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GRANT</a:t>
            </a:r>
            <a:r>
              <a:rPr lang="ko-KR" altLang="en-US" dirty="0" smtClean="0"/>
              <a:t>문</a:t>
            </a:r>
          </a:p>
          <a:p>
            <a:pPr lvl="1"/>
            <a:r>
              <a:rPr lang="ko-KR" altLang="en-US" sz="2000" dirty="0" smtClean="0"/>
              <a:t>테이블이나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등에 대해 접근하는 권한을 설정하는 대표적인 </a:t>
            </a:r>
            <a:r>
              <a:rPr lang="en-US" altLang="ko-KR" sz="2000" dirty="0" smtClean="0"/>
              <a:t>DCL</a:t>
            </a:r>
            <a:r>
              <a:rPr lang="ko-KR" altLang="en-US" sz="2000" dirty="0" smtClean="0"/>
              <a:t>문 이다 </a:t>
            </a:r>
          </a:p>
          <a:p>
            <a:r>
              <a:rPr lang="ko-KR" altLang="en-US" sz="2400" dirty="0" smtClean="0">
                <a:latin typeface="Arial"/>
              </a:rPr>
              <a:t>‘</a:t>
            </a:r>
            <a:r>
              <a:rPr lang="en-US" altLang="ko-KR" sz="2400" dirty="0" err="1" smtClean="0"/>
              <a:t>Product_Manager</a:t>
            </a:r>
            <a:r>
              <a:rPr lang="en-US" altLang="ko-KR" sz="2400" dirty="0" smtClean="0">
                <a:latin typeface="Arial"/>
              </a:rPr>
              <a:t>’</a:t>
            </a:r>
            <a:r>
              <a:rPr lang="ko-KR" altLang="en-US" sz="2400" dirty="0" smtClean="0"/>
              <a:t>라는 사용자에게 </a:t>
            </a:r>
            <a:r>
              <a:rPr lang="en-US" altLang="ko-KR" sz="2400" dirty="0" smtClean="0"/>
              <a:t>Company </a:t>
            </a:r>
            <a:r>
              <a:rPr lang="ko-KR" altLang="en-US" sz="2400" dirty="0" smtClean="0"/>
              <a:t>테이블 접근 권한을 주는 </a:t>
            </a:r>
            <a:r>
              <a:rPr lang="en-US" altLang="ko-KR" sz="2400" dirty="0" smtClean="0"/>
              <a:t>DCL</a:t>
            </a:r>
            <a:r>
              <a:rPr lang="ko-KR" altLang="en-US" sz="2400" dirty="0" smtClean="0"/>
              <a:t>문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286124"/>
            <a:ext cx="6045200" cy="153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3898900"/>
            <a:ext cx="5245100" cy="295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99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DCL (Data Control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REVOKE</a:t>
            </a:r>
            <a:r>
              <a:rPr lang="ko-KR" altLang="en-US" dirty="0" smtClean="0"/>
              <a:t>문</a:t>
            </a:r>
          </a:p>
          <a:p>
            <a:pPr lvl="1"/>
            <a:r>
              <a:rPr lang="en-US" altLang="ko-KR" dirty="0" smtClean="0"/>
              <a:t>GRANT</a:t>
            </a:r>
            <a:r>
              <a:rPr lang="ko-KR" altLang="en-US" dirty="0" smtClean="0"/>
              <a:t>문이 </a:t>
            </a:r>
            <a:r>
              <a:rPr lang="en-US" altLang="ko-KR" dirty="0" err="1" smtClean="0"/>
              <a:t>Product_Manager</a:t>
            </a:r>
            <a:r>
              <a:rPr lang="ko-KR" altLang="en-US" dirty="0" smtClean="0"/>
              <a:t>에게 권한을 설정한다면 </a:t>
            </a:r>
            <a:r>
              <a:rPr lang="en-US" altLang="ko-KR" dirty="0" smtClean="0"/>
              <a:t>REVOKE </a:t>
            </a:r>
            <a:r>
              <a:rPr lang="ko-KR" altLang="en-US" dirty="0" smtClean="0"/>
              <a:t>문은 설정했던 권한을 삭제한다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3143248"/>
            <a:ext cx="3886200" cy="146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64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 smtClean="0"/>
              <a:t>select</a:t>
            </a:r>
            <a:r>
              <a:rPr lang="ko-KR" altLang="en-US" sz="2400" dirty="0" smtClean="0"/>
              <a:t>문 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데이터 전체 검색 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특정 </a:t>
            </a:r>
            <a:r>
              <a:rPr lang="ko-KR" altLang="en-US" sz="2000" dirty="0" err="1" smtClean="0"/>
              <a:t>컬럼</a:t>
            </a:r>
            <a:r>
              <a:rPr lang="ko-KR" altLang="en-US" sz="2000" dirty="0" smtClean="0"/>
              <a:t> 검색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/>
              <a:t>where</a:t>
            </a:r>
            <a:r>
              <a:rPr lang="ko-KR" altLang="en-US" sz="2400" dirty="0" smtClean="0"/>
              <a:t>문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err="1" smtClean="0"/>
              <a:t>조건문</a:t>
            </a:r>
            <a:r>
              <a:rPr lang="ko-KR" altLang="en-US" sz="2000" dirty="0" smtClean="0"/>
              <a:t> 검색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비교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논리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산술 연산자 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/>
              <a:t>SELECT ~ INTO</a:t>
            </a:r>
          </a:p>
          <a:p>
            <a:pPr>
              <a:lnSpc>
                <a:spcPct val="80000"/>
              </a:lnSpc>
            </a:pPr>
            <a:r>
              <a:rPr lang="ko-KR" altLang="en-US" sz="2400" dirty="0" smtClean="0"/>
              <a:t>중복된 행 제거하기</a:t>
            </a:r>
            <a:r>
              <a:rPr lang="en-US" altLang="ko-KR" sz="2400" dirty="0" smtClean="0"/>
              <a:t>: DISTINCT</a:t>
            </a:r>
          </a:p>
          <a:p>
            <a:pPr>
              <a:lnSpc>
                <a:spcPct val="80000"/>
              </a:lnSpc>
            </a:pPr>
            <a:r>
              <a:rPr lang="ko-KR" altLang="en-US" sz="2400" dirty="0" smtClean="0"/>
              <a:t>수치연산 함수</a:t>
            </a:r>
          </a:p>
          <a:p>
            <a:pPr>
              <a:lnSpc>
                <a:spcPct val="80000"/>
              </a:lnSpc>
            </a:pPr>
            <a:r>
              <a:rPr lang="ko-KR" altLang="en-US" sz="2400" dirty="0" smtClean="0"/>
              <a:t>문자열 함수 </a:t>
            </a:r>
            <a:r>
              <a:rPr lang="en-US" altLang="ko-KR" sz="2400" dirty="0" smtClean="0"/>
              <a:t>: + , LEFT, LEN, LOWER, etc.</a:t>
            </a:r>
          </a:p>
          <a:p>
            <a:pPr>
              <a:lnSpc>
                <a:spcPct val="80000"/>
              </a:lnSpc>
            </a:pPr>
            <a:r>
              <a:rPr lang="ko-KR" altLang="en-US" sz="2400" dirty="0" smtClean="0"/>
              <a:t>집합 함수 </a:t>
            </a:r>
            <a:r>
              <a:rPr lang="en-US" altLang="ko-KR" sz="2400" dirty="0" smtClean="0"/>
              <a:t>: AVG, SUM, COUNT, MAX/MIN, GROUP BY, HAVING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/>
              <a:t>Insert</a:t>
            </a:r>
            <a:r>
              <a:rPr lang="ko-KR" altLang="en-US" sz="2400" dirty="0" smtClean="0"/>
              <a:t>문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/>
              <a:t>update</a:t>
            </a:r>
            <a:r>
              <a:rPr lang="ko-KR" altLang="en-US" sz="2400" dirty="0" smtClean="0"/>
              <a:t>문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7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</a:t>
            </a:r>
          </a:p>
          <a:p>
            <a:pPr lvl="1"/>
            <a:r>
              <a:rPr lang="ko-KR" altLang="en-US" dirty="0" smtClean="0"/>
              <a:t>테이블이나 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데이터를 보여주는데 사용된다 </a:t>
            </a:r>
          </a:p>
          <a:p>
            <a:pPr lvl="1"/>
            <a:r>
              <a:rPr lang="ko-KR" altLang="en-US" dirty="0" smtClean="0"/>
              <a:t>테이블에 추가된 데이터를 검색할 때 사용한다   </a:t>
            </a:r>
          </a:p>
          <a:p>
            <a:pPr lvl="1"/>
            <a:r>
              <a:rPr lang="en-US" altLang="ko-KR" dirty="0" smtClean="0"/>
              <a:t>keyword : SELECT, FROM, WHERE </a:t>
            </a:r>
            <a:r>
              <a:rPr lang="ko-KR" altLang="en-US" dirty="0" smtClean="0"/>
              <a:t>등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14480" y="3214686"/>
            <a:ext cx="5761038" cy="2862263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SELECT</a:t>
            </a:r>
            <a:r>
              <a:rPr lang="en-US" altLang="ko-KR" b="1" dirty="0"/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select_list</a:t>
            </a:r>
            <a:r>
              <a:rPr lang="en-US" altLang="ko-KR" b="1" dirty="0">
                <a:solidFill>
                  <a:schemeClr val="tx1"/>
                </a:solidFill>
              </a:rPr>
              <a:t>               </a:t>
            </a:r>
            <a:r>
              <a:rPr lang="en-US" altLang="ko-KR" b="1" dirty="0">
                <a:solidFill>
                  <a:srgbClr val="339966"/>
                </a:solidFill>
              </a:rPr>
              <a:t>/* column </a:t>
            </a:r>
            <a:r>
              <a:rPr lang="ko-KR" altLang="en-US" b="1" dirty="0">
                <a:solidFill>
                  <a:srgbClr val="339966"/>
                </a:solidFill>
              </a:rPr>
              <a:t>제한 *</a:t>
            </a:r>
            <a:r>
              <a:rPr lang="en-US" altLang="ko-KR" b="1" dirty="0">
                <a:solidFill>
                  <a:srgbClr val="339966"/>
                </a:solidFill>
              </a:rPr>
              <a:t>/ </a:t>
            </a:r>
          </a:p>
          <a:p>
            <a:pPr algn="l">
              <a:spcBef>
                <a:spcPct val="50000"/>
              </a:spcBef>
            </a:pP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INTO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new_table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FROM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table_source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 [</a:t>
            </a:r>
            <a:r>
              <a:rPr lang="en-US" altLang="ko-KR" b="1" dirty="0">
                <a:solidFill>
                  <a:srgbClr val="FF0000"/>
                </a:solidFill>
              </a:rPr>
              <a:t>WHERE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search_condition</a:t>
            </a:r>
            <a:r>
              <a:rPr lang="en-US" altLang="ko-KR" b="1" dirty="0">
                <a:solidFill>
                  <a:schemeClr val="tx1"/>
                </a:solidFill>
              </a:rPr>
              <a:t>]    </a:t>
            </a:r>
            <a:r>
              <a:rPr lang="en-US" altLang="ko-KR" b="1" dirty="0">
                <a:solidFill>
                  <a:srgbClr val="339966"/>
                </a:solidFill>
              </a:rPr>
              <a:t>/* row </a:t>
            </a:r>
            <a:r>
              <a:rPr lang="ko-KR" altLang="en-US" b="1" dirty="0">
                <a:solidFill>
                  <a:srgbClr val="339966"/>
                </a:solidFill>
              </a:rPr>
              <a:t>제한 *</a:t>
            </a:r>
            <a:r>
              <a:rPr lang="en-US" altLang="ko-KR" b="1" dirty="0">
                <a:solidFill>
                  <a:srgbClr val="339966"/>
                </a:solidFill>
              </a:rPr>
              <a:t>/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 [</a:t>
            </a:r>
            <a:r>
              <a:rPr lang="en-US" altLang="ko-KR" b="1" dirty="0">
                <a:solidFill>
                  <a:srgbClr val="FF0000"/>
                </a:solidFill>
              </a:rPr>
              <a:t>GROUP BY </a:t>
            </a:r>
            <a:r>
              <a:rPr lang="en-US" altLang="ko-KR" b="1" dirty="0" err="1">
                <a:solidFill>
                  <a:schemeClr val="tx1"/>
                </a:solidFill>
              </a:rPr>
              <a:t>group_by_expression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 [</a:t>
            </a:r>
            <a:r>
              <a:rPr lang="en-US" altLang="ko-KR" b="1" dirty="0">
                <a:solidFill>
                  <a:srgbClr val="FF0000"/>
                </a:solidFill>
              </a:rPr>
              <a:t>HAVING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search_condition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 [</a:t>
            </a:r>
            <a:r>
              <a:rPr lang="en-US" altLang="ko-KR" b="1" dirty="0">
                <a:solidFill>
                  <a:srgbClr val="FF0000"/>
                </a:solidFill>
              </a:rPr>
              <a:t>ORDER BY </a:t>
            </a:r>
            <a:r>
              <a:rPr lang="en-US" altLang="ko-KR" b="1" dirty="0" err="1">
                <a:solidFill>
                  <a:schemeClr val="tx1"/>
                </a:solidFill>
              </a:rPr>
              <a:t>order_expression</a:t>
            </a:r>
            <a:r>
              <a:rPr lang="en-US" altLang="ko-KR" b="1" dirty="0">
                <a:solidFill>
                  <a:schemeClr val="tx1"/>
                </a:solidFill>
              </a:rPr>
              <a:t>  [ASC | DESC] ]</a:t>
            </a:r>
          </a:p>
        </p:txBody>
      </p:sp>
    </p:spTree>
    <p:extLst>
      <p:ext uri="{BB962C8B-B14F-4D97-AF65-F5344CB8AC3E}">
        <p14:creationId xmlns:p14="http://schemas.microsoft.com/office/powerpoint/2010/main" val="28958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 예제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4101" name="Picture 5" descr="C:\Users\Vienna\Desktop\캡쳐 뜬 것\K-20090929-204935-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3143248"/>
            <a:ext cx="4143404" cy="3071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428728" y="4202676"/>
            <a:ext cx="192882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account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pic>
        <p:nvPicPr>
          <p:cNvPr id="4102" name="Picture 6" descr="C:\Users\Vienna\Desktop\캡쳐 뜬 것\K-20090929-215511-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015" y="1757362"/>
            <a:ext cx="3619795" cy="2243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8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 smtClean="0"/>
              <a:t>데이터 전체 검색</a:t>
            </a:r>
            <a:r>
              <a:rPr lang="ko-KR" altLang="en-US" sz="2400" b="1" dirty="0" smtClean="0"/>
              <a:t> </a:t>
            </a:r>
          </a:p>
          <a:p>
            <a:pPr lvl="1"/>
            <a:r>
              <a:rPr lang="en-US" altLang="ko-KR" sz="2000" dirty="0" smtClean="0"/>
              <a:t>account </a:t>
            </a:r>
            <a:r>
              <a:rPr lang="ko-KR" altLang="en-US" sz="2000" dirty="0" smtClean="0"/>
              <a:t>테이블에서 모든 </a:t>
            </a:r>
            <a:r>
              <a:rPr lang="en-US" altLang="ko-KR" sz="2000" dirty="0" smtClean="0"/>
              <a:t>column </a:t>
            </a:r>
            <a:r>
              <a:rPr lang="ko-KR" altLang="en-US" sz="2000" dirty="0" smtClean="0"/>
              <a:t>데이터를 출력하고자 할 때 </a:t>
            </a:r>
            <a:r>
              <a:rPr lang="ko-KR" altLang="en-US" sz="2000" dirty="0" smtClean="0">
                <a:latin typeface="Arial"/>
              </a:rPr>
              <a:t>‘</a:t>
            </a:r>
            <a:r>
              <a:rPr lang="ko-KR" altLang="en-US" sz="2000" dirty="0" smtClean="0"/>
              <a:t>*</a:t>
            </a:r>
            <a:r>
              <a:rPr lang="ko-KR" altLang="en-US" sz="2000" dirty="0" smtClean="0">
                <a:latin typeface="Arial"/>
              </a:rPr>
              <a:t>’</a:t>
            </a:r>
            <a:r>
              <a:rPr lang="ko-KR" altLang="en-US" sz="2000" dirty="0" smtClean="0"/>
              <a:t> 이용 </a:t>
            </a:r>
          </a:p>
          <a:p>
            <a:pPr lvl="2"/>
            <a:r>
              <a:rPr lang="en-US" altLang="ko-KR" sz="1800" dirty="0" smtClean="0"/>
              <a:t>WHERE </a:t>
            </a:r>
            <a:r>
              <a:rPr lang="ko-KR" altLang="en-US" sz="1800" dirty="0" smtClean="0"/>
              <a:t>조건이 있으면 </a:t>
            </a:r>
            <a:r>
              <a:rPr lang="en-US" altLang="ko-KR" sz="1800" dirty="0" smtClean="0"/>
              <a:t>row </a:t>
            </a:r>
            <a:r>
              <a:rPr lang="ko-KR" altLang="en-US" sz="1800" dirty="0" smtClean="0"/>
              <a:t>들을 제한</a:t>
            </a:r>
          </a:p>
          <a:p>
            <a:pPr lvl="2"/>
            <a:r>
              <a:rPr lang="ko-KR" altLang="en-US" sz="1800" dirty="0" smtClean="0">
                <a:latin typeface="Arial"/>
              </a:rPr>
              <a:t>‘</a:t>
            </a:r>
            <a:r>
              <a:rPr lang="ko-KR" altLang="en-US" sz="1800" dirty="0" smtClean="0"/>
              <a:t>*</a:t>
            </a:r>
            <a:r>
              <a:rPr lang="ko-KR" altLang="en-US" sz="1800" dirty="0" smtClean="0">
                <a:latin typeface="Arial"/>
              </a:rPr>
              <a:t>’</a:t>
            </a:r>
            <a:r>
              <a:rPr lang="ko-KR" altLang="en-US" sz="1800" dirty="0" smtClean="0"/>
              <a:t>는 실제 쿼리가 실행 될 때 </a:t>
            </a:r>
            <a:r>
              <a:rPr lang="en-US" altLang="ko-KR" sz="1800" dirty="0" smtClean="0"/>
              <a:t>column list </a:t>
            </a:r>
            <a:r>
              <a:rPr lang="ko-KR" altLang="en-US" sz="1800" dirty="0" smtClean="0"/>
              <a:t>로 변경된다 </a:t>
            </a:r>
          </a:p>
          <a:p>
            <a:endParaRPr lang="ko-KR" altLang="en-US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5124" name="Picture 4" descr="C:\Users\Vienna\Desktop\캡쳐 뜬 것\K-20090929-215642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3087420"/>
            <a:ext cx="3357586" cy="3270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73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 smtClean="0"/>
              <a:t>특정 </a:t>
            </a:r>
            <a:r>
              <a:rPr lang="ko-KR" altLang="en-US" b="1" dirty="0" err="1" smtClean="0"/>
              <a:t>컬럼</a:t>
            </a:r>
            <a:r>
              <a:rPr lang="ko-KR" altLang="en-US" b="1" dirty="0" smtClean="0"/>
              <a:t> 검색</a:t>
            </a:r>
          </a:p>
          <a:p>
            <a:pPr lvl="1"/>
            <a:r>
              <a:rPr lang="en-US" altLang="ko-KR" sz="2000" dirty="0" smtClean="0"/>
              <a:t>SELECT</a:t>
            </a:r>
            <a:r>
              <a:rPr lang="ko-KR" altLang="en-US" sz="2000" dirty="0" smtClean="0"/>
              <a:t>문 다음에 특정 </a:t>
            </a:r>
            <a:r>
              <a:rPr lang="en-US" altLang="ko-KR" sz="2000" dirty="0" smtClean="0"/>
              <a:t>column</a:t>
            </a:r>
            <a:r>
              <a:rPr lang="ko-KR" altLang="en-US" sz="2000" dirty="0" smtClean="0"/>
              <a:t>을 명시하면 명시된 </a:t>
            </a:r>
            <a:r>
              <a:rPr lang="en-US" altLang="ko-KR" sz="2000" dirty="0" smtClean="0"/>
              <a:t>column</a:t>
            </a:r>
            <a:r>
              <a:rPr lang="ko-KR" altLang="en-US" sz="2000" dirty="0" smtClean="0"/>
              <a:t>만 출력 </a:t>
            </a:r>
          </a:p>
          <a:p>
            <a:pPr lvl="1"/>
            <a:r>
              <a:rPr lang="ko-KR" altLang="en-US" sz="2000" dirty="0" smtClean="0"/>
              <a:t>여러 개의 </a:t>
            </a:r>
            <a:r>
              <a:rPr lang="en-US" altLang="ko-KR" sz="2000" dirty="0" smtClean="0"/>
              <a:t>column</a:t>
            </a:r>
            <a:r>
              <a:rPr lang="ko-KR" altLang="en-US" sz="2000" dirty="0" smtClean="0"/>
              <a:t>을 출력하기 위해서는 쉼표</a:t>
            </a:r>
            <a:r>
              <a:rPr lang="en-US" altLang="ko-KR" sz="2000" dirty="0" smtClean="0"/>
              <a:t>(,)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column</a:t>
            </a:r>
            <a:r>
              <a:rPr lang="ko-KR" altLang="en-US" sz="2000" dirty="0" smtClean="0"/>
              <a:t>을 연결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6147" name="Picture 3" descr="C:\Users\Vienna\Desktop\캡쳐 뜬 것\K-20090929-215750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2786058"/>
            <a:ext cx="3571900" cy="3854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column </a:t>
            </a:r>
            <a:r>
              <a:rPr lang="ko-KR" altLang="en-US" dirty="0" smtClean="0"/>
              <a:t>명 또는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 별칭주기 </a:t>
            </a:r>
          </a:p>
          <a:p>
            <a:pPr lvl="1"/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별칭명</a:t>
            </a:r>
            <a:r>
              <a:rPr lang="ko-KR" altLang="en-US" dirty="0" smtClean="0"/>
              <a:t> </a:t>
            </a:r>
          </a:p>
          <a:p>
            <a:pPr lvl="2"/>
            <a:r>
              <a:rPr lang="en-US" altLang="ko-KR" dirty="0" smtClean="0"/>
              <a:t>SELECT account </a:t>
            </a:r>
            <a:r>
              <a:rPr lang="ko-KR" altLang="en-US" dirty="0" smtClean="0"/>
              <a:t>계좌 </a:t>
            </a:r>
          </a:p>
          <a:p>
            <a:pPr lvl="1"/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AS </a:t>
            </a:r>
            <a:r>
              <a:rPr lang="ko-KR" altLang="en-US" dirty="0" err="1" smtClean="0"/>
              <a:t>별칭명</a:t>
            </a:r>
            <a:r>
              <a:rPr lang="ko-KR" altLang="en-US" dirty="0" smtClean="0"/>
              <a:t> </a:t>
            </a:r>
          </a:p>
          <a:p>
            <a:pPr lvl="2"/>
            <a:r>
              <a:rPr lang="en-US" altLang="ko-KR" dirty="0" smtClean="0"/>
              <a:t>SELECT account AS </a:t>
            </a:r>
            <a:r>
              <a:rPr lang="ko-KR" altLang="en-US" dirty="0" smtClean="0"/>
              <a:t>계좌</a:t>
            </a:r>
          </a:p>
          <a:p>
            <a:pPr lvl="1"/>
            <a:r>
              <a:rPr lang="ko-KR" altLang="en-US" dirty="0" err="1" smtClean="0"/>
              <a:t>별칭명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</a:p>
          <a:p>
            <a:pPr lvl="2"/>
            <a:r>
              <a:rPr lang="en-US" altLang="ko-KR" dirty="0" smtClean="0"/>
              <a:t>SELECT </a:t>
            </a:r>
            <a:r>
              <a:rPr lang="ko-KR" altLang="en-US" dirty="0" smtClean="0"/>
              <a:t>계좌 </a:t>
            </a:r>
            <a:r>
              <a:rPr lang="en-US" altLang="ko-KR" dirty="0" smtClean="0"/>
              <a:t>= account </a:t>
            </a:r>
            <a:endParaRPr lang="ko-KR" altLang="en-US" sz="20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9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sz="2800" dirty="0" smtClean="0"/>
              <a:t>SQL Query (ALTER TABLE </a:t>
            </a:r>
            <a:r>
              <a:rPr lang="ko-KR" altLang="en-US" sz="2800" dirty="0" smtClean="0"/>
              <a:t>문</a:t>
            </a:r>
            <a:r>
              <a:rPr lang="en-US" altLang="ko-KR" sz="2800" dirty="0" smtClean="0"/>
              <a:t>)</a:t>
            </a:r>
          </a:p>
          <a:p>
            <a:pPr lvl="2"/>
            <a:r>
              <a:rPr lang="en-US" altLang="ko-KR" sz="2400" dirty="0" smtClean="0"/>
              <a:t>column </a:t>
            </a:r>
            <a:r>
              <a:rPr lang="ko-KR" altLang="en-US" sz="2400" dirty="0" smtClean="0"/>
              <a:t>삽입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삭제하기 </a:t>
            </a:r>
          </a:p>
          <a:p>
            <a:pPr lvl="2"/>
            <a:r>
              <a:rPr lang="en-US" altLang="ko-KR" sz="2400" dirty="0" smtClean="0"/>
              <a:t>data type </a:t>
            </a:r>
            <a:r>
              <a:rPr lang="ko-KR" altLang="en-US" sz="2400" dirty="0" smtClean="0"/>
              <a:t>변경하기 </a:t>
            </a:r>
            <a:endParaRPr lang="en-US" altLang="ko-KR" sz="2400" dirty="0" smtClean="0"/>
          </a:p>
          <a:p>
            <a:pPr lvl="2"/>
            <a:endParaRPr lang="en-US" altLang="ko-KR" sz="2400" b="1" dirty="0" smtClean="0"/>
          </a:p>
          <a:p>
            <a:pPr lvl="1"/>
            <a:r>
              <a:rPr lang="en-US" altLang="ko-KR" sz="2800" dirty="0" smtClean="0"/>
              <a:t>SSMS</a:t>
            </a:r>
          </a:p>
          <a:p>
            <a:pPr lvl="2"/>
            <a:r>
              <a:rPr lang="en-US" altLang="ko-KR" sz="2400" dirty="0" smtClean="0"/>
              <a:t>column </a:t>
            </a:r>
            <a:r>
              <a:rPr lang="ko-KR" altLang="en-US" sz="2400" dirty="0" smtClean="0"/>
              <a:t>삽입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삭제하기 </a:t>
            </a:r>
          </a:p>
          <a:p>
            <a:pPr lvl="2"/>
            <a:r>
              <a:rPr lang="en-US" altLang="ko-KR" sz="2400" dirty="0" smtClean="0"/>
              <a:t>data type </a:t>
            </a:r>
            <a:r>
              <a:rPr lang="ko-KR" altLang="en-US" sz="2400" dirty="0" smtClean="0"/>
              <a:t>변경하기 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6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조건 문 검색</a:t>
            </a:r>
          </a:p>
          <a:p>
            <a:pPr lvl="1"/>
            <a:r>
              <a:rPr lang="en-US" altLang="ko-KR" sz="2000" dirty="0" smtClean="0"/>
              <a:t>WHERE </a:t>
            </a:r>
            <a:r>
              <a:rPr lang="ko-KR" altLang="en-US" sz="2000" dirty="0" err="1" smtClean="0"/>
              <a:t>절이하에</a:t>
            </a:r>
            <a:r>
              <a:rPr lang="ko-KR" altLang="en-US" sz="2000" dirty="0" smtClean="0"/>
              <a:t> 검색 조건을 명시하면 전체 테이블에서 대상이 되는 </a:t>
            </a:r>
            <a:r>
              <a:rPr lang="en-US" altLang="ko-KR" sz="2000" dirty="0" smtClean="0"/>
              <a:t>Row</a:t>
            </a:r>
            <a:r>
              <a:rPr lang="ko-KR" altLang="en-US" sz="2000" dirty="0" smtClean="0"/>
              <a:t>를 제한해서 원하는 </a:t>
            </a:r>
            <a:r>
              <a:rPr lang="en-US" altLang="ko-KR" sz="2000" dirty="0" smtClean="0"/>
              <a:t>Row</a:t>
            </a:r>
            <a:r>
              <a:rPr lang="ko-KR" altLang="en-US" sz="2000" dirty="0" smtClean="0"/>
              <a:t>만 가져온다 </a:t>
            </a:r>
          </a:p>
          <a:p>
            <a:pPr lvl="1"/>
            <a:r>
              <a:rPr lang="ko-KR" altLang="en-US" dirty="0" smtClean="0"/>
              <a:t>검색 조건</a:t>
            </a:r>
          </a:p>
          <a:p>
            <a:pPr lvl="2"/>
            <a:r>
              <a:rPr lang="en-US" altLang="ko-KR" dirty="0" smtClean="0"/>
              <a:t>column </a:t>
            </a:r>
            <a:r>
              <a:rPr lang="ko-KR" altLang="en-US" dirty="0" smtClean="0"/>
              <a:t>을 비교하는 것</a:t>
            </a:r>
          </a:p>
          <a:p>
            <a:pPr lvl="3"/>
            <a:endParaRPr lang="ko-KR" altLang="en-US" dirty="0" smtClean="0"/>
          </a:p>
          <a:p>
            <a:pPr lvl="3"/>
            <a:endParaRPr lang="ko-KR" altLang="en-US" dirty="0" smtClean="0"/>
          </a:p>
          <a:p>
            <a:pPr lvl="3"/>
            <a:endParaRPr lang="ko-KR" altLang="en-US" dirty="0" smtClean="0"/>
          </a:p>
          <a:p>
            <a:pPr lvl="3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2"/>
            <a:r>
              <a:rPr lang="ko-KR" altLang="en-US" dirty="0" smtClean="0"/>
              <a:t>비교</a:t>
            </a:r>
          </a:p>
          <a:p>
            <a:pPr lvl="3"/>
            <a:r>
              <a:rPr lang="en-US" altLang="ko-KR" dirty="0" smtClean="0"/>
              <a:t>(</a:t>
            </a:r>
            <a:r>
              <a:rPr lang="ko-KR" altLang="en-US" dirty="0" smtClean="0"/>
              <a:t>수식 및 논리연산</a:t>
            </a:r>
            <a:r>
              <a:rPr lang="en-US" altLang="ko-KR" dirty="0" smtClean="0"/>
              <a:t>)  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7170" name="Picture 2" descr="C:\Users\Vienna\Desktop\캡쳐 뜬 것\K-20090929-205711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2643182"/>
            <a:ext cx="3429025" cy="194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171" name="Picture 3" descr="C:\Users\Vienna\Desktop\캡쳐 뜬 것\K-20090929-205752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4786322"/>
            <a:ext cx="2714644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7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비교하여 연산결과가 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만  쿼리의 적용을 받도록 제한한다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303362" y="2833705"/>
            <a:ext cx="6840538" cy="3024187"/>
            <a:chOff x="1403350" y="2925763"/>
            <a:chExt cx="6840538" cy="3024187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403350" y="3357563"/>
              <a:ext cx="1584325" cy="431800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403350" y="3789363"/>
              <a:ext cx="1584325" cy="431800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403350" y="4221163"/>
              <a:ext cx="1584325" cy="431800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/>
                  </a:solidFill>
                </a:rPr>
                <a:t>&lt;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403350" y="4652963"/>
              <a:ext cx="1584325" cy="431800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/>
                  </a:solidFill>
                </a:rPr>
                <a:t>&gt;=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03350" y="5084763"/>
              <a:ext cx="1584325" cy="433387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/>
                  </a:solidFill>
                </a:rPr>
                <a:t>&lt;=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403350" y="5518150"/>
              <a:ext cx="1584325" cy="431800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/>
                  </a:solidFill>
                </a:rPr>
                <a:t>&lt;&gt; or !=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987675" y="3357563"/>
              <a:ext cx="5256213" cy="431800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/>
                  </a:solidFill>
                </a:rPr>
                <a:t>A </a:t>
              </a:r>
              <a:r>
                <a:rPr lang="ko-KR" altLang="en-US">
                  <a:solidFill>
                    <a:schemeClr val="tx1"/>
                  </a:solidFill>
                </a:rPr>
                <a:t>와 </a:t>
              </a:r>
              <a:r>
                <a:rPr lang="en-US" altLang="ko-KR">
                  <a:solidFill>
                    <a:schemeClr val="tx1"/>
                  </a:solidFill>
                </a:rPr>
                <a:t>B</a:t>
              </a:r>
              <a:r>
                <a:rPr lang="ko-KR" altLang="en-US">
                  <a:solidFill>
                    <a:schemeClr val="tx1"/>
                  </a:solidFill>
                </a:rPr>
                <a:t>가 같다 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403350" y="2925763"/>
              <a:ext cx="1584325" cy="4318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rgbClr val="FF0000"/>
                  </a:solidFill>
                </a:rPr>
                <a:t>비교연산 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987675" y="2925763"/>
              <a:ext cx="5256213" cy="4318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rgbClr val="FF0000"/>
                  </a:solidFill>
                </a:rPr>
                <a:t>설명 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987675" y="4221163"/>
              <a:ext cx="5256213" cy="431800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/>
                  </a:solidFill>
                </a:rPr>
                <a:t>A </a:t>
              </a:r>
              <a:r>
                <a:rPr lang="ko-KR" altLang="en-US">
                  <a:solidFill>
                    <a:schemeClr val="tx1"/>
                  </a:solidFill>
                </a:rPr>
                <a:t>가 </a:t>
              </a:r>
              <a:r>
                <a:rPr lang="en-US" altLang="ko-KR">
                  <a:solidFill>
                    <a:schemeClr val="tx1"/>
                  </a:solidFill>
                </a:rPr>
                <a:t>B</a:t>
              </a:r>
              <a:r>
                <a:rPr lang="ko-KR" altLang="en-US">
                  <a:solidFill>
                    <a:schemeClr val="tx1"/>
                  </a:solidFill>
                </a:rPr>
                <a:t>보다 작다 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987675" y="3789363"/>
              <a:ext cx="5256213" cy="431800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/>
                  </a:solidFill>
                </a:rPr>
                <a:t>A </a:t>
              </a:r>
              <a:r>
                <a:rPr lang="ko-KR" altLang="en-US">
                  <a:solidFill>
                    <a:schemeClr val="tx1"/>
                  </a:solidFill>
                </a:rPr>
                <a:t>가 </a:t>
              </a:r>
              <a:r>
                <a:rPr lang="en-US" altLang="ko-KR">
                  <a:solidFill>
                    <a:schemeClr val="tx1"/>
                  </a:solidFill>
                </a:rPr>
                <a:t>B</a:t>
              </a:r>
              <a:r>
                <a:rPr lang="ko-KR" altLang="en-US">
                  <a:solidFill>
                    <a:schemeClr val="tx1"/>
                  </a:solidFill>
                </a:rPr>
                <a:t>보다 크다 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987675" y="5084763"/>
              <a:ext cx="5256213" cy="431800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/>
                  </a:solidFill>
                </a:rPr>
                <a:t>A </a:t>
              </a:r>
              <a:r>
                <a:rPr lang="ko-KR" altLang="en-US">
                  <a:solidFill>
                    <a:schemeClr val="tx1"/>
                  </a:solidFill>
                </a:rPr>
                <a:t>가 </a:t>
              </a:r>
              <a:r>
                <a:rPr lang="en-US" altLang="ko-KR">
                  <a:solidFill>
                    <a:schemeClr val="tx1"/>
                  </a:solidFill>
                </a:rPr>
                <a:t>B</a:t>
              </a:r>
              <a:r>
                <a:rPr lang="ko-KR" altLang="en-US">
                  <a:solidFill>
                    <a:schemeClr val="tx1"/>
                  </a:solidFill>
                </a:rPr>
                <a:t>보다 작거나 같다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987675" y="4652963"/>
              <a:ext cx="5256213" cy="431800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/>
                  </a:solidFill>
                </a:rPr>
                <a:t>A </a:t>
              </a:r>
              <a:r>
                <a:rPr lang="ko-KR" altLang="en-US">
                  <a:solidFill>
                    <a:schemeClr val="tx1"/>
                  </a:solidFill>
                </a:rPr>
                <a:t>가 </a:t>
              </a:r>
              <a:r>
                <a:rPr lang="en-US" altLang="ko-KR">
                  <a:solidFill>
                    <a:schemeClr val="tx1"/>
                  </a:solidFill>
                </a:rPr>
                <a:t>B</a:t>
              </a:r>
              <a:r>
                <a:rPr lang="ko-KR" altLang="en-US">
                  <a:solidFill>
                    <a:schemeClr val="tx1"/>
                  </a:solidFill>
                </a:rPr>
                <a:t>보다 크거나 같다 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987675" y="5518150"/>
              <a:ext cx="5256213" cy="431800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/>
                  </a:solidFill>
                </a:rPr>
                <a:t>A </a:t>
              </a:r>
              <a:r>
                <a:rPr lang="ko-KR" altLang="en-US">
                  <a:solidFill>
                    <a:schemeClr val="tx1"/>
                  </a:solidFill>
                </a:rPr>
                <a:t>와 </a:t>
              </a:r>
              <a:r>
                <a:rPr lang="en-US" altLang="ko-KR">
                  <a:solidFill>
                    <a:schemeClr val="tx1"/>
                  </a:solidFill>
                </a:rPr>
                <a:t>B</a:t>
              </a:r>
              <a:r>
                <a:rPr lang="ko-KR" altLang="en-US">
                  <a:solidFill>
                    <a:schemeClr val="tx1"/>
                  </a:solidFill>
                </a:rPr>
                <a:t>가 같지 않다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6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비교 연산자 예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8195" name="Picture 3" descr="C:\Users\Vienna\Desktop\캡쳐 뜬 것\K-20090929-210142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3786190"/>
            <a:ext cx="4071966" cy="243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1428728" y="4202676"/>
            <a:ext cx="192882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account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pic>
        <p:nvPicPr>
          <p:cNvPr id="25" name="Picture 6" descr="C:\Users\Vienna\Desktop\캡쳐 뜬 것\K-20090929-215511-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015" y="1757362"/>
            <a:ext cx="3735076" cy="2314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286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</a:p>
          <a:p>
            <a:pPr lvl="1"/>
            <a:r>
              <a:rPr lang="en-US" altLang="ko-KR" dirty="0" smtClean="0"/>
              <a:t>+(</a:t>
            </a:r>
            <a:r>
              <a:rPr lang="ko-KR" altLang="en-US" dirty="0" smtClean="0"/>
              <a:t>더하기</a:t>
            </a:r>
            <a:r>
              <a:rPr lang="en-US" altLang="ko-KR" dirty="0" smtClean="0"/>
              <a:t>), -(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) , *(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), /(</a:t>
            </a:r>
            <a:r>
              <a:rPr lang="ko-KR" altLang="en-US" dirty="0" smtClean="0"/>
              <a:t>나누기</a:t>
            </a:r>
            <a:r>
              <a:rPr lang="en-US" altLang="ko-KR" dirty="0" smtClean="0"/>
              <a:t>) , %(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pic>
        <p:nvPicPr>
          <p:cNvPr id="9" name="Picture 2" descr="C:\Users\Vienna\Desktop\캡쳐 뜬 것\K-20090929-204607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285992"/>
            <a:ext cx="4248460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218" name="Picture 2" descr="C:\Users\Vienna\Desktop\캡쳐 뜬 것\K-20090929-210519-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3981409"/>
            <a:ext cx="4357718" cy="223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19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</a:p>
          <a:p>
            <a:pPr lvl="1"/>
            <a:r>
              <a:rPr lang="ko-KR" altLang="en-US" sz="2000" dirty="0" smtClean="0"/>
              <a:t>논리 연산은 조건식이 여러 개인 경우 이러한 </a:t>
            </a:r>
            <a:r>
              <a:rPr lang="ko-KR" altLang="en-US" sz="2000" dirty="0" err="1" smtClean="0"/>
              <a:t>조건식을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AND, OR, NOT</a:t>
            </a:r>
            <a:r>
              <a:rPr lang="ko-KR" altLang="en-US" sz="2000" dirty="0" smtClean="0"/>
              <a:t>과 같은 논리 연산으로 묶어서 조건식을 비교하는 것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231925" y="2762267"/>
            <a:ext cx="6840537" cy="3167063"/>
            <a:chOff x="1231925" y="2762267"/>
            <a:chExt cx="6840537" cy="3167063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231925" y="3049605"/>
              <a:ext cx="1584325" cy="287337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600">
                  <a:solidFill>
                    <a:schemeClr val="tx1"/>
                  </a:solidFill>
                </a:rPr>
                <a:t>ALL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231925" y="3338530"/>
              <a:ext cx="1584325" cy="287337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60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231925" y="3625867"/>
              <a:ext cx="1584325" cy="287338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600">
                  <a:solidFill>
                    <a:schemeClr val="tx1"/>
                  </a:solidFill>
                </a:rPr>
                <a:t>ANY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231925" y="3913205"/>
              <a:ext cx="1584325" cy="287337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600">
                  <a:solidFill>
                    <a:schemeClr val="tx1"/>
                  </a:solidFill>
                </a:rPr>
                <a:t>BETWEEN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231925" y="4202130"/>
              <a:ext cx="1584325" cy="288925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600">
                  <a:solidFill>
                    <a:schemeClr val="tx1"/>
                  </a:solidFill>
                </a:rPr>
                <a:t>EXISTS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231925" y="4491055"/>
              <a:ext cx="1584325" cy="287337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600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816250" y="3049605"/>
              <a:ext cx="5256212" cy="287337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sz="1600">
                  <a:solidFill>
                    <a:schemeClr val="tx1"/>
                  </a:solidFill>
                </a:rPr>
                <a:t>모든 비교집합이 </a:t>
              </a:r>
              <a:r>
                <a:rPr lang="en-US" altLang="ko-KR" sz="1600">
                  <a:solidFill>
                    <a:schemeClr val="tx1"/>
                  </a:solidFill>
                </a:rPr>
                <a:t>TRUE </a:t>
              </a:r>
              <a:r>
                <a:rPr lang="ko-KR" altLang="en-US" sz="1600">
                  <a:solidFill>
                    <a:schemeClr val="tx1"/>
                  </a:solidFill>
                </a:rPr>
                <a:t>인 경우 </a:t>
              </a:r>
              <a:r>
                <a:rPr lang="en-US" altLang="ko-KR" sz="1600">
                  <a:solidFill>
                    <a:schemeClr val="tx1"/>
                  </a:solidFill>
                </a:rPr>
                <a:t>true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231925" y="2762267"/>
              <a:ext cx="1584325" cy="287338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sz="1600" dirty="0">
                  <a:solidFill>
                    <a:srgbClr val="FF0000"/>
                  </a:solidFill>
                </a:rPr>
                <a:t>연산자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816250" y="2762267"/>
              <a:ext cx="5256212" cy="287338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sz="1600" dirty="0">
                  <a:solidFill>
                    <a:srgbClr val="FF0000"/>
                  </a:solidFill>
                </a:rPr>
                <a:t>의미 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816250" y="3625867"/>
              <a:ext cx="5256212" cy="287338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sz="1600">
                  <a:solidFill>
                    <a:schemeClr val="tx1"/>
                  </a:solidFill>
                </a:rPr>
                <a:t>비교 집합 중 어느 하나가 </a:t>
              </a:r>
              <a:r>
                <a:rPr lang="en-US" altLang="ko-KR" sz="1600">
                  <a:solidFill>
                    <a:schemeClr val="tx1"/>
                  </a:solidFill>
                </a:rPr>
                <a:t>TRUE </a:t>
              </a:r>
              <a:r>
                <a:rPr lang="ko-KR" altLang="en-US" sz="1600">
                  <a:solidFill>
                    <a:schemeClr val="tx1"/>
                  </a:solidFill>
                </a:rPr>
                <a:t>인 경우 </a:t>
              </a:r>
              <a:r>
                <a:rPr lang="en-US" altLang="ko-KR" sz="1600">
                  <a:solidFill>
                    <a:schemeClr val="tx1"/>
                  </a:solidFill>
                </a:rPr>
                <a:t>true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816250" y="3338530"/>
              <a:ext cx="5256212" cy="287337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sz="1600">
                  <a:solidFill>
                    <a:schemeClr val="tx1"/>
                  </a:solidFill>
                </a:rPr>
                <a:t>두 개의 부울 식이 모두 </a:t>
              </a:r>
              <a:r>
                <a:rPr lang="en-US" altLang="ko-KR" sz="1600">
                  <a:solidFill>
                    <a:schemeClr val="tx1"/>
                  </a:solidFill>
                </a:rPr>
                <a:t>TRUE</a:t>
              </a:r>
              <a:r>
                <a:rPr lang="ko-KR" altLang="en-US" sz="1600">
                  <a:solidFill>
                    <a:schemeClr val="tx1"/>
                  </a:solidFill>
                </a:rPr>
                <a:t>인 경우 </a:t>
              </a:r>
              <a:r>
                <a:rPr lang="en-US" altLang="ko-KR" sz="1600">
                  <a:solidFill>
                    <a:schemeClr val="tx1"/>
                  </a:solidFill>
                </a:rPr>
                <a:t>true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816250" y="4202130"/>
              <a:ext cx="5256212" cy="287337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sz="1600">
                  <a:solidFill>
                    <a:schemeClr val="tx1"/>
                  </a:solidFill>
                </a:rPr>
                <a:t>하위 쿼리에 행이 포함된 경우 </a:t>
              </a:r>
              <a:r>
                <a:rPr lang="en-US" altLang="ko-KR" sz="1600">
                  <a:solidFill>
                    <a:schemeClr val="tx1"/>
                  </a:solidFill>
                </a:rPr>
                <a:t>true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816250" y="3913205"/>
              <a:ext cx="5256212" cy="287337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sz="1600">
                  <a:solidFill>
                    <a:schemeClr val="tx1"/>
                  </a:solidFill>
                </a:rPr>
                <a:t>비교 연산자 범위 안에 있는 경우 </a:t>
              </a:r>
              <a:r>
                <a:rPr lang="en-US" altLang="ko-KR" sz="1600">
                  <a:solidFill>
                    <a:schemeClr val="tx1"/>
                  </a:solidFill>
                </a:rPr>
                <a:t>true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816250" y="4491055"/>
              <a:ext cx="5256212" cy="287337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sz="1600">
                  <a:solidFill>
                    <a:schemeClr val="tx1"/>
                  </a:solidFill>
                </a:rPr>
                <a:t>피연산자가 식 목록 중 하나와 동일한 경우 </a:t>
              </a:r>
              <a:r>
                <a:rPr lang="en-US" altLang="ko-KR" sz="1600">
                  <a:solidFill>
                    <a:schemeClr val="tx1"/>
                  </a:solidFill>
                </a:rPr>
                <a:t>true  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231925" y="4778392"/>
              <a:ext cx="1584325" cy="287338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600">
                  <a:solidFill>
                    <a:schemeClr val="tx1"/>
                  </a:solidFill>
                </a:rPr>
                <a:t>LIKE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31925" y="5065730"/>
              <a:ext cx="1584325" cy="288925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600">
                  <a:solidFill>
                    <a:schemeClr val="tx1"/>
                  </a:solidFill>
                </a:rPr>
                <a:t>NOT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31925" y="5354655"/>
              <a:ext cx="1584325" cy="287337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60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816250" y="5065730"/>
              <a:ext cx="5256212" cy="287337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sz="1600">
                  <a:solidFill>
                    <a:schemeClr val="tx1"/>
                  </a:solidFill>
                </a:rPr>
                <a:t>연산자의 값을 반대로 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816250" y="4778392"/>
              <a:ext cx="5256212" cy="287338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sz="1600">
                  <a:solidFill>
                    <a:schemeClr val="tx1"/>
                  </a:solidFill>
                </a:rPr>
                <a:t>피연산자가 패턴과 일치하는 경우 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816250" y="5354655"/>
              <a:ext cx="5256212" cy="287337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sz="1600" dirty="0">
                  <a:solidFill>
                    <a:schemeClr val="tx1"/>
                  </a:solidFill>
                </a:rPr>
                <a:t>한 개의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부울</a:t>
              </a:r>
              <a:r>
                <a:rPr lang="ko-KR" altLang="en-US" sz="1600" dirty="0">
                  <a:solidFill>
                    <a:schemeClr val="tx1"/>
                  </a:solidFill>
                </a:rPr>
                <a:t> 식이 </a:t>
              </a:r>
              <a:r>
                <a:rPr lang="en-US" altLang="ko-KR" sz="1600" dirty="0">
                  <a:solidFill>
                    <a:schemeClr val="tx1"/>
                  </a:solidFill>
                </a:rPr>
                <a:t>TRUE</a:t>
              </a:r>
              <a:r>
                <a:rPr lang="ko-KR" altLang="en-US" sz="1600" dirty="0">
                  <a:solidFill>
                    <a:schemeClr val="tx1"/>
                  </a:solidFill>
                </a:rPr>
                <a:t>인 경우 </a:t>
              </a:r>
              <a:r>
                <a:rPr lang="en-US" altLang="ko-KR" sz="1600" dirty="0">
                  <a:solidFill>
                    <a:schemeClr val="tx1"/>
                  </a:solidFill>
                </a:rPr>
                <a:t>true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231925" y="5641992"/>
              <a:ext cx="1584325" cy="287338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600">
                  <a:solidFill>
                    <a:schemeClr val="tx1"/>
                  </a:solidFill>
                </a:rPr>
                <a:t>SOME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816250" y="5641992"/>
              <a:ext cx="5256212" cy="287338"/>
            </a:xfrm>
            <a:prstGeom prst="rect">
              <a:avLst/>
            </a:prstGeom>
            <a:noFill/>
            <a:ln w="12700" algn="ctr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hlink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ko-KR" altLang="en-US" sz="1600" dirty="0">
                  <a:solidFill>
                    <a:schemeClr val="tx1"/>
                  </a:solidFill>
                </a:rPr>
                <a:t>비교 집합 중 일부가 </a:t>
              </a:r>
              <a:r>
                <a:rPr lang="en-US" altLang="ko-KR" sz="1600" dirty="0">
                  <a:solidFill>
                    <a:schemeClr val="tx1"/>
                  </a:solidFill>
                </a:rPr>
                <a:t>TRUE</a:t>
              </a:r>
              <a:r>
                <a:rPr lang="ko-KR" altLang="en-US" sz="1600" dirty="0">
                  <a:solidFill>
                    <a:schemeClr val="tx1"/>
                  </a:solidFill>
                </a:rPr>
                <a:t>인 경우 </a:t>
              </a:r>
              <a:r>
                <a:rPr lang="en-US" altLang="ko-KR" sz="1600" dirty="0">
                  <a:solidFill>
                    <a:schemeClr val="tx1"/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0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/>
              <a:t>논리 연산자의 예</a:t>
            </a:r>
          </a:p>
          <a:p>
            <a:pPr lvl="1"/>
            <a:r>
              <a:rPr lang="en-US" altLang="ko-KR" sz="2800" dirty="0" smtClean="0">
                <a:solidFill>
                  <a:schemeClr val="tx1"/>
                </a:solidFill>
              </a:rPr>
              <a:t>between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en-US" altLang="ko-KR" sz="2800" dirty="0" smtClean="0">
                <a:solidFill>
                  <a:schemeClr val="tx1"/>
                </a:solidFill>
              </a:rPr>
              <a:t>and</a:t>
            </a:r>
          </a:p>
          <a:p>
            <a:pPr lvl="1"/>
            <a:endParaRPr lang="en-US" altLang="ko-KR" sz="2800" dirty="0" smtClean="0"/>
          </a:p>
          <a:p>
            <a:pPr lvl="1"/>
            <a:endParaRPr lang="en-US" altLang="ko-KR" dirty="0" smtClean="0"/>
          </a:p>
          <a:p>
            <a:endParaRPr lang="en-US" altLang="ko-KR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pic>
        <p:nvPicPr>
          <p:cNvPr id="10243" name="Picture 3" descr="C:\Users\Vienna\Desktop\캡쳐 뜬 것\K-20090929-210831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285992"/>
            <a:ext cx="3623616" cy="1857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0244" name="Picture 4" descr="C:\Users\Vienna\Desktop\캡쳐 뜬 것\K-20090929-211103-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4786322"/>
            <a:ext cx="4010025" cy="1552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31" name="Picture 6" descr="C:\Users\Vienna\Desktop\캡쳐 뜬 것\K-20090929-215511-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6332" y="2643182"/>
            <a:ext cx="4034824" cy="2500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18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범위 검색 </a:t>
            </a:r>
          </a:p>
          <a:p>
            <a:pPr lvl="1"/>
            <a:r>
              <a:rPr lang="ko-KR" altLang="en-US" sz="2000" dirty="0" smtClean="0"/>
              <a:t>어떤 범위의 데이터들을 검색하기 위해서는 비교 연산자를 </a:t>
            </a:r>
            <a:r>
              <a:rPr lang="en-US" altLang="ko-KR" sz="2000" dirty="0" smtClean="0"/>
              <a:t>AND 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로 연결시켜서 검색할 수 있다 </a:t>
            </a:r>
          </a:p>
          <a:p>
            <a:pPr lvl="1"/>
            <a:r>
              <a:rPr lang="ko-KR" altLang="en-US" sz="2000" dirty="0" smtClean="0"/>
              <a:t>간단한 표현법 </a:t>
            </a:r>
            <a:r>
              <a:rPr lang="en-US" altLang="ko-KR" sz="2000" dirty="0" smtClean="0"/>
              <a:t>between</a:t>
            </a:r>
            <a:endParaRPr lang="en-US" altLang="ko-KR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pic>
        <p:nvPicPr>
          <p:cNvPr id="11267" name="Picture 3" descr="C:\Users\Vienna\Desktop\캡쳐 뜬 것\K-20090929-212509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928934"/>
            <a:ext cx="4000528" cy="2298022"/>
          </a:xfrm>
          <a:prstGeom prst="rect">
            <a:avLst/>
          </a:prstGeom>
          <a:noFill/>
        </p:spPr>
      </p:pic>
      <p:pic>
        <p:nvPicPr>
          <p:cNvPr id="11268" name="Picture 4" descr="C:\Users\Vienna\Desktop\캡쳐 뜬 것\K-20090929-212556-3.jpg"/>
          <p:cNvPicPr>
            <a:picLocks noChangeAspect="1" noChangeArrowheads="1"/>
          </p:cNvPicPr>
          <p:nvPr/>
        </p:nvPicPr>
        <p:blipFill>
          <a:blip r:embed="rId4" cstate="print"/>
          <a:srcRect r="5263"/>
          <a:stretch>
            <a:fillRect/>
          </a:stretch>
        </p:blipFill>
        <p:spPr bwMode="auto">
          <a:xfrm>
            <a:off x="5000628" y="2928934"/>
            <a:ext cx="3857652" cy="2286016"/>
          </a:xfrm>
          <a:prstGeom prst="rect">
            <a:avLst/>
          </a:prstGeom>
          <a:noFill/>
        </p:spPr>
      </p:pic>
      <p:sp>
        <p:nvSpPr>
          <p:cNvPr id="12" name="오른쪽 화살표 11"/>
          <p:cNvSpPr/>
          <p:nvPr/>
        </p:nvSpPr>
        <p:spPr>
          <a:xfrm>
            <a:off x="4143372" y="4000504"/>
            <a:ext cx="928694" cy="500066"/>
          </a:xfrm>
          <a:prstGeom prst="rightArrow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Like </a:t>
            </a:r>
            <a:r>
              <a:rPr lang="ko-KR" altLang="en-US" dirty="0" smtClean="0"/>
              <a:t>연산자</a:t>
            </a:r>
          </a:p>
          <a:p>
            <a:pPr lvl="1"/>
            <a:r>
              <a:rPr lang="ko-KR" altLang="en-US" dirty="0" smtClean="0"/>
              <a:t>어떤 특정한 자료를 찾을 때 그 이름을 정확히 기억을 한다는 것은 어려운 일 중에 하나이다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7158" y="3048019"/>
            <a:ext cx="1368425" cy="792163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57158" y="3767157"/>
            <a:ext cx="1368425" cy="792162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57158" y="4559319"/>
            <a:ext cx="1368425" cy="792163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57158" y="5351482"/>
            <a:ext cx="1368425" cy="792162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[^]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725583" y="3048019"/>
            <a:ext cx="2663825" cy="719138"/>
          </a:xfrm>
          <a:prstGeom prst="rect">
            <a:avLst/>
          </a:prstGeom>
          <a:noFill/>
          <a:ln w="1270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>
                <a:solidFill>
                  <a:schemeClr val="tx1"/>
                </a:solidFill>
              </a:rPr>
              <a:t>복수개의 문자열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57158" y="2616219"/>
            <a:ext cx="1368425" cy="431800"/>
          </a:xfrm>
          <a:prstGeom prst="rect">
            <a:avLst/>
          </a:prstGeom>
          <a:solidFill>
            <a:srgbClr val="EAEAEA"/>
          </a:solidFill>
          <a:ln w="2857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와일드 카드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725583" y="2616219"/>
            <a:ext cx="2663825" cy="431800"/>
          </a:xfrm>
          <a:prstGeom prst="rect">
            <a:avLst/>
          </a:prstGeom>
          <a:solidFill>
            <a:srgbClr val="EAEAEA"/>
          </a:solidFill>
          <a:ln w="2857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의미 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725583" y="4559319"/>
            <a:ext cx="2663825" cy="792163"/>
          </a:xfrm>
          <a:prstGeom prst="rect">
            <a:avLst/>
          </a:prstGeom>
          <a:noFill/>
          <a:ln w="1270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[]</a:t>
            </a:r>
            <a:r>
              <a:rPr lang="ko-KR" altLang="en-US">
                <a:solidFill>
                  <a:schemeClr val="tx1"/>
                </a:solidFill>
              </a:rPr>
              <a:t>안에 있는 한 개의 문자 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725583" y="3767157"/>
            <a:ext cx="2663825" cy="792162"/>
          </a:xfrm>
          <a:prstGeom prst="rect">
            <a:avLst/>
          </a:prstGeom>
          <a:noFill/>
          <a:ln w="1270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>
                <a:solidFill>
                  <a:schemeClr val="tx1"/>
                </a:solidFill>
              </a:rPr>
              <a:t>단일 문자 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1725583" y="5351482"/>
            <a:ext cx="2663825" cy="792162"/>
          </a:xfrm>
          <a:prstGeom prst="rect">
            <a:avLst/>
          </a:prstGeom>
          <a:noFill/>
          <a:ln w="1270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[]</a:t>
            </a:r>
            <a:r>
              <a:rPr lang="ko-KR" altLang="en-US">
                <a:solidFill>
                  <a:schemeClr val="tx1"/>
                </a:solidFill>
              </a:rPr>
              <a:t>안에 있는 문자 제외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4389408" y="3046432"/>
            <a:ext cx="4427537" cy="720725"/>
          </a:xfrm>
          <a:prstGeom prst="rect">
            <a:avLst/>
          </a:prstGeom>
          <a:noFill/>
          <a:ln w="1270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/>
            <a:r>
              <a:rPr lang="en-US" altLang="ko-KR" b="1">
                <a:solidFill>
                  <a:schemeClr val="tx1"/>
                </a:solidFill>
              </a:rPr>
              <a:t>LIKE </a:t>
            </a:r>
            <a:r>
              <a:rPr lang="en-US" altLang="ko-KR" b="1">
                <a:solidFill>
                  <a:schemeClr val="tx1"/>
                </a:solidFill>
                <a:latin typeface="Arial"/>
              </a:rPr>
              <a:t>‘</a:t>
            </a:r>
            <a:r>
              <a:rPr lang="en-US" altLang="ko-KR" b="1">
                <a:solidFill>
                  <a:schemeClr val="tx1"/>
                </a:solidFill>
              </a:rPr>
              <a:t>D%</a:t>
            </a:r>
            <a:r>
              <a:rPr lang="en-US" altLang="ko-KR" b="1">
                <a:solidFill>
                  <a:schemeClr val="tx1"/>
                </a:solidFill>
                <a:latin typeface="Arial"/>
              </a:rPr>
              <a:t>’</a:t>
            </a:r>
            <a:r>
              <a:rPr lang="en-US" altLang="ko-KR" b="1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 D</a:t>
            </a:r>
            <a:r>
              <a:rPr lang="ko-KR" altLang="en-US">
                <a:solidFill>
                  <a:schemeClr val="tx1"/>
                </a:solidFill>
              </a:rPr>
              <a:t>로 시작하는 데이터 검색</a:t>
            </a:r>
          </a:p>
          <a:p>
            <a:pPr algn="l"/>
            <a:r>
              <a:rPr lang="en-US" altLang="ko-KR" b="1">
                <a:solidFill>
                  <a:schemeClr val="tx1"/>
                </a:solidFill>
              </a:rPr>
              <a:t>LIKE </a:t>
            </a:r>
            <a:r>
              <a:rPr lang="en-US" altLang="ko-KR" b="1">
                <a:solidFill>
                  <a:schemeClr val="tx1"/>
                </a:solidFill>
                <a:latin typeface="Arial"/>
              </a:rPr>
              <a:t>‘</a:t>
            </a:r>
            <a:r>
              <a:rPr lang="en-US" altLang="ko-KR" b="1">
                <a:solidFill>
                  <a:schemeClr val="tx1"/>
                </a:solidFill>
              </a:rPr>
              <a:t>%n</a:t>
            </a:r>
            <a:r>
              <a:rPr lang="en-US" altLang="ko-KR" b="1">
                <a:solidFill>
                  <a:schemeClr val="tx1"/>
                </a:solidFill>
                <a:latin typeface="Arial"/>
              </a:rPr>
              <a:t>’</a:t>
            </a:r>
            <a:r>
              <a:rPr lang="en-US" altLang="ko-KR">
                <a:solidFill>
                  <a:schemeClr val="tx1"/>
                </a:solidFill>
              </a:rPr>
              <a:t> : n</a:t>
            </a:r>
            <a:r>
              <a:rPr lang="ko-KR" altLang="en-US">
                <a:solidFill>
                  <a:schemeClr val="tx1"/>
                </a:solidFill>
              </a:rPr>
              <a:t>로 끝나는 데이터 검색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4389408" y="2614632"/>
            <a:ext cx="4427537" cy="431800"/>
          </a:xfrm>
          <a:prstGeom prst="rect">
            <a:avLst/>
          </a:prstGeom>
          <a:solidFill>
            <a:srgbClr val="EAEAEA"/>
          </a:solidFill>
          <a:ln w="28575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실 예 </a:t>
            </a: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4389408" y="4557732"/>
            <a:ext cx="4427537" cy="792162"/>
          </a:xfrm>
          <a:prstGeom prst="rect">
            <a:avLst/>
          </a:prstGeom>
          <a:noFill/>
          <a:ln w="1270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/>
            <a:r>
              <a:rPr lang="en-US" altLang="ko-KR" b="1">
                <a:solidFill>
                  <a:schemeClr val="tx1"/>
                </a:solidFill>
              </a:rPr>
              <a:t>LIKE </a:t>
            </a:r>
            <a:r>
              <a:rPr lang="en-US" altLang="ko-KR" b="1">
                <a:solidFill>
                  <a:schemeClr val="tx1"/>
                </a:solidFill>
                <a:latin typeface="Arial"/>
              </a:rPr>
              <a:t>‘</a:t>
            </a:r>
            <a:r>
              <a:rPr lang="en-US" altLang="ko-KR" b="1">
                <a:solidFill>
                  <a:schemeClr val="tx1"/>
                </a:solidFill>
              </a:rPr>
              <a:t>[M-Z]ton</a:t>
            </a:r>
            <a:r>
              <a:rPr lang="en-US" altLang="ko-KR" b="1">
                <a:solidFill>
                  <a:schemeClr val="tx1"/>
                </a:solidFill>
                <a:latin typeface="Arial"/>
              </a:rPr>
              <a:t>’</a:t>
            </a:r>
            <a:r>
              <a:rPr lang="en-US" altLang="ko-KR" b="1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 M</a:t>
            </a:r>
            <a:r>
              <a:rPr lang="ko-KR" altLang="en-US">
                <a:solidFill>
                  <a:schemeClr val="tx1"/>
                </a:solidFill>
              </a:rPr>
              <a:t>에서 </a:t>
            </a:r>
            <a:r>
              <a:rPr lang="en-US" altLang="ko-KR">
                <a:solidFill>
                  <a:schemeClr val="tx1"/>
                </a:solidFill>
              </a:rPr>
              <a:t>Z </a:t>
            </a:r>
            <a:r>
              <a:rPr lang="ko-KR" altLang="en-US">
                <a:solidFill>
                  <a:schemeClr val="tx1"/>
                </a:solidFill>
              </a:rPr>
              <a:t>사이의 한 </a:t>
            </a:r>
          </a:p>
          <a:p>
            <a:pPr algn="l"/>
            <a:r>
              <a:rPr lang="ko-KR" altLang="en-US">
                <a:solidFill>
                  <a:schemeClr val="tx1"/>
                </a:solidFill>
              </a:rPr>
              <a:t>문자로 시작하고 </a:t>
            </a:r>
            <a:r>
              <a:rPr lang="en-US" altLang="ko-KR">
                <a:solidFill>
                  <a:schemeClr val="tx1"/>
                </a:solidFill>
              </a:rPr>
              <a:t>ton</a:t>
            </a:r>
            <a:r>
              <a:rPr lang="ko-KR" altLang="en-US">
                <a:solidFill>
                  <a:schemeClr val="tx1"/>
                </a:solidFill>
              </a:rPr>
              <a:t>으로 끝나는 단어 검색 </a:t>
            </a: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4389408" y="3765569"/>
            <a:ext cx="4427537" cy="792163"/>
          </a:xfrm>
          <a:prstGeom prst="rect">
            <a:avLst/>
          </a:prstGeom>
          <a:noFill/>
          <a:ln w="1270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/>
            <a:r>
              <a:rPr lang="en-US" altLang="ko-KR" b="1">
                <a:solidFill>
                  <a:schemeClr val="tx1"/>
                </a:solidFill>
              </a:rPr>
              <a:t>LIKE </a:t>
            </a:r>
            <a:r>
              <a:rPr lang="en-US" altLang="ko-KR" b="1">
                <a:solidFill>
                  <a:schemeClr val="tx1"/>
                </a:solidFill>
                <a:latin typeface="Arial"/>
              </a:rPr>
              <a:t>‘</a:t>
            </a:r>
            <a:r>
              <a:rPr lang="en-US" altLang="ko-KR" b="1">
                <a:solidFill>
                  <a:schemeClr val="tx1"/>
                </a:solidFill>
              </a:rPr>
              <a:t>_edwood</a:t>
            </a:r>
            <a:r>
              <a:rPr lang="en-US" altLang="ko-KR" b="1">
                <a:solidFill>
                  <a:schemeClr val="tx1"/>
                </a:solidFill>
                <a:latin typeface="Arial"/>
              </a:rPr>
              <a:t>’</a:t>
            </a:r>
            <a:r>
              <a:rPr lang="en-US" altLang="ko-KR">
                <a:solidFill>
                  <a:schemeClr val="tx1"/>
                </a:solidFill>
              </a:rPr>
              <a:t> : edwood</a:t>
            </a:r>
            <a:r>
              <a:rPr lang="ko-KR" altLang="en-US">
                <a:solidFill>
                  <a:schemeClr val="tx1"/>
                </a:solidFill>
              </a:rPr>
              <a:t>로 끝나고 </a:t>
            </a:r>
          </a:p>
          <a:p>
            <a:pPr algn="l"/>
            <a:r>
              <a:rPr lang="ko-KR" altLang="en-US">
                <a:solidFill>
                  <a:schemeClr val="tx1"/>
                </a:solidFill>
              </a:rPr>
              <a:t>전체길이가 </a:t>
            </a:r>
            <a:r>
              <a:rPr lang="en-US" altLang="ko-KR">
                <a:solidFill>
                  <a:schemeClr val="tx1"/>
                </a:solidFill>
              </a:rPr>
              <a:t>7 </a:t>
            </a:r>
            <a:r>
              <a:rPr lang="ko-KR" altLang="en-US">
                <a:solidFill>
                  <a:schemeClr val="tx1"/>
                </a:solidFill>
              </a:rPr>
              <a:t>자리 문자열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4389408" y="5349894"/>
            <a:ext cx="4427537" cy="792163"/>
          </a:xfrm>
          <a:prstGeom prst="rect">
            <a:avLst/>
          </a:prstGeom>
          <a:noFill/>
          <a:ln w="1270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/>
            <a:r>
              <a:rPr lang="en-US" altLang="ko-KR" b="1">
                <a:solidFill>
                  <a:schemeClr val="tx1"/>
                </a:solidFill>
              </a:rPr>
              <a:t>LIKE </a:t>
            </a:r>
            <a:r>
              <a:rPr lang="en-US" altLang="ko-KR" b="1">
                <a:solidFill>
                  <a:schemeClr val="tx1"/>
                </a:solidFill>
                <a:latin typeface="Arial"/>
              </a:rPr>
              <a:t>‘</a:t>
            </a:r>
            <a:r>
              <a:rPr lang="en-US" altLang="ko-KR" b="1">
                <a:solidFill>
                  <a:schemeClr val="tx1"/>
                </a:solidFill>
              </a:rPr>
              <a:t>R[^e]%</a:t>
            </a:r>
            <a:r>
              <a:rPr lang="en-US" altLang="ko-KR" b="1">
                <a:solidFill>
                  <a:schemeClr val="tx1"/>
                </a:solidFill>
                <a:latin typeface="Arial"/>
              </a:rPr>
              <a:t>’</a:t>
            </a:r>
            <a:r>
              <a:rPr lang="en-US" altLang="ko-KR" b="1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 R</a:t>
            </a:r>
            <a:r>
              <a:rPr lang="ko-KR" altLang="en-US">
                <a:solidFill>
                  <a:schemeClr val="tx1"/>
                </a:solidFill>
              </a:rPr>
              <a:t>로 시작하고 두 번째</a:t>
            </a:r>
          </a:p>
          <a:p>
            <a:pPr algn="l"/>
            <a:r>
              <a:rPr lang="ko-KR" altLang="en-US">
                <a:solidFill>
                  <a:schemeClr val="tx1"/>
                </a:solidFill>
              </a:rPr>
              <a:t>문자가 </a:t>
            </a:r>
            <a:r>
              <a:rPr lang="en-US" altLang="ko-KR">
                <a:solidFill>
                  <a:schemeClr val="tx1"/>
                </a:solidFill>
              </a:rPr>
              <a:t>e </a:t>
            </a:r>
            <a:r>
              <a:rPr lang="ko-KR" altLang="en-US">
                <a:solidFill>
                  <a:schemeClr val="tx1"/>
                </a:solidFill>
              </a:rPr>
              <a:t>가 아닌 모든 단어 검색 </a:t>
            </a:r>
          </a:p>
        </p:txBody>
      </p:sp>
    </p:spTree>
    <p:extLst>
      <p:ext uri="{BB962C8B-B14F-4D97-AF65-F5344CB8AC3E}">
        <p14:creationId xmlns:p14="http://schemas.microsoft.com/office/powerpoint/2010/main" val="42595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중복된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제거하기 </a:t>
            </a:r>
            <a:r>
              <a:rPr lang="en-US" altLang="ko-KR" dirty="0" smtClean="0"/>
              <a:t>: DISTINCT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pic>
        <p:nvPicPr>
          <p:cNvPr id="26" name="Picture 6" descr="C:\Users\Vienna\Desktop\캡쳐 뜬 것\K-20090929-215511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143116"/>
            <a:ext cx="4841789" cy="300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292" name="Picture 4" descr="C:\Users\Vienna\Desktop\캡쳐 뜬 것\K-20090929-220122-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2143116"/>
            <a:ext cx="3108403" cy="300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96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 복사하기 </a:t>
            </a:r>
            <a:r>
              <a:rPr lang="en-US" altLang="ko-KR" dirty="0" smtClean="0"/>
              <a:t>: SELECT ~ INTO</a:t>
            </a:r>
          </a:p>
          <a:p>
            <a:pPr lvl="1"/>
            <a:r>
              <a:rPr lang="ko-KR" altLang="en-US" sz="2000" dirty="0" smtClean="0"/>
              <a:t>임시적으로 사용될 테이블을 만들려고 할 때 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pic>
        <p:nvPicPr>
          <p:cNvPr id="26" name="Picture 6" descr="C:\Users\Vienna\Desktop\캡쳐 뜬 것\K-20090929-215511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3" y="2143116"/>
            <a:ext cx="4611228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314" name="Picture 2" descr="C:\Users\Vienna\Desktop\캡쳐 뜬 것\K-20090929-220343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2285992"/>
            <a:ext cx="4000528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000892" y="3429000"/>
            <a:ext cx="576262" cy="720725"/>
          </a:xfrm>
          <a:prstGeom prst="downArrow">
            <a:avLst>
              <a:gd name="adj1" fmla="val 50000"/>
              <a:gd name="adj2" fmla="val 31267"/>
            </a:avLst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351604" y="35004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dirty="0">
                <a:solidFill>
                  <a:srgbClr val="FF0000"/>
                </a:solidFill>
              </a:rPr>
              <a:t>결과 </a:t>
            </a:r>
          </a:p>
        </p:txBody>
      </p:sp>
      <p:pic>
        <p:nvPicPr>
          <p:cNvPr id="13315" name="Picture 3" descr="C:\Users\Vienna\Desktop\캡쳐 뜬 것\K-20090929-220649-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2066" y="4286256"/>
            <a:ext cx="3929090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5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(ALTER TABLE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column </a:t>
            </a:r>
            <a:r>
              <a:rPr lang="ko-KR" altLang="en-US" dirty="0" smtClean="0"/>
              <a:t>삽입하기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>
                <a:latin typeface="Arial"/>
              </a:rPr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오류 메시지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71670" y="4714884"/>
            <a:ext cx="6410324" cy="1138773"/>
          </a:xfrm>
          <a:prstGeom prst="rect">
            <a:avLst/>
          </a:prstGeom>
          <a:solidFill>
            <a:srgbClr val="800080"/>
          </a:solidFill>
          <a:ln w="28575" algn="ctr">
            <a:solidFill>
              <a:srgbClr val="CCFF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342900" indent="-342900" algn="l">
              <a:spcBef>
                <a:spcPct val="50000"/>
              </a:spcBef>
            </a:pPr>
            <a:r>
              <a:rPr lang="en-US" altLang="ko-KR" sz="2000" b="1" dirty="0" smtClean="0">
                <a:solidFill>
                  <a:schemeClr val="bg1"/>
                </a:solidFill>
              </a:rPr>
              <a:t>instructor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column</a:t>
            </a:r>
            <a:r>
              <a:rPr lang="ko-KR" altLang="en-US" sz="1600" dirty="0">
                <a:solidFill>
                  <a:schemeClr val="bg1"/>
                </a:solidFill>
              </a:rPr>
              <a:t>의 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</a:rPr>
              <a:t>제약조건인 </a:t>
            </a:r>
            <a:r>
              <a:rPr lang="en-US" altLang="ko-KR" sz="1600" dirty="0">
                <a:solidFill>
                  <a:schemeClr val="bg1"/>
                </a:solidFill>
              </a:rPr>
              <a:t>Null</a:t>
            </a:r>
            <a:r>
              <a:rPr lang="ko-KR" altLang="en-US" sz="1600" dirty="0">
                <a:solidFill>
                  <a:schemeClr val="bg1"/>
                </a:solidFill>
              </a:rPr>
              <a:t>로 수정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추가 </a:t>
            </a:r>
            <a:r>
              <a:rPr lang="ko-KR" altLang="en-US" sz="1600" dirty="0" err="1">
                <a:solidFill>
                  <a:schemeClr val="bg1"/>
                </a:solidFill>
              </a:rPr>
              <a:t>컬럼은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Null</a:t>
            </a:r>
            <a:r>
              <a:rPr lang="ko-KR" altLang="en-US" sz="1600" dirty="0">
                <a:solidFill>
                  <a:schemeClr val="bg1"/>
                </a:solidFill>
              </a:rPr>
              <a:t>을 허용해야 한다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</a:rPr>
              <a:t> Default </a:t>
            </a:r>
            <a:r>
              <a:rPr lang="ko-KR" altLang="en-US" sz="1600" dirty="0">
                <a:solidFill>
                  <a:schemeClr val="bg1"/>
                </a:solidFill>
              </a:rPr>
              <a:t>사용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071934" y="4286256"/>
            <a:ext cx="1285884" cy="369332"/>
          </a:xfrm>
          <a:prstGeom prst="rect">
            <a:avLst/>
          </a:prstGeom>
          <a:solidFill>
            <a:srgbClr val="CCFF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dirty="0"/>
              <a:t>해결 방법 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3428992" y="3643314"/>
            <a:ext cx="571504" cy="1071570"/>
          </a:xfrm>
          <a:prstGeom prst="downArrow">
            <a:avLst>
              <a:gd name="adj1" fmla="val 50000"/>
              <a:gd name="adj2" fmla="val 61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6534"/>
            <a:ext cx="7714463" cy="165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9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 함수</a:t>
            </a:r>
          </a:p>
          <a:p>
            <a:pPr lvl="1"/>
            <a:r>
              <a:rPr lang="ko-KR" altLang="en-US" sz="2000" dirty="0" smtClean="0">
                <a:latin typeface="Arial"/>
              </a:rPr>
              <a:t>‘</a:t>
            </a:r>
            <a:r>
              <a:rPr lang="en-US" altLang="ko-KR" sz="2000" dirty="0" smtClean="0"/>
              <a:t>+</a:t>
            </a:r>
            <a:r>
              <a:rPr lang="en-US" altLang="ko-KR" sz="2000" dirty="0" smtClean="0">
                <a:latin typeface="Arial"/>
              </a:rPr>
              <a:t>’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두 개 이상의 문자열을 연결하는 연산자 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pic>
        <p:nvPicPr>
          <p:cNvPr id="14339" name="Picture 3" descr="C:\Users\Vienna\Desktop\캡쳐 뜬 것\K-20090929-220840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143116"/>
            <a:ext cx="7804868" cy="142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71472" y="5072074"/>
            <a:ext cx="7850187" cy="1211262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LEFT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왼쪽에서부터 지정된 문자 수에서 시작하는 문자열의 일부를 반환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LEN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문자열에서 실제 문자열의 개수 반환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LOWER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문자열을 소문자로 변환</a:t>
            </a:r>
            <a:r>
              <a:rPr lang="en-US" altLang="ko-KR" dirty="0">
                <a:solidFill>
                  <a:schemeClr val="tx1"/>
                </a:solidFill>
              </a:rPr>
              <a:t>) , etc.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686645"/>
            <a:ext cx="3179772" cy="2204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5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집합 함수</a:t>
            </a:r>
            <a:r>
              <a:rPr lang="en-US" altLang="ko-KR" dirty="0" smtClean="0"/>
              <a:t>(Aggregate Function)</a:t>
            </a:r>
          </a:p>
          <a:p>
            <a:pPr lvl="1"/>
            <a:r>
              <a:rPr lang="en-US" altLang="ko-KR" dirty="0" smtClean="0"/>
              <a:t>AVG</a:t>
            </a:r>
          </a:p>
          <a:p>
            <a:pPr lvl="1"/>
            <a:r>
              <a:rPr lang="en-US" altLang="ko-KR" dirty="0" smtClean="0"/>
              <a:t>SUM</a:t>
            </a:r>
          </a:p>
          <a:p>
            <a:pPr lvl="1"/>
            <a:r>
              <a:rPr lang="en-US" altLang="ko-KR" dirty="0" smtClean="0"/>
              <a:t>COUNT</a:t>
            </a:r>
          </a:p>
          <a:p>
            <a:pPr lvl="1"/>
            <a:r>
              <a:rPr lang="en-US" altLang="ko-KR" dirty="0" smtClean="0"/>
              <a:t>MAX/MIN</a:t>
            </a:r>
          </a:p>
          <a:p>
            <a:pPr lvl="1"/>
            <a:r>
              <a:rPr lang="en-US" altLang="ko-KR" dirty="0" smtClean="0"/>
              <a:t>GROUP BY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HAVING</a:t>
            </a:r>
          </a:p>
          <a:p>
            <a:pPr lvl="1"/>
            <a:r>
              <a:rPr lang="en-US" altLang="ko-KR" dirty="0" smtClean="0"/>
              <a:t>HAVING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6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AVG</a:t>
            </a:r>
          </a:p>
          <a:p>
            <a:pPr lvl="1"/>
            <a:r>
              <a:rPr lang="ko-KR" altLang="en-US" sz="2000" dirty="0" smtClean="0"/>
              <a:t>입력한 </a:t>
            </a:r>
            <a:r>
              <a:rPr lang="ko-KR" altLang="en-US" sz="2000" dirty="0" err="1" smtClean="0"/>
              <a:t>표현식에서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NULL </a:t>
            </a:r>
            <a:r>
              <a:rPr lang="ko-KR" altLang="en-US" sz="2000" dirty="0" smtClean="0"/>
              <a:t>값을 무시하고 해당 모든 </a:t>
            </a:r>
            <a:r>
              <a:rPr lang="en-US" altLang="ko-KR" sz="2000" dirty="0" smtClean="0"/>
              <a:t>column</a:t>
            </a:r>
            <a:r>
              <a:rPr lang="ko-KR" altLang="en-US" sz="2000" dirty="0" smtClean="0"/>
              <a:t>의 평균값을 구한다 </a:t>
            </a:r>
          </a:p>
          <a:p>
            <a:pPr lvl="1"/>
            <a:r>
              <a:rPr lang="ko-KR" altLang="en-US" sz="2000" dirty="0" smtClean="0"/>
              <a:t>인수 </a:t>
            </a:r>
          </a:p>
          <a:p>
            <a:pPr lvl="2"/>
            <a:r>
              <a:rPr lang="en-US" altLang="ko-KR" sz="1800" dirty="0" smtClean="0"/>
              <a:t>ALL : </a:t>
            </a:r>
            <a:r>
              <a:rPr lang="ko-KR" altLang="en-US" sz="1800" dirty="0" smtClean="0"/>
              <a:t>모든 값에 집계함수를 적용한다 </a:t>
            </a:r>
          </a:p>
          <a:p>
            <a:pPr lvl="2"/>
            <a:r>
              <a:rPr lang="en-US" altLang="ko-KR" sz="1800" dirty="0" smtClean="0"/>
              <a:t>DISTINCT : </a:t>
            </a:r>
            <a:r>
              <a:rPr lang="ko-KR" altLang="en-US" sz="1800" dirty="0" smtClean="0"/>
              <a:t>값의 발생횟수에 상관없이 </a:t>
            </a:r>
            <a:r>
              <a:rPr lang="en-US" altLang="ko-KR" sz="1800" dirty="0" smtClean="0"/>
              <a:t>UNIQUE </a:t>
            </a:r>
            <a:r>
              <a:rPr lang="ko-KR" altLang="en-US" sz="1800" dirty="0" smtClean="0"/>
              <a:t>한 값들만 </a:t>
            </a:r>
            <a:r>
              <a:rPr lang="en-US" altLang="ko-KR" sz="1800" dirty="0" smtClean="0"/>
              <a:t>AVG</a:t>
            </a:r>
            <a:r>
              <a:rPr lang="ko-KR" altLang="en-US" sz="1800" dirty="0" smtClean="0"/>
              <a:t>를 수행 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pic>
        <p:nvPicPr>
          <p:cNvPr id="16386" name="Picture 2" descr="C:\Users\Vienna\Desktop\캡쳐 뜬 것\K-20090929-215511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714751"/>
            <a:ext cx="3786214" cy="2364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6387" name="Picture 3" descr="C:\Users\Vienna\Desktop\캡쳐 뜬 것\K-20090929-223056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4000504"/>
            <a:ext cx="3073376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6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SUM</a:t>
            </a:r>
          </a:p>
          <a:p>
            <a:pPr lvl="1"/>
            <a:r>
              <a:rPr lang="ko-KR" altLang="en-US" sz="2000" dirty="0" smtClean="0"/>
              <a:t>모든 값의 총합을 구하며 </a:t>
            </a:r>
            <a:r>
              <a:rPr lang="en-US" altLang="ko-KR" sz="2000" dirty="0" smtClean="0"/>
              <a:t>ALL, DISTINCT</a:t>
            </a:r>
            <a:r>
              <a:rPr lang="ko-KR" altLang="en-US" sz="2000" dirty="0" smtClean="0"/>
              <a:t>의 인수 사용 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pic>
        <p:nvPicPr>
          <p:cNvPr id="16386" name="Picture 2" descr="C:\Users\Vienna\Desktop\캡쳐 뜬 것\K-20090929-215511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571744"/>
            <a:ext cx="3786214" cy="2364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7410" name="Picture 2" descr="C:\Users\Vienna\Desktop\캡쳐 뜬 것\K-20090929-223223-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2714620"/>
            <a:ext cx="360787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1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COUNT</a:t>
            </a:r>
          </a:p>
          <a:p>
            <a:pPr lvl="1"/>
            <a:r>
              <a:rPr lang="ko-KR" altLang="en-US" sz="2000" dirty="0" smtClean="0"/>
              <a:t>검색된 결과의 전체 카운트 수를 알아내는 함수이다 </a:t>
            </a:r>
          </a:p>
          <a:p>
            <a:pPr lvl="1"/>
            <a:r>
              <a:rPr lang="ko-KR" altLang="en-US" sz="2000" dirty="0" smtClean="0"/>
              <a:t>리스트의 전체 개수</a:t>
            </a:r>
            <a:r>
              <a:rPr lang="en-US" altLang="ko-KR" sz="2000" dirty="0" smtClean="0"/>
              <a:t>; 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게시판에 올라온 총 목록 수 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pic>
        <p:nvPicPr>
          <p:cNvPr id="16386" name="Picture 2" descr="C:\Users\Vienna\Desktop\캡쳐 뜬 것\K-20090929-215511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707183"/>
            <a:ext cx="3786214" cy="2364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8434" name="Picture 2" descr="C:\Users\Vienna\Desktop\캡쳐 뜬 것\K-20090929-223544-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2431" y="2786058"/>
            <a:ext cx="3175783" cy="2071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MAX / MIN</a:t>
            </a:r>
          </a:p>
          <a:p>
            <a:pPr lvl="1"/>
            <a:r>
              <a:rPr lang="ko-KR" altLang="en-US" sz="2000" dirty="0" smtClean="0"/>
              <a:t>특정 열의 최대값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최소값 </a:t>
            </a:r>
          </a:p>
          <a:p>
            <a:pPr lvl="1"/>
            <a:endParaRPr lang="en-US" altLang="ko-KR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pic>
        <p:nvPicPr>
          <p:cNvPr id="16386" name="Picture 2" descr="C:\Users\Vienna\Desktop\캡쳐 뜬 것\K-20090929-215511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786058"/>
            <a:ext cx="3786214" cy="2364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9458" name="Picture 2" descr="C:\Users\Vienna\Desktop\캡쳐 뜬 것\K-20090929-223654-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2000240"/>
            <a:ext cx="2786082" cy="202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9459" name="Picture 3" descr="C:\Users\Vienna\Desktop\캡쳐 뜬 것\K-20090929-223719-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4143380"/>
            <a:ext cx="2786082" cy="202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GROUP BY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HAVING</a:t>
            </a:r>
          </a:p>
          <a:p>
            <a:pPr lvl="1"/>
            <a:r>
              <a:rPr lang="en-US" altLang="ko-KR" sz="2000" dirty="0" smtClean="0"/>
              <a:t>GROUP BY</a:t>
            </a:r>
          </a:p>
          <a:p>
            <a:pPr lvl="2"/>
            <a:r>
              <a:rPr lang="ko-KR" altLang="en-US" sz="1800" dirty="0" smtClean="0"/>
              <a:t>한 특정열의 값들을 </a:t>
            </a:r>
            <a:r>
              <a:rPr lang="en-US" altLang="ko-KR" sz="1800" dirty="0" smtClean="0"/>
              <a:t>UNIQUE </a:t>
            </a:r>
            <a:r>
              <a:rPr lang="ko-KR" altLang="en-US" sz="1800" dirty="0" smtClean="0"/>
              <a:t>한 값에 따라 그룹을 짓는 연산자 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pic>
        <p:nvPicPr>
          <p:cNvPr id="16386" name="Picture 2" descr="C:\Users\Vienna\Desktop\캡쳐 뜬 것\K-20090929-215511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786058"/>
            <a:ext cx="3786214" cy="2364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482" name="Picture 2" descr="C:\Users\Vienna\Desktop\캡쳐 뜬 것\K-20090929-223819-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0168" y="2428868"/>
            <a:ext cx="2133600" cy="2524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483" name="Picture 3" descr="C:\Users\Vienna\Desktop\캡쳐 뜬 것\K-20090929-223850-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5114948"/>
            <a:ext cx="2476500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35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</a:t>
            </a:r>
          </a:p>
          <a:p>
            <a:pPr lvl="1"/>
            <a:r>
              <a:rPr lang="ko-KR" altLang="en-US" sz="2000" dirty="0" smtClean="0"/>
              <a:t>테이블에 어떠한 특정한 </a:t>
            </a:r>
            <a:r>
              <a:rPr lang="en-US" altLang="ko-KR" sz="2000" dirty="0" smtClean="0"/>
              <a:t>row </a:t>
            </a:r>
            <a:r>
              <a:rPr lang="ko-KR" altLang="en-US" sz="2000" dirty="0" smtClean="0"/>
              <a:t>를 추가할 때 사용한다  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143116"/>
            <a:ext cx="695325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357430"/>
            <a:ext cx="3263900" cy="422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10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DML(Data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문</a:t>
            </a:r>
          </a:p>
          <a:p>
            <a:pPr lvl="1"/>
            <a:r>
              <a:rPr lang="ko-KR" altLang="en-US" sz="2000" dirty="0" smtClean="0"/>
              <a:t>테이블이나 </a:t>
            </a:r>
            <a:r>
              <a:rPr lang="ko-KR" altLang="en-US" sz="2000" dirty="0" err="1" smtClean="0"/>
              <a:t>뷰의</a:t>
            </a:r>
            <a:r>
              <a:rPr lang="ko-KR" altLang="en-US" sz="2000" dirty="0" smtClean="0"/>
              <a:t> 특정 </a:t>
            </a:r>
            <a:r>
              <a:rPr lang="en-US" altLang="ko-KR" sz="2000" dirty="0" smtClean="0"/>
              <a:t>row </a:t>
            </a:r>
            <a:r>
              <a:rPr lang="ko-KR" altLang="en-US" sz="2000" dirty="0" smtClean="0"/>
              <a:t>에서 데이터를 업데이트 할 때 사용 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143116"/>
            <a:ext cx="3263900" cy="422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2146300"/>
            <a:ext cx="3517900" cy="471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 rot="803222">
            <a:off x="3979544" y="6210078"/>
            <a:ext cx="1249662" cy="500066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w="38100" algn="ctr">
            <a:solidFill>
              <a:srgbClr val="8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</a:p>
          <a:p>
            <a:pPr lvl="1"/>
            <a:r>
              <a:rPr lang="en-US" altLang="ko-KR" dirty="0"/>
              <a:t>Account</a:t>
            </a:r>
            <a:r>
              <a:rPr lang="ko-KR" altLang="en-US" dirty="0"/>
              <a:t>테이블에 아래 있는 내용을 </a:t>
            </a:r>
            <a:r>
              <a:rPr lang="en-US" altLang="ko-KR" dirty="0"/>
              <a:t>insert </a:t>
            </a:r>
            <a:r>
              <a:rPr lang="ko-KR" altLang="en-US" dirty="0"/>
              <a:t>후 테이블 내용을 캡쳐 하시오</a:t>
            </a:r>
            <a:r>
              <a:rPr lang="en-US" altLang="ko-KR" dirty="0"/>
              <a:t>(</a:t>
            </a:r>
            <a:r>
              <a:rPr lang="ko-KR" altLang="en-US" dirty="0"/>
              <a:t>자신의 </a:t>
            </a:r>
            <a:r>
              <a:rPr lang="en-US" altLang="ko-KR" dirty="0"/>
              <a:t>DB</a:t>
            </a:r>
            <a:r>
              <a:rPr lang="ko-KR" altLang="en-US" dirty="0"/>
              <a:t>가 보이게 캡쳐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LA, A-999, </a:t>
            </a:r>
            <a:r>
              <a:rPr lang="en-US" altLang="ko-KR" dirty="0" smtClean="0"/>
              <a:t>400</a:t>
            </a:r>
            <a:endParaRPr lang="en-US" altLang="ko-KR" dirty="0"/>
          </a:p>
          <a:p>
            <a:pPr lvl="1"/>
            <a:r>
              <a:rPr lang="en-US" altLang="ko-KR" dirty="0"/>
              <a:t>Account</a:t>
            </a:r>
            <a:r>
              <a:rPr lang="ko-KR" altLang="en-US" dirty="0"/>
              <a:t>테이블에서 </a:t>
            </a:r>
            <a:r>
              <a:rPr lang="en-US" altLang="ko-KR" dirty="0"/>
              <a:t>balance</a:t>
            </a:r>
            <a:r>
              <a:rPr lang="ko-KR" altLang="en-US" dirty="0"/>
              <a:t>가 평균을 넘는 </a:t>
            </a:r>
            <a:r>
              <a:rPr lang="en-US" altLang="ko-KR" dirty="0" err="1"/>
              <a:t>branch_name</a:t>
            </a:r>
            <a:r>
              <a:rPr lang="ko-KR" altLang="en-US" dirty="0"/>
              <a:t>을 출력하고 캡쳐 하시오</a:t>
            </a:r>
            <a:endParaRPr lang="en-US" altLang="ko-KR" dirty="0"/>
          </a:p>
          <a:p>
            <a:pPr marL="274638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제출 </a:t>
            </a:r>
            <a:r>
              <a:rPr lang="en-US" altLang="ko-KR" dirty="0" smtClean="0"/>
              <a:t>:  Smart Campus </a:t>
            </a:r>
            <a:r>
              <a:rPr lang="ko-KR" altLang="en-US" dirty="0" smtClean="0"/>
              <a:t>과제제출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제출기간 </a:t>
            </a:r>
            <a:r>
              <a:rPr lang="en-US" altLang="ko-KR" dirty="0"/>
              <a:t>: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일 </a:t>
            </a:r>
            <a:r>
              <a:rPr lang="ko-KR" altLang="en-US" dirty="0"/>
              <a:t>화</a:t>
            </a:r>
            <a:r>
              <a:rPr lang="ko-KR" altLang="en-US" dirty="0" smtClean="0"/>
              <a:t>요일 </a:t>
            </a:r>
            <a:r>
              <a:rPr lang="en-US" altLang="ko-KR" dirty="0"/>
              <a:t>23</a:t>
            </a:r>
            <a:r>
              <a:rPr lang="ko-KR" altLang="en-US" dirty="0"/>
              <a:t>시</a:t>
            </a:r>
            <a:r>
              <a:rPr lang="en-US" altLang="ko-KR" dirty="0"/>
              <a:t>59</a:t>
            </a:r>
            <a:r>
              <a:rPr lang="ko-KR" altLang="en-US" dirty="0"/>
              <a:t>분까지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92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(ALTER TABLE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column </a:t>
            </a:r>
            <a:r>
              <a:rPr lang="ko-KR" altLang="en-US" dirty="0" smtClean="0"/>
              <a:t>삽입하기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성공</a:t>
            </a:r>
            <a:r>
              <a:rPr lang="en-US" altLang="ko-KR" dirty="0" smtClean="0">
                <a:latin typeface="Arial"/>
              </a:rPr>
              <a:t> - </a:t>
            </a:r>
            <a:r>
              <a:rPr lang="en-US" altLang="ko-KR" dirty="0" smtClean="0"/>
              <a:t>data value</a:t>
            </a:r>
            <a:r>
              <a:rPr lang="ko-KR" altLang="en-US" dirty="0" smtClean="0"/>
              <a:t>는 아직 입력되지 않음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452320" y="2852936"/>
            <a:ext cx="42862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128792" cy="38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6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78721"/>
            <a:ext cx="4742268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63798"/>
            <a:ext cx="5184576" cy="188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(ALTER TABLE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column </a:t>
            </a:r>
            <a:r>
              <a:rPr lang="ko-KR" altLang="en-US" dirty="0" smtClean="0"/>
              <a:t>삽입하기</a:t>
            </a:r>
            <a:r>
              <a:rPr lang="en-US" altLang="ko-KR" dirty="0" smtClean="0"/>
              <a:t>(</a:t>
            </a:r>
            <a:r>
              <a:rPr lang="ko-KR" altLang="en-US" sz="2300" dirty="0" smtClean="0"/>
              <a:t>성공 </a:t>
            </a:r>
            <a:r>
              <a:rPr lang="en-US" altLang="ko-KR" sz="2300" dirty="0" smtClean="0">
                <a:latin typeface="Arial"/>
              </a:rPr>
              <a:t>- </a:t>
            </a:r>
            <a:r>
              <a:rPr lang="en-US" altLang="ko-KR" sz="2300" dirty="0" smtClean="0"/>
              <a:t>DEFAULT value null </a:t>
            </a:r>
            <a:r>
              <a:rPr lang="ko-KR" altLang="en-US" sz="2300" dirty="0" smtClean="0"/>
              <a:t>입력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707904" y="2488569"/>
            <a:ext cx="2163192" cy="4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438762" y="4012773"/>
            <a:ext cx="1168985" cy="2104159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9786731">
            <a:off x="3535395" y="2709216"/>
            <a:ext cx="571504" cy="1144816"/>
          </a:xfrm>
          <a:prstGeom prst="downArrow">
            <a:avLst>
              <a:gd name="adj1" fmla="val 50000"/>
              <a:gd name="adj2" fmla="val 61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5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628800"/>
            <a:ext cx="6572250" cy="27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(ALTER TABLE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691680" y="3717032"/>
            <a:ext cx="53285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9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(ALTER TABLE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Data type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5946467" cy="29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61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DDL (Data Definition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48883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2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DDL (Data Definition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01" y="1916832"/>
            <a:ext cx="36671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43529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499992" y="1628800"/>
            <a:ext cx="4352925" cy="2628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1826</TotalTime>
  <Words>3075</Words>
  <Application>Microsoft Office PowerPoint</Application>
  <PresentationFormat>화면 슬라이드 쇼(4:3)</PresentationFormat>
  <Paragraphs>430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돋움</vt:lpstr>
      <vt:lpstr>맑은 고딕</vt:lpstr>
      <vt:lpstr>Arial</vt:lpstr>
      <vt:lpstr>Bookman Old Style</vt:lpstr>
      <vt:lpstr>Gill Sans MT</vt:lpstr>
      <vt:lpstr>Impact</vt:lpstr>
      <vt:lpstr>Wingdings</vt:lpstr>
      <vt:lpstr>Wingdings 3</vt:lpstr>
      <vt:lpstr>원본</vt:lpstr>
      <vt:lpstr>기본 SQL</vt:lpstr>
      <vt:lpstr>Table 수정하기</vt:lpstr>
      <vt:lpstr>Table 수정하기 (ALTER TABLE 문)</vt:lpstr>
      <vt:lpstr>Table 수정하기 (ALTER TABLE 문)</vt:lpstr>
      <vt:lpstr>Table 수정하기 (ALTER TABLE 문)</vt:lpstr>
      <vt:lpstr>Table 수정하기 (ALTER TABLE 문)</vt:lpstr>
      <vt:lpstr>Table 수정하기 (ALTER TABLE 문)</vt:lpstr>
      <vt:lpstr>DDL (Data Definition Language)</vt:lpstr>
      <vt:lpstr>DDL (Data Definition Language)</vt:lpstr>
      <vt:lpstr>DDL (Data Definition Language)</vt:lpstr>
      <vt:lpstr>DDL (Data Definition Language)</vt:lpstr>
      <vt:lpstr>DCL (Data Control Language)</vt:lpstr>
      <vt:lpstr>DCL (Data Control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DML(Data Manipulation Language)</vt:lpstr>
      <vt:lpstr>Table 만들기</vt:lpstr>
    </vt:vector>
  </TitlesOfParts>
  <Company>Hallym Univ. DBLAB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Jeon JunBeom</cp:lastModifiedBy>
  <cp:revision>117</cp:revision>
  <dcterms:created xsi:type="dcterms:W3CDTF">2009-09-05T04:59:30Z</dcterms:created>
  <dcterms:modified xsi:type="dcterms:W3CDTF">2019-09-10T11:07:51Z</dcterms:modified>
</cp:coreProperties>
</file>