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4" autoAdjust="0"/>
    <p:restoredTop sz="84038" autoAdjust="0"/>
  </p:normalViewPr>
  <p:slideViewPr>
    <p:cSldViewPr>
      <p:cViewPr varScale="1">
        <p:scale>
          <a:sx n="61" d="100"/>
          <a:sy n="61" d="100"/>
        </p:scale>
        <p:origin x="6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966" y="-8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A07652-E6F8-499D-9D8F-7ADFDD5288C0}" type="datetimeFigureOut">
              <a:rPr lang="ko-KR" altLang="en-US"/>
              <a:pPr>
                <a:defRPr/>
              </a:pPr>
              <a:t>2019-09-11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93187A7-23EB-4996-BDCD-54CF2636E7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latin typeface="굴림" charset="-127"/>
              <a:ea typeface="굴림" charset="-127"/>
            </a:endParaRPr>
          </a:p>
        </p:txBody>
      </p:sp>
      <p:sp>
        <p:nvSpPr>
          <p:cNvPr id="1536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1C2009-8A46-4E49-B89A-DAA205D41275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instructor </a:t>
            </a:r>
            <a:r>
              <a:rPr lang="ko-KR" altLang="en-US" dirty="0" smtClean="0"/>
              <a:t>테이블을 클릭 후 오른쪽 마우스 클릭한 다음 모든 행 반환 메뉴를 선택하면 </a:t>
            </a:r>
            <a:r>
              <a:rPr lang="en-US" altLang="ko-KR" dirty="0" smtClean="0"/>
              <a:t>instructor </a:t>
            </a:r>
            <a:r>
              <a:rPr lang="ko-KR" altLang="en-US" dirty="0" smtClean="0"/>
              <a:t>테이블에 저장된 데이터들을 확인할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주의 깊게 봐야 할 것은 </a:t>
            </a:r>
            <a:r>
              <a:rPr lang="en-US" altLang="ko-KR" dirty="0" smtClean="0"/>
              <a:t>ID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가 주키로 설정되어 있는데 임의의 </a:t>
            </a:r>
            <a:r>
              <a:rPr lang="ko-KR" altLang="en-US" dirty="0" err="1" smtClean="0"/>
              <a:t>컬럼이</a:t>
            </a:r>
            <a:r>
              <a:rPr lang="ko-KR" altLang="en-US" dirty="0" smtClean="0"/>
              <a:t> 주 키로 설정되면 나머지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데이터 값들도 주 키의 데이터 값에 따라 정렬되어 있음을 알 수 있습니다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884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instructor </a:t>
            </a:r>
            <a:r>
              <a:rPr lang="ko-KR" altLang="en-US" dirty="0" smtClean="0"/>
              <a:t>테이블을 </a:t>
            </a:r>
            <a:r>
              <a:rPr lang="en-US" altLang="ko-KR" dirty="0" smtClean="0"/>
              <a:t>double click </a:t>
            </a:r>
            <a:r>
              <a:rPr lang="ko-KR" altLang="en-US" dirty="0" smtClean="0"/>
              <a:t>한 그림이며 테이블의 속성을 확인할 수 있으며 사용권한 버튼을 누르면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283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테이블의 사용 권한을 설정하는 창이 생성되는데</a:t>
            </a:r>
            <a:r>
              <a:rPr lang="en-US" altLang="ko-KR" dirty="0" smtClean="0"/>
              <a:t>, instructor </a:t>
            </a:r>
            <a:r>
              <a:rPr lang="ko-KR" altLang="en-US" dirty="0" smtClean="0"/>
              <a:t>테이블에 접근할 수 있는 모든 사용자는 </a:t>
            </a:r>
            <a:r>
              <a:rPr lang="en-US" altLang="ko-KR" dirty="0" smtClean="0"/>
              <a:t>SELECT, INSERT, UPDATA</a:t>
            </a:r>
            <a:r>
              <a:rPr lang="ko-KR" altLang="en-US" dirty="0" smtClean="0"/>
              <a:t>만 가능하며 </a:t>
            </a:r>
            <a:r>
              <a:rPr lang="en-US" altLang="ko-KR" dirty="0" smtClean="0"/>
              <a:t>DELETE </a:t>
            </a:r>
            <a:r>
              <a:rPr lang="ko-KR" altLang="en-US" dirty="0" smtClean="0"/>
              <a:t>권한은 주지 않았습니다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적용 버튼을 클릭 후 확인 버튼을 선택합니다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앞으로 사용할 예제에서도 주로 </a:t>
            </a:r>
            <a:r>
              <a:rPr lang="en-US" altLang="ko-KR" dirty="0" smtClean="0"/>
              <a:t>instructor </a:t>
            </a:r>
            <a:r>
              <a:rPr lang="ko-KR" altLang="en-US" dirty="0" smtClean="0"/>
              <a:t>테이블을 사용하게 되는데 자세한 테이블 구조는 강의 사이트에 올려놓은 스키마 구조를 참조하시면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지금까지 </a:t>
            </a:r>
            <a:r>
              <a:rPr lang="en-US" altLang="ko-KR" dirty="0" smtClean="0"/>
              <a:t>EM</a:t>
            </a:r>
            <a:r>
              <a:rPr lang="ko-KR" altLang="en-US" dirty="0" smtClean="0"/>
              <a:t>을 사용하여 테이블을 생성하는 실습을 하였습니다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다음은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33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쿼리 분석기에서 </a:t>
            </a:r>
            <a:r>
              <a:rPr lang="en-US" altLang="ko-KR" dirty="0" smtClean="0"/>
              <a:t>course </a:t>
            </a:r>
            <a:r>
              <a:rPr lang="ko-KR" altLang="en-US" dirty="0" smtClean="0"/>
              <a:t>테이블을 생성하는 과정을 실습 하겠습니다</a:t>
            </a:r>
            <a:r>
              <a:rPr lang="en-US" altLang="ko-KR" dirty="0" smtClean="0"/>
              <a:t>. test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 새 쿼리를 선택한 후 </a:t>
            </a:r>
            <a:r>
              <a:rPr lang="ko-KR" altLang="en-US" dirty="0" smtClean="0"/>
              <a:t>테이블 이름이 </a:t>
            </a:r>
            <a:r>
              <a:rPr lang="en-US" altLang="ko-KR" dirty="0" smtClean="0"/>
              <a:t>course</a:t>
            </a:r>
            <a:r>
              <a:rPr lang="ko-KR" altLang="en-US" dirty="0" smtClean="0"/>
              <a:t>인 테이블을 코딩합니다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이름과 이에 대한 데이터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길이를 </a:t>
            </a:r>
            <a:r>
              <a:rPr lang="ko-KR" altLang="en-US" dirty="0" err="1" smtClean="0"/>
              <a:t>코딩한</a:t>
            </a:r>
            <a:r>
              <a:rPr lang="ko-KR" altLang="en-US" dirty="0" smtClean="0"/>
              <a:t> 후에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제약조건인 </a:t>
            </a:r>
            <a:r>
              <a:rPr lang="en-US" altLang="ko-KR" dirty="0" smtClean="0"/>
              <a:t>primary key, foreign key, Null </a:t>
            </a:r>
            <a:r>
              <a:rPr lang="ko-KR" altLang="en-US" dirty="0" smtClean="0"/>
              <a:t>조건 등을 입력하면 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구분은 </a:t>
            </a:r>
            <a:r>
              <a:rPr lang="en-US" altLang="ko-KR" dirty="0" smtClean="0"/>
              <a:t>,</a:t>
            </a:r>
            <a:r>
              <a:rPr lang="ko-KR" altLang="en-US" dirty="0" smtClean="0"/>
              <a:t>로 한 것을 확인 하세요</a:t>
            </a:r>
            <a:r>
              <a:rPr lang="en-US" altLang="ko-KR" dirty="0" smtClean="0"/>
              <a:t>. branch </a:t>
            </a:r>
            <a:r>
              <a:rPr lang="ko-KR" altLang="en-US" dirty="0" smtClean="0"/>
              <a:t>테이블은 은행의 지사이름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지사가 위치한 도시이름과 자산의 규모에 대한 스키마를 정의하고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질의를 실행하면 사용자 테이블에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테이블 생성된 것을 확인 하 실수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이와 같이 스키마를 정의한 후에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634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그림과 같이 </a:t>
            </a:r>
            <a:r>
              <a:rPr lang="en-US" altLang="ko-KR" dirty="0" smtClean="0"/>
              <a:t>INSERT INTO ~ VALUES </a:t>
            </a:r>
            <a:r>
              <a:rPr lang="ko-KR" altLang="en-US" dirty="0" err="1" smtClean="0"/>
              <a:t>질의어를</a:t>
            </a:r>
            <a:r>
              <a:rPr lang="ko-KR" altLang="en-US" dirty="0" smtClean="0"/>
              <a:t> 사용하여 스키마에 데이터 값을 입력해 줄 수 있습니다</a:t>
            </a:r>
            <a:r>
              <a:rPr lang="en-US" altLang="ko-KR" dirty="0" smtClean="0"/>
              <a:t>. INSERT INTO </a:t>
            </a:r>
            <a:r>
              <a:rPr lang="ko-KR" altLang="en-US" dirty="0" smtClean="0"/>
              <a:t>테이블 이름 다음에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오며 </a:t>
            </a:r>
            <a:r>
              <a:rPr lang="en-US" altLang="ko-KR" dirty="0" smtClean="0"/>
              <a:t>VALUES </a:t>
            </a:r>
            <a:r>
              <a:rPr lang="ko-KR" altLang="en-US" dirty="0" smtClean="0"/>
              <a:t>다음에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형태의 값들은 </a:t>
            </a:r>
            <a:r>
              <a:rPr lang="ko-KR" altLang="en-US" dirty="0" err="1" smtClean="0"/>
              <a:t>싱글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쿼테이션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>
                <a:latin typeface="Arial"/>
              </a:rPr>
              <a:t>‘’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표현하며 쉼표로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구분하였습니다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쿼리 실행을 하면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행 적용됨 메시지가 </a:t>
            </a:r>
            <a:r>
              <a:rPr lang="en-US" altLang="ko-KR" dirty="0" smtClean="0"/>
              <a:t>INSERT INTO </a:t>
            </a:r>
            <a:r>
              <a:rPr lang="ko-KR" altLang="en-US" dirty="0" smtClean="0"/>
              <a:t>구문 개수만큼 생성됩니다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쿼리 분석기의 에디터에서 </a:t>
            </a:r>
            <a:r>
              <a:rPr lang="ko-KR" altLang="en-US" dirty="0" err="1" smtClean="0"/>
              <a:t>코딩한</a:t>
            </a:r>
            <a:r>
              <a:rPr lang="ko-KR" altLang="en-US" dirty="0" smtClean="0"/>
              <a:t> 결과를 확인하면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66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그림과 같습니다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765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세 번째 테이블 예제로 은행에서 고객에 관한 스키마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고객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고객이 거주하는 거리 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 그리고 도시와 데이터 값 입력 코드를 보여주고 있으며 질의 실행 결과도 이와 같이 생성됩니다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지금까지 </a:t>
            </a:r>
            <a:r>
              <a:rPr lang="en-US" altLang="ko-KR" dirty="0" smtClean="0"/>
              <a:t>SSMS</a:t>
            </a:r>
            <a:r>
              <a:rPr lang="ko-KR" altLang="en-US" dirty="0" smtClean="0"/>
              <a:t>에서의 테이블 생성과정을 살펴보았습니다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이와 같이 여러분들도 테이블을 쉽게 생성 할 수 있을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이제부터는 이렇게 생성된 테이블을 수정하는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584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방법에 대해서 살펴보도록 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 테이블에서 </a:t>
            </a:r>
            <a:r>
              <a:rPr lang="en-US" altLang="ko-KR" dirty="0" smtClean="0"/>
              <a:t>SSMS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SQL</a:t>
            </a:r>
            <a:r>
              <a:rPr lang="en-US" altLang="ko-KR" baseline="0" dirty="0" smtClean="0"/>
              <a:t> Query</a:t>
            </a:r>
            <a:r>
              <a:rPr lang="ko-KR" altLang="en-US" dirty="0" smtClean="0"/>
              <a:t>를 사용하여 컬럼의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및 데이터 타입을 변경할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479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instructor </a:t>
            </a:r>
            <a:r>
              <a:rPr lang="ko-KR" altLang="en-US" dirty="0" smtClean="0"/>
              <a:t>테이블에 </a:t>
            </a:r>
            <a:r>
              <a:rPr lang="en-US" altLang="ko-KR" dirty="0" err="1" smtClean="0"/>
              <a:t>school_name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삽입하는 예제입니다</a:t>
            </a:r>
            <a:r>
              <a:rPr lang="en-US" altLang="ko-KR" dirty="0" smtClean="0"/>
              <a:t>. alter table </a:t>
            </a:r>
            <a:r>
              <a:rPr lang="ko-KR" altLang="en-US" dirty="0" smtClean="0"/>
              <a:t>테이블 이름 </a:t>
            </a:r>
            <a:r>
              <a:rPr lang="en-US" altLang="ko-KR" dirty="0" smtClean="0"/>
              <a:t>ADD </a:t>
            </a:r>
            <a:r>
              <a:rPr lang="ko-KR" altLang="en-US" dirty="0" err="1" smtClean="0"/>
              <a:t>컬럼이름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테이터</a:t>
            </a:r>
            <a:r>
              <a:rPr lang="ko-KR" altLang="en-US" dirty="0" smtClean="0"/>
              <a:t> 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길이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제약조건 순으로 코딩을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오류 메시지가 발생한 이유는 추가하는 </a:t>
            </a:r>
            <a:r>
              <a:rPr lang="ko-KR" altLang="en-US" dirty="0" err="1" smtClean="0"/>
              <a:t>컬럼은</a:t>
            </a:r>
            <a:r>
              <a:rPr lang="ko-KR" altLang="en-US" dirty="0" smtClean="0"/>
              <a:t> 기본적으로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로 설정해야 하기 때문입니다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not null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를 사용하여 해결할 수도 있습니다</a:t>
            </a:r>
            <a:r>
              <a:rPr lang="en-US" altLang="ko-KR" dirty="0" smtClean="0"/>
              <a:t>.  </a:t>
            </a:r>
          </a:p>
          <a:p>
            <a:r>
              <a:rPr lang="ko-KR" altLang="en-US" dirty="0" smtClean="0"/>
              <a:t>첫 번째 방법으로 해결한 결과는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22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이와 같으며 단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ischool_name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컬럼에</a:t>
            </a:r>
            <a:r>
              <a:rPr lang="ko-KR" altLang="en-US" dirty="0" smtClean="0"/>
              <a:t> 데이터 값이 하나도 입력되어 있지 않다는 것을 알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추가로 데이터 삽입 코딩을 하는 작업이 필요합니다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구조화 된 </a:t>
            </a:r>
            <a:r>
              <a:rPr lang="ko-KR" altLang="en-US" dirty="0" err="1" smtClean="0"/>
              <a:t>질의어</a:t>
            </a:r>
            <a:r>
              <a:rPr lang="en-US" altLang="ko-KR" dirty="0" smtClean="0"/>
              <a:t>(SQL)</a:t>
            </a:r>
            <a:r>
              <a:rPr lang="ko-KR" altLang="en-US" dirty="0" smtClean="0"/>
              <a:t>는 크게 세 가지로 나눌 수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데이터와 그 구조를 정의하는 </a:t>
            </a:r>
            <a:r>
              <a:rPr lang="en-US" altLang="ko-KR" dirty="0" smtClean="0"/>
              <a:t>DDL , </a:t>
            </a:r>
            <a:r>
              <a:rPr lang="ko-KR" altLang="en-US" dirty="0" smtClean="0"/>
              <a:t>데이터베이스의 사용자 권한을 정의하는 </a:t>
            </a:r>
            <a:r>
              <a:rPr lang="en-US" altLang="ko-KR" dirty="0" smtClean="0"/>
              <a:t>DCL, </a:t>
            </a:r>
            <a:r>
              <a:rPr lang="ko-KR" altLang="en-US" dirty="0" smtClean="0"/>
              <a:t>데이터의 검색과 수정을 할 수 있는 </a:t>
            </a:r>
            <a:r>
              <a:rPr lang="en-US" altLang="ko-KR" dirty="0" smtClean="0"/>
              <a:t>DML </a:t>
            </a:r>
            <a:r>
              <a:rPr lang="ko-KR" altLang="en-US" dirty="0" smtClean="0"/>
              <a:t>이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SQL </a:t>
            </a:r>
            <a:r>
              <a:rPr lang="ko-KR" altLang="en-US" dirty="0" smtClean="0"/>
              <a:t>문을 이용하는 방법은 쿼리 </a:t>
            </a:r>
            <a:r>
              <a:rPr lang="ko-KR" altLang="en-US" dirty="0" err="1" smtClean="0"/>
              <a:t>실행기를</a:t>
            </a:r>
            <a:r>
              <a:rPr lang="ko-KR" altLang="en-US" dirty="0" smtClean="0"/>
              <a:t> 통해 직접 쿼리를 실행하는 방법이 있고 </a:t>
            </a:r>
            <a:r>
              <a:rPr lang="en-US" altLang="ko-KR" dirty="0" smtClean="0"/>
              <a:t>ODBC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ADO</a:t>
            </a:r>
            <a:r>
              <a:rPr lang="ko-KR" altLang="en-US" dirty="0" smtClean="0"/>
              <a:t>등의 방식을 이용하면 </a:t>
            </a:r>
            <a:r>
              <a:rPr lang="ko-KR" altLang="en-US" dirty="0" err="1" smtClean="0"/>
              <a:t>비쥬얼베이직이나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ASP</a:t>
            </a:r>
            <a:r>
              <a:rPr lang="ko-KR" altLang="en-US" dirty="0" smtClean="0"/>
              <a:t>와 같은 프로그래밍에서도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문을 실행 시킬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주로 다룰 내용은 쿼리 </a:t>
            </a:r>
            <a:r>
              <a:rPr lang="ko-KR" altLang="en-US" dirty="0" err="1" smtClean="0"/>
              <a:t>실행기를</a:t>
            </a:r>
            <a:r>
              <a:rPr lang="ko-KR" altLang="en-US" dirty="0" smtClean="0"/>
              <a:t> 사용하여 질의를 하는 방법입니다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7F75CC-8E36-4DFA-9B77-476A5CAF62AA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1748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NOT NULL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값을 사용하여 해결하는 방법은 그림과 같습니다</a:t>
            </a:r>
            <a:r>
              <a:rPr lang="en-US" altLang="ko-KR" dirty="0" smtClean="0"/>
              <a:t>..  </a:t>
            </a:r>
            <a:r>
              <a:rPr lang="ko-KR" altLang="en-US" dirty="0" smtClean="0"/>
              <a:t>쿼리 실행 후 </a:t>
            </a:r>
            <a:r>
              <a:rPr lang="en-US" altLang="ko-KR" dirty="0" err="1" smtClean="0"/>
              <a:t>school_name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컬럼에</a:t>
            </a:r>
            <a:r>
              <a:rPr lang="ko-KR" altLang="en-US" dirty="0" smtClean="0"/>
              <a:t> 값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이 디폴트로 입력되어 있는 것을 볼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잘 나타나지 않을 시에는 </a:t>
            </a:r>
            <a:r>
              <a:rPr lang="en-US" altLang="ko-KR" dirty="0" smtClean="0"/>
              <a:t>testing-&gt;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dbo.instructor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 있는 열을 새로</a:t>
            </a:r>
            <a:r>
              <a:rPr lang="ko-KR" altLang="en-US" baseline="0" dirty="0" smtClean="0"/>
              <a:t> 고침 해보시기 바랍니다</a:t>
            </a:r>
            <a:r>
              <a:rPr lang="en-US" altLang="ko-KR" baseline="0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325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다음은 </a:t>
            </a:r>
            <a:r>
              <a:rPr lang="en-US" altLang="ko-KR" dirty="0" smtClean="0"/>
              <a:t>account </a:t>
            </a:r>
            <a:r>
              <a:rPr lang="ko-KR" altLang="en-US" dirty="0" smtClean="0"/>
              <a:t>테이블에서 </a:t>
            </a:r>
            <a:r>
              <a:rPr lang="en-US" altLang="ko-KR" dirty="0" err="1" smtClean="0"/>
              <a:t>school_name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삭제하는 질의 문입니다</a:t>
            </a:r>
            <a:r>
              <a:rPr lang="en-US" altLang="ko-KR" dirty="0" smtClean="0"/>
              <a:t>. alter table </a:t>
            </a:r>
            <a:r>
              <a:rPr lang="ko-KR" altLang="en-US" dirty="0" smtClean="0"/>
              <a:t>테이블 이름 </a:t>
            </a:r>
            <a:r>
              <a:rPr lang="en-US" altLang="ko-KR" dirty="0" smtClean="0"/>
              <a:t>drop column </a:t>
            </a:r>
            <a:r>
              <a:rPr lang="ko-KR" altLang="en-US" dirty="0" smtClean="0"/>
              <a:t>삭제할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이름 순으로 입력한 후 쿼리 실행을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삭제하기 실패 오류 메시지가 나오게 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 메시지를 자세히 보시면 </a:t>
            </a:r>
            <a:r>
              <a:rPr lang="ko-KR" altLang="en-US" dirty="0" smtClean="0">
                <a:latin typeface="Arial"/>
              </a:rPr>
              <a:t>‘</a:t>
            </a:r>
            <a:r>
              <a:rPr lang="en-US" altLang="ko-KR" dirty="0" smtClean="0"/>
              <a:t>DF__instructor__school__06DEAE8</a:t>
            </a:r>
            <a:r>
              <a:rPr lang="en-US" altLang="ko-KR" dirty="0" smtClean="0">
                <a:latin typeface="Arial"/>
              </a:rPr>
              <a:t>’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이라는 테이블이 </a:t>
            </a:r>
            <a:r>
              <a:rPr lang="en-US" altLang="ko-KR" dirty="0" err="1" smtClean="0"/>
              <a:t>school_column</a:t>
            </a:r>
            <a:r>
              <a:rPr lang="ko-KR" altLang="en-US" dirty="0" smtClean="0"/>
              <a:t>의 정보를 사용하고 있기 때문에 즉 다른 테이블과 정보를 공유하고 있으므로 드롭을 시킬 수 없다는 의미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 메시지는 더 확실하게 표현하고 있는데 다른 객체들이 이 </a:t>
            </a:r>
            <a:r>
              <a:rPr lang="ko-KR" altLang="en-US" dirty="0" err="1" smtClean="0"/>
              <a:t>컬럼에</a:t>
            </a:r>
            <a:r>
              <a:rPr lang="ko-KR" altLang="en-US" dirty="0" smtClean="0"/>
              <a:t> 접근할 수 있기 때문에 </a:t>
            </a:r>
            <a:r>
              <a:rPr lang="ko-KR" altLang="en-US" dirty="0" err="1" smtClean="0"/>
              <a:t>드롭</a:t>
            </a:r>
            <a:r>
              <a:rPr lang="ko-KR" altLang="en-US" dirty="0" smtClean="0"/>
              <a:t> 시킬 수 없다는 내용입니다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40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School_name</a:t>
            </a:r>
            <a:r>
              <a:rPr lang="ko-KR" altLang="en-US" dirty="0" smtClean="0"/>
              <a:t>의 데이터 타입 변경은 질의 문과 같으며 실행 후의 그림을 보여주고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지금까지 쿼리로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변경 방법에 대해 알아 보았습니다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다음은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62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SSMS</a:t>
            </a:r>
            <a:r>
              <a:rPr lang="ko-KR" altLang="en-US" dirty="0" smtClean="0"/>
              <a:t>에서 어떻게 컬럼을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타입을 변경하는지 살펴 보겠습니다</a:t>
            </a:r>
            <a:r>
              <a:rPr lang="en-US" altLang="ko-KR" dirty="0" smtClean="0"/>
              <a:t>. </a:t>
            </a:r>
            <a:r>
              <a:rPr lang="en-US" altLang="ko-KR" smtClean="0"/>
              <a:t>instructor </a:t>
            </a:r>
            <a:r>
              <a:rPr lang="ko-KR" altLang="en-US" dirty="0" smtClean="0"/>
              <a:t>테이블에서 오른쪽 마우스 클릭 후 테이블 디자인 메뉴 클릭을 하면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63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그림과 같이 </a:t>
            </a:r>
            <a:r>
              <a:rPr lang="en-US" altLang="ko-KR" dirty="0" smtClean="0"/>
              <a:t>instructor </a:t>
            </a:r>
            <a:r>
              <a:rPr lang="ko-KR" altLang="en-US" dirty="0" smtClean="0"/>
              <a:t>테이블의 스키마 정보들이 나타납니다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오른쪽 마우스 클릭 후 나타나는 열 삽입 메뉴를 선택하면 열에 관한 정보를 입력할 수 있고 열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/ </a:t>
            </a:r>
            <a:r>
              <a:rPr lang="ko-KR" altLang="en-US" dirty="0" smtClean="0"/>
              <a:t>키 메뉴도 선택할 수 있어 스키마 정보 변경이 가능합니다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151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마지막으로 테이블 삭제하는 방법은 질의 문은 </a:t>
            </a:r>
            <a:r>
              <a:rPr lang="en-US" altLang="ko-KR" dirty="0" smtClean="0"/>
              <a:t>drop table </a:t>
            </a:r>
            <a:r>
              <a:rPr lang="ko-KR" altLang="en-US" dirty="0" smtClean="0"/>
              <a:t>테이블 이름으로 표현하며 </a:t>
            </a:r>
            <a:r>
              <a:rPr lang="en-US" altLang="ko-KR" dirty="0" smtClean="0"/>
              <a:t>SSMS</a:t>
            </a:r>
            <a:r>
              <a:rPr lang="ko-KR" altLang="en-US" dirty="0" smtClean="0"/>
              <a:t>에서는 간단하게 삭제 메뉴를 선택하여 테이블을 제거할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지금까지 엔터프라이즈 매니저와 쿼리 분석기를 사용하여 데이터베이스 와 테이블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삭제에 대해서 살펴 보았습니다 </a:t>
            </a:r>
          </a:p>
          <a:p>
            <a:r>
              <a:rPr lang="ko-KR" altLang="en-US" dirty="0" smtClean="0"/>
              <a:t>다음주에는 </a:t>
            </a:r>
            <a:r>
              <a:rPr lang="en-US" altLang="ko-KR" dirty="0" smtClean="0"/>
              <a:t>SQL </a:t>
            </a:r>
            <a:r>
              <a:rPr lang="ko-KR" altLang="en-US" dirty="0" err="1" smtClean="0"/>
              <a:t>질의어를</a:t>
            </a:r>
            <a:r>
              <a:rPr lang="ko-KR" altLang="en-US" dirty="0" smtClean="0"/>
              <a:t> 사용하여 실습을 하겠습니다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그럼 안녕히 계세요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455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데이터베이스의 정보를 검색하고 수정하기 이전에 해야 할 일은 다양한 정보를 저장하는 개체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즉 테이블을 만드는 일입니다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테이블을 생성하는 일은 </a:t>
            </a:r>
            <a:r>
              <a:rPr lang="en-US" altLang="ko-KR" dirty="0" smtClean="0"/>
              <a:t>CREATE TABLE</a:t>
            </a:r>
            <a:r>
              <a:rPr lang="ko-KR" altLang="en-US" dirty="0" smtClean="0"/>
              <a:t>문을 사용하게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CREATE TABLE</a:t>
            </a:r>
            <a:r>
              <a:rPr lang="ko-KR" altLang="en-US" dirty="0" smtClean="0"/>
              <a:t>문의 형식은 </a:t>
            </a:r>
            <a:r>
              <a:rPr lang="en-US" altLang="ko-KR" dirty="0" smtClean="0"/>
              <a:t>CREATE TABLE </a:t>
            </a:r>
            <a:r>
              <a:rPr lang="ko-KR" altLang="en-US" dirty="0" smtClean="0"/>
              <a:t>테이블 이름</a:t>
            </a:r>
            <a:r>
              <a:rPr lang="en-US" altLang="ko-KR" dirty="0" smtClean="0"/>
              <a:t>( </a:t>
            </a:r>
            <a:r>
              <a:rPr lang="ko-KR" altLang="en-US" dirty="0" smtClean="0"/>
              <a:t>열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이름 열의 데이터 타입이 올 수 있고 뒤에 제약 조건이 올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괄호 </a:t>
            </a:r>
            <a:r>
              <a:rPr lang="en-US" altLang="ko-KR" dirty="0" smtClean="0"/>
              <a:t>[]</a:t>
            </a:r>
            <a:r>
              <a:rPr lang="ko-KR" altLang="en-US" dirty="0" smtClean="0"/>
              <a:t>는 옵션이며 제약 조건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주키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유니크키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명시할 때 사용할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14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SELECT</a:t>
            </a:r>
            <a:r>
              <a:rPr lang="ko-KR" altLang="en-US" dirty="0" smtClean="0"/>
              <a:t>문은 테이블이나 </a:t>
            </a:r>
            <a:r>
              <a:rPr lang="ko-KR" altLang="en-US" dirty="0" err="1" smtClean="0"/>
              <a:t>뷰에서</a:t>
            </a:r>
            <a:r>
              <a:rPr lang="ko-KR" altLang="en-US" dirty="0" smtClean="0"/>
              <a:t> 데이터를 가져오는데 사용됩니다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키워드는 </a:t>
            </a:r>
            <a:r>
              <a:rPr lang="en-US" altLang="ko-KR" dirty="0" smtClean="0"/>
              <a:t>SELECT, FORM, WHERE</a:t>
            </a:r>
            <a:r>
              <a:rPr lang="ko-KR" altLang="en-US" dirty="0" smtClean="0"/>
              <a:t>이며 형식은 위와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SELECT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은 반드시 필요하며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에는 추출하고자 하는 컬럼리스트를 입력하고 </a:t>
            </a:r>
            <a:r>
              <a:rPr lang="en-US" altLang="ko-KR" dirty="0" smtClean="0"/>
              <a:t>FROM</a:t>
            </a:r>
            <a:r>
              <a:rPr lang="ko-KR" altLang="en-US" dirty="0" smtClean="0"/>
              <a:t>절에는 데이터를 가져올 테이블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테이블의 리스트를 지정합니다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WHERE</a:t>
            </a:r>
            <a:r>
              <a:rPr lang="ko-KR" altLang="en-US" dirty="0" smtClean="0"/>
              <a:t>은 조건식을 추가하는 부분으로 원하는 데이터만 가져오고자 할</a:t>
            </a:r>
            <a:r>
              <a:rPr lang="ko-KR" altLang="en-US" baseline="0" dirty="0" smtClean="0"/>
              <a:t> 때 지정합니다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592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지금부터는 테이블의 정의 및 특징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제약사항을 살펴본 후에 시스템 테이블에는 어떤 것들이 있는지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테이블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삭제하는 실습을 하겠습니다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953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원하는 데이터베이스에 사용자 테이블을 생성하는 과정을 알아보겠습니다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여러분들의 데이터베이스 폴더를 활성화시키면 테이블 메뉴가 나오는데 오른쪽 마우스 클릭 후 새 테이블 메뉴를 선택합니다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918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테이블 디자인 창이 나타나게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첫 번째로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의 속성을 입력합니다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열 이름에는 테이블을 구성하는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이름을 입력하고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형식에는 열 이름의 데이터 값의 형식을 입력하는 </a:t>
            </a:r>
            <a:r>
              <a:rPr lang="ko-KR" altLang="en-US" dirty="0" err="1" smtClean="0"/>
              <a:t>컬럼으로</a:t>
            </a:r>
            <a:r>
              <a:rPr lang="ko-KR" altLang="en-US" dirty="0" smtClean="0"/>
              <a:t> 정수형일 경우는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긴 문자열일 경우는 </a:t>
            </a:r>
            <a:r>
              <a:rPr lang="en-US" altLang="ko-KR" dirty="0" err="1" smtClean="0"/>
              <a:t>varchar</a:t>
            </a:r>
            <a:r>
              <a:rPr lang="ko-KR" altLang="en-US" dirty="0" smtClean="0"/>
              <a:t>로 입력할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길이는 데이터의 최대길이를 뜻하며</a:t>
            </a:r>
            <a:r>
              <a:rPr lang="en-US" altLang="ko-KR" dirty="0" smtClean="0"/>
              <a:t>, Null </a:t>
            </a:r>
            <a:r>
              <a:rPr lang="ko-KR" altLang="en-US" dirty="0" smtClean="0"/>
              <a:t>허용 </a:t>
            </a:r>
            <a:r>
              <a:rPr lang="ko-KR" altLang="en-US" dirty="0" err="1" smtClean="0"/>
              <a:t>컬럼은</a:t>
            </a:r>
            <a:r>
              <a:rPr lang="ko-KR" altLang="en-US" dirty="0" smtClean="0"/>
              <a:t> 값을 입력할 경우 값을 넣지 않아도 된다는 것을 체크할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두 번째로는 열 이름을 마우스로 클릭한 뒤 열쇠 모양의 아이콘을 누르면 </a:t>
            </a:r>
            <a:r>
              <a:rPr lang="en-US" altLang="ko-KR" dirty="0" smtClean="0"/>
              <a:t>primary key </a:t>
            </a:r>
            <a:r>
              <a:rPr lang="ko-KR" altLang="en-US" dirty="0" smtClean="0"/>
              <a:t>로 설정된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테이블에 사용자가 정보 입력을 마치면 저장 아이콘을 누르면 이름 선택이라는 창이 나타납니다</a:t>
            </a:r>
            <a:r>
              <a:rPr lang="en-US" altLang="ko-KR" dirty="0" smtClean="0"/>
              <a:t>. instructor</a:t>
            </a:r>
            <a:r>
              <a:rPr lang="ko-KR" altLang="en-US" dirty="0" smtClean="0"/>
              <a:t>라는 테이블 명을 입력한 뒤 확인 버튼을 누르면 </a:t>
            </a:r>
            <a:r>
              <a:rPr lang="en-US" altLang="ko-KR" dirty="0" smtClean="0"/>
              <a:t>instructor </a:t>
            </a:r>
            <a:r>
              <a:rPr lang="ko-KR" altLang="en-US" dirty="0" smtClean="0"/>
              <a:t>테이블이 생성된 것을 확인 할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63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test </a:t>
            </a:r>
            <a:r>
              <a:rPr lang="ko-KR" altLang="en-US" dirty="0" smtClean="0"/>
              <a:t>데이터베이스의 테이블을 클릭한 후 새로 고침 버튼이나 </a:t>
            </a:r>
            <a:r>
              <a:rPr lang="en-US" altLang="ko-KR" dirty="0" smtClean="0"/>
              <a:t>F5 </a:t>
            </a:r>
            <a:r>
              <a:rPr lang="ko-KR" altLang="en-US" dirty="0" smtClean="0"/>
              <a:t>키를 누르면 </a:t>
            </a:r>
            <a:r>
              <a:rPr lang="en-US" altLang="ko-KR" dirty="0" smtClean="0"/>
              <a:t>instructor </a:t>
            </a:r>
            <a:r>
              <a:rPr lang="ko-KR" altLang="en-US" dirty="0" smtClean="0"/>
              <a:t>테이블이 생성된 것을 볼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015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앞에서 테이블의 스키마인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명과 데이터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길이를 정하였습니다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그림은 </a:t>
            </a:r>
            <a:r>
              <a:rPr lang="en-US" altLang="ko-KR" dirty="0" smtClean="0"/>
              <a:t>instructor </a:t>
            </a:r>
            <a:r>
              <a:rPr lang="ko-KR" altLang="en-US" dirty="0" smtClean="0"/>
              <a:t>테이블의 스키마에 알맞게 데이터 값을 입력한 후 실행 아이콘을 눌렸을 경우 정상적으로 완전한 테이블이 생성된 결과를 보고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이렇게 입력한 테이블 정보는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6D553E-6B0E-409F-B15B-5D886BB4AC68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72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사각형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굴림" pitchFamily="50" charset="-127"/>
                <a:ea typeface="굴림" pitchFamily="50" charset="-127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0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F5E58287-E3A6-4496-9D74-1D4267EB343E}" type="datetime1">
              <a:rPr lang="ko-KR" altLang="en-US"/>
              <a:pPr>
                <a:defRPr/>
              </a:pPr>
              <a:t>2019-09-11</a:t>
            </a:fld>
            <a:endParaRPr lang="ko-KR" altLang="en-US"/>
          </a:p>
        </p:txBody>
      </p:sp>
      <p:sp>
        <p:nvSpPr>
          <p:cNvPr id="11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 dirty="0"/>
          </a:p>
        </p:txBody>
      </p:sp>
      <p:sp>
        <p:nvSpPr>
          <p:cNvPr id="12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F8986-6BEA-4856-B1B7-1EA1F41C040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602E6-1427-4F83-9098-5668769D3327}" type="datetime1">
              <a:rPr lang="ko-KR" altLang="en-US"/>
              <a:pPr>
                <a:defRPr/>
              </a:pPr>
              <a:t>2019-09-11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56CC3-4A61-4DBD-B31B-DEB46FD7B27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5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직선 연결선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DA538-3649-4456-83B2-0473AB1927F2}" type="datetime1">
              <a:rPr lang="ko-KR" altLang="en-US"/>
              <a:pPr>
                <a:defRPr/>
              </a:pPr>
              <a:t>2019-09-11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CA57E-4D25-47A0-9093-C280C0A515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  <a:lvl2pPr>
              <a:defRPr>
                <a:latin typeface="굴림" pitchFamily="50" charset="-127"/>
                <a:ea typeface="굴림" pitchFamily="50" charset="-127"/>
              </a:defRPr>
            </a:lvl2pPr>
            <a:lvl3pPr>
              <a:defRPr>
                <a:latin typeface="굴림" pitchFamily="50" charset="-127"/>
                <a:ea typeface="굴림" pitchFamily="50" charset="-127"/>
              </a:defRPr>
            </a:lvl3pPr>
            <a:lvl4pPr>
              <a:defRPr>
                <a:latin typeface="굴림" pitchFamily="50" charset="-127"/>
                <a:ea typeface="굴림" pitchFamily="50" charset="-127"/>
              </a:defRPr>
            </a:lvl4pPr>
            <a:lvl5pPr>
              <a:defRPr>
                <a:latin typeface="굴림" pitchFamily="50" charset="-127"/>
                <a:ea typeface="굴림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37F49-47BE-4710-8E0D-C3EEAFB2F7E8}" type="datetime1">
              <a:rPr lang="ko-KR" altLang="en-US"/>
              <a:pPr>
                <a:defRPr/>
              </a:pPr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>
                <a:latin typeface="Impact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Impact" pitchFamily="34" charset="0"/>
              </a:defRPr>
            </a:lvl1pPr>
          </a:lstStyle>
          <a:p>
            <a:pPr>
              <a:defRPr/>
            </a:pPr>
            <a:fld id="{2891E293-76DF-4E4F-A12F-AF906AD29F7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직사각형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DAD7A-1D24-426E-8104-2404EDCE6756}" type="datetime1">
              <a:rPr lang="ko-KR" altLang="en-US"/>
              <a:pPr>
                <a:defRPr/>
              </a:pPr>
              <a:t>2019-09-11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ABBBE-F1A2-47F4-9F0C-0CD51ECF54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EBC06-E10D-4C3E-BFEA-2147EE88BA73}" type="datetime1">
              <a:rPr lang="ko-KR" altLang="en-US"/>
              <a:pPr>
                <a:defRPr/>
              </a:pPr>
              <a:t>2019-09-11</a:t>
            </a:fld>
            <a:endParaRPr lang="ko-KR" altLang="en-US"/>
          </a:p>
        </p:txBody>
      </p:sp>
      <p:sp>
        <p:nvSpPr>
          <p:cNvPr id="6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01319-9D7B-441E-9568-4947E0CB0D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CD191-902D-44C0-A925-0D3EB2EABEAA}" type="datetime1">
              <a:rPr lang="ko-KR" altLang="en-US"/>
              <a:pPr>
                <a:defRPr/>
              </a:pPr>
              <a:t>2019-09-11</a:t>
            </a:fld>
            <a:endParaRPr lang="ko-KR" altLang="en-US"/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86A3-D7C8-41F0-B037-4F47EBB4F1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7913D-D7C4-4D2E-85C4-7C272089E4CD}" type="datetime1">
              <a:rPr lang="ko-KR" altLang="en-US"/>
              <a:pPr>
                <a:defRPr/>
              </a:pPr>
              <a:t>2019-09-11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F7D8F-C9FB-4530-A6CB-D7B983910B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3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E37BB-8F96-4494-BB28-8883738AFBB7}" type="datetime1">
              <a:rPr lang="ko-KR" altLang="en-US"/>
              <a:pPr>
                <a:defRPr/>
              </a:pPr>
              <a:t>2019-09-11</a:t>
            </a:fld>
            <a:endParaRPr lang="ko-KR" altLang="en-US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2400A-415A-4383-879F-159E75881B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직선 연결선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82DDE-3EBB-41D1-9733-4C068F2BB9B0}" type="datetime1">
              <a:rPr lang="ko-KR" altLang="en-US"/>
              <a:pPr>
                <a:defRPr/>
              </a:pPr>
              <a:t>2019-09-11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0F8F4-6628-44EE-A730-D051B8F82F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6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직사각형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C7EE8-9E69-4845-A175-C90A0E0EAF2F}" type="datetime1">
              <a:rPr lang="ko-KR" altLang="en-US"/>
              <a:pPr>
                <a:defRPr/>
              </a:pPr>
              <a:t>2019-09-11</a:t>
            </a:fld>
            <a:endParaRPr lang="ko-KR" altLang="en-US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1CE09-6B69-4223-8C0E-FCA9D036DBA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smtClean="0"/>
          </a:p>
        </p:txBody>
      </p:sp>
      <p:sp>
        <p:nvSpPr>
          <p:cNvPr id="1027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EA4C84-D07F-44EF-B53B-F19480FCBB78}" type="datetime1">
              <a:rPr lang="ko-KR" altLang="en-US"/>
              <a:pPr>
                <a:defRPr/>
              </a:pPr>
              <a:t>2019-09-11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Database Laboratory</a:t>
            </a: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41A9630-B806-427E-B222-1ADA5BA4D4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1" r:id="rId4"/>
    <p:sldLayoutId id="2147483682" r:id="rId5"/>
    <p:sldLayoutId id="2147483687" r:id="rId6"/>
    <p:sldLayoutId id="2147483688" r:id="rId7"/>
    <p:sldLayoutId id="2147483689" r:id="rId8"/>
    <p:sldLayoutId id="2147483690" r:id="rId9"/>
    <p:sldLayoutId id="2147483683" r:id="rId10"/>
    <p:sldLayoutId id="2147483691" r:id="rId1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/>
          <a:ea typeface="돋움" pitchFamily="50" charset="-127"/>
        </a:defRPr>
      </a:lvl9pPr>
    </p:titleStyle>
    <p:bodyStyle>
      <a:lvl1pPr marL="273050" indent="-273050" algn="l" rtl="0" eaLnBrk="0" fontAlgn="base" latinLnBrk="1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latinLnBrk="1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latinLnBrk="1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latinLnBrk="1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제목 1"/>
          <p:cNvSpPr>
            <a:spLocks noGrp="1"/>
          </p:cNvSpPr>
          <p:nvPr>
            <p:ph type="ctrTitle"/>
          </p:nvPr>
        </p:nvSpPr>
        <p:spPr>
          <a:xfrm>
            <a:off x="1219200" y="3861048"/>
            <a:ext cx="6858000" cy="9906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DBMS &amp; SQL Server Installation 2</a:t>
            </a:r>
            <a:endParaRPr lang="ko-KR" altLang="en-US" dirty="0" smtClean="0">
              <a:latin typeface="굴림" charset="-127"/>
              <a:ea typeface="굴림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47777"/>
            <a:ext cx="4032448" cy="381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(SSMS)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ln>
            <a:noFill/>
          </a:ln>
        </p:spPr>
        <p:txBody>
          <a:bodyPr/>
          <a:lstStyle/>
          <a:p>
            <a:pPr marL="457200" indent="-457200"/>
            <a:r>
              <a:rPr lang="en-US" altLang="ko-KR" dirty="0" smtClean="0"/>
              <a:t>[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]-[</a:t>
            </a:r>
            <a:r>
              <a:rPr lang="ko-KR" altLang="en-US" dirty="0" smtClean="0"/>
              <a:t>새 테이블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14480" y="2000240"/>
            <a:ext cx="1571636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71800" y="2708920"/>
            <a:ext cx="2614810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8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810039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(SSMS)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ln>
            <a:noFill/>
          </a:ln>
        </p:spPr>
        <p:txBody>
          <a:bodyPr/>
          <a:lstStyle/>
          <a:p>
            <a:pPr marL="457200" indent="-457200"/>
            <a:r>
              <a:rPr lang="ko-KR" altLang="en-US" dirty="0" err="1" smtClean="0"/>
              <a:t>컬럼</a:t>
            </a:r>
            <a:r>
              <a:rPr lang="ko-KR" altLang="en-US" dirty="0" smtClean="0"/>
              <a:t> 명과 데이터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데이터의 길이와 널</a:t>
            </a:r>
            <a:r>
              <a:rPr lang="en-US" altLang="ko-KR" dirty="0" smtClean="0"/>
              <a:t>(Null)</a:t>
            </a:r>
            <a:r>
              <a:rPr lang="ko-KR" altLang="en-US" dirty="0" smtClean="0"/>
              <a:t>값  여부를 결정한 후 </a:t>
            </a:r>
            <a:r>
              <a:rPr lang="ko-KR" altLang="en-US" dirty="0" smtClean="0">
                <a:latin typeface="Arial"/>
              </a:rPr>
              <a:t>‘</a:t>
            </a:r>
            <a:r>
              <a:rPr lang="en-US" altLang="ko-KR" dirty="0" smtClean="0"/>
              <a:t>instructor</a:t>
            </a:r>
            <a:r>
              <a:rPr lang="en-US" altLang="ko-KR" dirty="0" smtClean="0">
                <a:latin typeface="Arial"/>
              </a:rPr>
              <a:t>’</a:t>
            </a:r>
            <a:r>
              <a:rPr lang="ko-KR" altLang="en-US" dirty="0" smtClean="0"/>
              <a:t>란 이름으로 저장</a:t>
            </a:r>
          </a:p>
          <a:p>
            <a:pPr marL="457200" indent="-457200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634966" y="4904316"/>
            <a:ext cx="1346550" cy="435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31640" y="2777576"/>
            <a:ext cx="285752" cy="2143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15816" y="3201021"/>
            <a:ext cx="2774865" cy="12360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369932" y="3798755"/>
            <a:ext cx="1653111" cy="4506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table </a:t>
            </a:r>
            <a:r>
              <a:rPr lang="ko-KR" altLang="en-US" sz="1600" dirty="0" smtClean="0"/>
              <a:t>속성 설정</a:t>
            </a:r>
            <a:endParaRPr lang="ko-KR" altLang="en-US" sz="1600" dirty="0"/>
          </a:p>
        </p:txBody>
      </p:sp>
      <p:cxnSp>
        <p:nvCxnSpPr>
          <p:cNvPr id="18" name="직선 화살표 연결선 17"/>
          <p:cNvCxnSpPr>
            <a:stCxn id="16" idx="1"/>
          </p:cNvCxnSpPr>
          <p:nvPr/>
        </p:nvCxnSpPr>
        <p:spPr>
          <a:xfrm flipH="1" flipV="1">
            <a:off x="6005217" y="3910805"/>
            <a:ext cx="364715" cy="11325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58749" y="2672911"/>
            <a:ext cx="2928958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2. table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primary key </a:t>
            </a:r>
            <a:r>
              <a:rPr lang="ko-KR" altLang="en-US" sz="1600" dirty="0" smtClean="0"/>
              <a:t>설정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>
            <a:stCxn id="19" idx="1"/>
          </p:cNvCxnSpPr>
          <p:nvPr/>
        </p:nvCxnSpPr>
        <p:spPr>
          <a:xfrm rot="10800000" flipV="1">
            <a:off x="1630559" y="2842187"/>
            <a:ext cx="1728191" cy="4674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5720" y="4786322"/>
            <a:ext cx="990608" cy="584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3. table </a:t>
            </a:r>
            <a:r>
              <a:rPr lang="ko-KR" altLang="en-US" sz="1600" dirty="0" smtClean="0"/>
              <a:t>저장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634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12" y="2276872"/>
            <a:ext cx="4539204" cy="3177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(SSMS)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새로 고침 버튼이나 </a:t>
            </a:r>
            <a:r>
              <a:rPr lang="en-US" altLang="ko-KR" dirty="0" smtClean="0"/>
              <a:t>F5 </a:t>
            </a:r>
            <a:r>
              <a:rPr lang="ko-KR" altLang="en-US" dirty="0" smtClean="0"/>
              <a:t>키 누름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203848" y="3748012"/>
            <a:ext cx="2225702" cy="257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31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32855"/>
            <a:ext cx="35147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0808"/>
            <a:ext cx="42767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(SSMS)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instructor Table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data value </a:t>
            </a:r>
            <a:r>
              <a:rPr lang="ko-KR" altLang="en-US" dirty="0" smtClean="0"/>
              <a:t>입력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 rot="1098043">
            <a:off x="3560650" y="3208501"/>
            <a:ext cx="1306020" cy="64837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562" y="1772816"/>
            <a:ext cx="42767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(SSMS)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instructor Table</a:t>
            </a:r>
            <a:r>
              <a:rPr lang="ko-KR" altLang="en-US" dirty="0" smtClean="0"/>
              <a:t>의 값 확인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267744" y="1988840"/>
            <a:ext cx="1008112" cy="2232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2694092" y="4437112"/>
            <a:ext cx="216024" cy="356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04447" y="4885149"/>
            <a:ext cx="5119681" cy="615553"/>
          </a:xfrm>
          <a:prstGeom prst="rect">
            <a:avLst/>
          </a:prstGeom>
          <a:solidFill>
            <a:srgbClr val="EAEAEA"/>
          </a:solidFill>
          <a:ln w="28575" algn="ctr">
            <a:solidFill>
              <a:srgbClr val="FFFF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b="1" dirty="0">
                <a:solidFill>
                  <a:srgbClr val="FF0000"/>
                </a:solidFill>
              </a:rPr>
              <a:t>Primary Key</a:t>
            </a:r>
            <a:r>
              <a:rPr lang="ko-KR" altLang="en-US" sz="1600" dirty="0"/>
              <a:t>로 설정되어 있어 다른 </a:t>
            </a:r>
            <a:r>
              <a:rPr lang="ko-KR" altLang="en-US" sz="1600" dirty="0" err="1"/>
              <a:t>컬럼의</a:t>
            </a:r>
            <a:r>
              <a:rPr lang="ko-KR" altLang="en-US" sz="1600" dirty="0"/>
              <a:t> 데이터도 </a:t>
            </a:r>
            <a:r>
              <a:rPr lang="en-US" altLang="ko-KR" sz="1600" dirty="0" smtClean="0"/>
              <a:t>ID </a:t>
            </a:r>
            <a:r>
              <a:rPr lang="ko-KR" altLang="en-US" sz="1600" dirty="0" err="1"/>
              <a:t>컬럼에</a:t>
            </a:r>
            <a:r>
              <a:rPr lang="ko-KR" altLang="en-US" sz="1600" dirty="0"/>
              <a:t> 의존해 정렬되어 있다</a:t>
            </a:r>
          </a:p>
        </p:txBody>
      </p:sp>
    </p:spTree>
    <p:extLst>
      <p:ext uri="{BB962C8B-B14F-4D97-AF65-F5344CB8AC3E}">
        <p14:creationId xmlns:p14="http://schemas.microsoft.com/office/powerpoint/2010/main" val="23892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(SSMS)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ko-KR" sz="2400" dirty="0" smtClean="0"/>
              <a:t>instructor </a:t>
            </a:r>
            <a:r>
              <a:rPr lang="ko-KR" altLang="en-US" sz="2400" dirty="0" smtClean="0">
                <a:solidFill>
                  <a:srgbClr val="FF0000"/>
                </a:solidFill>
              </a:rPr>
              <a:t>속성 확인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사용 권한 설정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00" y="1700808"/>
            <a:ext cx="5544616" cy="44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32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6552728" cy="465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만들기 </a:t>
            </a:r>
            <a:r>
              <a:rPr lang="en-US" altLang="ko-KR" dirty="0" smtClean="0"/>
              <a:t>(SSMS)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ko-KR" sz="2400" dirty="0" smtClean="0"/>
              <a:t>instructor Table </a:t>
            </a:r>
            <a:r>
              <a:rPr lang="ko-KR" altLang="en-US" sz="2400" dirty="0" smtClean="0"/>
              <a:t>속성 확인</a:t>
            </a:r>
            <a:r>
              <a:rPr lang="en-US" altLang="ko-KR" sz="2400" dirty="0" smtClean="0"/>
              <a:t>/</a:t>
            </a:r>
            <a:r>
              <a:rPr lang="ko-KR" altLang="en-US" sz="2400" dirty="0" smtClean="0">
                <a:solidFill>
                  <a:srgbClr val="FF0000"/>
                </a:solidFill>
              </a:rPr>
              <a:t>사용 권한 설정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11760" y="2852738"/>
            <a:ext cx="4718964" cy="5762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59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" y="1758421"/>
            <a:ext cx="5219700" cy="2381250"/>
          </a:xfrm>
          <a:prstGeom prst="rect">
            <a:avLst/>
          </a:prstGeom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65004"/>
            <a:ext cx="23145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(QA)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course </a:t>
            </a:r>
            <a:r>
              <a:rPr lang="en-US" altLang="ko-KR" dirty="0" smtClean="0"/>
              <a:t>Table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006186" y="4606123"/>
            <a:ext cx="1171035" cy="23804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2411133">
            <a:off x="4520769" y="3462525"/>
            <a:ext cx="1071570" cy="8589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1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(QA)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course Table </a:t>
            </a:r>
            <a:r>
              <a:rPr lang="ko-KR" altLang="en-US" dirty="0" smtClean="0"/>
              <a:t>데이터 값 입력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1920654"/>
            <a:ext cx="6230069" cy="438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만들기</a:t>
            </a:r>
            <a:r>
              <a:rPr lang="en-US" altLang="ko-KR" dirty="0"/>
              <a:t>(QA)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course </a:t>
            </a:r>
            <a:r>
              <a:rPr lang="en-US" altLang="ko-KR" dirty="0"/>
              <a:t>Table </a:t>
            </a:r>
            <a:r>
              <a:rPr lang="ko-KR" altLang="en-US" dirty="0"/>
              <a:t>데이터 값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(select </a:t>
            </a:r>
            <a:r>
              <a:rPr lang="ko-KR" altLang="en-US" dirty="0" smtClean="0"/>
              <a:t>문 이용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42786"/>
            <a:ext cx="46101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2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굴림" charset="-127"/>
                <a:ea typeface="굴림" charset="-127"/>
              </a:rPr>
              <a:t>SQL</a:t>
            </a:r>
            <a:endParaRPr lang="ko-KR" altLang="en-US" dirty="0" smtClean="0">
              <a:latin typeface="굴림" charset="-127"/>
              <a:ea typeface="굴림" charset="-127"/>
            </a:endParaRPr>
          </a:p>
        </p:txBody>
      </p:sp>
      <p:sp>
        <p:nvSpPr>
          <p:cNvPr id="1843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/>
              <a:t>SQL</a:t>
            </a:r>
            <a:r>
              <a:rPr lang="ko-KR" altLang="en-US" dirty="0" smtClean="0"/>
              <a:t>의 종류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/>
              <a:t>DDL (Data Definition Language)</a:t>
            </a:r>
          </a:p>
          <a:p>
            <a:pPr lvl="2">
              <a:lnSpc>
                <a:spcPct val="80000"/>
              </a:lnSpc>
            </a:pPr>
            <a:r>
              <a:rPr lang="ko-KR" altLang="en-US" dirty="0" smtClean="0"/>
              <a:t>데이터와 그 구조를 정의 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/>
              <a:t>DCL (Data Control Language)</a:t>
            </a:r>
          </a:p>
          <a:p>
            <a:pPr lvl="2">
              <a:lnSpc>
                <a:spcPct val="80000"/>
              </a:lnSpc>
            </a:pPr>
            <a:r>
              <a:rPr lang="ko-KR" altLang="en-US" dirty="0" smtClean="0"/>
              <a:t>데이터베이스의 사용자 권한을 정의 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/>
              <a:t>DML(Data Manipulation Language)  </a:t>
            </a:r>
            <a:r>
              <a:rPr lang="en-US" altLang="ko-KR" dirty="0" smtClean="0">
                <a:sym typeface="Wingdings" pitchFamily="2" charset="2"/>
              </a:rPr>
              <a:t> </a:t>
            </a:r>
            <a:endParaRPr lang="en-US" altLang="ko-KR" dirty="0" smtClean="0"/>
          </a:p>
          <a:p>
            <a:pPr lvl="2">
              <a:lnSpc>
                <a:spcPct val="80000"/>
              </a:lnSpc>
            </a:pPr>
            <a:r>
              <a:rPr lang="ko-KR" altLang="en-US" dirty="0" smtClean="0"/>
              <a:t>데이터의 검색과 수정</a:t>
            </a:r>
            <a:endParaRPr lang="en-US" altLang="ko-KR" dirty="0" smtClean="0"/>
          </a:p>
          <a:p>
            <a:pPr lvl="2">
              <a:lnSpc>
                <a:spcPct val="80000"/>
              </a:lnSpc>
            </a:pPr>
            <a:endParaRPr lang="ko-KR" altLang="en-US" dirty="0" smtClean="0"/>
          </a:p>
          <a:p>
            <a:pPr>
              <a:lnSpc>
                <a:spcPct val="80000"/>
              </a:lnSpc>
            </a:pPr>
            <a:r>
              <a:rPr lang="en-US" altLang="ko-KR" dirty="0" smtClean="0"/>
              <a:t>SQL </a:t>
            </a:r>
            <a:r>
              <a:rPr lang="ko-KR" altLang="en-US" dirty="0" smtClean="0"/>
              <a:t>문을 이용하는 방법 </a:t>
            </a:r>
          </a:p>
          <a:p>
            <a:pPr lvl="1">
              <a:lnSpc>
                <a:spcPct val="80000"/>
              </a:lnSpc>
            </a:pPr>
            <a:r>
              <a:rPr lang="ko-KR" altLang="en-US" dirty="0" smtClean="0"/>
              <a:t>쿼리 </a:t>
            </a:r>
            <a:r>
              <a:rPr lang="ko-KR" altLang="en-US" dirty="0" err="1" smtClean="0"/>
              <a:t>실행기를</a:t>
            </a:r>
            <a:r>
              <a:rPr lang="ko-KR" altLang="en-US" dirty="0" smtClean="0"/>
              <a:t> 통한 직접 실행</a:t>
            </a:r>
            <a:endParaRPr lang="en-US" altLang="ko-KR" dirty="0" smtClean="0"/>
          </a:p>
          <a:p>
            <a:pPr lvl="1">
              <a:lnSpc>
                <a:spcPct val="80000"/>
              </a:lnSpc>
            </a:pPr>
            <a:r>
              <a:rPr lang="en-US" altLang="ko-KR" dirty="0" smtClean="0"/>
              <a:t>ODBC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ADO</a:t>
            </a:r>
            <a:r>
              <a:rPr lang="ko-KR" altLang="en-US" dirty="0" smtClean="0"/>
              <a:t>등의 방식을 이용하면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베이직이나 </a:t>
            </a:r>
            <a:r>
              <a:rPr lang="en-US" altLang="ko-KR" dirty="0" smtClean="0"/>
              <a:t>ASP</a:t>
            </a:r>
            <a:r>
              <a:rPr lang="ko-KR" altLang="en-US" dirty="0" smtClean="0"/>
              <a:t>와 같은 기타 프로그래밍에서도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 실행 시킬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8435" name="바닥글 개체 틀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>
                <a:ea typeface="굴림" charset="-127"/>
              </a:rPr>
              <a:t>Database Laboratory</a:t>
            </a:r>
            <a:endParaRPr lang="ko-KR" altLang="en-US" smtClean="0">
              <a:ea typeface="굴림" charset="-127"/>
            </a:endParaRPr>
          </a:p>
        </p:txBody>
      </p:sp>
      <p:sp>
        <p:nvSpPr>
          <p:cNvPr id="1843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5D0DED-30F9-4FA2-B17E-E57BE53FDFE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96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(QA)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course Table </a:t>
            </a:r>
            <a:r>
              <a:rPr lang="ko-KR" altLang="en-US" dirty="0" smtClean="0"/>
              <a:t>데이터 값 확인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16832"/>
            <a:ext cx="5029699" cy="414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562" y="1654084"/>
            <a:ext cx="2324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150" y="4443426"/>
            <a:ext cx="28289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54084"/>
            <a:ext cx="49530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(SSMS)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teaches Table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데이터 값 입력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11152" y="1844008"/>
            <a:ext cx="4380927" cy="432129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804248" y="3028367"/>
            <a:ext cx="1108923" cy="207516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94452" y="4429132"/>
            <a:ext cx="3070036" cy="1952196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2724278">
            <a:off x="4940648" y="4405345"/>
            <a:ext cx="928694" cy="235903"/>
          </a:xfrm>
          <a:prstGeom prst="rightArrow">
            <a:avLst>
              <a:gd name="adj1" fmla="val 50000"/>
              <a:gd name="adj2" fmla="val 8438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524328" y="3212976"/>
            <a:ext cx="526149" cy="1340726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0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수정하기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sz="2800" dirty="0" smtClean="0"/>
              <a:t>SQL Query (ALTER TABLE </a:t>
            </a:r>
            <a:r>
              <a:rPr lang="ko-KR" altLang="en-US" sz="2800" dirty="0" smtClean="0"/>
              <a:t>문</a:t>
            </a:r>
            <a:r>
              <a:rPr lang="en-US" altLang="ko-KR" sz="2800" dirty="0" smtClean="0"/>
              <a:t>)</a:t>
            </a:r>
          </a:p>
          <a:p>
            <a:pPr lvl="2"/>
            <a:r>
              <a:rPr lang="en-US" altLang="ko-KR" sz="2400" dirty="0" smtClean="0"/>
              <a:t>column </a:t>
            </a:r>
            <a:r>
              <a:rPr lang="ko-KR" altLang="en-US" sz="2400" dirty="0" smtClean="0"/>
              <a:t>삽입 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삭제하기 </a:t>
            </a:r>
          </a:p>
          <a:p>
            <a:pPr lvl="2"/>
            <a:r>
              <a:rPr lang="en-US" altLang="ko-KR" sz="2400" dirty="0" smtClean="0"/>
              <a:t>data type </a:t>
            </a:r>
            <a:r>
              <a:rPr lang="ko-KR" altLang="en-US" sz="2400" dirty="0" smtClean="0"/>
              <a:t>변경하기 </a:t>
            </a:r>
            <a:endParaRPr lang="en-US" altLang="ko-KR" sz="2400" dirty="0" smtClean="0"/>
          </a:p>
          <a:p>
            <a:pPr lvl="2"/>
            <a:endParaRPr lang="en-US" altLang="ko-KR" sz="2400" b="1" dirty="0" smtClean="0"/>
          </a:p>
          <a:p>
            <a:pPr lvl="1"/>
            <a:r>
              <a:rPr lang="en-US" altLang="ko-KR" sz="2800" dirty="0" smtClean="0"/>
              <a:t>SSMS</a:t>
            </a:r>
          </a:p>
          <a:p>
            <a:pPr lvl="2"/>
            <a:r>
              <a:rPr lang="en-US" altLang="ko-KR" sz="2400" dirty="0" smtClean="0"/>
              <a:t>column </a:t>
            </a:r>
            <a:r>
              <a:rPr lang="ko-KR" altLang="en-US" sz="2400" dirty="0" smtClean="0"/>
              <a:t>삽입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삭제하기 </a:t>
            </a:r>
          </a:p>
          <a:p>
            <a:pPr lvl="2"/>
            <a:r>
              <a:rPr lang="en-US" altLang="ko-KR" sz="2400" dirty="0" smtClean="0"/>
              <a:t>data type </a:t>
            </a:r>
            <a:r>
              <a:rPr lang="ko-KR" altLang="en-US" sz="2400" dirty="0" smtClean="0"/>
              <a:t>변경하기 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61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수정하기 </a:t>
            </a:r>
            <a:r>
              <a:rPr lang="en-US" altLang="ko-KR" dirty="0" smtClean="0"/>
              <a:t>(ALTER TABLE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column </a:t>
            </a:r>
            <a:r>
              <a:rPr lang="ko-KR" altLang="en-US" dirty="0" smtClean="0"/>
              <a:t>삽입하기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실패</a:t>
            </a:r>
            <a:r>
              <a:rPr lang="en-US" altLang="ko-KR" dirty="0" smtClean="0">
                <a:latin typeface="Arial"/>
              </a:rPr>
              <a:t>–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오류 메시지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71670" y="4714884"/>
            <a:ext cx="6410324" cy="1138773"/>
          </a:xfrm>
          <a:prstGeom prst="rect">
            <a:avLst/>
          </a:prstGeom>
          <a:solidFill>
            <a:srgbClr val="800080"/>
          </a:solidFill>
          <a:ln w="28575" algn="ctr">
            <a:solidFill>
              <a:srgbClr val="CCFF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342900" indent="-342900" algn="l">
              <a:spcBef>
                <a:spcPct val="50000"/>
              </a:spcBef>
            </a:pPr>
            <a:r>
              <a:rPr lang="en-US" altLang="ko-KR" sz="2000" b="1" dirty="0" smtClean="0">
                <a:solidFill>
                  <a:schemeClr val="bg1"/>
                </a:solidFill>
              </a:rPr>
              <a:t>instructor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column</a:t>
            </a:r>
            <a:r>
              <a:rPr lang="ko-KR" altLang="en-US" sz="1600" dirty="0">
                <a:solidFill>
                  <a:schemeClr val="bg1"/>
                </a:solidFill>
              </a:rPr>
              <a:t>의 </a:t>
            </a:r>
          </a:p>
          <a:p>
            <a:pPr marL="342900" indent="-342900" algn="l">
              <a:spcBef>
                <a:spcPct val="50000"/>
              </a:spcBef>
              <a:buFontTx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</a:rPr>
              <a:t>제약조건인 </a:t>
            </a:r>
            <a:r>
              <a:rPr lang="en-US" altLang="ko-KR" sz="1600" dirty="0">
                <a:solidFill>
                  <a:schemeClr val="bg1"/>
                </a:solidFill>
              </a:rPr>
              <a:t>Null</a:t>
            </a:r>
            <a:r>
              <a:rPr lang="ko-KR" altLang="en-US" sz="1600" dirty="0">
                <a:solidFill>
                  <a:schemeClr val="bg1"/>
                </a:solidFill>
              </a:rPr>
              <a:t>로 수정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추가 </a:t>
            </a:r>
            <a:r>
              <a:rPr lang="ko-KR" altLang="en-US" sz="1600" dirty="0" err="1">
                <a:solidFill>
                  <a:schemeClr val="bg1"/>
                </a:solidFill>
              </a:rPr>
              <a:t>컬럼은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en-US" altLang="ko-KR" sz="1600" dirty="0">
                <a:solidFill>
                  <a:schemeClr val="bg1"/>
                </a:solidFill>
              </a:rPr>
              <a:t>Null</a:t>
            </a:r>
            <a:r>
              <a:rPr lang="ko-KR" altLang="en-US" sz="1600" dirty="0">
                <a:solidFill>
                  <a:schemeClr val="bg1"/>
                </a:solidFill>
              </a:rPr>
              <a:t>을 허용해야 한다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  <a:p>
            <a:pPr marL="342900" indent="-342900" algn="l">
              <a:spcBef>
                <a:spcPct val="50000"/>
              </a:spcBef>
              <a:buFontTx/>
              <a:buAutoNum type="arabicPeriod"/>
            </a:pPr>
            <a:r>
              <a:rPr lang="en-US" altLang="ko-KR" sz="1600" dirty="0">
                <a:solidFill>
                  <a:schemeClr val="bg1"/>
                </a:solidFill>
              </a:rPr>
              <a:t> Default </a:t>
            </a:r>
            <a:r>
              <a:rPr lang="ko-KR" altLang="en-US" sz="1600" dirty="0">
                <a:solidFill>
                  <a:schemeClr val="bg1"/>
                </a:solidFill>
              </a:rPr>
              <a:t>사용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071934" y="4286256"/>
            <a:ext cx="1285884" cy="369332"/>
          </a:xfrm>
          <a:prstGeom prst="rect">
            <a:avLst/>
          </a:prstGeom>
          <a:solidFill>
            <a:srgbClr val="CCFFCC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dirty="0"/>
              <a:t>해결 방법 </a:t>
            </a:r>
          </a:p>
        </p:txBody>
      </p:sp>
      <p:sp>
        <p:nvSpPr>
          <p:cNvPr id="9" name="아래쪽 화살표 8"/>
          <p:cNvSpPr/>
          <p:nvPr/>
        </p:nvSpPr>
        <p:spPr>
          <a:xfrm>
            <a:off x="3428992" y="3643314"/>
            <a:ext cx="571504" cy="1071570"/>
          </a:xfrm>
          <a:prstGeom prst="downArrow">
            <a:avLst>
              <a:gd name="adj1" fmla="val 50000"/>
              <a:gd name="adj2" fmla="val 610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6534"/>
            <a:ext cx="7714463" cy="165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9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수정하기 </a:t>
            </a:r>
            <a:r>
              <a:rPr lang="en-US" altLang="ko-KR" dirty="0" smtClean="0"/>
              <a:t>(ALTER TABLE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column </a:t>
            </a:r>
            <a:r>
              <a:rPr lang="ko-KR" altLang="en-US" dirty="0" smtClean="0"/>
              <a:t>삽입하기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성공</a:t>
            </a:r>
            <a:r>
              <a:rPr lang="en-US" altLang="ko-KR" dirty="0" smtClean="0">
                <a:latin typeface="Arial"/>
              </a:rPr>
              <a:t> - </a:t>
            </a:r>
            <a:r>
              <a:rPr lang="en-US" altLang="ko-KR" dirty="0" smtClean="0"/>
              <a:t>data value</a:t>
            </a:r>
            <a:r>
              <a:rPr lang="ko-KR" altLang="en-US" dirty="0" smtClean="0"/>
              <a:t>는 아직 입력되지 않음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452320" y="2852936"/>
            <a:ext cx="428628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128792" cy="389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656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778721"/>
            <a:ext cx="4742268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63798"/>
            <a:ext cx="5184576" cy="188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수정하기 </a:t>
            </a:r>
            <a:r>
              <a:rPr lang="en-US" altLang="ko-KR" dirty="0" smtClean="0"/>
              <a:t>(ALTER TABLE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column </a:t>
            </a:r>
            <a:r>
              <a:rPr lang="ko-KR" altLang="en-US" dirty="0" smtClean="0"/>
              <a:t>삽입하기</a:t>
            </a:r>
            <a:r>
              <a:rPr lang="en-US" altLang="ko-KR" dirty="0" smtClean="0"/>
              <a:t>(</a:t>
            </a:r>
            <a:r>
              <a:rPr lang="ko-KR" altLang="en-US" sz="2300" dirty="0" smtClean="0"/>
              <a:t>성공 </a:t>
            </a:r>
            <a:r>
              <a:rPr lang="en-US" altLang="ko-KR" sz="2300" dirty="0" smtClean="0">
                <a:latin typeface="Arial"/>
              </a:rPr>
              <a:t>- </a:t>
            </a:r>
            <a:r>
              <a:rPr lang="en-US" altLang="ko-KR" sz="2300" dirty="0" smtClean="0"/>
              <a:t>DEFAULT value null </a:t>
            </a:r>
            <a:r>
              <a:rPr lang="ko-KR" altLang="en-US" sz="2300" dirty="0" smtClean="0"/>
              <a:t>입력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707904" y="2488569"/>
            <a:ext cx="2163192" cy="43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438762" y="4012773"/>
            <a:ext cx="1168985" cy="2104159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9786731">
            <a:off x="3535395" y="2709216"/>
            <a:ext cx="571504" cy="1144816"/>
          </a:xfrm>
          <a:prstGeom prst="downArrow">
            <a:avLst>
              <a:gd name="adj1" fmla="val 50000"/>
              <a:gd name="adj2" fmla="val 610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959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628800"/>
            <a:ext cx="6572250" cy="27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수정하기 </a:t>
            </a:r>
            <a:r>
              <a:rPr lang="en-US" altLang="ko-KR" dirty="0" smtClean="0"/>
              <a:t>(ALTER TABLE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691680" y="3717032"/>
            <a:ext cx="53285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598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수정하기 </a:t>
            </a:r>
            <a:r>
              <a:rPr lang="en-US" altLang="ko-KR" dirty="0" smtClean="0"/>
              <a:t>(ALTER TABLE </a:t>
            </a:r>
            <a:r>
              <a:rPr lang="ko-KR" altLang="en-US" dirty="0" smtClean="0"/>
              <a:t>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Data type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5946467" cy="292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614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수정하기 </a:t>
            </a:r>
            <a:r>
              <a:rPr lang="en-US" altLang="ko-KR" dirty="0" smtClean="0"/>
              <a:t>(SSMS)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column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 data type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00808"/>
            <a:ext cx="3672408" cy="452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850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수정하기 </a:t>
            </a:r>
            <a:r>
              <a:rPr lang="en-US" altLang="ko-KR" dirty="0" smtClean="0"/>
              <a:t>(SSMS)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column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 data type </a:t>
            </a:r>
            <a:r>
              <a:rPr lang="ko-KR" altLang="en-US" dirty="0" smtClean="0"/>
              <a:t>변경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00808"/>
            <a:ext cx="445770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01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정의어</a:t>
            </a:r>
            <a:r>
              <a:rPr lang="ko-KR" altLang="en-US" dirty="0" smtClean="0"/>
              <a:t> </a:t>
            </a:r>
            <a:r>
              <a:rPr lang="en-US" altLang="ko-KR" sz="2000" dirty="0" smtClean="0"/>
              <a:t>(Data Definition Language, DDL)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/>
          <a:lstStyle/>
          <a:p>
            <a:r>
              <a:rPr lang="ko-KR" altLang="en-US" dirty="0" smtClean="0"/>
              <a:t>테이블 안에 있는 데이터를 제어 할 때 사용하는 언어</a:t>
            </a:r>
            <a:endParaRPr lang="en-US" altLang="ko-KR" dirty="0" smtClean="0"/>
          </a:p>
          <a:p>
            <a:pPr lvl="8"/>
            <a:endParaRPr lang="en-US" altLang="ko-KR" dirty="0" smtClean="0"/>
          </a:p>
          <a:p>
            <a:r>
              <a:rPr lang="en-US" altLang="ko-KR" dirty="0" smtClean="0"/>
              <a:t>DBMS </a:t>
            </a:r>
            <a:r>
              <a:rPr lang="ko-KR" altLang="en-US" dirty="0" smtClean="0"/>
              <a:t>에서 사용할 데이터베이스의 정의 및 변경을 위해서 사용을 하는 언어 </a:t>
            </a:r>
            <a:endParaRPr lang="en-US" altLang="ko-KR" dirty="0" smtClean="0"/>
          </a:p>
          <a:p>
            <a:pPr lvl="8"/>
            <a:endParaRPr lang="en-US" altLang="ko-KR" dirty="0" smtClean="0"/>
          </a:p>
          <a:p>
            <a:r>
              <a:rPr lang="ko-KR" altLang="en-US" dirty="0" smtClean="0"/>
              <a:t>객체의 생성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,</a:t>
            </a:r>
            <a:r>
              <a:rPr lang="ko-KR" altLang="en-US" dirty="0" smtClean="0"/>
              <a:t>삭제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500336" y="403387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3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명령어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 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Schema,</a:t>
                      </a:r>
                      <a:r>
                        <a:rPr lang="en-US" altLang="ko-KR" baseline="0" dirty="0" smtClean="0"/>
                        <a:t> Domain, Table, View, Index</a:t>
                      </a:r>
                      <a:r>
                        <a:rPr lang="ko-KR" altLang="en-US" baseline="0" dirty="0" smtClean="0"/>
                        <a:t>를 정의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Table</a:t>
                      </a:r>
                      <a:r>
                        <a:rPr lang="ko-KR" altLang="en-US" dirty="0" smtClean="0"/>
                        <a:t>에 대한 정의를 변경하는</a:t>
                      </a:r>
                      <a:r>
                        <a:rPr lang="ko-KR" altLang="en-US" baseline="0" dirty="0" smtClean="0"/>
                        <a:t> 데 사용함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DROP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Schema,</a:t>
                      </a:r>
                      <a:r>
                        <a:rPr lang="en-US" altLang="ko-KR" baseline="0" dirty="0" smtClean="0"/>
                        <a:t> Domain, Table, View, Index</a:t>
                      </a:r>
                      <a:r>
                        <a:rPr lang="ko-KR" altLang="en-US" baseline="0" dirty="0" smtClean="0"/>
                        <a:t>를 삭제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957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삭제하기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SSMS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Database Laboratory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28860" y="1285860"/>
            <a:ext cx="4572032" cy="885661"/>
          </a:xfrm>
          <a:prstGeom prst="rect">
            <a:avLst/>
          </a:prstGeom>
          <a:solidFill>
            <a:srgbClr val="FFCCFF"/>
          </a:solidFill>
          <a:ln w="9525">
            <a:solidFill>
              <a:srgbClr val="80008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lvl="1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ko-KR" sz="2400" dirty="0"/>
              <a:t>DROP TABLE </a:t>
            </a:r>
            <a:r>
              <a:rPr lang="en-US" altLang="ko-KR" sz="2400" dirty="0" err="1">
                <a:solidFill>
                  <a:schemeClr val="hlink"/>
                </a:solidFill>
              </a:rPr>
              <a:t>table_name</a:t>
            </a:r>
            <a:endParaRPr lang="en-US" altLang="ko-KR" sz="2400" dirty="0">
              <a:solidFill>
                <a:schemeClr val="hlink"/>
              </a:solidFill>
            </a:endParaRPr>
          </a:p>
          <a:p>
            <a:pPr lvl="1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ko-KR" sz="2400" dirty="0">
                <a:solidFill>
                  <a:srgbClr val="800080"/>
                </a:solidFill>
              </a:rPr>
              <a:t>ex) DROP TABLE </a:t>
            </a:r>
            <a:r>
              <a:rPr lang="en-US" altLang="ko-KR" sz="2400" dirty="0" smtClean="0">
                <a:solidFill>
                  <a:srgbClr val="800080"/>
                </a:solidFill>
              </a:rPr>
              <a:t>instructor</a:t>
            </a:r>
            <a:endParaRPr lang="en-US" altLang="ko-KR" sz="2400" dirty="0">
              <a:solidFill>
                <a:srgbClr val="800080"/>
              </a:solidFill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91" y="2420888"/>
            <a:ext cx="38100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511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</a:p>
          <a:p>
            <a:pPr lvl="1"/>
            <a:r>
              <a:rPr lang="en-US" altLang="ko-KR" dirty="0" smtClean="0"/>
              <a:t>Column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5</a:t>
            </a:r>
            <a:r>
              <a:rPr lang="ko-KR" altLang="en-US" dirty="0" smtClean="0"/>
              <a:t>개 이상 가지는 테이블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Value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 이상 넣기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SSMS, SQL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자신의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명이 보이도록 캡쳐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파일형식 </a:t>
            </a:r>
            <a:r>
              <a:rPr lang="en-US" altLang="ko-KR" dirty="0" smtClean="0"/>
              <a:t>: [</a:t>
            </a:r>
            <a:r>
              <a:rPr lang="ko-KR" altLang="en-US" dirty="0" smtClean="0"/>
              <a:t>분반</a:t>
            </a:r>
            <a:r>
              <a:rPr lang="en-US" altLang="ko-KR" dirty="0" smtClean="0"/>
              <a:t>]_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_</a:t>
            </a:r>
            <a:r>
              <a:rPr lang="ko-KR" altLang="en-US" dirty="0" smtClean="0"/>
              <a:t>과제번호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제출 형식 어길 시 감점처리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제출 </a:t>
            </a:r>
            <a:r>
              <a:rPr lang="en-US" altLang="ko-KR" dirty="0" smtClean="0"/>
              <a:t>:  Smart Campus </a:t>
            </a:r>
            <a:r>
              <a:rPr lang="ko-KR" altLang="en-US" dirty="0" smtClean="0"/>
              <a:t>과제제출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제출기간 </a:t>
            </a:r>
            <a:r>
              <a:rPr lang="en-US" altLang="ko-KR" dirty="0"/>
              <a:t>: 9</a:t>
            </a:r>
            <a:r>
              <a:rPr lang="ko-KR" altLang="en-US" dirty="0" smtClean="0"/>
              <a:t>월</a:t>
            </a:r>
            <a:r>
              <a:rPr lang="en-US" altLang="ko-KR" dirty="0" smtClean="0"/>
              <a:t>18</a:t>
            </a:r>
            <a:r>
              <a:rPr lang="ko-KR" altLang="en-US" dirty="0" smtClean="0"/>
              <a:t>일 화요일 </a:t>
            </a:r>
            <a:r>
              <a:rPr lang="en-US" altLang="ko-KR" dirty="0"/>
              <a:t>23</a:t>
            </a:r>
            <a:r>
              <a:rPr lang="ko-KR" altLang="en-US" dirty="0"/>
              <a:t>시</a:t>
            </a:r>
            <a:r>
              <a:rPr lang="en-US" altLang="ko-KR" dirty="0"/>
              <a:t>59</a:t>
            </a:r>
            <a:r>
              <a:rPr lang="ko-KR" altLang="en-US" dirty="0"/>
              <a:t>분까지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92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ko-KR" altLang="en-US" dirty="0"/>
              <a:t> </a:t>
            </a:r>
            <a:r>
              <a:rPr lang="en-US" altLang="ko-KR" sz="2000" dirty="0"/>
              <a:t>(Data Definition Language, DDL)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CREATE</a:t>
            </a:r>
            <a:r>
              <a:rPr lang="ko-KR" altLang="en-US" dirty="0" smtClean="0"/>
              <a:t>문</a:t>
            </a:r>
          </a:p>
          <a:p>
            <a:pPr lvl="1"/>
            <a:r>
              <a:rPr lang="en-US" altLang="ko-KR" dirty="0" smtClean="0"/>
              <a:t>CREATE TABLE</a:t>
            </a:r>
            <a:r>
              <a:rPr lang="ko-KR" altLang="en-US" dirty="0" smtClean="0"/>
              <a:t>문 </a:t>
            </a:r>
          </a:p>
          <a:p>
            <a:pPr lvl="2"/>
            <a:r>
              <a:rPr lang="ko-KR" altLang="en-US" dirty="0" smtClean="0"/>
              <a:t>데이터베이스의 정보를 검색하고 수정하기 이전에 해야  할 일이 이러한 정보를 저장하는 개체를 만드는 일이다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57356" y="2857496"/>
            <a:ext cx="5545138" cy="3255963"/>
          </a:xfrm>
          <a:prstGeom prst="rect">
            <a:avLst/>
          </a:prstGeom>
          <a:solidFill>
            <a:srgbClr val="EAEAEA"/>
          </a:solidFill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b="1" dirty="0">
                <a:solidFill>
                  <a:srgbClr val="FF0000"/>
                </a:solidFill>
              </a:rPr>
              <a:t>CREATE TABLE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800080"/>
                </a:solidFill>
              </a:rPr>
              <a:t>테이블이름 </a:t>
            </a:r>
            <a:r>
              <a:rPr lang="en-US" altLang="ko-KR" dirty="0">
                <a:solidFill>
                  <a:srgbClr val="800080"/>
                </a:solidFill>
              </a:rPr>
              <a:t>(</a:t>
            </a:r>
          </a:p>
          <a:p>
            <a:pPr algn="l">
              <a:spcBef>
                <a:spcPct val="50000"/>
              </a:spcBef>
            </a:pPr>
            <a:r>
              <a:rPr lang="en-US" altLang="ko-KR" dirty="0">
                <a:solidFill>
                  <a:srgbClr val="800080"/>
                </a:solidFill>
              </a:rPr>
              <a:t>   </a:t>
            </a:r>
            <a:r>
              <a:rPr lang="ko-KR" altLang="en-US" dirty="0">
                <a:solidFill>
                  <a:srgbClr val="800080"/>
                </a:solidFill>
              </a:rPr>
              <a:t>열</a:t>
            </a:r>
            <a:r>
              <a:rPr lang="en-US" altLang="ko-KR" dirty="0">
                <a:solidFill>
                  <a:srgbClr val="800080"/>
                </a:solidFill>
              </a:rPr>
              <a:t>_</a:t>
            </a:r>
            <a:r>
              <a:rPr lang="ko-KR" altLang="en-US" dirty="0">
                <a:solidFill>
                  <a:srgbClr val="800080"/>
                </a:solidFill>
              </a:rPr>
              <a:t>이름 열의데이터타입</a:t>
            </a:r>
            <a:r>
              <a:rPr lang="en-US" altLang="ko-KR" dirty="0">
                <a:solidFill>
                  <a:srgbClr val="800080"/>
                </a:solidFill>
              </a:rPr>
              <a:t>,</a:t>
            </a:r>
          </a:p>
          <a:p>
            <a:pPr algn="l">
              <a:spcBef>
                <a:spcPct val="50000"/>
              </a:spcBef>
            </a:pPr>
            <a:r>
              <a:rPr lang="en-US" altLang="ko-KR" dirty="0">
                <a:solidFill>
                  <a:srgbClr val="800080"/>
                </a:solidFill>
              </a:rPr>
              <a:t>   </a:t>
            </a:r>
            <a:r>
              <a:rPr lang="ko-KR" altLang="en-US" dirty="0">
                <a:solidFill>
                  <a:srgbClr val="800080"/>
                </a:solidFill>
              </a:rPr>
              <a:t>열</a:t>
            </a:r>
            <a:r>
              <a:rPr lang="en-US" altLang="ko-KR" dirty="0">
                <a:solidFill>
                  <a:srgbClr val="800080"/>
                </a:solidFill>
              </a:rPr>
              <a:t>_</a:t>
            </a:r>
            <a:r>
              <a:rPr lang="ko-KR" altLang="en-US" dirty="0">
                <a:solidFill>
                  <a:srgbClr val="800080"/>
                </a:solidFill>
              </a:rPr>
              <a:t>이름 열의데이터타입 </a:t>
            </a:r>
            <a:r>
              <a:rPr lang="en-US" altLang="ko-KR" dirty="0">
                <a:solidFill>
                  <a:srgbClr val="800080"/>
                </a:solidFill>
              </a:rPr>
              <a:t>NULL or NOT NULL,</a:t>
            </a:r>
          </a:p>
          <a:p>
            <a:pPr algn="l">
              <a:spcBef>
                <a:spcPct val="50000"/>
              </a:spcBef>
            </a:pPr>
            <a:r>
              <a:rPr lang="en-US" altLang="ko-KR" dirty="0">
                <a:solidFill>
                  <a:srgbClr val="800080"/>
                </a:solidFill>
              </a:rPr>
              <a:t>   [</a:t>
            </a:r>
            <a:r>
              <a:rPr lang="en-US" altLang="ko-KR" b="1" dirty="0">
                <a:solidFill>
                  <a:srgbClr val="FF0000"/>
                </a:solidFill>
              </a:rPr>
              <a:t>PRIMARY KEY</a:t>
            </a:r>
            <a:r>
              <a:rPr lang="en-US" altLang="ko-KR" dirty="0">
                <a:solidFill>
                  <a:srgbClr val="800080"/>
                </a:solidFill>
              </a:rPr>
              <a:t>(</a:t>
            </a:r>
            <a:r>
              <a:rPr lang="ko-KR" altLang="en-US" dirty="0">
                <a:solidFill>
                  <a:srgbClr val="800080"/>
                </a:solidFill>
              </a:rPr>
              <a:t>열</a:t>
            </a:r>
            <a:r>
              <a:rPr lang="en-US" altLang="ko-KR" dirty="0">
                <a:solidFill>
                  <a:srgbClr val="800080"/>
                </a:solidFill>
              </a:rPr>
              <a:t>_</a:t>
            </a:r>
            <a:r>
              <a:rPr lang="ko-KR" altLang="en-US" dirty="0">
                <a:solidFill>
                  <a:srgbClr val="800080"/>
                </a:solidFill>
              </a:rPr>
              <a:t>이름 리스트</a:t>
            </a:r>
            <a:r>
              <a:rPr lang="en-US" altLang="ko-KR" dirty="0">
                <a:solidFill>
                  <a:srgbClr val="800080"/>
                </a:solidFill>
              </a:rPr>
              <a:t>),]</a:t>
            </a:r>
          </a:p>
          <a:p>
            <a:pPr algn="l">
              <a:spcBef>
                <a:spcPct val="50000"/>
              </a:spcBef>
            </a:pPr>
            <a:r>
              <a:rPr lang="en-US" altLang="ko-KR" dirty="0">
                <a:solidFill>
                  <a:srgbClr val="800080"/>
                </a:solidFill>
              </a:rPr>
              <a:t>   [</a:t>
            </a:r>
            <a:r>
              <a:rPr lang="en-US" altLang="ko-KR" b="1" dirty="0">
                <a:solidFill>
                  <a:srgbClr val="FF0000"/>
                </a:solidFill>
              </a:rPr>
              <a:t>UNIQUE</a:t>
            </a:r>
            <a:r>
              <a:rPr lang="en-US" altLang="ko-KR" dirty="0">
                <a:solidFill>
                  <a:srgbClr val="800080"/>
                </a:solidFill>
              </a:rPr>
              <a:t>(</a:t>
            </a:r>
            <a:r>
              <a:rPr lang="ko-KR" altLang="en-US" dirty="0">
                <a:solidFill>
                  <a:srgbClr val="800080"/>
                </a:solidFill>
              </a:rPr>
              <a:t>열</a:t>
            </a:r>
            <a:r>
              <a:rPr lang="en-US" altLang="ko-KR" dirty="0">
                <a:solidFill>
                  <a:srgbClr val="800080"/>
                </a:solidFill>
              </a:rPr>
              <a:t>_</a:t>
            </a:r>
            <a:r>
              <a:rPr lang="ko-KR" altLang="en-US" dirty="0">
                <a:solidFill>
                  <a:srgbClr val="800080"/>
                </a:solidFill>
              </a:rPr>
              <a:t>이름 리스트</a:t>
            </a:r>
            <a:r>
              <a:rPr lang="en-US" altLang="ko-KR" dirty="0">
                <a:solidFill>
                  <a:srgbClr val="800080"/>
                </a:solidFill>
              </a:rPr>
              <a:t>),]</a:t>
            </a:r>
          </a:p>
          <a:p>
            <a:pPr algn="l">
              <a:spcBef>
                <a:spcPct val="50000"/>
              </a:spcBef>
            </a:pPr>
            <a:r>
              <a:rPr lang="en-US" altLang="ko-KR" dirty="0">
                <a:solidFill>
                  <a:srgbClr val="800080"/>
                </a:solidFill>
              </a:rPr>
              <a:t>   [</a:t>
            </a:r>
            <a:r>
              <a:rPr lang="en-US" altLang="ko-KR" b="1" dirty="0">
                <a:solidFill>
                  <a:srgbClr val="FF0000"/>
                </a:solidFill>
              </a:rPr>
              <a:t>FOREIGN KEY</a:t>
            </a:r>
            <a:r>
              <a:rPr lang="en-US" altLang="ko-KR" dirty="0">
                <a:solidFill>
                  <a:srgbClr val="800080"/>
                </a:solidFill>
              </a:rPr>
              <a:t>(</a:t>
            </a:r>
            <a:r>
              <a:rPr lang="ko-KR" altLang="en-US" dirty="0">
                <a:solidFill>
                  <a:srgbClr val="800080"/>
                </a:solidFill>
              </a:rPr>
              <a:t>열</a:t>
            </a:r>
            <a:r>
              <a:rPr lang="en-US" altLang="ko-KR" dirty="0">
                <a:solidFill>
                  <a:srgbClr val="800080"/>
                </a:solidFill>
              </a:rPr>
              <a:t>_</a:t>
            </a:r>
            <a:r>
              <a:rPr lang="ko-KR" altLang="en-US" dirty="0">
                <a:solidFill>
                  <a:srgbClr val="800080"/>
                </a:solidFill>
              </a:rPr>
              <a:t>이름 리스트</a:t>
            </a:r>
            <a:r>
              <a:rPr lang="en-US" altLang="ko-KR" dirty="0">
                <a:solidFill>
                  <a:srgbClr val="800080"/>
                </a:solidFill>
              </a:rPr>
              <a:t>),</a:t>
            </a:r>
          </a:p>
          <a:p>
            <a:pPr algn="l">
              <a:spcBef>
                <a:spcPct val="50000"/>
              </a:spcBef>
            </a:pPr>
            <a:r>
              <a:rPr lang="en-US" altLang="ko-KR" dirty="0">
                <a:solidFill>
                  <a:srgbClr val="800080"/>
                </a:solidFill>
              </a:rPr>
              <a:t>          </a:t>
            </a:r>
            <a:r>
              <a:rPr lang="en-US" altLang="ko-KR" b="1" dirty="0">
                <a:solidFill>
                  <a:srgbClr val="FF0000"/>
                </a:solidFill>
              </a:rPr>
              <a:t>REFERENCE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800080"/>
                </a:solidFill>
              </a:rPr>
              <a:t>기본테이블 </a:t>
            </a:r>
            <a:r>
              <a:rPr lang="en-US" altLang="ko-KR" dirty="0">
                <a:solidFill>
                  <a:srgbClr val="800080"/>
                </a:solidFill>
              </a:rPr>
              <a:t>[()]]</a:t>
            </a:r>
          </a:p>
          <a:p>
            <a:pPr algn="l">
              <a:spcBef>
                <a:spcPct val="50000"/>
              </a:spcBef>
            </a:pPr>
            <a:r>
              <a:rPr lang="en-US" altLang="ko-KR" dirty="0">
                <a:solidFill>
                  <a:srgbClr val="800080"/>
                </a:solidFill>
              </a:rPr>
              <a:t> </a:t>
            </a:r>
            <a:r>
              <a:rPr lang="en-US" altLang="ko-KR" dirty="0">
                <a:solidFill>
                  <a:srgbClr val="800080"/>
                </a:solidFill>
                <a:latin typeface="Arial"/>
              </a:rPr>
              <a:t>…</a:t>
            </a:r>
            <a:r>
              <a:rPr lang="en-US" altLang="ko-KR" dirty="0">
                <a:solidFill>
                  <a:srgbClr val="800080"/>
                </a:solidFill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421449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ko-KR" altLang="en-US" dirty="0"/>
              <a:t> </a:t>
            </a:r>
            <a:r>
              <a:rPr lang="en-US" altLang="ko-KR" sz="2000" dirty="0"/>
              <a:t>(Data Definition Language, DDL)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ALTER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– column </a:t>
            </a:r>
            <a:r>
              <a:rPr lang="ko-KR" altLang="en-US" dirty="0" smtClean="0"/>
              <a:t>추가 </a:t>
            </a:r>
            <a:endParaRPr lang="en-US" altLang="ko-KR" dirty="0" smtClean="0"/>
          </a:p>
          <a:p>
            <a:pPr lvl="1"/>
            <a:r>
              <a:rPr lang="ko-KR" altLang="en-US" dirty="0"/>
              <a:t>생성된 개체를 </a:t>
            </a:r>
            <a:r>
              <a:rPr lang="ko-KR" altLang="en-US" dirty="0" err="1"/>
              <a:t>수정할때</a:t>
            </a:r>
            <a:r>
              <a:rPr lang="ko-KR" altLang="en-US" dirty="0"/>
              <a:t> 사용되는 </a:t>
            </a:r>
            <a:r>
              <a:rPr lang="en-US" altLang="ko-KR" dirty="0"/>
              <a:t>DDL</a:t>
            </a:r>
            <a:r>
              <a:rPr lang="ko-KR" altLang="en-US" dirty="0"/>
              <a:t>문</a:t>
            </a:r>
            <a:endParaRPr lang="en-US" altLang="ko-KR" dirty="0"/>
          </a:p>
          <a:p>
            <a:pPr marL="274638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DROP</a:t>
            </a:r>
            <a:r>
              <a:rPr lang="ko-KR" altLang="en-US" dirty="0" smtClean="0"/>
              <a:t>문 </a:t>
            </a:r>
            <a:endParaRPr lang="en-US" altLang="ko-KR" dirty="0"/>
          </a:p>
          <a:p>
            <a:pPr lvl="1"/>
            <a:r>
              <a:rPr lang="ko-KR" altLang="en-US" dirty="0" smtClean="0"/>
              <a:t>생성된 테이블을 삭제하는데 사용</a:t>
            </a:r>
            <a:endParaRPr lang="en-US" altLang="ko-KR" dirty="0" smtClean="0"/>
          </a:p>
          <a:p>
            <a:pPr marL="274638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96144" y="2433464"/>
            <a:ext cx="7920880" cy="784830"/>
          </a:xfrm>
          <a:prstGeom prst="rect">
            <a:avLst/>
          </a:prstGeom>
          <a:solidFill>
            <a:srgbClr val="EAEAEA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b="1" dirty="0" smtClean="0">
                <a:solidFill>
                  <a:srgbClr val="FF0000"/>
                </a:solidFill>
              </a:rPr>
              <a:t>ALTER </a:t>
            </a:r>
            <a:r>
              <a:rPr lang="en-US" altLang="ko-KR" b="1" dirty="0">
                <a:solidFill>
                  <a:srgbClr val="FF0000"/>
                </a:solidFill>
              </a:rPr>
              <a:t>TABLE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800080"/>
                </a:solidFill>
              </a:rPr>
              <a:t>테이블이름 </a:t>
            </a:r>
            <a:r>
              <a:rPr lang="en-US" altLang="ko-KR" dirty="0">
                <a:solidFill>
                  <a:srgbClr val="800080"/>
                </a:solidFill>
              </a:rPr>
              <a:t>(</a:t>
            </a:r>
          </a:p>
          <a:p>
            <a:pPr algn="l">
              <a:spcBef>
                <a:spcPct val="50000"/>
              </a:spcBef>
            </a:pPr>
            <a:r>
              <a:rPr lang="en-US" altLang="ko-KR" dirty="0" smtClean="0">
                <a:solidFill>
                  <a:srgbClr val="800080"/>
                </a:solidFill>
                <a:latin typeface="Arial"/>
              </a:rPr>
              <a:t>ADD </a:t>
            </a:r>
            <a:r>
              <a:rPr lang="ko-KR" altLang="en-US" dirty="0" smtClean="0">
                <a:solidFill>
                  <a:srgbClr val="800080"/>
                </a:solidFill>
                <a:latin typeface="Arial"/>
              </a:rPr>
              <a:t>추가할 </a:t>
            </a:r>
            <a:r>
              <a:rPr lang="en-US" altLang="ko-KR" dirty="0" smtClean="0">
                <a:solidFill>
                  <a:srgbClr val="800080"/>
                </a:solidFill>
                <a:latin typeface="Arial"/>
              </a:rPr>
              <a:t>column</a:t>
            </a:r>
            <a:r>
              <a:rPr lang="ko-KR" altLang="en-US" dirty="0" smtClean="0">
                <a:solidFill>
                  <a:srgbClr val="800080"/>
                </a:solidFill>
                <a:latin typeface="Arial"/>
              </a:rPr>
              <a:t>명</a:t>
            </a:r>
            <a:r>
              <a:rPr lang="en-US" altLang="ko-KR" dirty="0" smtClean="0">
                <a:solidFill>
                  <a:srgbClr val="800080"/>
                </a:solidFill>
                <a:latin typeface="Arial"/>
              </a:rPr>
              <a:t>, </a:t>
            </a:r>
            <a:r>
              <a:rPr lang="ko-KR" altLang="en-US" dirty="0" smtClean="0">
                <a:solidFill>
                  <a:srgbClr val="800080"/>
                </a:solidFill>
                <a:latin typeface="Arial"/>
              </a:rPr>
              <a:t>추가할 </a:t>
            </a:r>
            <a:r>
              <a:rPr lang="en-US" altLang="ko-KR" dirty="0" smtClean="0">
                <a:solidFill>
                  <a:srgbClr val="800080"/>
                </a:solidFill>
                <a:latin typeface="Arial"/>
              </a:rPr>
              <a:t>column</a:t>
            </a:r>
            <a:r>
              <a:rPr lang="ko-KR" altLang="en-US" dirty="0">
                <a:solidFill>
                  <a:srgbClr val="800080"/>
                </a:solidFill>
                <a:latin typeface="Arial"/>
              </a:rPr>
              <a:t> </a:t>
            </a:r>
            <a:r>
              <a:rPr lang="ko-KR" altLang="en-US" dirty="0" smtClean="0">
                <a:solidFill>
                  <a:srgbClr val="800080"/>
                </a:solidFill>
                <a:latin typeface="Arial"/>
              </a:rPr>
              <a:t>데이터 타입</a:t>
            </a:r>
            <a:r>
              <a:rPr lang="en-US" altLang="ko-KR" dirty="0" smtClean="0">
                <a:solidFill>
                  <a:srgbClr val="800080"/>
                </a:solidFill>
                <a:latin typeface="Arial"/>
              </a:rPr>
              <a:t>,NULL or NOT NOLL</a:t>
            </a:r>
            <a:r>
              <a:rPr lang="en-US" altLang="ko-KR" dirty="0" smtClean="0">
                <a:solidFill>
                  <a:srgbClr val="800080"/>
                </a:solidFill>
              </a:rPr>
              <a:t>);</a:t>
            </a:r>
            <a:endParaRPr lang="en-US" altLang="ko-KR" dirty="0">
              <a:solidFill>
                <a:srgbClr val="80008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3568" y="4660394"/>
            <a:ext cx="2952328" cy="369332"/>
          </a:xfrm>
          <a:prstGeom prst="rect">
            <a:avLst/>
          </a:prstGeom>
          <a:solidFill>
            <a:srgbClr val="EAEAEA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b="1" dirty="0" smtClean="0">
                <a:solidFill>
                  <a:srgbClr val="FF0000"/>
                </a:solidFill>
              </a:rPr>
              <a:t>DROP </a:t>
            </a:r>
            <a:r>
              <a:rPr lang="en-US" altLang="ko-KR" b="1" dirty="0">
                <a:solidFill>
                  <a:srgbClr val="FF0000"/>
                </a:solidFill>
              </a:rPr>
              <a:t>TABLE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800080"/>
                </a:solidFill>
              </a:rPr>
              <a:t>테이블이름</a:t>
            </a:r>
            <a:endParaRPr lang="en-US" altLang="ko-KR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4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조작어</a:t>
            </a:r>
            <a:r>
              <a:rPr lang="ko-KR" altLang="en-US" dirty="0" smtClean="0"/>
              <a:t> </a:t>
            </a:r>
            <a:r>
              <a:rPr lang="en-US" altLang="ko-KR" sz="2000" dirty="0" smtClean="0"/>
              <a:t>(Data Manipulation Language, DML)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적절한 데이터 모델로 구축된 데이터를 </a:t>
            </a:r>
            <a:r>
              <a:rPr lang="ko-KR" altLang="en-US" dirty="0" err="1" smtClean="0"/>
              <a:t>엑세스</a:t>
            </a:r>
            <a:r>
              <a:rPr lang="ko-KR" altLang="en-US" dirty="0" smtClean="0"/>
              <a:t> 하고 조작하기 위한 언어</a:t>
            </a:r>
            <a:endParaRPr lang="en-US" altLang="ko-KR" dirty="0" smtClean="0"/>
          </a:p>
          <a:p>
            <a:pPr lvl="8"/>
            <a:endParaRPr lang="en-US" altLang="ko-KR" dirty="0" smtClean="0"/>
          </a:p>
          <a:p>
            <a:r>
              <a:rPr lang="en-US" altLang="ko-KR" dirty="0"/>
              <a:t>Table, Index, View, Stored Procedure </a:t>
            </a:r>
            <a:r>
              <a:rPr lang="ko-KR" altLang="en-US" dirty="0"/>
              <a:t>등과 같은 데이터베이스의 개체들을 생성</a:t>
            </a:r>
            <a:r>
              <a:rPr lang="en-US" altLang="ko-KR" dirty="0"/>
              <a:t>,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삭제하는데 사용된다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03648" y="386104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1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명령어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기 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SELECT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테이블에서 조건에 맞는 개체를 검색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INSERT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테이블에서 새로운 개체를 삽입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테이블에서 조건에 맞는 개체를 삭제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UPDATA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테이블에서 조건에 맞는 개체를 내용을 변경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18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r>
              <a:rPr lang="en-US" altLang="ko-KR" sz="2000" dirty="0"/>
              <a:t>(Data Manipulation Language, DML)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문</a:t>
            </a:r>
          </a:p>
          <a:p>
            <a:pPr lvl="1"/>
            <a:r>
              <a:rPr lang="ko-KR" altLang="en-US" dirty="0" smtClean="0"/>
              <a:t>테이블이나 </a:t>
            </a:r>
            <a:r>
              <a:rPr lang="ko-KR" altLang="en-US" dirty="0" err="1" smtClean="0"/>
              <a:t>뷰에서</a:t>
            </a:r>
            <a:r>
              <a:rPr lang="ko-KR" altLang="en-US" dirty="0" smtClean="0"/>
              <a:t> 데이터를 보여주는데 사용된다 </a:t>
            </a:r>
          </a:p>
          <a:p>
            <a:pPr lvl="1"/>
            <a:r>
              <a:rPr lang="ko-KR" altLang="en-US" dirty="0" smtClean="0"/>
              <a:t>테이블에 추가된 데이터를 검색할 때 사용한다   </a:t>
            </a:r>
          </a:p>
          <a:p>
            <a:pPr lvl="1"/>
            <a:r>
              <a:rPr lang="en-US" altLang="ko-KR" dirty="0" smtClean="0"/>
              <a:t>Keyword : SELECT, FROM, WHERE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데이터 검색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전체 데이터 검색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31640" y="3380799"/>
            <a:ext cx="5761038" cy="1200329"/>
          </a:xfrm>
          <a:prstGeom prst="rect">
            <a:avLst/>
          </a:prstGeom>
          <a:solidFill>
            <a:srgbClr val="EAEAEA"/>
          </a:solidFill>
          <a:ln w="19050" algn="ctr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b="1" dirty="0">
                <a:solidFill>
                  <a:srgbClr val="FF0000"/>
                </a:solidFill>
              </a:rPr>
              <a:t>SELECT</a:t>
            </a:r>
            <a:r>
              <a:rPr lang="en-US" altLang="ko-KR" b="1" dirty="0"/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선택한 </a:t>
            </a:r>
            <a:r>
              <a:rPr lang="en-US" altLang="ko-KR" b="1" dirty="0" smtClean="0">
                <a:solidFill>
                  <a:schemeClr val="tx1"/>
                </a:solidFill>
              </a:rPr>
              <a:t>column</a:t>
            </a:r>
            <a:r>
              <a:rPr lang="ko-KR" altLang="en-US" b="1" dirty="0" smtClean="0">
                <a:solidFill>
                  <a:schemeClr val="tx1"/>
                </a:solidFill>
              </a:rPr>
              <a:t>명</a:t>
            </a: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endParaRPr lang="en-US" altLang="ko-KR" b="1" dirty="0">
              <a:solidFill>
                <a:srgbClr val="339966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altLang="ko-KR" b="1" dirty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FROM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선택한 </a:t>
            </a:r>
            <a:r>
              <a:rPr lang="en-US" altLang="ko-KR" b="1" dirty="0" smtClean="0">
                <a:solidFill>
                  <a:schemeClr val="tx1"/>
                </a:solidFill>
              </a:rPr>
              <a:t>column</a:t>
            </a:r>
            <a:r>
              <a:rPr lang="ko-KR" altLang="en-US" b="1" dirty="0" smtClean="0">
                <a:solidFill>
                  <a:schemeClr val="tx1"/>
                </a:solidFill>
              </a:rPr>
              <a:t>의 </a:t>
            </a:r>
            <a:r>
              <a:rPr lang="en-US" altLang="ko-KR" b="1" dirty="0" smtClean="0">
                <a:solidFill>
                  <a:schemeClr val="tx1"/>
                </a:solidFill>
              </a:rPr>
              <a:t>Table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WHERE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조건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331640" y="5075892"/>
            <a:ext cx="5761038" cy="369332"/>
          </a:xfrm>
          <a:prstGeom prst="rect">
            <a:avLst/>
          </a:prstGeom>
          <a:solidFill>
            <a:srgbClr val="EAEAEA"/>
          </a:solidFill>
          <a:ln w="19050" algn="ctr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b="1" dirty="0">
                <a:solidFill>
                  <a:srgbClr val="FF0000"/>
                </a:solidFill>
              </a:rPr>
              <a:t>SELECT</a:t>
            </a:r>
            <a:r>
              <a:rPr lang="en-US" altLang="ko-KR" b="1" dirty="0"/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*</a:t>
            </a:r>
            <a:r>
              <a:rPr lang="en-US" altLang="ko-KR" b="1" dirty="0">
                <a:solidFill>
                  <a:srgbClr val="339966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FROM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선택한 </a:t>
            </a:r>
            <a:r>
              <a:rPr lang="en-US" altLang="ko-KR" b="1" dirty="0" smtClean="0">
                <a:solidFill>
                  <a:schemeClr val="tx1"/>
                </a:solidFill>
              </a:rPr>
              <a:t>column</a:t>
            </a:r>
            <a:r>
              <a:rPr lang="ko-KR" altLang="en-US" b="1" dirty="0" smtClean="0">
                <a:solidFill>
                  <a:schemeClr val="tx1"/>
                </a:solidFill>
              </a:rPr>
              <a:t>의 </a:t>
            </a:r>
            <a:r>
              <a:rPr lang="en-US" altLang="ko-KR" b="1" dirty="0" smtClean="0">
                <a:solidFill>
                  <a:schemeClr val="tx1"/>
                </a:solidFill>
              </a:rPr>
              <a:t>Table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2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r>
              <a:rPr lang="en-US" altLang="ko-KR" sz="2000" dirty="0"/>
              <a:t>(Data Manipulation Language, DML)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marL="547687" lvl="2">
              <a:spcBef>
                <a:spcPts val="600"/>
              </a:spcBef>
              <a:buClr>
                <a:schemeClr val="accent1"/>
              </a:buClr>
            </a:pPr>
            <a:r>
              <a:rPr lang="ko-KR" altLang="en-US" dirty="0"/>
              <a:t>테이블에 어떠한 특정 </a:t>
            </a:r>
            <a:r>
              <a:rPr lang="en-US" altLang="ko-KR" dirty="0"/>
              <a:t>row </a:t>
            </a:r>
            <a:r>
              <a:rPr lang="ko-KR" altLang="en-US" dirty="0"/>
              <a:t>를 </a:t>
            </a:r>
            <a:r>
              <a:rPr lang="ko-KR" altLang="en-US" dirty="0" smtClean="0"/>
              <a:t>추가할 때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DELETE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테이블에 특정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를 삭제할 때 사용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UPDATE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테이블이나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특정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에서 데이터를 업데이트 할 때 사용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1E293-76DF-4E4F-A12F-AF906AD29F7F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15616" y="2185869"/>
            <a:ext cx="5761038" cy="784830"/>
          </a:xfrm>
          <a:prstGeom prst="rect">
            <a:avLst/>
          </a:prstGeom>
          <a:solidFill>
            <a:srgbClr val="EAEAEA"/>
          </a:solidFill>
          <a:ln w="19050" algn="ctr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b="1" dirty="0" smtClean="0">
                <a:solidFill>
                  <a:srgbClr val="FF0000"/>
                </a:solidFill>
              </a:rPr>
              <a:t>INSERT INTO</a:t>
            </a:r>
            <a:r>
              <a:rPr lang="en-US" altLang="ko-KR" b="1" dirty="0" smtClean="0"/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선택한 </a:t>
            </a:r>
            <a:r>
              <a:rPr lang="en-US" altLang="ko-KR" b="1" dirty="0" smtClean="0">
                <a:solidFill>
                  <a:schemeClr val="tx1"/>
                </a:solidFill>
              </a:rPr>
              <a:t>Table</a:t>
            </a:r>
            <a:r>
              <a:rPr lang="ko-KR" altLang="en-US" b="1" dirty="0" smtClean="0">
                <a:solidFill>
                  <a:schemeClr val="tx1"/>
                </a:solidFill>
              </a:rPr>
              <a:t>명 </a:t>
            </a:r>
            <a:r>
              <a:rPr lang="en-US" altLang="ko-KR" b="1" dirty="0" smtClean="0">
                <a:solidFill>
                  <a:schemeClr val="tx1"/>
                </a:solidFill>
              </a:rPr>
              <a:t>(Table</a:t>
            </a:r>
            <a:r>
              <a:rPr lang="ko-KR" altLang="en-US" b="1" dirty="0" smtClean="0">
                <a:solidFill>
                  <a:schemeClr val="tx1"/>
                </a:solidFill>
              </a:rPr>
              <a:t>의 </a:t>
            </a:r>
            <a:r>
              <a:rPr lang="en-US" altLang="ko-KR" b="1" dirty="0" smtClean="0">
                <a:solidFill>
                  <a:schemeClr val="tx1"/>
                </a:solidFill>
              </a:rPr>
              <a:t>column</a:t>
            </a:r>
            <a:r>
              <a:rPr lang="ko-KR" altLang="en-US" b="1" dirty="0" smtClean="0">
                <a:solidFill>
                  <a:schemeClr val="tx1"/>
                </a:solidFill>
              </a:rPr>
              <a:t>명</a:t>
            </a:r>
            <a:r>
              <a:rPr lang="en-US" altLang="ko-KR" b="1" dirty="0" smtClean="0">
                <a:solidFill>
                  <a:schemeClr val="tx1"/>
                </a:solidFill>
              </a:rPr>
              <a:t>)   </a:t>
            </a:r>
            <a:endParaRPr lang="en-US" altLang="ko-KR" b="1" dirty="0">
              <a:solidFill>
                <a:srgbClr val="339966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altLang="ko-KR" b="1" dirty="0" smtClean="0">
                <a:solidFill>
                  <a:srgbClr val="FF0000"/>
                </a:solidFill>
              </a:rPr>
              <a:t>VALUES </a:t>
            </a:r>
            <a:r>
              <a:rPr lang="en-US" altLang="ko-KR" b="1" dirty="0" smtClean="0">
                <a:solidFill>
                  <a:schemeClr val="tx1"/>
                </a:solidFill>
              </a:rPr>
              <a:t>(‘column </a:t>
            </a:r>
            <a:r>
              <a:rPr lang="ko-KR" altLang="en-US" b="1" dirty="0" smtClean="0">
                <a:solidFill>
                  <a:schemeClr val="tx1"/>
                </a:solidFill>
              </a:rPr>
              <a:t>값</a:t>
            </a:r>
            <a:r>
              <a:rPr lang="en-US" altLang="ko-KR" b="1" dirty="0" smtClean="0">
                <a:solidFill>
                  <a:schemeClr val="tx1"/>
                </a:solidFill>
              </a:rPr>
              <a:t>’)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35696" y="5226035"/>
            <a:ext cx="5616624" cy="1200329"/>
          </a:xfrm>
          <a:prstGeom prst="rect">
            <a:avLst/>
          </a:prstGeom>
          <a:solidFill>
            <a:srgbClr val="EAEAEA"/>
          </a:solidFill>
          <a:ln w="19050" algn="ctr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b="1" dirty="0" smtClean="0">
                <a:solidFill>
                  <a:srgbClr val="FF0000"/>
                </a:solidFill>
              </a:rPr>
              <a:t>UPDATE</a:t>
            </a:r>
            <a:r>
              <a:rPr lang="en-US" altLang="ko-KR" b="1" dirty="0" smtClean="0"/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선택한 </a:t>
            </a:r>
            <a:r>
              <a:rPr lang="en-US" altLang="ko-KR" b="1" dirty="0" smtClean="0">
                <a:solidFill>
                  <a:schemeClr val="tx1"/>
                </a:solidFill>
              </a:rPr>
              <a:t>Table</a:t>
            </a:r>
            <a:r>
              <a:rPr lang="ko-KR" altLang="en-US" b="1" dirty="0" smtClean="0">
                <a:solidFill>
                  <a:schemeClr val="tx1"/>
                </a:solidFill>
              </a:rPr>
              <a:t>명 </a:t>
            </a:r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endParaRPr lang="en-US" altLang="ko-KR" b="1" dirty="0">
              <a:solidFill>
                <a:srgbClr val="339966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altLang="ko-KR" b="1" dirty="0" smtClean="0">
                <a:solidFill>
                  <a:srgbClr val="FF0000"/>
                </a:solidFill>
              </a:rPr>
              <a:t>SET  </a:t>
            </a:r>
            <a:r>
              <a:rPr lang="en-US" altLang="ko-KR" b="1" dirty="0" smtClean="0">
                <a:solidFill>
                  <a:schemeClr val="tx1"/>
                </a:solidFill>
              </a:rPr>
              <a:t>column </a:t>
            </a:r>
            <a:r>
              <a:rPr lang="ko-KR" altLang="en-US" b="1" dirty="0" smtClean="0">
                <a:solidFill>
                  <a:schemeClr val="tx1"/>
                </a:solidFill>
              </a:rPr>
              <a:t>명 </a:t>
            </a:r>
            <a:r>
              <a:rPr lang="en-US" altLang="ko-KR" b="1" dirty="0" smtClean="0">
                <a:solidFill>
                  <a:schemeClr val="tx1"/>
                </a:solidFill>
              </a:rPr>
              <a:t>= ‘</a:t>
            </a:r>
            <a:r>
              <a:rPr lang="ko-KR" altLang="en-US" b="1" dirty="0" smtClean="0">
                <a:solidFill>
                  <a:schemeClr val="tx1"/>
                </a:solidFill>
              </a:rPr>
              <a:t>변경할 </a:t>
            </a:r>
            <a:r>
              <a:rPr lang="en-US" altLang="ko-KR" b="1" dirty="0" smtClean="0">
                <a:solidFill>
                  <a:schemeClr val="tx1"/>
                </a:solidFill>
              </a:rPr>
              <a:t>column </a:t>
            </a:r>
            <a:r>
              <a:rPr lang="ko-KR" altLang="en-US" b="1" dirty="0" smtClean="0">
                <a:solidFill>
                  <a:schemeClr val="tx1"/>
                </a:solidFill>
              </a:rPr>
              <a:t>값</a:t>
            </a:r>
            <a:r>
              <a:rPr lang="en-US" altLang="ko-KR" b="1" dirty="0" smtClean="0">
                <a:solidFill>
                  <a:schemeClr val="tx1"/>
                </a:solidFill>
              </a:rPr>
              <a:t>’</a:t>
            </a:r>
          </a:p>
          <a:p>
            <a:pPr algn="l">
              <a:spcBef>
                <a:spcPct val="50000"/>
              </a:spcBef>
            </a:pPr>
            <a:r>
              <a:rPr lang="en-US" altLang="ko-KR" b="1" dirty="0" smtClean="0">
                <a:solidFill>
                  <a:srgbClr val="FF0000"/>
                </a:solidFill>
              </a:rPr>
              <a:t>WHERE </a:t>
            </a:r>
            <a:r>
              <a:rPr lang="en-US" altLang="ko-KR" b="1" dirty="0" smtClean="0">
                <a:solidFill>
                  <a:schemeClr val="tx1"/>
                </a:solidFill>
              </a:rPr>
              <a:t>column </a:t>
            </a:r>
            <a:r>
              <a:rPr lang="ko-KR" altLang="en-US" b="1" dirty="0" smtClean="0">
                <a:solidFill>
                  <a:schemeClr val="tx1"/>
                </a:solidFill>
              </a:rPr>
              <a:t>명 </a:t>
            </a:r>
            <a:r>
              <a:rPr lang="en-US" altLang="ko-KR" b="1" dirty="0" smtClean="0">
                <a:solidFill>
                  <a:schemeClr val="tx1"/>
                </a:solidFill>
              </a:rPr>
              <a:t>= ‘</a:t>
            </a:r>
            <a:r>
              <a:rPr lang="ko-KR" altLang="en-US" b="1" dirty="0" err="1" smtClean="0">
                <a:solidFill>
                  <a:schemeClr val="tx1"/>
                </a:solidFill>
              </a:rPr>
              <a:t>변경전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column </a:t>
            </a:r>
            <a:r>
              <a:rPr lang="ko-KR" altLang="en-US" b="1" dirty="0">
                <a:solidFill>
                  <a:schemeClr val="tx1"/>
                </a:solidFill>
              </a:rPr>
              <a:t>값</a:t>
            </a:r>
            <a:r>
              <a:rPr lang="en-US" altLang="ko-KR" b="1" dirty="0" smtClean="0">
                <a:solidFill>
                  <a:schemeClr val="tx1"/>
                </a:solidFill>
              </a:rPr>
              <a:t>’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15616" y="3923764"/>
            <a:ext cx="5761038" cy="369332"/>
          </a:xfrm>
          <a:prstGeom prst="rect">
            <a:avLst/>
          </a:prstGeom>
          <a:solidFill>
            <a:srgbClr val="EAEAEA"/>
          </a:solidFill>
          <a:ln w="19050" algn="ctr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hlink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b="1" dirty="0" smtClean="0">
                <a:solidFill>
                  <a:srgbClr val="FF0000"/>
                </a:solidFill>
              </a:rPr>
              <a:t>DELETE</a:t>
            </a:r>
            <a:r>
              <a:rPr lang="en-US" altLang="ko-KR" b="1" dirty="0" smtClean="0"/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선택한 </a:t>
            </a:r>
            <a:r>
              <a:rPr lang="en-US" altLang="ko-KR" b="1" dirty="0" smtClean="0">
                <a:solidFill>
                  <a:schemeClr val="tx1"/>
                </a:solidFill>
              </a:rPr>
              <a:t>Table</a:t>
            </a:r>
            <a:r>
              <a:rPr lang="ko-KR" altLang="en-US" b="1" dirty="0" smtClean="0">
                <a:solidFill>
                  <a:schemeClr val="tx1"/>
                </a:solidFill>
              </a:rPr>
              <a:t>명 </a:t>
            </a:r>
            <a:r>
              <a:rPr lang="en-US" altLang="ko-KR" b="1" dirty="0" smtClean="0">
                <a:solidFill>
                  <a:srgbClr val="FF0000"/>
                </a:solidFill>
              </a:rPr>
              <a:t>WHERE </a:t>
            </a:r>
            <a:r>
              <a:rPr lang="ko-KR" altLang="en-US" b="1" dirty="0" smtClean="0">
                <a:solidFill>
                  <a:schemeClr val="tx1"/>
                </a:solidFill>
              </a:rPr>
              <a:t>삭제할 조건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52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테이블 정의 및 특징과 제약 사항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테이블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Database Laboratory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9387-920D-45AF-AEBC-5F93A0CC1F08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01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원본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1817</TotalTime>
  <Words>2136</Words>
  <Application>Microsoft Office PowerPoint</Application>
  <PresentationFormat>화면 슬라이드 쇼(4:3)</PresentationFormat>
  <Paragraphs>302</Paragraphs>
  <Slides>31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1" baseType="lpstr">
      <vt:lpstr>굴림</vt:lpstr>
      <vt:lpstr>돋움</vt:lpstr>
      <vt:lpstr>맑은 고딕</vt:lpstr>
      <vt:lpstr>Arial</vt:lpstr>
      <vt:lpstr>Bookman Old Style</vt:lpstr>
      <vt:lpstr>Gill Sans MT</vt:lpstr>
      <vt:lpstr>Impact</vt:lpstr>
      <vt:lpstr>Wingdings</vt:lpstr>
      <vt:lpstr>Wingdings 3</vt:lpstr>
      <vt:lpstr>원본</vt:lpstr>
      <vt:lpstr>DBMS &amp; SQL Server Installation 2</vt:lpstr>
      <vt:lpstr>SQL</vt:lpstr>
      <vt:lpstr>데이터 정의어 (Data Definition Language, DDL)</vt:lpstr>
      <vt:lpstr>데이터 정의어 (Data Definition Language, DDL)</vt:lpstr>
      <vt:lpstr>데이터 정의어 (Data Definition Language, DDL)</vt:lpstr>
      <vt:lpstr>데이터 조작어 (Data Manipulation Language, DML)</vt:lpstr>
      <vt:lpstr>데이터 조작어 (Data Manipulation Language, DML)</vt:lpstr>
      <vt:lpstr>데이터 조작어 (Data Manipulation Language, DML)</vt:lpstr>
      <vt:lpstr>Table</vt:lpstr>
      <vt:lpstr>Table 만들기 (SSMS)</vt:lpstr>
      <vt:lpstr>Table 만들기 (SSMS)</vt:lpstr>
      <vt:lpstr>Table 만들기 (SSMS)</vt:lpstr>
      <vt:lpstr>Table 만들기 (SSMS)</vt:lpstr>
      <vt:lpstr>Table 만들기 (SSMS)</vt:lpstr>
      <vt:lpstr>Table 만들기 (SSMS)</vt:lpstr>
      <vt:lpstr>Table 만들기 (SSMS)</vt:lpstr>
      <vt:lpstr>Table 만들기(QA)</vt:lpstr>
      <vt:lpstr>Table 만들기(QA)</vt:lpstr>
      <vt:lpstr>Table 만들기(QA)</vt:lpstr>
      <vt:lpstr>Table 만들기(QA)</vt:lpstr>
      <vt:lpstr>Table 만들기(SSMS)</vt:lpstr>
      <vt:lpstr>Table 수정하기</vt:lpstr>
      <vt:lpstr>Table 수정하기 (ALTER TABLE 문)</vt:lpstr>
      <vt:lpstr>Table 수정하기 (ALTER TABLE 문)</vt:lpstr>
      <vt:lpstr>Table 수정하기 (ALTER TABLE 문)</vt:lpstr>
      <vt:lpstr>Table 수정하기 (ALTER TABLE 문)</vt:lpstr>
      <vt:lpstr>Table 수정하기 (ALTER TABLE 문)</vt:lpstr>
      <vt:lpstr>Table 수정하기 (SSMS)</vt:lpstr>
      <vt:lpstr>Table 수정하기 (SSMS)</vt:lpstr>
      <vt:lpstr>Table 삭제하기</vt:lpstr>
      <vt:lpstr>Table 만들기</vt:lpstr>
    </vt:vector>
  </TitlesOfParts>
  <Company>Hallym Univ. DBLAB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&amp; SQL Server Installation</dc:title>
  <dc:creator>SangKyoon, Hong</dc:creator>
  <cp:lastModifiedBy>Jeon JunBeom</cp:lastModifiedBy>
  <cp:revision>116</cp:revision>
  <dcterms:created xsi:type="dcterms:W3CDTF">2009-09-05T04:59:30Z</dcterms:created>
  <dcterms:modified xsi:type="dcterms:W3CDTF">2019-09-11T04:06:31Z</dcterms:modified>
</cp:coreProperties>
</file>