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86" r:id="rId2"/>
    <p:sldId id="258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8" r:id="rId24"/>
    <p:sldId id="280" r:id="rId25"/>
    <p:sldId id="282" r:id="rId26"/>
    <p:sldId id="283" r:id="rId27"/>
    <p:sldId id="284" r:id="rId28"/>
    <p:sldId id="285" r:id="rId29"/>
    <p:sldId id="287" r:id="rId30"/>
    <p:sldId id="289" r:id="rId31"/>
    <p:sldId id="281" r:id="rId32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97" d="100"/>
          <a:sy n="97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이번에는 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질의에 대해서 실습을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7ACD6-D357-429E-AF03-E732180C14C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dirty="0" smtClean="0"/>
              <a:t>LEFT Outer join</a:t>
            </a:r>
            <a:r>
              <a:rPr lang="ko-KR" altLang="en-US" dirty="0" smtClean="0"/>
              <a:t>과 반대로 오른쪽에 있는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테이블이 기준이며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studnet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모든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반환하고 </a:t>
            </a:r>
            <a:r>
              <a:rPr lang="en-US" altLang="ko-KR" dirty="0" smtClean="0"/>
              <a:t>instructor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studnet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이 일치하는 결과를 반환하고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기준이 되지 않는 테이블 </a:t>
            </a:r>
            <a:r>
              <a:rPr lang="en-US" altLang="ko-KR" dirty="0" smtClean="0"/>
              <a:t>instructor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태이블의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dept_name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데이터들이 모두 포함되므로 </a:t>
            </a:r>
            <a:r>
              <a:rPr lang="en-US" altLang="ko-KR" baseline="0" dirty="0" smtClean="0"/>
              <a:t>NULL </a:t>
            </a:r>
            <a:r>
              <a:rPr lang="ko-KR" altLang="en-US" baseline="0" dirty="0" smtClean="0"/>
              <a:t>값은 출력되지 않습니다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79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Right join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RIGHT Outer join</a:t>
            </a:r>
            <a:r>
              <a:rPr lang="ko-KR" altLang="en-US" dirty="0" smtClean="0"/>
              <a:t>과 같은 값은 반환하고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Management</a:t>
            </a:r>
            <a:r>
              <a:rPr lang="en-US" altLang="ko-KR" baseline="0" dirty="0" smtClean="0"/>
              <a:t> Studio</a:t>
            </a:r>
            <a:r>
              <a:rPr lang="ko-KR" altLang="en-US" baseline="0" dirty="0" smtClean="0"/>
              <a:t>를 이용한 내부조인방법에 대해서 알아보도록 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instructor table </a:t>
            </a:r>
            <a:r>
              <a:rPr lang="ko-KR" altLang="en-US" baseline="0" dirty="0" smtClean="0"/>
              <a:t>에서 우측 마우스 클릭해서 상위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개 행 편집을 누르면 위와 같은 그림이 생성됩니다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 상태에서 오른쪽 버튼을 다시 클릭하여 다이어그램으로 들어갑니다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7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다음 다시 오른쪽 마우스를 클릭하여 테이블 추가를 선택하면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테이블 추가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가 생성됩니다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err="1" smtClean="0"/>
              <a:t>studnet</a:t>
            </a:r>
            <a:r>
              <a:rPr lang="en-US" altLang="ko-KR" dirty="0" smtClean="0"/>
              <a:t>  </a:t>
            </a:r>
            <a:r>
              <a:rPr lang="ko-KR" altLang="en-US" dirty="0" smtClean="0"/>
              <a:t>테이블을 선택하고 추가를 누른 후 닫기 버튼을 클릭합니다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0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위의 그림과 같이 생성됩니다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3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다시 오른쪽 버튼을 누르고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창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클릭하시면 표 형태가 생성됩니다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9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창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[SQL]</a:t>
            </a:r>
            <a:r>
              <a:rPr lang="ko-KR" altLang="en-US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누르시면 질의어가 생성되었음을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23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Diagram</a:t>
            </a:r>
            <a:r>
              <a:rPr lang="ko-KR" altLang="en-US" dirty="0" smtClean="0"/>
              <a:t>에서 출력할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선택하거나 표 형태에서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정렬순서 등을 설정한 뒤에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실행버튼을 클릭하면</a:t>
            </a:r>
            <a:endParaRPr lang="ko-KR" altLang="en-US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F75CC-8E36-4DFA-9B77-476A5CAF62A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쿼리 분석기에 내부 조인한 </a:t>
            </a:r>
            <a:r>
              <a:rPr lang="ko-KR" altLang="en-US" dirty="0" err="1" smtClean="0"/>
              <a:t>질의어와</a:t>
            </a:r>
            <a:r>
              <a:rPr lang="ko-KR" altLang="en-US" dirty="0" smtClean="0"/>
              <a:t> 같은 질의를 보여주며 결과 또한 같다는 것을 확인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Management Studio</a:t>
            </a:r>
            <a:r>
              <a:rPr lang="ko-KR" altLang="en-US" dirty="0" smtClean="0"/>
              <a:t>를 사용한 내부조인 실습이었습니다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8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유니온</a:t>
            </a:r>
            <a:r>
              <a:rPr lang="ko-KR" altLang="en-US" dirty="0" smtClean="0"/>
              <a:t> 연산자로 합집합을 만들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연산자는 </a:t>
            </a:r>
            <a:r>
              <a:rPr lang="en-US" altLang="ko-KR" dirty="0" smtClean="0"/>
              <a:t>instructor, student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select  </a:t>
            </a:r>
            <a:r>
              <a:rPr lang="ko-KR" altLang="en-US" dirty="0" smtClean="0"/>
              <a:t>문 결과를 단일 결과 집합으로 보고 싶을 때 사용할 수 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질의는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Comp.</a:t>
            </a:r>
            <a:r>
              <a:rPr lang="en-US" altLang="ko-KR" baseline="0" dirty="0" smtClean="0"/>
              <a:t> Sic.</a:t>
            </a:r>
            <a:r>
              <a:rPr lang="ko-KR" altLang="en-US" dirty="0" smtClean="0"/>
              <a:t>인 모든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dept_name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Comp. Sci. </a:t>
            </a:r>
            <a:r>
              <a:rPr lang="ko-KR" altLang="en-US" dirty="0" smtClean="0"/>
              <a:t>인 결과를 </a:t>
            </a:r>
            <a:r>
              <a:rPr lang="en-US" altLang="ko-KR" dirty="0" smtClean="0"/>
              <a:t>UNION ALL</a:t>
            </a:r>
            <a:r>
              <a:rPr lang="ko-KR" altLang="en-US" dirty="0" smtClean="0"/>
              <a:t>을 사용하여 합집합 했을 경우 출력결과를 확인 할 수 있습니다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6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에서 다룰 내용은 내부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외부 조인과 질의 내 </a:t>
            </a:r>
            <a:r>
              <a:rPr lang="ko-KR" altLang="en-US" dirty="0" err="1" smtClean="0"/>
              <a:t>네스팅된</a:t>
            </a:r>
            <a:r>
              <a:rPr lang="ko-KR" altLang="en-US" dirty="0" smtClean="0"/>
              <a:t> 질의를 수행하는 서브쿼리에 대해서 살펴본 후에 </a:t>
            </a:r>
            <a:r>
              <a:rPr lang="en-US" altLang="ko-KR" dirty="0" smtClean="0"/>
              <a:t>EXISTS UNION, IF~ ELSE, CASE </a:t>
            </a:r>
            <a:r>
              <a:rPr lang="ko-KR" altLang="en-US" dirty="0" smtClean="0"/>
              <a:t>키워드를 이용한 질의를 사용 예제를 통해서 확인하는 과정으로 진행 하겠습니다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593DB1-C904-4056-AD30-D6F20CE06AC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서브 쿼리는 단일 값을 반환하고 </a:t>
            </a:r>
            <a:r>
              <a:rPr lang="en-US" altLang="ko-KR" dirty="0" smtClean="0"/>
              <a:t>SELECT, INSERT, UPDATE, DELETE </a:t>
            </a:r>
            <a:r>
              <a:rPr lang="ko-KR" altLang="en-US" dirty="0" smtClean="0"/>
              <a:t>문이나 다른 하위 쿼리 내부에 중첩된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쿼리를 말합니다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</a:t>
            </a:r>
            <a:r>
              <a:rPr lang="ko-KR" altLang="en-US" dirty="0" smtClean="0"/>
              <a:t>로 시작하는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를 출력한 </a:t>
            </a:r>
            <a:r>
              <a:rPr lang="ko-KR" altLang="en-US" dirty="0" err="1" smtClean="0"/>
              <a:t>서프쿼리를</a:t>
            </a:r>
            <a:r>
              <a:rPr lang="ko-KR" altLang="en-US" dirty="0" smtClean="0"/>
              <a:t> 먼저 수행하고 이 결과에 한해서 내포한 쿼리에서는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salsry</a:t>
            </a:r>
            <a:r>
              <a:rPr lang="ko-KR" altLang="en-US" dirty="0" smtClean="0"/>
              <a:t>를 출력하라는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수행한 결과를 오른쪽 그림에서 보여주고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3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exists</a:t>
            </a:r>
            <a:r>
              <a:rPr lang="ko-KR" altLang="en-US" dirty="0" smtClean="0"/>
              <a:t>와 서브 쿼리를 함께 사용할 수도 있는데 </a:t>
            </a:r>
            <a:r>
              <a:rPr lang="en-US" altLang="ko-KR" dirty="0" smtClean="0"/>
              <a:t>exists</a:t>
            </a:r>
            <a:r>
              <a:rPr lang="ko-KR" altLang="en-US" dirty="0" smtClean="0"/>
              <a:t>를 사용하는 것은 서브 쿼리에서 주어진 조건을 만족하는 데이터를 판단하여 존재하는 값들만 </a:t>
            </a:r>
            <a:r>
              <a:rPr lang="ko-KR" altLang="en-US" dirty="0" err="1" smtClean="0"/>
              <a:t>검색값으로</a:t>
            </a:r>
            <a:r>
              <a:rPr lang="ko-KR" altLang="en-US" dirty="0" smtClean="0"/>
              <a:t> 반환하는 역할을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서브 쿼리에서 질의를 먼저 수행 후 내포 한 쿼리를 수행하는 순서로 수행됩니다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00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IF~ ELSE </a:t>
            </a:r>
            <a:r>
              <a:rPr lang="ko-KR" altLang="en-US" dirty="0" smtClean="0"/>
              <a:t>구문을 사용하여 질의를 보여주고 있습니다</a:t>
            </a:r>
            <a:r>
              <a:rPr lang="en-US" altLang="ko-KR" dirty="0" smtClean="0"/>
              <a:t>. IF </a:t>
            </a:r>
            <a:r>
              <a:rPr lang="ko-KR" altLang="en-US" dirty="0" smtClean="0"/>
              <a:t>조건 다음에는 </a:t>
            </a:r>
            <a:r>
              <a:rPr lang="ko-KR" altLang="en-US" dirty="0" err="1" smtClean="0"/>
              <a:t>질의문</a:t>
            </a:r>
            <a:r>
              <a:rPr lang="ko-KR" altLang="en-US" dirty="0" smtClean="0"/>
              <a:t> 또는 질의 문 블록이 한번 이상 반복 될 수 있으며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문은 옵션이고 사용된다면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에서와 마찬가지로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04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r>
              <a:rPr lang="ko-KR" altLang="en-US" baseline="0" dirty="0" smtClean="0"/>
              <a:t>문에서는 여러 조건을 평가하고 각 조건에 맞는 단일 값을 반환하는데 </a:t>
            </a:r>
            <a:r>
              <a:rPr lang="ko-KR" altLang="en-US" baseline="0" dirty="0" err="1" smtClean="0"/>
              <a:t>사용할수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instructor </a:t>
            </a:r>
            <a:r>
              <a:rPr lang="ko-KR" altLang="en-US" baseline="0" dirty="0" smtClean="0"/>
              <a:t>테이블로 부터 </a:t>
            </a:r>
            <a:r>
              <a:rPr lang="en-US" altLang="ko-KR" baseline="0" dirty="0" smtClean="0"/>
              <a:t>name</a:t>
            </a:r>
            <a:r>
              <a:rPr lang="ko-KR" altLang="en-US" baseline="0" dirty="0" smtClean="0"/>
              <a:t>를 출력하고 </a:t>
            </a:r>
            <a:r>
              <a:rPr lang="en-US" altLang="ko-KR" baseline="0" dirty="0" smtClean="0"/>
              <a:t>salary</a:t>
            </a:r>
            <a:r>
              <a:rPr lang="ko-KR" altLang="en-US" baseline="0" dirty="0" smtClean="0"/>
              <a:t>를 연봉등급으로 나타낼 수 있도록 </a:t>
            </a:r>
            <a:r>
              <a:rPr lang="ko-KR" altLang="en-US" baseline="0" dirty="0" err="1" smtClean="0"/>
              <a:t>질의문을</a:t>
            </a:r>
            <a:r>
              <a:rPr lang="ko-KR" altLang="en-US" baseline="0" dirty="0" smtClean="0"/>
              <a:t> 작성하였다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90000 </a:t>
            </a:r>
            <a:r>
              <a:rPr lang="ko-KR" altLang="en-US" baseline="0" dirty="0" err="1" smtClean="0"/>
              <a:t>일경우</a:t>
            </a:r>
            <a:r>
              <a:rPr lang="ko-KR" altLang="en-US" baseline="0" dirty="0" smtClean="0"/>
              <a:t> 등급을 </a:t>
            </a:r>
            <a:r>
              <a:rPr lang="en-US" altLang="ko-KR" baseline="0" dirty="0" smtClean="0"/>
              <a:t>A+ 40000</a:t>
            </a:r>
            <a:r>
              <a:rPr lang="ko-KR" altLang="en-US" baseline="0" dirty="0" err="1" smtClean="0"/>
              <a:t>일때는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 출력된 것을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있으며 </a:t>
            </a:r>
            <a:r>
              <a:rPr lang="en-US" altLang="ko-KR" baseline="0" dirty="0" smtClean="0"/>
              <a:t>when</a:t>
            </a:r>
            <a:r>
              <a:rPr lang="ko-KR" altLang="en-US" baseline="0" dirty="0" smtClean="0"/>
              <a:t>절에서 명시 되지 않았을 경우는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값이 출력됩니다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select * from instructor, student </a:t>
            </a:r>
            <a:r>
              <a:rPr lang="ko-KR" altLang="en-US" dirty="0" smtClean="0"/>
              <a:t>와 같은 질의를 했을 경우</a:t>
            </a:r>
            <a:r>
              <a:rPr lang="en-US" altLang="ko-KR" dirty="0" smtClean="0"/>
              <a:t>, instructor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테이블을 조인한 결과를 그림과 같이 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 값이 길어서 생략하였습니다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4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앞에서  조인결과를 살펴 봤듯이 상당한 양의 결과를 반환하고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가지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중에서 내부조인과 외부조인에 대해서 알아보도록 하겠습니다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내부조인은 모든 테이블에 공통되는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값을 비교해서 테이블을 통합합니다</a:t>
            </a:r>
            <a:r>
              <a:rPr lang="en-US" altLang="ko-KR" dirty="0" smtClean="0"/>
              <a:t>. SQL Server</a:t>
            </a:r>
            <a:r>
              <a:rPr lang="ko-KR" altLang="en-US" dirty="0" smtClean="0"/>
              <a:t>는 두 테이블에서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조건을 만족하는 행만 출력합니다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외부조인은 내부조인처럼 조인조건을 만족하는 행을 통합한 결과 집합을 출력합니다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해당조건을 만족하는 행과 함께 </a:t>
            </a:r>
            <a:r>
              <a:rPr lang="en-US" altLang="ko-KR" dirty="0" smtClean="0"/>
              <a:t>left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right </a:t>
            </a:r>
            <a:r>
              <a:rPr lang="ko-KR" altLang="en-US" dirty="0" smtClean="0"/>
              <a:t>외부조인은 테이블들 중 하나의 테이블에 일치하지 않는 행들을 추가로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소스테이블의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데이터를 담고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테이블의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담고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조인된 테이블 중 하나에서 데이터의 완전한 리스트가 필요할 때 </a:t>
            </a:r>
            <a:r>
              <a:rPr lang="en-US" altLang="ko-KR" dirty="0" smtClean="0"/>
              <a:t>left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right join</a:t>
            </a:r>
            <a:r>
              <a:rPr lang="ko-KR" altLang="en-US" dirty="0" smtClean="0"/>
              <a:t>을 사용할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F75CC-8E36-4DFA-9B77-476A5CAF62A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where </a:t>
            </a:r>
            <a:r>
              <a:rPr lang="ko-KR" altLang="en-US" dirty="0" smtClean="0"/>
              <a:t>절에 조건을 주어 가져올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수를 제한하는 내부 조인은 가져올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정의하고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절에서 필요한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나열한 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조건에서 이름이 같은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명시하여 질의를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이름의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개일 경우는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 공통 조건을 명시한 것은 </a:t>
            </a:r>
            <a:r>
              <a:rPr lang="en-US" altLang="ko-KR" dirty="0" smtClean="0"/>
              <a:t>inner join, on </a:t>
            </a:r>
            <a:r>
              <a:rPr lang="ko-KR" altLang="en-US" dirty="0" smtClean="0"/>
              <a:t>다음에 공통 조건을 사용하면 결과 값이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같은 이름의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 이상일 경우는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로 연결한 것이 </a:t>
            </a:r>
            <a:r>
              <a:rPr lang="en-US" altLang="ko-KR" dirty="0" smtClean="0"/>
              <a:t>using </a:t>
            </a:r>
            <a:r>
              <a:rPr lang="ko-KR" altLang="en-US" dirty="0" smtClean="0"/>
              <a:t>다음에 공통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이름을 나열하면 결과가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실습에서는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개일 경우에만 실습을 하겠습니다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F75CC-8E36-4DFA-9B77-476A5CAF62A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공통 조건을 사용한 내부조인에 대해서 살펴보면 </a:t>
            </a:r>
            <a:r>
              <a:rPr lang="en-US" altLang="ko-KR" dirty="0" smtClean="0"/>
              <a:t>instructor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 공통되는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을 비교해서 테이블을 통합하는 질의와 결과를 보여주고 있습니다</a:t>
            </a:r>
            <a:r>
              <a:rPr lang="en-US" altLang="ko-KR" dirty="0" smtClean="0"/>
              <a:t>. instructor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별칭을 만든 후 </a:t>
            </a:r>
            <a:r>
              <a:rPr lang="en-US" altLang="ko-KR" dirty="0" smtClean="0"/>
              <a:t>instructor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를 내부 조인하는데 공통조건이 </a:t>
            </a:r>
            <a:r>
              <a:rPr lang="en-US" altLang="ko-KR" dirty="0" smtClean="0"/>
              <a:t>instructor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이 같으며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오름차순으로 정렬하라는 질의를 수행한 것입니다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inner join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on keyword</a:t>
            </a:r>
            <a:r>
              <a:rPr lang="ko-KR" altLang="en-US" dirty="0" smtClean="0"/>
              <a:t>를 사용하여 내부조인을 한 경우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같은 것을 확인 할 수 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1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LEFT OUTER JOIN</a:t>
            </a:r>
            <a:r>
              <a:rPr lang="ko-KR" altLang="en-US" dirty="0" smtClean="0"/>
              <a:t>은 왼쪽에 있는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테이블이 기준이며</a:t>
            </a:r>
            <a:r>
              <a:rPr lang="en-US" altLang="ko-KR" dirty="0" smtClean="0"/>
              <a:t>, instructor table</a:t>
            </a:r>
            <a:r>
              <a:rPr lang="ko-KR" altLang="en-US" dirty="0" smtClean="0"/>
              <a:t>에서 모든 데이터를 반환하고</a:t>
            </a:r>
            <a:r>
              <a:rPr lang="en-US" altLang="ko-KR" dirty="0" smtClean="0"/>
              <a:t>, instructor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studnet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이 일치하는 결과를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기준 테이블인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Kazt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Srinivasan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없기 때문에 </a:t>
            </a:r>
            <a:r>
              <a:rPr lang="en-US" altLang="ko-KR" baseline="0" dirty="0" smtClean="0"/>
              <a:t>NULL </a:t>
            </a:r>
            <a:r>
              <a:rPr lang="ko-KR" altLang="en-US" baseline="0" dirty="0" smtClean="0"/>
              <a:t>값이 반환된 것을 확인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9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LEFT join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LEFT OUTER JOIN</a:t>
            </a:r>
            <a:r>
              <a:rPr lang="ko-KR" altLang="en-US" dirty="0" smtClean="0"/>
              <a:t>과 결과 값이 같은 것을 볼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8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4000504"/>
            <a:ext cx="6858000" cy="71438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고급 </a:t>
            </a:r>
            <a:r>
              <a:rPr lang="en-US" altLang="ko-KR" dirty="0" smtClean="0">
                <a:latin typeface="굴림" charset="-127"/>
                <a:ea typeface="굴림" charset="-127"/>
              </a:rPr>
              <a:t>SQL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4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RIGHT Outer join</a:t>
            </a:r>
          </a:p>
          <a:p>
            <a:pPr lvl="1"/>
            <a:r>
              <a:rPr lang="ko-KR" altLang="en-US" u="sng" dirty="0"/>
              <a:t>오른쪽에 있는 </a:t>
            </a:r>
            <a:r>
              <a:rPr lang="en-US" altLang="ko-KR" u="sng" dirty="0" smtClean="0"/>
              <a:t>student </a:t>
            </a:r>
            <a:r>
              <a:rPr lang="en-US" altLang="ko-KR" u="sng" dirty="0"/>
              <a:t>table</a:t>
            </a:r>
            <a:r>
              <a:rPr lang="ko-KR" altLang="en-US" u="sng" dirty="0"/>
              <a:t>이 기준</a:t>
            </a:r>
          </a:p>
          <a:p>
            <a:pPr lvl="1"/>
            <a:r>
              <a:rPr lang="en-US" altLang="ko-KR" dirty="0" smtClean="0"/>
              <a:t>student </a:t>
            </a:r>
            <a:r>
              <a:rPr lang="en-US" altLang="ko-KR" dirty="0"/>
              <a:t>table</a:t>
            </a:r>
            <a:r>
              <a:rPr lang="ko-KR" altLang="en-US" dirty="0"/>
              <a:t>에서 모든 </a:t>
            </a:r>
            <a:r>
              <a:rPr lang="en-US" altLang="ko-KR" dirty="0"/>
              <a:t>data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en-US" altLang="ko-KR" dirty="0" smtClean="0"/>
              <a:t>instructor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student</a:t>
            </a:r>
            <a:r>
              <a:rPr lang="ko-KR" altLang="en-US" dirty="0"/>
              <a:t>의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이 </a:t>
            </a:r>
            <a:r>
              <a:rPr lang="ko-KR" altLang="en-US" sz="2000" dirty="0"/>
              <a:t>일치하는 결과를 </a:t>
            </a:r>
            <a:r>
              <a:rPr lang="ko-KR" altLang="en-US" dirty="0"/>
              <a:t>반환한다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24" y="2852936"/>
            <a:ext cx="429884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4530"/>
            <a:ext cx="144016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470870"/>
            <a:ext cx="136815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80312" y="2846818"/>
            <a:ext cx="1152128" cy="615553"/>
          </a:xfrm>
          <a:prstGeom prst="rect">
            <a:avLst/>
          </a:prstGeom>
          <a:solidFill>
            <a:srgbClr val="EAEAEA"/>
          </a:solidFill>
          <a:ln w="381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dirty="0">
                <a:solidFill>
                  <a:schemeClr val="tx1"/>
                </a:solidFill>
              </a:rPr>
              <a:t>기준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student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RIGHT join (RIGHT Outer join</a:t>
            </a:r>
            <a:r>
              <a:rPr lang="ko-KR" altLang="en-US" dirty="0"/>
              <a:t>과 같은 의미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008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6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Management Studio</a:t>
            </a:r>
            <a:r>
              <a:rPr lang="ko-KR" altLang="en-US" dirty="0"/>
              <a:t>를 이용한 </a:t>
            </a:r>
            <a:r>
              <a:rPr lang="en-US" altLang="ko-KR" dirty="0"/>
              <a:t>inner join</a:t>
            </a:r>
          </a:p>
          <a:p>
            <a:pPr lvl="1"/>
            <a:r>
              <a:rPr lang="en-US" altLang="ko-KR" sz="2000" dirty="0"/>
              <a:t>1. </a:t>
            </a:r>
            <a:r>
              <a:rPr lang="en-US" altLang="ko-KR" sz="2000" dirty="0" smtClean="0"/>
              <a:t>[instructor </a:t>
            </a:r>
            <a:r>
              <a:rPr lang="en-US" altLang="ko-KR" sz="2000" dirty="0"/>
              <a:t>Table]-[</a:t>
            </a:r>
            <a:r>
              <a:rPr lang="ko-KR" altLang="en-US" sz="2000" dirty="0"/>
              <a:t>우측 마우스 클릭</a:t>
            </a:r>
            <a:r>
              <a:rPr lang="en-US" altLang="ko-KR" sz="2000" dirty="0"/>
              <a:t>-</a:t>
            </a:r>
            <a:r>
              <a:rPr lang="ko-KR" altLang="en-US" sz="2000" dirty="0"/>
              <a:t>상위 </a:t>
            </a:r>
            <a:r>
              <a:rPr lang="en-US" altLang="ko-KR" sz="2000" dirty="0"/>
              <a:t>200</a:t>
            </a:r>
            <a:r>
              <a:rPr lang="ko-KR" altLang="en-US" sz="2000" dirty="0"/>
              <a:t>개 행 편집</a:t>
            </a:r>
            <a:r>
              <a:rPr lang="en-US" altLang="ko-KR" sz="2000" dirty="0"/>
              <a:t>]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5022"/>
            <a:ext cx="4924425" cy="406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6300192" y="4439963"/>
            <a:ext cx="2071702" cy="357189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다이어그램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5364088" y="4581127"/>
            <a:ext cx="928694" cy="457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Management Studio</a:t>
            </a:r>
            <a:r>
              <a:rPr lang="ko-KR" altLang="en-US" dirty="0"/>
              <a:t>를 이용한 </a:t>
            </a:r>
            <a:r>
              <a:rPr lang="en-US" altLang="ko-KR" dirty="0"/>
              <a:t>inner join</a:t>
            </a:r>
          </a:p>
          <a:p>
            <a:pPr lvl="1"/>
            <a:r>
              <a:rPr lang="en-US" altLang="ko-KR" sz="2000" dirty="0"/>
              <a:t>3. [</a:t>
            </a:r>
            <a:r>
              <a:rPr lang="ko-KR" altLang="en-US" sz="2000" dirty="0"/>
              <a:t>오른쪽 마우스 클릭</a:t>
            </a:r>
            <a:r>
              <a:rPr lang="en-US" altLang="ko-KR" sz="2000" dirty="0"/>
              <a:t>]-[</a:t>
            </a:r>
            <a:r>
              <a:rPr lang="ko-KR" altLang="en-US" sz="2000" dirty="0"/>
              <a:t>테이블 추가 클릭</a:t>
            </a:r>
            <a:r>
              <a:rPr lang="en-US" altLang="ko-KR" sz="2000" dirty="0"/>
              <a:t>]-[</a:t>
            </a:r>
            <a:r>
              <a:rPr lang="ko-KR" altLang="en-US" sz="2000" dirty="0"/>
              <a:t>테이블추가</a:t>
            </a:r>
            <a:r>
              <a:rPr lang="en-US" altLang="ko-KR" sz="2000" dirty="0" smtClean="0"/>
              <a:t>]-[student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테이블 추가 클릭</a:t>
            </a:r>
            <a:r>
              <a:rPr lang="en-US" altLang="ko-KR" sz="2000" dirty="0"/>
              <a:t>]-[</a:t>
            </a:r>
            <a:r>
              <a:rPr lang="ko-KR" altLang="en-US" sz="2000" dirty="0"/>
              <a:t>닫기</a:t>
            </a:r>
            <a:r>
              <a:rPr lang="en-US" altLang="ko-KR" sz="2000" dirty="0"/>
              <a:t>]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64904"/>
            <a:ext cx="38290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9000"/>
            <a:ext cx="3744416" cy="287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4497144" y="4149080"/>
            <a:ext cx="1000132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481371" y="4662459"/>
            <a:ext cx="390345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Management Studio</a:t>
            </a:r>
            <a:r>
              <a:rPr lang="ko-KR" altLang="en-US" dirty="0"/>
              <a:t>를 이용한 </a:t>
            </a:r>
            <a:r>
              <a:rPr lang="en-US" altLang="ko-KR" dirty="0"/>
              <a:t>inner join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4310"/>
            <a:ext cx="6624736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Management Studio</a:t>
            </a:r>
            <a:r>
              <a:rPr lang="ko-KR" altLang="en-US" dirty="0"/>
              <a:t>를 이용한 </a:t>
            </a:r>
            <a:r>
              <a:rPr lang="en-US" altLang="ko-KR" dirty="0"/>
              <a:t>inner join(</a:t>
            </a:r>
            <a:r>
              <a:rPr lang="ko-KR" altLang="en-US" dirty="0"/>
              <a:t>표 형태와 </a:t>
            </a:r>
            <a:r>
              <a:rPr lang="ko-KR" altLang="en-US" dirty="0" err="1"/>
              <a:t>질의어</a:t>
            </a:r>
            <a:r>
              <a:rPr lang="ko-KR" altLang="en-US" dirty="0"/>
              <a:t> 창 생성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7280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5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Management Studio</a:t>
            </a:r>
            <a:r>
              <a:rPr lang="ko-KR" altLang="en-US" dirty="0"/>
              <a:t>를 이용한 </a:t>
            </a:r>
            <a:r>
              <a:rPr lang="en-US" altLang="ko-KR" dirty="0"/>
              <a:t>inner join (</a:t>
            </a:r>
            <a:r>
              <a:rPr lang="ko-KR" altLang="en-US" dirty="0"/>
              <a:t>표 형태와 </a:t>
            </a:r>
            <a:r>
              <a:rPr lang="ko-KR" altLang="en-US" dirty="0" err="1"/>
              <a:t>질의어</a:t>
            </a:r>
            <a:r>
              <a:rPr lang="ko-KR" altLang="en-US" dirty="0"/>
              <a:t> 창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70485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3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JOIN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4937125"/>
          </a:xfrm>
        </p:spPr>
        <p:txBody>
          <a:bodyPr/>
          <a:lstStyle/>
          <a:p>
            <a:r>
              <a:rPr lang="en-US" altLang="ko-KR" dirty="0" smtClean="0"/>
              <a:t>Management Studio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inner join(</a:t>
            </a:r>
            <a:r>
              <a:rPr lang="ko-KR" altLang="en-US" dirty="0" smtClean="0"/>
              <a:t>출력 형태설정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diagram</a:t>
            </a:r>
            <a:r>
              <a:rPr lang="ko-KR" altLang="en-US" dirty="0" smtClean="0"/>
              <a:t>에서 출력할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선택하거나 </a:t>
            </a:r>
          </a:p>
          <a:p>
            <a:pPr lvl="1"/>
            <a:r>
              <a:rPr lang="ko-KR" altLang="en-US" dirty="0" smtClean="0"/>
              <a:t>표 형태에서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정렬순서 등을 설정한 뒤 </a:t>
            </a:r>
          </a:p>
          <a:p>
            <a:pPr lvl="1"/>
            <a:r>
              <a:rPr lang="ko-KR" altLang="en-US" dirty="0" smtClean="0"/>
              <a:t>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버튼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클릭하면  </a:t>
            </a:r>
            <a:endParaRPr lang="ko-KR" altLang="en-US" dirty="0"/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5D0DED-30F9-4FA2-B17E-E57BE53FDF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pic>
        <p:nvPicPr>
          <p:cNvPr id="19458" name="Picture 2" descr="C:\Users\Vienna\Desktop\캡쳐 뜬 것\K-20091013-232102-2.jpg"/>
          <p:cNvPicPr>
            <a:picLocks noChangeAspect="1" noChangeArrowheads="1"/>
          </p:cNvPicPr>
          <p:nvPr/>
        </p:nvPicPr>
        <p:blipFill>
          <a:blip r:embed="rId3" cstate="print"/>
          <a:srcRect l="1799" r="73016" b="17143"/>
          <a:stretch>
            <a:fillRect/>
          </a:stretch>
        </p:blipFill>
        <p:spPr bwMode="auto">
          <a:xfrm>
            <a:off x="1071538" y="2928934"/>
            <a:ext cx="482822" cy="500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392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Management Studio</a:t>
            </a:r>
            <a:r>
              <a:rPr lang="ko-KR" altLang="en-US" dirty="0"/>
              <a:t>를 이용한 </a:t>
            </a:r>
            <a:r>
              <a:rPr lang="en-US" altLang="ko-KR" dirty="0"/>
              <a:t>inner join(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040560" cy="448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5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Union </a:t>
            </a:r>
            <a:r>
              <a:rPr lang="ko-KR" altLang="en-US" dirty="0"/>
              <a:t>연산자로 합집합 만들기</a:t>
            </a:r>
          </a:p>
          <a:p>
            <a:pPr lvl="1"/>
            <a:r>
              <a:rPr lang="en-US" altLang="ko-KR" sz="2000" dirty="0" smtClean="0"/>
              <a:t>instructor, student </a:t>
            </a:r>
            <a:r>
              <a:rPr lang="ko-KR" altLang="en-US" sz="2000" dirty="0"/>
              <a:t>테이블의 </a:t>
            </a:r>
            <a:r>
              <a:rPr lang="en-US" altLang="ko-KR" sz="2000" dirty="0"/>
              <a:t>SELECT</a:t>
            </a:r>
            <a:r>
              <a:rPr lang="ko-KR" altLang="en-US" sz="2000" dirty="0"/>
              <a:t>문 결과를 단일 결과 집합으로 보고 싶을 때 사용한다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11907"/>
            <a:ext cx="33813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5832266"/>
            <a:ext cx="15664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instructor</a:t>
            </a:r>
            <a:endParaRPr lang="ko-KR" altLang="en-US" sz="2500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11907"/>
            <a:ext cx="34290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98572" y="5824275"/>
            <a:ext cx="12811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student</a:t>
            </a:r>
            <a:endParaRPr lang="ko-KR" altLang="en-US" sz="25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13" y="3480320"/>
            <a:ext cx="4581525" cy="2286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658770" y="4005064"/>
            <a:ext cx="83311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굴림" charset="-127"/>
                <a:ea typeface="굴림" charset="-127"/>
              </a:rPr>
              <a:t>차례</a:t>
            </a:r>
          </a:p>
        </p:txBody>
      </p:sp>
      <p:sp>
        <p:nvSpPr>
          <p:cNvPr id="1638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join</a:t>
            </a:r>
          </a:p>
          <a:p>
            <a:pPr lvl="1"/>
            <a:r>
              <a:rPr lang="en-US" altLang="ko-KR" dirty="0" smtClean="0"/>
              <a:t>Inner / Outer join</a:t>
            </a:r>
            <a:endParaRPr lang="ko-KR" altLang="en-US" dirty="0" smtClean="0"/>
          </a:p>
          <a:p>
            <a:r>
              <a:rPr lang="en-US" altLang="ko-KR" dirty="0" err="1" smtClean="0"/>
              <a:t>subquery</a:t>
            </a:r>
            <a:endParaRPr lang="en-US" altLang="ko-KR" dirty="0" smtClean="0"/>
          </a:p>
          <a:p>
            <a:r>
              <a:rPr lang="en-US" altLang="ko-KR" dirty="0" smtClean="0"/>
              <a:t>exists</a:t>
            </a:r>
          </a:p>
          <a:p>
            <a:r>
              <a:rPr lang="en-US" altLang="ko-KR" dirty="0" smtClean="0"/>
              <a:t>unions</a:t>
            </a:r>
          </a:p>
          <a:p>
            <a:r>
              <a:rPr lang="en-US" altLang="ko-KR" dirty="0" smtClean="0"/>
              <a:t>IF ~ ELSE</a:t>
            </a:r>
          </a:p>
          <a:p>
            <a:r>
              <a:rPr lang="en-US" altLang="ko-KR" dirty="0" smtClean="0"/>
              <a:t>CASE</a:t>
            </a:r>
          </a:p>
          <a:p>
            <a:endParaRPr lang="en-US" altLang="ko-KR" dirty="0" smtClean="0"/>
          </a:p>
        </p:txBody>
      </p:sp>
      <p:sp>
        <p:nvSpPr>
          <p:cNvPr id="16387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C87A4-F3BC-4633-84B5-52E5CF1AC71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1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subquery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subquery</a:t>
            </a:r>
            <a:r>
              <a:rPr lang="en-US" altLang="ko-KR" dirty="0"/>
              <a:t> </a:t>
            </a:r>
            <a:r>
              <a:rPr lang="ko-KR" altLang="en-US" dirty="0"/>
              <a:t>이용하기 </a:t>
            </a:r>
          </a:p>
          <a:p>
            <a:pPr lvl="1"/>
            <a:r>
              <a:rPr lang="ko-KR" altLang="en-US" sz="2000" dirty="0"/>
              <a:t>서브 쿼리는 </a:t>
            </a:r>
            <a:r>
              <a:rPr lang="ko-KR" altLang="en-US" sz="2000" dirty="0" err="1"/>
              <a:t>단일값을</a:t>
            </a:r>
            <a:r>
              <a:rPr lang="ko-KR" altLang="en-US" sz="2000" dirty="0"/>
              <a:t>  반환하고 </a:t>
            </a:r>
            <a:r>
              <a:rPr lang="en-US" altLang="ko-KR" sz="2000" dirty="0"/>
              <a:t>SELECT, INSERT, UPDATE, DELETE </a:t>
            </a:r>
            <a:r>
              <a:rPr lang="ko-KR" altLang="en-US" sz="2000" dirty="0"/>
              <a:t>문이나 다른 하위 쿼리 내부에 중첩된 </a:t>
            </a:r>
            <a:r>
              <a:rPr lang="en-US" altLang="ko-KR" sz="2000" dirty="0"/>
              <a:t>SELECT </a:t>
            </a:r>
            <a:r>
              <a:rPr lang="ko-KR" altLang="en-US" sz="2000" dirty="0"/>
              <a:t>쿼리이다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1907"/>
            <a:ext cx="33813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11907"/>
            <a:ext cx="34290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85" y="2511905"/>
            <a:ext cx="2223119" cy="343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5832266"/>
            <a:ext cx="15664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instructor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5824275"/>
            <a:ext cx="12811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student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582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Subquery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EXISTS</a:t>
            </a:r>
            <a:r>
              <a:rPr lang="ko-KR" altLang="en-US" dirty="0"/>
              <a:t>와 서브 쿼리 </a:t>
            </a:r>
          </a:p>
          <a:p>
            <a:pPr lvl="1"/>
            <a:r>
              <a:rPr lang="en-US" altLang="ko-KR" sz="2000" dirty="0"/>
              <a:t>EXISTS</a:t>
            </a:r>
            <a:r>
              <a:rPr lang="ko-KR" altLang="en-US" sz="2000" dirty="0"/>
              <a:t>를 사용하는 것은 서브 쿼리에서 주어진 조건을 만족하는 데이터를 판단하여 존재하는 값들만 </a:t>
            </a:r>
            <a:r>
              <a:rPr lang="ko-KR" altLang="en-US" sz="2000" dirty="0" err="1"/>
              <a:t>검색값으로</a:t>
            </a:r>
            <a:r>
              <a:rPr lang="ko-KR" altLang="en-US" sz="2000" dirty="0"/>
              <a:t> 반환한다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1907"/>
            <a:ext cx="33813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11907"/>
            <a:ext cx="34290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80" y="2420888"/>
            <a:ext cx="2109936" cy="40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5832266"/>
            <a:ext cx="15664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instructor</a:t>
            </a:r>
            <a:endParaRPr lang="ko-KR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5824275"/>
            <a:ext cx="12811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student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487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84984"/>
            <a:ext cx="5045017" cy="311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11" y="2852935"/>
            <a:ext cx="3368863" cy="3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~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99792" y="1196752"/>
            <a:ext cx="5040560" cy="1569660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2400" b="1" dirty="0">
                <a:solidFill>
                  <a:srgbClr val="FF0000"/>
                </a:solidFill>
              </a:rPr>
              <a:t>IF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조건 </a:t>
            </a:r>
            <a:r>
              <a:rPr lang="en-US" altLang="ko-KR" dirty="0">
                <a:solidFill>
                  <a:schemeClr val="tx1"/>
                </a:solidFill>
              </a:rPr>
              <a:t>{  </a:t>
            </a:r>
            <a:r>
              <a:rPr lang="en-US" altLang="ko-KR" dirty="0" err="1">
                <a:solidFill>
                  <a:schemeClr val="tx1"/>
                </a:solidFill>
              </a:rPr>
              <a:t>sql_statement</a:t>
            </a:r>
            <a:r>
              <a:rPr lang="en-US" altLang="ko-KR" dirty="0">
                <a:solidFill>
                  <a:schemeClr val="tx1"/>
                </a:solidFill>
              </a:rPr>
              <a:t> | </a:t>
            </a:r>
            <a:r>
              <a:rPr lang="en-US" altLang="ko-KR" dirty="0" err="1">
                <a:solidFill>
                  <a:schemeClr val="tx1"/>
                </a:solidFill>
              </a:rPr>
              <a:t>statement_block</a:t>
            </a:r>
            <a:r>
              <a:rPr lang="en-US" altLang="ko-KR" dirty="0">
                <a:solidFill>
                  <a:schemeClr val="tx1"/>
                </a:solidFill>
              </a:rPr>
              <a:t>   }</a:t>
            </a:r>
          </a:p>
          <a:p>
            <a:pPr algn="l">
              <a:spcBef>
                <a:spcPct val="50000"/>
              </a:spcBef>
            </a:pPr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{  </a:t>
            </a:r>
            <a:r>
              <a:rPr lang="en-US" altLang="ko-KR" dirty="0" err="1">
                <a:solidFill>
                  <a:schemeClr val="tx1"/>
                </a:solidFill>
              </a:rPr>
              <a:t>sql_statement</a:t>
            </a:r>
            <a:r>
              <a:rPr lang="en-US" altLang="ko-KR" dirty="0">
                <a:solidFill>
                  <a:schemeClr val="tx1"/>
                </a:solidFill>
              </a:rPr>
              <a:t> | </a:t>
            </a:r>
            <a:r>
              <a:rPr lang="en-US" altLang="ko-KR" dirty="0" err="1">
                <a:solidFill>
                  <a:schemeClr val="tx1"/>
                </a:solidFill>
              </a:rPr>
              <a:t>statement_block</a:t>
            </a:r>
            <a:r>
              <a:rPr lang="en-US" altLang="ko-KR" dirty="0">
                <a:solidFill>
                  <a:schemeClr val="tx1"/>
                </a:solidFill>
              </a:rPr>
              <a:t>   } 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249289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CREAD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85293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COURSE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03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~ ELSE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886200" cy="44672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268760"/>
            <a:ext cx="4533900" cy="213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4516" y="57959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 </a:t>
            </a:r>
            <a:r>
              <a:rPr lang="ko-KR" altLang="en-US" b="1" dirty="0" smtClean="0"/>
              <a:t>수행결과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356372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ELSE </a:t>
            </a:r>
            <a:r>
              <a:rPr lang="ko-KR" altLang="en-US" b="1" dirty="0" smtClean="0"/>
              <a:t>수행결과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36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조건을 평가하고 각 조건에 맞는 단일 값을 반환하는데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3813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204" y="2132856"/>
            <a:ext cx="39762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75656" y="5733256"/>
            <a:ext cx="15664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instructor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759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다음 표를 참조 하여 </a:t>
            </a:r>
            <a:r>
              <a:rPr lang="en-US" altLang="ko-KR" sz="2000" dirty="0" smtClean="0"/>
              <a:t>student </a:t>
            </a:r>
            <a:r>
              <a:rPr lang="ko-KR" altLang="en-US" sz="2000" dirty="0" smtClean="0"/>
              <a:t>테이블과 </a:t>
            </a:r>
            <a:r>
              <a:rPr lang="en-US" altLang="ko-KR" sz="2000" dirty="0" smtClean="0"/>
              <a:t>takes </a:t>
            </a:r>
            <a:r>
              <a:rPr lang="ko-KR" altLang="en-US" sz="2000" dirty="0" smtClean="0"/>
              <a:t>테이블의 </a:t>
            </a:r>
            <a:r>
              <a:rPr lang="en-US" altLang="ko-KR" sz="2000" dirty="0" smtClean="0"/>
              <a:t>LEFT OUTER </a:t>
            </a:r>
            <a:r>
              <a:rPr lang="ko-KR" altLang="en-US" sz="2000" dirty="0" smtClean="0"/>
              <a:t>조인 결과를 </a:t>
            </a:r>
            <a:r>
              <a:rPr lang="ko-KR" altLang="en-US" sz="2000" dirty="0" err="1" smtClean="0"/>
              <a:t>캡쳐하시오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조건 </a:t>
            </a:r>
            <a:r>
              <a:rPr lang="en-US" altLang="ko-KR" sz="2000" dirty="0" err="1" smtClean="0"/>
              <a:t>Student_id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 smtClean="0"/>
              <a:t>takes_id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000" dirty="0" smtClean="0"/>
              <a:t>2. teach </a:t>
            </a:r>
            <a:r>
              <a:rPr lang="ko-KR" altLang="en-US" sz="2000" dirty="0" smtClean="0"/>
              <a:t>테이블에서 </a:t>
            </a:r>
            <a:r>
              <a:rPr lang="en-US" altLang="ko-KR" sz="2000" dirty="0" err="1" smtClean="0"/>
              <a:t>course_ID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로 시작하고 </a:t>
            </a:r>
            <a:r>
              <a:rPr lang="en-US" altLang="ko-KR" sz="2000" dirty="0" smtClean="0"/>
              <a:t>year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2009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semester</a:t>
            </a:r>
            <a:r>
              <a:rPr lang="ko-KR" altLang="en-US" sz="2000" dirty="0" smtClean="0"/>
              <a:t>를 출력하는 질의를 작성하고 결과를 </a:t>
            </a:r>
            <a:r>
              <a:rPr lang="ko-KR" altLang="en-US" sz="2000" dirty="0" err="1" smtClean="0"/>
              <a:t>캡쳐</a:t>
            </a:r>
            <a:r>
              <a:rPr lang="ko-KR" altLang="en-US" sz="2000" dirty="0" smtClean="0"/>
              <a:t> 하시오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en-US" altLang="ko-KR" sz="2000" dirty="0"/>
              <a:t>salary </a:t>
            </a:r>
            <a:r>
              <a:rPr lang="ko-KR" altLang="en-US" sz="2000" dirty="0"/>
              <a:t>가 평균이 </a:t>
            </a:r>
            <a:r>
              <a:rPr lang="en-US" altLang="ko-KR" sz="2000" dirty="0"/>
              <a:t>70000</a:t>
            </a:r>
            <a:r>
              <a:rPr lang="ko-KR" altLang="en-US" sz="2000" dirty="0"/>
              <a:t>이상일 경우에 </a:t>
            </a:r>
            <a:r>
              <a:rPr lang="en-US" altLang="ko-KR" sz="2000" dirty="0"/>
              <a:t>instructor </a:t>
            </a:r>
            <a:r>
              <a:rPr lang="ko-KR" altLang="en-US" sz="2000" dirty="0"/>
              <a:t>테이블의 </a:t>
            </a:r>
            <a:r>
              <a:rPr lang="en-US" altLang="ko-KR" sz="2000" dirty="0"/>
              <a:t>name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dept_name</a:t>
            </a:r>
            <a:r>
              <a:rPr lang="ko-KR" altLang="en-US" sz="2000" dirty="0"/>
              <a:t>를 출력하고 그렇지 않을 경우에 </a:t>
            </a:r>
            <a:r>
              <a:rPr lang="en-US" altLang="ko-KR" sz="2000" dirty="0"/>
              <a:t>“</a:t>
            </a:r>
            <a:r>
              <a:rPr lang="ko-KR" altLang="en-US" sz="2000" dirty="0"/>
              <a:t>연봉이 </a:t>
            </a:r>
            <a:r>
              <a:rPr lang="en-US" altLang="ko-KR" sz="2000" dirty="0"/>
              <a:t>70000 </a:t>
            </a:r>
            <a:r>
              <a:rPr lang="ko-KR" altLang="en-US" sz="2000" dirty="0"/>
              <a:t>이상인 교수가 없습니다</a:t>
            </a:r>
            <a:r>
              <a:rPr lang="en-US" altLang="ko-KR" sz="2000" dirty="0"/>
              <a:t>” </a:t>
            </a:r>
            <a:r>
              <a:rPr lang="ko-KR" altLang="en-US" sz="2000" dirty="0"/>
              <a:t>라는 메시지를 출력하는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/>
              <a:t>질의를 작성하고 </a:t>
            </a:r>
            <a:r>
              <a:rPr lang="en-US" altLang="ko-KR" sz="2000" dirty="0" smtClean="0"/>
              <a:t>2) </a:t>
            </a:r>
            <a:r>
              <a:rPr lang="ko-KR" altLang="en-US" sz="2000" dirty="0"/>
              <a:t>질의 결과를 </a:t>
            </a:r>
            <a:r>
              <a:rPr lang="ko-KR" altLang="en-US" sz="2000" dirty="0" err="1"/>
              <a:t>출력하시오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4</a:t>
            </a:r>
            <a:r>
              <a:rPr lang="en-US" altLang="ko-KR" sz="2000" dirty="0" smtClean="0"/>
              <a:t>.Instructor </a:t>
            </a:r>
            <a:r>
              <a:rPr lang="ko-KR" altLang="en-US" sz="2000" dirty="0" smtClean="0"/>
              <a:t>테이블 에서 </a:t>
            </a:r>
            <a:r>
              <a:rPr lang="en-US" altLang="ko-KR" sz="2000" dirty="0" smtClean="0"/>
              <a:t>salary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60000 </a:t>
            </a:r>
            <a:r>
              <a:rPr lang="ko-KR" altLang="en-US" sz="2000" dirty="0" smtClean="0"/>
              <a:t>이상이면 </a:t>
            </a:r>
            <a:r>
              <a:rPr lang="en-US" altLang="ko-KR" sz="2000" dirty="0" smtClean="0"/>
              <a:t>3% </a:t>
            </a:r>
            <a:r>
              <a:rPr lang="ko-KR" altLang="en-US" sz="2000" dirty="0" smtClean="0"/>
              <a:t>인상 결과를 </a:t>
            </a:r>
            <a:r>
              <a:rPr lang="en-US" altLang="ko-KR" sz="2000" dirty="0" smtClean="0"/>
              <a:t>60000</a:t>
            </a:r>
            <a:r>
              <a:rPr lang="ko-KR" altLang="en-US" sz="2000" dirty="0" smtClean="0"/>
              <a:t>미만이면 </a:t>
            </a:r>
            <a:r>
              <a:rPr lang="en-US" altLang="ko-KR" sz="2000" dirty="0" smtClean="0"/>
              <a:t>5%</a:t>
            </a:r>
            <a:r>
              <a:rPr lang="ko-KR" altLang="en-US" sz="2000" dirty="0" smtClean="0"/>
              <a:t>인상 결과를 구하는 질의를 작성하고 </a:t>
            </a:r>
            <a:r>
              <a:rPr lang="ko-KR" altLang="en-US" sz="2000" dirty="0" err="1" smtClean="0"/>
              <a:t>캡쳐</a:t>
            </a:r>
            <a:r>
              <a:rPr lang="ko-KR" altLang="en-US" sz="2000" dirty="0" smtClean="0"/>
              <a:t> 하시오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5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Student table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5676" y="490955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Teachs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3683932"/>
              </p:ext>
            </p:extLst>
          </p:nvPr>
        </p:nvGraphicFramePr>
        <p:xfrm>
          <a:off x="457200" y="1219200"/>
          <a:ext cx="627504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Tot_cred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Zhang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Comp. 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Shanker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 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Brandt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Chavez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44553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Peltier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Physics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Levy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Physics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54321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 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55739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Sanchez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Physics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76543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 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76653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Elec. Eng.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98765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Bourikas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Elec. Eng.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98988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Tanaka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6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9927366"/>
              </p:ext>
            </p:extLst>
          </p:nvPr>
        </p:nvGraphicFramePr>
        <p:xfrm>
          <a:off x="179512" y="188640"/>
          <a:ext cx="6408710" cy="598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Course_id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Sec_id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Semester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Years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CS-315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FIN-201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15151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MU-199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32343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HIS-351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45565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45565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CS-319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76766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BIO-101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Summer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76766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BIO-301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Summer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CS-190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CS-190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CS-319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4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EE-181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76256" y="191683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Teaches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1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Instructor table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9286432"/>
              </p:ext>
            </p:extLst>
          </p:nvPr>
        </p:nvGraphicFramePr>
        <p:xfrm>
          <a:off x="457200" y="1219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Salary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Srinivasan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Comp.Sci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65000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12121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90000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15151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Mozart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22222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Einstein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Physics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95000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32343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 Said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60000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33456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Physics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87000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45565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Comp.Sic.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75000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58583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Califieri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62000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76543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Singh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76766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72000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/>
                        <a:t>83821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Brandt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 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92000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98345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Elec. Eng.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0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98175"/>
              </p:ext>
            </p:extLst>
          </p:nvPr>
        </p:nvGraphicFramePr>
        <p:xfrm>
          <a:off x="467544" y="476672"/>
          <a:ext cx="7488834" cy="587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Course_ID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Sec_ID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Semester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CS-315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HIS-351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FIN-201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44553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PHY-101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CS-319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54321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54321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11663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TAKES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3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select * from instructor,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2823"/>
            <a:ext cx="5472608" cy="46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2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 Table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9832653"/>
              </p:ext>
            </p:extLst>
          </p:nvPr>
        </p:nvGraphicFramePr>
        <p:xfrm>
          <a:off x="457200" y="1196752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Course_ID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Credits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BIO-101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Intro. to Biology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BIO-301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 Biology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BIO-399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Intro. to Computer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CS-315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Robotics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CS-319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 System Concepts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Comp.Sci.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EE-181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Intro. to Digital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Ekec.Eng.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FIN-201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Investment Banking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HIS-351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World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MU-199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Music Video Production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PHY-101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Physycal</a:t>
                      </a:r>
                      <a:r>
                        <a:rPr lang="en-US" dirty="0"/>
                        <a:t> Principles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레포트</a:t>
            </a:r>
            <a:r>
              <a:rPr lang="ko-KR" altLang="en-US" dirty="0" smtClean="0"/>
              <a:t>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제출방법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과정을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후 한글</a:t>
            </a:r>
            <a:r>
              <a:rPr lang="en-US" altLang="ko-KR" dirty="0" smtClean="0"/>
              <a:t>, word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부분에 대한 설명과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구문에 간단한 주석을 넣어서 제출 </a:t>
            </a:r>
            <a:r>
              <a:rPr lang="ko-KR" altLang="en-US" dirty="0" err="1" smtClean="0"/>
              <a:t>하시기바랍니다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화면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시 자신의 학번 데이터베이스가 보이도록 하시기 바랍니다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Smart Campus </a:t>
            </a:r>
            <a:r>
              <a:rPr lang="ko-KR" altLang="en-US" dirty="0"/>
              <a:t>과제제출</a:t>
            </a:r>
            <a:endParaRPr lang="en-US" altLang="ko-KR" dirty="0"/>
          </a:p>
          <a:p>
            <a:r>
              <a:rPr lang="ko-KR" altLang="en-US" dirty="0" smtClean="0"/>
              <a:t>제출기한</a:t>
            </a:r>
            <a:endParaRPr lang="en-US" altLang="ko-KR" dirty="0" smtClean="0"/>
          </a:p>
          <a:p>
            <a:pPr marL="274638" lvl="1" indent="0">
              <a:buNone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5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JOIN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inner join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outer join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b="1" dirty="0" smtClean="0"/>
              <a:t>내부조인 </a:t>
            </a:r>
            <a:r>
              <a:rPr lang="en-US" altLang="ko-KR" b="1" dirty="0" smtClean="0"/>
              <a:t>(inner join) : </a:t>
            </a:r>
          </a:p>
          <a:p>
            <a:pPr lvl="2"/>
            <a:r>
              <a:rPr lang="ko-KR" altLang="en-US" b="1" dirty="0" smtClean="0"/>
              <a:t>기준이 되는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이 양쪽</a:t>
            </a:r>
          </a:p>
          <a:p>
            <a:pPr lvl="2"/>
            <a:r>
              <a:rPr lang="ko-KR" altLang="en-US" dirty="0" smtClean="0"/>
              <a:t>모든 테이블에 공통되는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값을 비교해서 테이블을 통합한다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두 테이블에서 조인조건을 만족하는 행만 출력한다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b="1" dirty="0" smtClean="0"/>
              <a:t>외부조인</a:t>
            </a:r>
            <a:r>
              <a:rPr lang="en-US" altLang="ko-KR" b="1" dirty="0" smtClean="0"/>
              <a:t>(outer join) : </a:t>
            </a:r>
          </a:p>
          <a:p>
            <a:pPr lvl="2"/>
            <a:r>
              <a:rPr lang="ko-KR" altLang="en-US" b="1" dirty="0" smtClean="0"/>
              <a:t>어느 한쪽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이 기준이 되어 기준이 되는 테이블에서 모든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를 반환하고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기준이 되지 않는 쪽의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에서는 조건을 만족하는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를 반환하게 되는 </a:t>
            </a:r>
            <a:r>
              <a:rPr lang="en-US" altLang="ko-KR" b="1" dirty="0" smtClean="0"/>
              <a:t>join</a:t>
            </a:r>
            <a:r>
              <a:rPr lang="ko-KR" altLang="en-US" b="1" dirty="0" smtClean="0"/>
              <a:t>을 말한다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  <a:p>
            <a:pPr lvl="2"/>
            <a:r>
              <a:rPr lang="ko-KR" altLang="en-US" b="1" dirty="0" smtClean="0"/>
              <a:t>만약 기준이 되지 않는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data </a:t>
            </a:r>
            <a:r>
              <a:rPr lang="ko-KR" altLang="en-US" b="1" dirty="0" smtClean="0"/>
              <a:t>가 없는 경우에는 해당 </a:t>
            </a:r>
            <a:r>
              <a:rPr lang="en-US" altLang="ko-KR" b="1" dirty="0" smtClean="0"/>
              <a:t>column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NULL </a:t>
            </a:r>
            <a:r>
              <a:rPr lang="ko-KR" altLang="en-US" b="1" dirty="0" smtClean="0"/>
              <a:t>값을 반환하게 된다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  <a:p>
            <a:pPr lvl="2"/>
            <a:r>
              <a:rPr lang="en-US" altLang="ko-KR" dirty="0" smtClean="0"/>
              <a:t>left join</a:t>
            </a:r>
          </a:p>
          <a:p>
            <a:pPr lvl="2"/>
            <a:r>
              <a:rPr lang="en-US" altLang="ko-KR" dirty="0" smtClean="0"/>
              <a:t>right join</a:t>
            </a:r>
            <a:endParaRPr lang="ko-KR" altLang="en-US" dirty="0" smtClean="0"/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5D0DED-30F9-4FA2-B17E-E57BE53FDF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0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JOIN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inner join (</a:t>
            </a:r>
            <a:r>
              <a:rPr lang="ko-KR" altLang="en-US" dirty="0" smtClean="0"/>
              <a:t>내부조인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SELECT </a:t>
            </a:r>
            <a:r>
              <a:rPr lang="ko-KR" altLang="en-US" b="1" dirty="0" smtClean="0"/>
              <a:t>절에서 가져올 </a:t>
            </a:r>
            <a:r>
              <a:rPr lang="en-US" altLang="ko-KR" b="1" dirty="0" smtClean="0"/>
              <a:t>column</a:t>
            </a:r>
            <a:r>
              <a:rPr lang="ko-KR" altLang="en-US" b="1" dirty="0" smtClean="0"/>
              <a:t>을 정의</a:t>
            </a:r>
          </a:p>
          <a:p>
            <a:pPr lvl="2"/>
            <a:r>
              <a:rPr lang="ko-KR" altLang="en-US" dirty="0" smtClean="0"/>
              <a:t>별칭 사용 가능</a:t>
            </a:r>
          </a:p>
          <a:p>
            <a:pPr lvl="1"/>
            <a:r>
              <a:rPr lang="en-US" altLang="ko-KR" b="1" dirty="0" smtClean="0"/>
              <a:t>FROM </a:t>
            </a:r>
            <a:r>
              <a:rPr lang="ko-KR" altLang="en-US" b="1" dirty="0" smtClean="0"/>
              <a:t>절에서 필요한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을 나열한 후</a:t>
            </a:r>
          </a:p>
          <a:p>
            <a:pPr lvl="1"/>
            <a:r>
              <a:rPr lang="en-US" altLang="ko-KR" b="1" dirty="0" smtClean="0"/>
              <a:t>WHERE </a:t>
            </a:r>
            <a:r>
              <a:rPr lang="ko-KR" altLang="en-US" b="1" dirty="0" smtClean="0"/>
              <a:t>조건에서 공통 조건을 명시  </a:t>
            </a:r>
          </a:p>
          <a:p>
            <a:pPr lvl="1">
              <a:lnSpc>
                <a:spcPct val="80000"/>
              </a:lnSpc>
            </a:pPr>
            <a:endParaRPr lang="en-US" altLang="ko-KR" dirty="0" smtClean="0"/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5D0DED-30F9-4FA2-B17E-E57BE53FDF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39894" y="4054491"/>
            <a:ext cx="2808287" cy="576263"/>
          </a:xfrm>
          <a:prstGeom prst="rect">
            <a:avLst/>
          </a:prstGeom>
          <a:solidFill>
            <a:srgbClr val="EAEAEA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00B050"/>
                </a:solidFill>
              </a:rPr>
              <a:t>WHERE </a:t>
            </a:r>
            <a:r>
              <a:rPr lang="en-US" altLang="ko-KR" sz="2000" b="1" dirty="0" err="1">
                <a:solidFill>
                  <a:srgbClr val="00B050"/>
                </a:solidFill>
              </a:rPr>
              <a:t>a.X</a:t>
            </a:r>
            <a:r>
              <a:rPr lang="en-US" altLang="ko-KR" sz="2000" b="1" dirty="0">
                <a:solidFill>
                  <a:srgbClr val="00B050"/>
                </a:solidFill>
              </a:rPr>
              <a:t> = </a:t>
            </a:r>
            <a:r>
              <a:rPr lang="en-US" altLang="ko-KR" sz="2000" b="1" dirty="0" err="1">
                <a:solidFill>
                  <a:srgbClr val="00B050"/>
                </a:solidFill>
              </a:rPr>
              <a:t>b.X</a:t>
            </a:r>
            <a:endParaRPr lang="en-US" altLang="ko-KR" sz="2000" b="1" dirty="0">
              <a:solidFill>
                <a:srgbClr val="00B05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256244" y="4054491"/>
            <a:ext cx="3097212" cy="576263"/>
          </a:xfrm>
          <a:prstGeom prst="rect">
            <a:avLst/>
          </a:prstGeom>
          <a:solidFill>
            <a:srgbClr val="EAEAEA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00B050"/>
                </a:solidFill>
              </a:rPr>
              <a:t>INNER JOIN, ON </a:t>
            </a:r>
            <a:r>
              <a:rPr lang="en-US" altLang="ko-KR" b="1" dirty="0" err="1">
                <a:solidFill>
                  <a:srgbClr val="00B050"/>
                </a:solidFill>
              </a:rPr>
              <a:t>a.X</a:t>
            </a:r>
            <a:r>
              <a:rPr lang="en-US" altLang="ko-KR" b="1" dirty="0">
                <a:solidFill>
                  <a:srgbClr val="00B050"/>
                </a:solidFill>
              </a:rPr>
              <a:t> = </a:t>
            </a:r>
            <a:r>
              <a:rPr lang="en-US" altLang="ko-KR" b="1" dirty="0" err="1">
                <a:solidFill>
                  <a:srgbClr val="00B050"/>
                </a:solidFill>
              </a:rPr>
              <a:t>b.X</a:t>
            </a:r>
            <a:r>
              <a:rPr lang="en-US" altLang="ko-KR" sz="20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464081" y="4054491"/>
            <a:ext cx="576263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3200">
                <a:solidFill>
                  <a:srgbClr val="339966"/>
                </a:solidFill>
              </a:rPr>
              <a:t>=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11331" y="5138754"/>
            <a:ext cx="3240088" cy="576262"/>
          </a:xfrm>
          <a:prstGeom prst="rect">
            <a:avLst/>
          </a:prstGeom>
          <a:solidFill>
            <a:srgbClr val="EAEAEA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B050"/>
                </a:solidFill>
              </a:rPr>
              <a:t>INNER JOIN, ON (</a:t>
            </a:r>
            <a:r>
              <a:rPr lang="en-US" altLang="ko-KR" b="1" dirty="0" err="1">
                <a:solidFill>
                  <a:srgbClr val="00B050"/>
                </a:solidFill>
              </a:rPr>
              <a:t>a.X</a:t>
            </a:r>
            <a:r>
              <a:rPr lang="en-US" altLang="ko-KR" b="1" dirty="0">
                <a:solidFill>
                  <a:srgbClr val="00B050"/>
                </a:solidFill>
              </a:rPr>
              <a:t> = </a:t>
            </a:r>
            <a:r>
              <a:rPr lang="en-US" altLang="ko-KR" b="1" dirty="0" err="1">
                <a:solidFill>
                  <a:srgbClr val="00B050"/>
                </a:solidFill>
              </a:rPr>
              <a:t>b.X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and (</a:t>
            </a:r>
            <a:r>
              <a:rPr lang="en-US" altLang="ko-KR" b="1" dirty="0" err="1">
                <a:solidFill>
                  <a:srgbClr val="00B050"/>
                </a:solidFill>
              </a:rPr>
              <a:t>a.Y</a:t>
            </a:r>
            <a:r>
              <a:rPr lang="en-US" altLang="ko-KR" b="1" dirty="0">
                <a:solidFill>
                  <a:srgbClr val="00B050"/>
                </a:solidFill>
              </a:rPr>
              <a:t> = </a:t>
            </a:r>
            <a:r>
              <a:rPr lang="en-US" altLang="ko-KR" b="1" dirty="0" err="1">
                <a:solidFill>
                  <a:srgbClr val="00B050"/>
                </a:solidFill>
              </a:rPr>
              <a:t>b.Y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759481" y="5138754"/>
            <a:ext cx="3241675" cy="576262"/>
          </a:xfrm>
          <a:prstGeom prst="rect">
            <a:avLst/>
          </a:prstGeom>
          <a:solidFill>
            <a:srgbClr val="EAEAEA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00B050"/>
                </a:solidFill>
              </a:rPr>
              <a:t>INNER JOIN, USING(X,Y)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967319" y="5135579"/>
            <a:ext cx="576262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3200">
                <a:solidFill>
                  <a:srgbClr val="339966"/>
                </a:solidFill>
              </a:rPr>
              <a:t>=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079531" y="3554429"/>
            <a:ext cx="41052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이름이 같은 </a:t>
            </a:r>
            <a:r>
              <a:rPr lang="ko-KR" altLang="en-US" sz="2000" b="1" dirty="0" err="1">
                <a:solidFill>
                  <a:schemeClr val="tx1"/>
                </a:solidFill>
              </a:rPr>
              <a:t>컬럼이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1 </a:t>
            </a:r>
            <a:r>
              <a:rPr lang="ko-KR" altLang="en-US" sz="2000" b="1" dirty="0">
                <a:solidFill>
                  <a:schemeClr val="tx1"/>
                </a:solidFill>
              </a:rPr>
              <a:t>개일 경우 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079531" y="4668854"/>
            <a:ext cx="41052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이름이 </a:t>
            </a:r>
            <a:r>
              <a:rPr lang="ko-KR" altLang="en-US" b="1" dirty="0">
                <a:solidFill>
                  <a:schemeClr val="tx1"/>
                </a:solidFill>
              </a:rPr>
              <a:t>같은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컬럼이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2 </a:t>
            </a:r>
            <a:r>
              <a:rPr lang="ko-KR" altLang="en-US" sz="2000" b="1" dirty="0">
                <a:solidFill>
                  <a:schemeClr val="tx1"/>
                </a:solidFill>
              </a:rPr>
              <a:t>개일 경우 </a:t>
            </a:r>
          </a:p>
        </p:txBody>
      </p:sp>
    </p:spTree>
    <p:extLst>
      <p:ext uri="{BB962C8B-B14F-4D97-AF65-F5344CB8AC3E}">
        <p14:creationId xmlns:p14="http://schemas.microsoft.com/office/powerpoint/2010/main" val="24148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절에서 공통 조건을 사용한 </a:t>
            </a:r>
            <a:r>
              <a:rPr lang="en-US" altLang="ko-KR" dirty="0"/>
              <a:t>Inner join</a:t>
            </a:r>
          </a:p>
          <a:p>
            <a:pPr lvl="1"/>
            <a:r>
              <a:rPr lang="en-US" altLang="ko-KR" dirty="0" smtClean="0"/>
              <a:t>Instructor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student </a:t>
            </a:r>
            <a:r>
              <a:rPr lang="ko-KR" altLang="en-US" dirty="0"/>
              <a:t>테이블에 공통되는 </a:t>
            </a:r>
            <a:r>
              <a:rPr lang="ko-KR" altLang="en-US" dirty="0" err="1"/>
              <a:t>컬럼의</a:t>
            </a:r>
            <a:r>
              <a:rPr lang="ko-KR" altLang="en-US" dirty="0"/>
              <a:t> 값을 비교해서 테이블을 </a:t>
            </a:r>
            <a:r>
              <a:rPr lang="ko-KR" altLang="en-US" dirty="0" smtClean="0"/>
              <a:t>통합한다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99288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8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inner join, ON </a:t>
            </a:r>
            <a:r>
              <a:rPr lang="ko-KR" altLang="en-US" dirty="0"/>
              <a:t>을 사용한 내부조인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13690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1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LEFT Outer join</a:t>
            </a:r>
            <a:r>
              <a:rPr lang="en-US" altLang="ko-KR" sz="2400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외부조인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u="sng" dirty="0"/>
              <a:t>왼쪽에 있는 </a:t>
            </a:r>
            <a:r>
              <a:rPr lang="en-US" altLang="ko-KR" u="sng" dirty="0" smtClean="0"/>
              <a:t>instructor </a:t>
            </a:r>
            <a:r>
              <a:rPr lang="en-US" altLang="ko-KR" u="sng" dirty="0"/>
              <a:t>table</a:t>
            </a:r>
            <a:r>
              <a:rPr lang="ko-KR" altLang="en-US" u="sng" dirty="0"/>
              <a:t>이 기준</a:t>
            </a:r>
          </a:p>
          <a:p>
            <a:pPr lvl="1"/>
            <a:r>
              <a:rPr lang="en-US" altLang="ko-KR" dirty="0" smtClean="0"/>
              <a:t>instructor </a:t>
            </a:r>
            <a:r>
              <a:rPr lang="en-US" altLang="ko-KR" dirty="0"/>
              <a:t>table</a:t>
            </a:r>
            <a:r>
              <a:rPr lang="ko-KR" altLang="en-US" dirty="0"/>
              <a:t>에서 모든 </a:t>
            </a:r>
            <a:r>
              <a:rPr lang="en-US" altLang="ko-KR" dirty="0"/>
              <a:t>data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en-US" altLang="ko-KR" dirty="0" smtClean="0"/>
              <a:t>instructor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ko-KR" altLang="en-US" sz="2000" dirty="0"/>
              <a:t>일치하는 결과를 </a:t>
            </a:r>
            <a:r>
              <a:rPr lang="ko-KR" altLang="en-US" dirty="0"/>
              <a:t>반환한다 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12978"/>
            <a:ext cx="144016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2885455"/>
            <a:ext cx="1152128" cy="615553"/>
          </a:xfrm>
          <a:prstGeom prst="rect">
            <a:avLst/>
          </a:prstGeom>
          <a:solidFill>
            <a:srgbClr val="EAEAEA"/>
          </a:solidFill>
          <a:ln w="381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dirty="0">
                <a:solidFill>
                  <a:schemeClr val="tx1"/>
                </a:solidFill>
              </a:rPr>
              <a:t>기준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instructor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470870"/>
            <a:ext cx="136815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85455"/>
            <a:ext cx="4968552" cy="34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LEFT join (LEFT Outer join</a:t>
            </a:r>
            <a:r>
              <a:rPr lang="ko-KR" altLang="en-US" dirty="0"/>
              <a:t>과 같은 의미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7913"/>
            <a:ext cx="7200800" cy="45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2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6114</TotalTime>
  <Words>2062</Words>
  <Application>Microsoft Office PowerPoint</Application>
  <PresentationFormat>화면 슬라이드 쇼(4:3)</PresentationFormat>
  <Paragraphs>581</Paragraphs>
  <Slides>31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돋움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고급 SQL</vt:lpstr>
      <vt:lpstr>차례</vt:lpstr>
      <vt:lpstr>JOIN</vt:lpstr>
      <vt:lpstr>JOIN</vt:lpstr>
      <vt:lpstr>JOIN</vt:lpstr>
      <vt:lpstr>JOIN</vt:lpstr>
      <vt:lpstr>JOIN</vt:lpstr>
      <vt:lpstr>JOIN</vt:lpstr>
      <vt:lpstr>JOIN</vt:lpstr>
      <vt:lpstr>PowerPoint 프레젠테이션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Union</vt:lpstr>
      <vt:lpstr>subquery</vt:lpstr>
      <vt:lpstr>Subquery</vt:lpstr>
      <vt:lpstr>IF ~ ELSE</vt:lpstr>
      <vt:lpstr>IF ~ ELSE</vt:lpstr>
      <vt:lpstr>CASE</vt:lpstr>
      <vt:lpstr>Report</vt:lpstr>
      <vt:lpstr>Student table</vt:lpstr>
      <vt:lpstr>PowerPoint 프레젠테이션</vt:lpstr>
      <vt:lpstr>Instructor table</vt:lpstr>
      <vt:lpstr>PowerPoint 프레젠테이션</vt:lpstr>
      <vt:lpstr>COURSE Table</vt:lpstr>
      <vt:lpstr>레포트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Jeon JunBeom</cp:lastModifiedBy>
  <cp:revision>152</cp:revision>
  <dcterms:created xsi:type="dcterms:W3CDTF">2009-09-05T04:59:30Z</dcterms:created>
  <dcterms:modified xsi:type="dcterms:W3CDTF">2019-09-24T08:53:48Z</dcterms:modified>
</cp:coreProperties>
</file>