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7" r:id="rId2"/>
    <p:sldId id="260" r:id="rId3"/>
    <p:sldId id="285" r:id="rId4"/>
    <p:sldId id="286" r:id="rId5"/>
    <p:sldId id="262" r:id="rId6"/>
    <p:sldId id="287" r:id="rId7"/>
    <p:sldId id="28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0" r:id="rId30"/>
    <p:sldId id="291" r:id="rId31"/>
    <p:sldId id="292" r:id="rId32"/>
    <p:sldId id="293" r:id="rId33"/>
    <p:sldId id="294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4" autoAdjust="0"/>
    <p:restoredTop sz="71199" autoAdjust="0"/>
  </p:normalViewPr>
  <p:slideViewPr>
    <p:cSldViewPr>
      <p:cViewPr>
        <p:scale>
          <a:sx n="66" d="100"/>
          <a:sy n="66" d="100"/>
        </p:scale>
        <p:origin x="-1146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966" y="-84"/>
      </p:cViewPr>
      <p:guideLst>
        <p:guide orient="horz" pos="3127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A07652-E6F8-499D-9D8F-7ADFDD5288C0}" type="datetimeFigureOut">
              <a:rPr lang="ko-KR" altLang="en-US"/>
              <a:pPr>
                <a:defRPr/>
              </a:pPr>
              <a:t>2019-10-23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3187A7-23EB-4996-BDCD-54CF2636E7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14405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이번 시간에는 </a:t>
            </a:r>
            <a:r>
              <a:rPr lang="en-US" altLang="ko-KR" dirty="0" smtClean="0"/>
              <a:t>2-Tier </a:t>
            </a:r>
            <a:r>
              <a:rPr lang="ko-KR" altLang="en-US" dirty="0" smtClean="0"/>
              <a:t>환경에서 웹 기반의 데이터 베이스 연동 방법을 학습하겠습니다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D7ACD6-D357-429E-AF03-E732180C14C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앞의 예제와 동일한 </a:t>
            </a:r>
            <a:r>
              <a:rPr lang="ko-KR" altLang="en-US" dirty="0" err="1" smtClean="0"/>
              <a:t>뷰에</a:t>
            </a:r>
            <a:r>
              <a:rPr lang="ko-KR" altLang="en-US" dirty="0" smtClean="0"/>
              <a:t> 대하여 이번에는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문이 아닌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환경을 이용하여 정의 해보도록 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Management Studio</a:t>
            </a:r>
            <a:r>
              <a:rPr lang="ko-KR" altLang="en-US" dirty="0" smtClean="0"/>
              <a:t>에서 데이터베이스</a:t>
            </a:r>
            <a:r>
              <a:rPr lang="ko-KR" altLang="en-US" baseline="0" dirty="0" smtClean="0"/>
              <a:t> 트리에서 작업을 수행할 데이터베이스에서 확장하면 </a:t>
            </a:r>
            <a:r>
              <a:rPr lang="en-US" altLang="ko-KR" baseline="0" dirty="0" smtClean="0"/>
              <a:t>“</a:t>
            </a:r>
            <a:r>
              <a:rPr lang="ko-KR" altLang="en-US" baseline="0" dirty="0" err="1" smtClean="0"/>
              <a:t>뷰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항목이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뷰에서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컨텍스트</a:t>
            </a:r>
            <a:r>
              <a:rPr lang="ko-KR" altLang="en-US" baseline="0" dirty="0" smtClean="0"/>
              <a:t> 메뉴를 호출하면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새 </a:t>
            </a:r>
            <a:r>
              <a:rPr lang="ko-KR" altLang="en-US" baseline="0" dirty="0" err="1" smtClean="0"/>
              <a:t>뷰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항목이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새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선택하면 위와 같은 테이블 추가 창이 나타납니다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여기에서 </a:t>
            </a:r>
            <a:r>
              <a:rPr lang="ko-KR" altLang="en-US" dirty="0" err="1" smtClean="0"/>
              <a:t>뷰에</a:t>
            </a:r>
            <a:r>
              <a:rPr lang="ko-KR" altLang="en-US" dirty="0" smtClean="0"/>
              <a:t> 추가할 </a:t>
            </a:r>
            <a:r>
              <a:rPr lang="en-US" altLang="ko-KR" dirty="0" smtClean="0"/>
              <a:t>account, customer, depositor </a:t>
            </a:r>
            <a:r>
              <a:rPr lang="ko-KR" altLang="en-US" dirty="0" smtClean="0"/>
              <a:t>테이블을 추가합니다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테이블을 추가하면 동일한 </a:t>
            </a:r>
            <a:r>
              <a:rPr lang="ko-KR" altLang="en-US" dirty="0" err="1" smtClean="0"/>
              <a:t>컬럼끼리</a:t>
            </a:r>
            <a:r>
              <a:rPr lang="ko-KR" altLang="en-US" dirty="0" smtClean="0"/>
              <a:t> 참조하는 다이어그램과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문이 생성됩니다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세부적인 내용들을 설정하기 위해서 다이어그램에 나타난 테이블들에서 </a:t>
            </a:r>
            <a:r>
              <a:rPr lang="ko-KR" altLang="en-US" dirty="0" err="1" smtClean="0"/>
              <a:t>컬럼들을</a:t>
            </a:r>
            <a:r>
              <a:rPr lang="ko-KR" altLang="en-US" dirty="0" smtClean="0"/>
              <a:t> 선택합니다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instructor</a:t>
            </a:r>
            <a:r>
              <a:rPr lang="en-US" altLang="ko-KR" baseline="0" dirty="0" smtClean="0"/>
              <a:t>, student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제외한 모든 컬럼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선택합니다그리고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advisor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테이블의 모든 칼럼을 선택합니다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설정이 끝났으면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눌러 실행해 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결과가 제대로 나타나면 저장버튼을 눌러 저장해주시면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저장하실 때는 다른 개체와 이름이 중복되지 않게 지정하시면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일반적으로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이름을 </a:t>
            </a:r>
            <a:r>
              <a:rPr lang="ko-KR" altLang="en-US" dirty="0" err="1" smtClean="0"/>
              <a:t>정할때는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view_ </a:t>
            </a:r>
            <a:r>
              <a:rPr lang="ko-KR" altLang="en-US" dirty="0" smtClean="0"/>
              <a:t>라는 접두어나 </a:t>
            </a:r>
            <a:r>
              <a:rPr lang="en-US" altLang="ko-KR" dirty="0" smtClean="0"/>
              <a:t>_view</a:t>
            </a:r>
            <a:r>
              <a:rPr lang="ko-KR" altLang="en-US" dirty="0" smtClean="0"/>
              <a:t>라는 접미어를 사용합니다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이제 앞에서 정의한 </a:t>
            </a:r>
            <a:r>
              <a:rPr lang="en-US" altLang="ko-KR" dirty="0" err="1" smtClean="0"/>
              <a:t>acc_cust_view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뷰를</a:t>
            </a:r>
            <a:r>
              <a:rPr lang="ko-KR" altLang="en-US" baseline="0" dirty="0" smtClean="0"/>
              <a:t> 통해 데이터를 읽어와 보겠습니다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사용방법은 가상의 테이블이기 때문에 일반 테이블과 동일하게 질의를 </a:t>
            </a:r>
            <a:r>
              <a:rPr lang="ko-KR" altLang="en-US" baseline="0" dirty="0" err="1" smtClean="0"/>
              <a:t>사용하면됩니다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데이터베이스에서 대부분의 개체를 제거하는 방법은 </a:t>
            </a:r>
            <a:r>
              <a:rPr lang="en-US" altLang="ko-KR" dirty="0" smtClean="0"/>
              <a:t>DROP</a:t>
            </a:r>
            <a:r>
              <a:rPr lang="ko-KR" altLang="en-US" dirty="0" smtClean="0"/>
              <a:t>문을 이용하는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VIEW</a:t>
            </a:r>
            <a:r>
              <a:rPr lang="ko-KR" altLang="en-US" dirty="0" smtClean="0"/>
              <a:t>도 마찬가지로 </a:t>
            </a:r>
            <a:r>
              <a:rPr lang="en-US" altLang="ko-KR" dirty="0" smtClean="0"/>
              <a:t>DROP</a:t>
            </a:r>
            <a:r>
              <a:rPr lang="ko-KR" altLang="en-US" dirty="0" smtClean="0"/>
              <a:t>을 사용하여 제거가 가능합니다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실행시</a:t>
            </a:r>
            <a:r>
              <a:rPr lang="ko-KR" altLang="en-US" dirty="0" smtClean="0"/>
              <a:t> 가장 큰 결과를 나타내는 질의이니 </a:t>
            </a:r>
            <a:r>
              <a:rPr lang="en-US" altLang="ko-KR" dirty="0" smtClean="0"/>
              <a:t>DROP</a:t>
            </a:r>
            <a:r>
              <a:rPr lang="ko-KR" altLang="en-US" dirty="0" smtClean="0"/>
              <a:t>을 실행할때는 주의하시기 바랍니다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이번에는 </a:t>
            </a:r>
            <a:r>
              <a:rPr lang="ko-KR" altLang="en-US" dirty="0" err="1" smtClean="0"/>
              <a:t>저장프로시져에</a:t>
            </a:r>
            <a:r>
              <a:rPr lang="ko-KR" altLang="en-US" dirty="0" smtClean="0"/>
              <a:t> 대해 살펴보겠습니다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일반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문은 반복해서 실행 될 때 각 행마다 </a:t>
            </a:r>
            <a:r>
              <a:rPr lang="ko-KR" altLang="en-US" dirty="0" err="1" smtClean="0"/>
              <a:t>파싱되어야</a:t>
            </a:r>
            <a:r>
              <a:rPr lang="ko-KR" altLang="en-US" dirty="0" smtClean="0"/>
              <a:t> 하고 모든 객체 참조를 그때그때 체크해야 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반면에 저장 프로시저를 사용하면 첫 실행에 의해 최적화된 </a:t>
            </a:r>
            <a:r>
              <a:rPr lang="en-US" altLang="ko-KR" dirty="0" smtClean="0"/>
              <a:t>Query Plan</a:t>
            </a:r>
            <a:r>
              <a:rPr lang="ko-KR" altLang="en-US" dirty="0" smtClean="0"/>
              <a:t>이 생성되어 다음번의 실행에서는 이를 재사용하여 효율성을 증대 시킵니다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저장 프로시저를 사용하면 다음과 같은 이점이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네트워크 </a:t>
            </a:r>
            <a:r>
              <a:rPr lang="ko-KR" altLang="en-US" dirty="0" err="1" smtClean="0"/>
              <a:t>통신량이</a:t>
            </a:r>
            <a:r>
              <a:rPr lang="ko-KR" altLang="en-US" dirty="0" smtClean="0"/>
              <a:t> 감소 되는데 이것은 </a:t>
            </a:r>
            <a:r>
              <a:rPr lang="en-US" altLang="ko-KR" dirty="0" smtClean="0"/>
              <a:t>C/S(</a:t>
            </a:r>
            <a:r>
              <a:rPr lang="ko-KR" altLang="en-US" dirty="0" smtClean="0"/>
              <a:t>클라이언트 서버</a:t>
            </a:r>
            <a:r>
              <a:rPr lang="en-US" altLang="ko-KR" dirty="0" smtClean="0"/>
              <a:t>)</a:t>
            </a:r>
            <a:r>
              <a:rPr lang="ko-KR" altLang="en-US" dirty="0" smtClean="0"/>
              <a:t>환경에서 네트워크 상에 긴 문장의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보낼 필요 없이 저장프로시저 이름만을 보내게 되므로 네트워크 부하를 감소 시킵니다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그리고 </a:t>
            </a:r>
            <a:r>
              <a:rPr lang="ko-KR" altLang="en-US" dirty="0" err="1" smtClean="0"/>
              <a:t>재사용성이</a:t>
            </a:r>
            <a:r>
              <a:rPr lang="ko-KR" altLang="en-US" dirty="0" smtClean="0"/>
              <a:t> 증가되는데 이것은 반복되는 질의를 모듈화하여 언제든지 함수 호출하듯이 다시 사용할 수 있기 때문입니다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그리고 마지막으로 에러감소 및 보안이 강화 되는 이점이 있습니다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시스템 </a:t>
            </a:r>
            <a:r>
              <a:rPr lang="ko-KR" altLang="en-US" dirty="0" err="1" smtClean="0"/>
              <a:t>저장프로시져는</a:t>
            </a:r>
            <a:r>
              <a:rPr lang="ko-KR" altLang="en-US" dirty="0" smtClean="0"/>
              <a:t> 시스템에서 기본적으로 제공하는 저장 </a:t>
            </a:r>
            <a:r>
              <a:rPr lang="ko-KR" altLang="en-US" dirty="0" err="1" smtClean="0"/>
              <a:t>프로시져로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서버를 관리하는 내용이 주류를 이룹니다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매우 다양한 </a:t>
            </a:r>
            <a:r>
              <a:rPr lang="ko-KR" altLang="en-US" dirty="0" err="1" smtClean="0"/>
              <a:t>프로시져가</a:t>
            </a:r>
            <a:r>
              <a:rPr lang="ko-KR" altLang="en-US" dirty="0" smtClean="0"/>
              <a:t> 제공되며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중에 간단한 저장 </a:t>
            </a:r>
            <a:r>
              <a:rPr lang="ko-KR" altLang="en-US" dirty="0" err="1" smtClean="0"/>
              <a:t>프로시져를</a:t>
            </a:r>
            <a:r>
              <a:rPr lang="ko-KR" altLang="en-US" dirty="0" smtClean="0"/>
              <a:t> 소개시켜드리면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저장 </a:t>
            </a:r>
            <a:r>
              <a:rPr lang="ko-KR" altLang="en-US" dirty="0" err="1" smtClean="0"/>
              <a:t>프로시져를</a:t>
            </a:r>
            <a:r>
              <a:rPr lang="ko-KR" altLang="en-US" dirty="0" smtClean="0"/>
              <a:t>  생성하는 방법에 대해 알아보겠습니다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앞서 생성한 뷰를 통해 특정이름의 고객에 대한 정보만을 출력하는 저장프로시저를 생성하라는 명령을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이용하여 표현한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프로시져를</a:t>
            </a:r>
            <a:r>
              <a:rPr lang="ko-KR" altLang="en-US" dirty="0" smtClean="0"/>
              <a:t> 만들기 위해서는 </a:t>
            </a:r>
            <a:r>
              <a:rPr lang="en-US" altLang="ko-KR" dirty="0" smtClean="0"/>
              <a:t>CREATE PROCEDURE</a:t>
            </a:r>
            <a:r>
              <a:rPr lang="ko-KR" altLang="en-US" dirty="0" smtClean="0"/>
              <a:t>라는 질의를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프로시져명으로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CUST_INFO</a:t>
            </a:r>
            <a:r>
              <a:rPr lang="ko-KR" altLang="en-US" dirty="0" smtClean="0"/>
              <a:t>를 지정하였으며 </a:t>
            </a:r>
            <a:r>
              <a:rPr lang="en-US" altLang="ko-KR" dirty="0" smtClean="0"/>
              <a:t>@ </a:t>
            </a:r>
            <a:r>
              <a:rPr lang="ko-KR" altLang="en-US" dirty="0" smtClean="0"/>
              <a:t>기호를 이용하여 </a:t>
            </a:r>
            <a:r>
              <a:rPr lang="en-US" altLang="ko-KR" dirty="0" err="1" smtClean="0"/>
              <a:t>cust_name</a:t>
            </a:r>
            <a:r>
              <a:rPr lang="ko-KR" altLang="en-US" dirty="0" smtClean="0"/>
              <a:t>을 매개변수로 선언하였습니다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BEGIN END</a:t>
            </a:r>
            <a:r>
              <a:rPr lang="ko-KR" altLang="en-US" dirty="0" smtClean="0"/>
              <a:t>에 이 프로시져가 수행할 질의들을 나열하면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매개변수는 선언한 형태로 원하는 부분에서 사용하면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Advisor_info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함수 이름같은거고 </a:t>
            </a:r>
            <a:r>
              <a:rPr lang="en-US" altLang="ko-KR" dirty="0" err="1" smtClean="0"/>
              <a:t>ad_name</a:t>
            </a:r>
            <a:r>
              <a:rPr lang="ko-KR" altLang="en-US" dirty="0" smtClean="0"/>
              <a:t>은 매개변수 같은 존재임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저장프로시져는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EXEC</a:t>
            </a:r>
            <a:r>
              <a:rPr lang="ko-KR" altLang="en-US" dirty="0" smtClean="0"/>
              <a:t>라는 키워드와 함께 프로시져 이름과 매개변수를 나열하여 실행시키면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실습을 진행하기에 앞서 이번 실습에 사용될 데이터베이스 스키마 구조에 대해 설명해 드리겠습니다</a:t>
            </a:r>
          </a:p>
          <a:p>
            <a:r>
              <a:rPr lang="ko-KR" altLang="en-US" dirty="0" smtClean="0"/>
              <a:t>왼쪽 그림은 지난 실습에서 사용하였던 데이터베이스 구조를 나타낸 것으로 이번 주에도 같은 예제를 이용하여 실습을 진행하도록 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기존 내용을 토대로 왼쪽과 같은 스키마 구조를 만들고 </a:t>
            </a:r>
            <a:r>
              <a:rPr lang="en-US" altLang="ko-KR" dirty="0" smtClean="0"/>
              <a:t>Primary Key</a:t>
            </a:r>
            <a:r>
              <a:rPr lang="ko-KR" altLang="en-US" dirty="0" smtClean="0"/>
              <a:t>와  </a:t>
            </a:r>
            <a:r>
              <a:rPr lang="en-US" altLang="ko-KR" dirty="0" smtClean="0"/>
              <a:t>Foreign Key</a:t>
            </a:r>
            <a:r>
              <a:rPr lang="ko-KR" altLang="en-US" dirty="0" smtClean="0"/>
              <a:t>제약조건을 설정해 놓고 시작합니다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/>
          </a:p>
        </p:txBody>
      </p:sp>
      <p:sp>
        <p:nvSpPr>
          <p:cNvPr id="1741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65283A-86E6-45FB-9D6A-43BA7D9F8A8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저장프로시져를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수행항</a:t>
            </a:r>
            <a:r>
              <a:rPr lang="ko-KR" altLang="en-US" dirty="0" smtClean="0"/>
              <a:t> 결과입니다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프로시져내에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질의가 </a:t>
            </a:r>
            <a:r>
              <a:rPr lang="ko-KR" altLang="en-US" dirty="0" err="1" smtClean="0"/>
              <a:t>하나있기</a:t>
            </a:r>
            <a:r>
              <a:rPr lang="ko-KR" altLang="en-US" dirty="0" smtClean="0"/>
              <a:t> 때문에 해당하는 질의의 결과만을 반환하였습니다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만일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SELECT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질의가 있고 특정 레코드들을 반환한다면 </a:t>
            </a:r>
            <a:r>
              <a:rPr lang="en-US" altLang="ko-KR" baseline="0" dirty="0" smtClean="0"/>
              <a:t>n</a:t>
            </a:r>
            <a:r>
              <a:rPr lang="ko-KR" altLang="en-US" baseline="0" dirty="0" smtClean="0"/>
              <a:t>개의 결과가 반환되어 나오게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저장프로시져도</a:t>
            </a:r>
            <a:r>
              <a:rPr lang="ko-KR" altLang="en-US" dirty="0" smtClean="0"/>
              <a:t> 하나의 개체이므로 동일하게 </a:t>
            </a:r>
            <a:r>
              <a:rPr lang="en-US" altLang="ko-KR" dirty="0" smtClean="0"/>
              <a:t>DROP</a:t>
            </a:r>
            <a:r>
              <a:rPr lang="ko-KR" altLang="en-US" dirty="0" smtClean="0"/>
              <a:t>문으로 삭제가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마지막으로 </a:t>
            </a:r>
            <a:r>
              <a:rPr lang="ko-KR" altLang="en-US" dirty="0" err="1" smtClean="0"/>
              <a:t>트리거에</a:t>
            </a:r>
            <a:r>
              <a:rPr lang="ko-KR" altLang="en-US" dirty="0" smtClean="0"/>
              <a:t> 대해 설명 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트리거는</a:t>
            </a:r>
            <a:r>
              <a:rPr lang="ko-KR" altLang="en-US" dirty="0" smtClean="0"/>
              <a:t> 특정 데이터베이스의 테이블이나 </a:t>
            </a:r>
            <a:r>
              <a:rPr lang="ko-KR" altLang="en-US" dirty="0" err="1" smtClean="0"/>
              <a:t>뷰에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UPDATE, INSERT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문을 </a:t>
            </a:r>
            <a:r>
              <a:rPr lang="ko-KR" altLang="en-US" dirty="0" err="1" smtClean="0"/>
              <a:t>실행항</a:t>
            </a:r>
            <a:r>
              <a:rPr lang="ko-KR" altLang="en-US" dirty="0" smtClean="0"/>
              <a:t> 경우 자동으로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보장하도록하는</a:t>
            </a:r>
            <a:r>
              <a:rPr lang="ko-KR" altLang="en-US" dirty="0" smtClean="0"/>
              <a:t> 일종의 </a:t>
            </a:r>
            <a:r>
              <a:rPr lang="ko-KR" altLang="en-US" dirty="0" err="1" smtClean="0"/>
              <a:t>프로시져입니다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저장프로시져와는</a:t>
            </a:r>
            <a:r>
              <a:rPr lang="ko-KR" altLang="en-US" dirty="0" smtClean="0"/>
              <a:t> 달리 매개변수가 없으며 직접적으로 호출하지 못하고 특정 질의에 따라 자동으로 수행됩니다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트리거도</a:t>
            </a:r>
            <a:r>
              <a:rPr lang="ko-KR" altLang="en-US" dirty="0" smtClean="0"/>
              <a:t> 역시 </a:t>
            </a:r>
            <a:r>
              <a:rPr lang="en-US" altLang="ko-KR" dirty="0" smtClean="0"/>
              <a:t>CREATE</a:t>
            </a:r>
            <a:r>
              <a:rPr lang="ko-KR" altLang="en-US" dirty="0" smtClean="0"/>
              <a:t>문을 이용하여 생성합니다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트리거</a:t>
            </a:r>
            <a:r>
              <a:rPr lang="ko-KR" altLang="en-US" baseline="0" dirty="0" smtClean="0"/>
              <a:t> 생성 형식은 다음과 같습니다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CREATE</a:t>
            </a:r>
            <a:r>
              <a:rPr lang="en-US" altLang="ko-KR" baseline="0" dirty="0" smtClean="0"/>
              <a:t> TRIGGER </a:t>
            </a:r>
            <a:r>
              <a:rPr lang="ko-KR" altLang="en-US" baseline="0" dirty="0" err="1" smtClean="0"/>
              <a:t>트리거명</a:t>
            </a:r>
            <a:endParaRPr lang="en-US" altLang="ko-KR" baseline="0" dirty="0" smtClean="0"/>
          </a:p>
          <a:p>
            <a:r>
              <a:rPr lang="en-US" altLang="ko-KR" baseline="0" dirty="0" smtClean="0"/>
              <a:t>ON </a:t>
            </a:r>
            <a:r>
              <a:rPr lang="ko-KR" altLang="en-US" baseline="0" dirty="0" err="1" smtClean="0"/>
              <a:t>트리거의</a:t>
            </a:r>
            <a:r>
              <a:rPr lang="ko-KR" altLang="en-US" baseline="0" dirty="0" smtClean="0"/>
              <a:t> 대상이 되는 </a:t>
            </a:r>
            <a:r>
              <a:rPr lang="ko-KR" altLang="en-US" baseline="0" dirty="0" err="1" smtClean="0"/>
              <a:t>테이블명</a:t>
            </a:r>
            <a:endParaRPr lang="en-US" altLang="ko-KR" baseline="0" dirty="0" smtClean="0"/>
          </a:p>
          <a:p>
            <a:r>
              <a:rPr lang="en-US" altLang="ko-KR" baseline="0" dirty="0" smtClean="0"/>
              <a:t>FOR </a:t>
            </a:r>
            <a:r>
              <a:rPr lang="ko-KR" altLang="en-US" baseline="0" dirty="0" err="1" smtClean="0"/>
              <a:t>트리거를</a:t>
            </a:r>
            <a:r>
              <a:rPr lang="ko-KR" altLang="en-US" baseline="0" dirty="0" smtClean="0"/>
              <a:t> 적용할 질의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예제에선 </a:t>
            </a:r>
            <a:r>
              <a:rPr lang="en-US" altLang="ko-KR" baseline="0" dirty="0" smtClean="0"/>
              <a:t>UPDATE</a:t>
            </a:r>
            <a:r>
              <a:rPr lang="ko-KR" altLang="en-US" baseline="0" dirty="0" smtClean="0"/>
              <a:t>질의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AS </a:t>
            </a:r>
            <a:r>
              <a:rPr lang="ko-KR" altLang="en-US" baseline="0" dirty="0" err="1" smtClean="0"/>
              <a:t>트리거에</a:t>
            </a:r>
            <a:r>
              <a:rPr lang="ko-KR" altLang="en-US" baseline="0" dirty="0" smtClean="0"/>
              <a:t> 의해 실행될 질의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위 </a:t>
            </a:r>
            <a:r>
              <a:rPr lang="ko-KR" altLang="en-US" dirty="0" err="1" smtClean="0"/>
              <a:t>트리거는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account</a:t>
            </a:r>
            <a:r>
              <a:rPr lang="ko-KR" altLang="en-US" dirty="0" smtClean="0"/>
              <a:t>라는 테이블에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질의를 수행할 때 </a:t>
            </a:r>
            <a:r>
              <a:rPr lang="en-US" altLang="ko-KR" dirty="0" err="1" smtClean="0"/>
              <a:t>acc_cust_view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질의를 자동으로 수행하게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account </a:t>
            </a:r>
            <a:r>
              <a:rPr lang="ko-KR" altLang="en-US" dirty="0" smtClean="0"/>
              <a:t>테이블의 </a:t>
            </a:r>
            <a:r>
              <a:rPr lang="en-US" altLang="ko-KR" dirty="0" err="1" smtClean="0"/>
              <a:t>account_number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a101</a:t>
            </a:r>
            <a:r>
              <a:rPr lang="ko-KR" altLang="en-US" dirty="0" smtClean="0"/>
              <a:t>인 항목의 </a:t>
            </a:r>
            <a:r>
              <a:rPr lang="en-US" altLang="ko-KR" dirty="0" smtClean="0"/>
              <a:t>balance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하는 명령입니다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앞에서 우리가 </a:t>
            </a:r>
            <a:r>
              <a:rPr lang="en-US" altLang="ko-KR" dirty="0" smtClean="0"/>
              <a:t>Trigger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에 대해 설정하였으므로 이와 같이문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문이 수행되면 </a:t>
            </a:r>
            <a:r>
              <a:rPr lang="en-US" altLang="ko-KR" dirty="0" smtClean="0"/>
              <a:t>Trigger </a:t>
            </a:r>
            <a:r>
              <a:rPr lang="ko-KR" altLang="en-US" dirty="0" smtClean="0"/>
              <a:t>에서 설정한 명령이 자동으로 수행된 것을 알 수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트리거도</a:t>
            </a:r>
            <a:r>
              <a:rPr lang="ko-KR" altLang="en-US" dirty="0" smtClean="0"/>
              <a:t> 동일하게 </a:t>
            </a:r>
            <a:r>
              <a:rPr lang="en-US" altLang="ko-KR" dirty="0" smtClean="0"/>
              <a:t>DROP</a:t>
            </a:r>
            <a:r>
              <a:rPr lang="ko-KR" altLang="en-US" dirty="0" smtClean="0"/>
              <a:t>문으로 제거가 가능합니다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이상으로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저장프로시져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트리거에</a:t>
            </a:r>
            <a:r>
              <a:rPr lang="ko-KR" altLang="en-US" dirty="0" smtClean="0"/>
              <a:t> 대해 정의하고 수행 및 삭제하는 방법에 대해 알아보았습니다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이번 시간에는 인덱스 설정 방법을 실습하겠습니다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D7ACD6-D357-429E-AF03-E732180C14C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는 데이터를 검색</a:t>
            </a:r>
            <a:r>
              <a:rPr lang="en-US" altLang="ko-KR" dirty="0" smtClean="0"/>
              <a:t>(SELECT) </a:t>
            </a:r>
            <a:r>
              <a:rPr lang="ko-KR" altLang="en-US" dirty="0" smtClean="0"/>
              <a:t>할 때 빨리 찾기 위하여 사용합니다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단점은</a:t>
            </a:r>
          </a:p>
          <a:p>
            <a:pPr lvl="1"/>
            <a:r>
              <a:rPr lang="ko-KR" altLang="en-US" dirty="0" smtClean="0"/>
              <a:t>인덱스를 만드는데 시간이 많이 걸린다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만드는데 많은 공간이 필요하고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만들고 난 후에도 추가적인 공간이 필요하다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데이터를 수정</a:t>
            </a:r>
            <a:r>
              <a:rPr lang="en-US" altLang="ko-KR" dirty="0" smtClean="0"/>
              <a:t>(INSERT, UPDATE, DELETE)</a:t>
            </a:r>
            <a:r>
              <a:rPr lang="ko-KR" altLang="en-US" dirty="0" smtClean="0"/>
              <a:t>때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도 같이 변경되어야 하므로 시간이 더 오래 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작업은 다른 작업보다 더 많이 걸린다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인덱스의 종류는 다음과 같습니다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Clustered Index</a:t>
            </a:r>
          </a:p>
          <a:p>
            <a:pPr lvl="1"/>
            <a:r>
              <a:rPr lang="en-US" altLang="ko-KR" dirty="0" smtClean="0"/>
              <a:t>Clustered Index </a:t>
            </a:r>
            <a:r>
              <a:rPr lang="ko-KR" altLang="en-US" dirty="0" smtClean="0"/>
              <a:t>는 영어 사전을 생각하시면 쉽게 이해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영어 사전은 자체가 알파벳 순서로 정렬 되어 있기 때문에 우리가 찾고자 하는 단어를 쉽게 찾을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Nonclustered</a:t>
            </a:r>
            <a:r>
              <a:rPr lang="en-US" altLang="ko-KR" dirty="0" smtClean="0"/>
              <a:t> Index</a:t>
            </a:r>
          </a:p>
          <a:p>
            <a:pPr lvl="1"/>
            <a:r>
              <a:rPr lang="en-US" altLang="ko-KR" dirty="0" err="1" smtClean="0"/>
              <a:t>Nonclustered</a:t>
            </a:r>
            <a:r>
              <a:rPr lang="en-US" altLang="ko-KR" dirty="0" smtClean="0"/>
              <a:t> Index</a:t>
            </a:r>
            <a:r>
              <a:rPr lang="ko-KR" altLang="en-US" dirty="0" smtClean="0"/>
              <a:t>는 책 뒤에 있는 인덱스를 생각하면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책 여기 저기에 흩어진 내용을 이 인덱스를 이용하면 그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쉽게 찾을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인덱스는 </a:t>
            </a:r>
            <a:r>
              <a:rPr lang="en-US" altLang="ko-KR" dirty="0" smtClean="0"/>
              <a:t>SQL Server Performance </a:t>
            </a:r>
            <a:r>
              <a:rPr lang="ko-KR" altLang="en-US" dirty="0" smtClean="0"/>
              <a:t>튜닝에 있어서 가장 기본적인 것</a:t>
            </a:r>
          </a:p>
          <a:p>
            <a:r>
              <a:rPr lang="ko-KR" altLang="en-US" dirty="0" smtClean="0"/>
              <a:t>돈 안들이고 성능을 향상 시키는 방법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다음은 클러스터 색인의 구조적인 예를 보이고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b="1" dirty="0" err="1" smtClean="0"/>
              <a:t>클러스터드</a:t>
            </a:r>
            <a:r>
              <a:rPr lang="ko-KR" altLang="en-US" b="1" dirty="0" smtClean="0"/>
              <a:t> 인덱스의 인덱스 페이지는 키 값과 페이지 번호만을 저장합니다</a:t>
            </a:r>
            <a:r>
              <a:rPr lang="en-US" altLang="ko-KR" b="1" dirty="0" smtClean="0"/>
              <a:t>. </a:t>
            </a:r>
          </a:p>
          <a:p>
            <a:r>
              <a:rPr lang="ko-KR" altLang="en-US" b="1" dirty="0" err="1" smtClean="0"/>
              <a:t>클러스터드</a:t>
            </a:r>
            <a:r>
              <a:rPr lang="ko-KR" altLang="en-US" b="1" dirty="0" smtClean="0"/>
              <a:t> 인덱스는 인덱스의 </a:t>
            </a:r>
            <a:r>
              <a:rPr lang="ko-KR" altLang="en-US" b="1" dirty="0" err="1" smtClean="0"/>
              <a:t>리프레벨이</a:t>
            </a:r>
            <a:r>
              <a:rPr lang="ko-KR" altLang="en-US" b="1" dirty="0" smtClean="0"/>
              <a:t> 데이터 페이지 번호와 같습니다</a:t>
            </a:r>
          </a:p>
          <a:p>
            <a:r>
              <a:rPr lang="ko-KR" altLang="en-US" b="1" dirty="0" err="1" smtClean="0"/>
              <a:t>클러스터드</a:t>
            </a:r>
            <a:r>
              <a:rPr lang="ko-KR" altLang="en-US" b="1" dirty="0" smtClean="0"/>
              <a:t> 인덱스는 물리적으로 행을 재배열해 </a:t>
            </a:r>
            <a:r>
              <a:rPr lang="ko-KR" altLang="en-US" b="1" dirty="0" err="1" smtClean="0"/>
              <a:t>리프</a:t>
            </a:r>
            <a:r>
              <a:rPr lang="ko-KR" altLang="en-US" b="1" dirty="0" smtClean="0"/>
              <a:t> 레벨이 차곡차곡 오른쪽의 데이터</a:t>
            </a:r>
            <a:r>
              <a:rPr lang="ko-KR" altLang="en-US" b="1" dirty="0" smtClean="0">
                <a:latin typeface="Arial"/>
              </a:rPr>
              <a:t> </a:t>
            </a:r>
            <a:endParaRPr lang="ko-KR" altLang="en-US" b="1" dirty="0" smtClean="0"/>
          </a:p>
          <a:p>
            <a:r>
              <a:rPr lang="ko-KR" altLang="en-US" b="1" dirty="0" smtClean="0"/>
              <a:t>페이지처럼 쌓이게 합니다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인덱스가 설정된 </a:t>
            </a:r>
            <a:r>
              <a:rPr lang="ko-KR" altLang="en-US" b="1" dirty="0" err="1" smtClean="0"/>
              <a:t>컬럼의</a:t>
            </a:r>
            <a:r>
              <a:rPr lang="ko-KR" altLang="en-US" b="1" dirty="0" smtClean="0"/>
              <a:t> 값이 순차적으로 재배열 되게 되므로 왼쪽에 보이는</a:t>
            </a:r>
          </a:p>
          <a:p>
            <a:r>
              <a:rPr lang="ko-KR" altLang="en-US" b="1" dirty="0" smtClean="0"/>
              <a:t>인덱스 페이지는 단지 키 값과 페이지의 번호만이 지정되게 됩니다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만약 키 값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번의 데이터를 찾고자 한다면</a:t>
            </a:r>
            <a:r>
              <a:rPr lang="en-US" altLang="ko-KR" b="1" dirty="0" smtClean="0"/>
              <a:t>,</a:t>
            </a:r>
          </a:p>
          <a:p>
            <a:r>
              <a:rPr lang="ko-KR" altLang="en-US" b="1" dirty="0" smtClean="0"/>
              <a:t>키 값이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보다 작기때문에 키 </a:t>
            </a:r>
            <a:r>
              <a:rPr lang="en-US" altLang="ko-KR" b="1" dirty="0" smtClean="0"/>
              <a:t>1~3</a:t>
            </a:r>
            <a:r>
              <a:rPr lang="ko-KR" altLang="en-US" b="1" dirty="0" smtClean="0"/>
              <a:t>까지를 저장하고 있는 인덱스 페이지의 첫번재 행을 </a:t>
            </a:r>
            <a:r>
              <a:rPr lang="ko-KR" altLang="en-US" b="1" dirty="0" err="1" smtClean="0"/>
              <a:t>엑세스</a:t>
            </a:r>
            <a:r>
              <a:rPr lang="ko-KR" altLang="en-US" b="1" dirty="0" smtClean="0"/>
              <a:t> 하여</a:t>
            </a:r>
          </a:p>
          <a:p>
            <a:r>
              <a:rPr lang="ko-KR" altLang="en-US" b="1" dirty="0" smtClean="0"/>
              <a:t>데이터 페이지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번을 찾게 됩니다</a:t>
            </a:r>
            <a:r>
              <a:rPr lang="en-US" altLang="ko-KR" b="1" dirty="0" smtClean="0"/>
              <a:t>. </a:t>
            </a:r>
          </a:p>
          <a:p>
            <a:r>
              <a:rPr lang="ko-KR" altLang="en-US" b="1" dirty="0" smtClean="0"/>
              <a:t>그리고 키 값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을 찾아 </a:t>
            </a:r>
            <a:r>
              <a:rPr lang="en-US" altLang="ko-KR" b="1" dirty="0" smtClean="0"/>
              <a:t>3, </a:t>
            </a:r>
            <a:r>
              <a:rPr lang="ko-KR" altLang="en-US" b="1" dirty="0" smtClean="0"/>
              <a:t>이승용</a:t>
            </a:r>
            <a:r>
              <a:rPr lang="en-US" altLang="ko-KR" b="1" dirty="0" smtClean="0"/>
              <a:t>, no </a:t>
            </a:r>
            <a:r>
              <a:rPr lang="ko-KR" altLang="en-US" b="1" dirty="0" smtClean="0"/>
              <a:t>를 찾게 됩니다</a:t>
            </a:r>
            <a:r>
              <a:rPr lang="en-US" altLang="ko-KR" b="1" dirty="0" smtClean="0"/>
              <a:t>.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이것은 계좌테이블을 나타낸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마찬가지로 여러분들은 실습을 위해 이와 같이 테이블의 </a:t>
            </a:r>
            <a:r>
              <a:rPr lang="ko-KR" altLang="en-US" dirty="0" err="1" smtClean="0"/>
              <a:t>튜플들을</a:t>
            </a:r>
            <a:r>
              <a:rPr lang="ko-KR" altLang="en-US" dirty="0" smtClean="0"/>
              <a:t> 미리 입력해 주시기 바랍니다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클러스터보다 넌 클러스터가 </a:t>
            </a:r>
            <a:r>
              <a:rPr lang="ko-KR" altLang="en-US" dirty="0" err="1" smtClean="0"/>
              <a:t>훨씬더</a:t>
            </a:r>
            <a:r>
              <a:rPr lang="ko-KR" altLang="en-US" dirty="0" smtClean="0"/>
              <a:t> 간단하다</a:t>
            </a:r>
            <a:r>
              <a:rPr lang="en-US" altLang="ko-KR" dirty="0" smtClean="0"/>
              <a:t>.-&gt; </a:t>
            </a:r>
            <a:r>
              <a:rPr lang="ko-KR" altLang="en-US" dirty="0" smtClean="0"/>
              <a:t>클러스터는 페이지 찾아서 </a:t>
            </a:r>
            <a:r>
              <a:rPr lang="ko-KR" altLang="en-US" dirty="0" err="1" smtClean="0"/>
              <a:t>그안에서</a:t>
            </a:r>
            <a:r>
              <a:rPr lang="ko-KR" altLang="en-US" dirty="0" smtClean="0"/>
              <a:t> 값을 </a:t>
            </a:r>
            <a:r>
              <a:rPr lang="ko-KR" altLang="en-US" dirty="0" err="1" smtClean="0"/>
              <a:t>찾는거고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넌클러스터는</a:t>
            </a:r>
            <a:r>
              <a:rPr lang="ko-KR" altLang="en-US" dirty="0" smtClean="0"/>
              <a:t> 한번에 데이터를 </a:t>
            </a:r>
            <a:r>
              <a:rPr lang="ko-KR" altLang="en-US" dirty="0" err="1" smtClean="0"/>
              <a:t>찾을수있다</a:t>
            </a:r>
            <a:r>
              <a:rPr lang="en-US" altLang="ko-KR" dirty="0" smtClean="0"/>
              <a:t>.&gt;</a:t>
            </a:r>
          </a:p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넌클러스터</a:t>
            </a:r>
            <a:r>
              <a:rPr lang="ko-KR" altLang="en-US" dirty="0" smtClean="0"/>
              <a:t> 인덱스 구조를 보이고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삽입된 데이터는 실제로 우측의 데이터 페이지와 같이 정렬되지 않은 관리될 것 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이러한 데이터들에 넌 클러스터 인덱스를 추가하고자 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 값들을 정렬하여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인덱스 페이지에 키 값과 </a:t>
            </a:r>
            <a:r>
              <a:rPr lang="en-US" altLang="ko-KR" dirty="0" smtClean="0"/>
              <a:t>RID</a:t>
            </a:r>
            <a:r>
              <a:rPr lang="ko-KR" altLang="en-US" dirty="0" smtClean="0"/>
              <a:t>를 저장하여 구성합니다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RID</a:t>
            </a:r>
            <a:r>
              <a:rPr lang="ko-KR" altLang="en-US" dirty="0" smtClean="0"/>
              <a:t>는 로우를 구별하는 특정 값이라고 생각 하시면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RID</a:t>
            </a:r>
            <a:r>
              <a:rPr lang="ko-KR" altLang="en-US" dirty="0" smtClean="0"/>
              <a:t>의 첫번째 입력숫자는 데이터페이지를 나타내고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두 번째는 페이지 옵셋으로 정확히 페이지의 한 </a:t>
            </a:r>
            <a:r>
              <a:rPr lang="ko-KR" altLang="en-US" dirty="0" err="1" smtClean="0"/>
              <a:t>로우를</a:t>
            </a:r>
            <a:r>
              <a:rPr lang="ko-KR" altLang="en-US" dirty="0" smtClean="0"/>
              <a:t> 포인팅</a:t>
            </a:r>
            <a:r>
              <a:rPr lang="en-US" altLang="ko-KR" dirty="0" smtClean="0"/>
              <a:t>(Pointing)</a:t>
            </a:r>
            <a:r>
              <a:rPr lang="ko-KR" altLang="en-US" dirty="0" smtClean="0"/>
              <a:t>하게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키 값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번에 해당하는 데이터를 찾고자 한다면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인덱스 페이지에서 키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번을 찾은 후 </a:t>
            </a:r>
            <a:r>
              <a:rPr lang="en-US" altLang="ko-KR" dirty="0" smtClean="0"/>
              <a:t>RID</a:t>
            </a:r>
            <a:r>
              <a:rPr lang="ko-KR" altLang="en-US" dirty="0" smtClean="0"/>
              <a:t>를 참조하여 데이터 페이지로 이동합니다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경우 데이터페이지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로우를</a:t>
            </a:r>
            <a:r>
              <a:rPr lang="ko-KR" altLang="en-US" dirty="0" smtClean="0"/>
              <a:t> 포인팅 함으로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해당 페이지의 열로 이동하여 </a:t>
            </a:r>
            <a:r>
              <a:rPr lang="en-US" altLang="ko-KR" dirty="0" smtClean="0"/>
              <a:t>4, </a:t>
            </a:r>
            <a:r>
              <a:rPr lang="ko-KR" altLang="en-US" dirty="0" smtClean="0"/>
              <a:t>박훈 </a:t>
            </a:r>
            <a:r>
              <a:rPr lang="en-US" altLang="ko-KR" dirty="0" smtClean="0"/>
              <a:t>Yes </a:t>
            </a:r>
            <a:r>
              <a:rPr lang="ko-KR" altLang="en-US" dirty="0" smtClean="0"/>
              <a:t>라는 결과 값을 얻을 수 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UNIQUE</a:t>
            </a:r>
            <a:r>
              <a:rPr lang="ko-KR" altLang="en-US" dirty="0" smtClean="0"/>
              <a:t>를 지정해 고유 인덱스 또는 고유하지 않은 인덱스 생성이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색인의 종류는 </a:t>
            </a:r>
            <a:r>
              <a:rPr lang="ko-KR" altLang="en-US" dirty="0" err="1" smtClean="0"/>
              <a:t>두가지로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CLUSTERED | NONCLUSTERED </a:t>
            </a:r>
            <a:r>
              <a:rPr lang="ko-KR" altLang="en-US" dirty="0" smtClean="0"/>
              <a:t>로 할지 지정이 가능 합니다</a:t>
            </a:r>
            <a:r>
              <a:rPr lang="en-US" altLang="ko-KR" dirty="0" smtClean="0"/>
              <a:t>.</a:t>
            </a:r>
            <a:endParaRPr lang="en-US" altLang="ko-KR" b="1" dirty="0" smtClean="0"/>
          </a:p>
          <a:p>
            <a:r>
              <a:rPr lang="en-US" altLang="ko-KR" b="1" dirty="0" smtClean="0"/>
              <a:t>table</a:t>
            </a:r>
            <a:r>
              <a:rPr lang="ko-KR" altLang="en-US" b="1" dirty="0" smtClean="0"/>
              <a:t>이나 </a:t>
            </a:r>
            <a:r>
              <a:rPr lang="en-US" altLang="ko-KR" b="1" dirty="0" smtClean="0"/>
              <a:t>view</a:t>
            </a:r>
            <a:r>
              <a:rPr lang="ko-KR" altLang="en-US" b="1" dirty="0" smtClean="0"/>
              <a:t>에 생성이 가능합니다</a:t>
            </a:r>
            <a:r>
              <a:rPr lang="en-US" altLang="ko-KR" b="1" dirty="0" smtClean="0"/>
              <a:t>.</a:t>
            </a:r>
            <a:r>
              <a:rPr lang="en-US" altLang="ko-KR" dirty="0" smtClean="0"/>
              <a:t> SQL2000</a:t>
            </a:r>
            <a:r>
              <a:rPr lang="ko-KR" altLang="en-US" dirty="0" smtClean="0"/>
              <a:t>의 새로운 기능으로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에 인덱스 생성이</a:t>
            </a:r>
          </a:p>
          <a:p>
            <a:r>
              <a:rPr lang="ko-KR" altLang="en-US" dirty="0" smtClean="0"/>
              <a:t>가능 합니다</a:t>
            </a:r>
            <a:r>
              <a:rPr lang="en-US" altLang="ko-KR" dirty="0" smtClean="0"/>
              <a:t>. </a:t>
            </a:r>
            <a:r>
              <a:rPr lang="ko-KR" altLang="en-US" b="1" dirty="0" err="1" smtClean="0"/>
              <a:t>컬럼을</a:t>
            </a:r>
            <a:r>
              <a:rPr lang="ko-KR" altLang="en-US" b="1" dirty="0" smtClean="0"/>
              <a:t> 오름차순 또는 내림차순으로 정렬해 생성 가능합니다</a:t>
            </a:r>
            <a:r>
              <a:rPr lang="en-US" altLang="ko-KR" b="1" dirty="0" smtClean="0"/>
              <a:t>.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1200" dirty="0" smtClean="0"/>
              <a:t>다음 인덱스 옵션에서</a:t>
            </a:r>
            <a:endParaRPr lang="ko-KR" altLang="en-US" sz="1200" b="1" dirty="0" smtClean="0"/>
          </a:p>
          <a:p>
            <a:r>
              <a:rPr lang="en-US" altLang="ko-KR" sz="1200" b="1" dirty="0" smtClean="0"/>
              <a:t>PAD_INDEX</a:t>
            </a:r>
            <a:r>
              <a:rPr lang="ko-KR" altLang="en-US" sz="1200" dirty="0" smtClean="0"/>
              <a:t>는 중간 레벨을 적절히 비워 데이터 삽입 등에 대비하기 위한 것이며</a:t>
            </a:r>
            <a:endParaRPr lang="ko-KR" altLang="en-US" sz="1200" b="1" dirty="0" smtClean="0"/>
          </a:p>
          <a:p>
            <a:r>
              <a:rPr lang="en-US" altLang="ko-KR" sz="1200" b="1" dirty="0" smtClean="0"/>
              <a:t>FILLFACTOR</a:t>
            </a:r>
            <a:r>
              <a:rPr lang="ko-KR" altLang="en-US" sz="1200" dirty="0" smtClean="0"/>
              <a:t>는 리프 레벨을 적절히 비워 역시 삽입 등에 대비하는 것입니다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b="1" dirty="0" smtClean="0"/>
              <a:t>IGNORE_DUP_KEY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는 중복되는 값을 무시한다는 의미 이고</a:t>
            </a:r>
            <a:r>
              <a:rPr lang="en-US" altLang="ko-KR" sz="1200" dirty="0" smtClean="0"/>
              <a:t>,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DROP_EXISTING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은 이미 존재하는 인덱스가 있으면 제거하고 재 생성하라는 의미 입니다</a:t>
            </a:r>
            <a:r>
              <a:rPr lang="en-US" altLang="ko-KR" sz="1200" dirty="0" smtClean="0"/>
              <a:t>.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STATISTICS_NORECOMPUTE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는 인덱스를 사용할지  안할지 쿼리 최적화기가 결정하는데</a:t>
            </a:r>
          </a:p>
          <a:p>
            <a:r>
              <a:rPr lang="ko-KR" altLang="en-US" sz="1200" dirty="0" smtClean="0"/>
              <a:t>이 근거는 통계치 데이터를 통해 판단하게 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 통계 데이터는 기본적으로</a:t>
            </a:r>
          </a:p>
          <a:p>
            <a:r>
              <a:rPr lang="ko-KR" altLang="en-US" sz="1200" dirty="0" smtClean="0"/>
              <a:t>자동적으로 항상 </a:t>
            </a:r>
            <a:r>
              <a:rPr lang="en-US" altLang="ko-KR" sz="1200" dirty="0" smtClean="0"/>
              <a:t>update </a:t>
            </a:r>
            <a:r>
              <a:rPr lang="ko-KR" altLang="en-US" sz="1200" dirty="0" smtClean="0"/>
              <a:t>되는데 이 통계데이터를 자동 업데이트 하지 말라는 옵션 입니다</a:t>
            </a:r>
            <a:r>
              <a:rPr lang="en-US" altLang="ko-KR" sz="1200" dirty="0" smtClean="0"/>
              <a:t>.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SORT_IN_TEMPDB</a:t>
            </a:r>
            <a:r>
              <a:rPr lang="en-US" altLang="ko-KR" sz="1200" dirty="0" smtClean="0">
                <a:latin typeface="Arial"/>
              </a:rPr>
              <a:t> </a:t>
            </a:r>
            <a:r>
              <a:rPr lang="en-US" altLang="ko-KR" sz="1200" dirty="0" smtClean="0"/>
              <a:t>TEMPDB</a:t>
            </a:r>
            <a:r>
              <a:rPr lang="ko-KR" altLang="en-US" sz="1200" dirty="0" smtClean="0"/>
              <a:t>상에서 정렬하라는 옵션 입니다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예를 들어 데이터와 인덱스가</a:t>
            </a:r>
          </a:p>
          <a:p>
            <a:r>
              <a:rPr lang="ko-KR" altLang="en-US" sz="1200" dirty="0" smtClean="0"/>
              <a:t>같은 물리적인 디스크에 있고 데이터가 한 </a:t>
            </a:r>
            <a:r>
              <a:rPr lang="en-US" altLang="ko-KR" sz="1200" dirty="0" smtClean="0"/>
              <a:t>1000</a:t>
            </a:r>
            <a:r>
              <a:rPr lang="ko-KR" altLang="en-US" sz="1200" dirty="0" err="1" smtClean="0"/>
              <a:t>만건</a:t>
            </a:r>
            <a:r>
              <a:rPr lang="ko-KR" altLang="en-US" sz="1200" dirty="0" smtClean="0"/>
              <a:t> 정도 된다면 인덱스 생성에 대단히</a:t>
            </a:r>
          </a:p>
          <a:p>
            <a:r>
              <a:rPr lang="ko-KR" altLang="en-US" sz="1200" dirty="0" smtClean="0"/>
              <a:t>많은 시간이 소요 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이때 </a:t>
            </a:r>
            <a:r>
              <a:rPr lang="en-US" altLang="ko-KR" sz="1200" dirty="0" smtClean="0"/>
              <a:t>TEMPDB</a:t>
            </a:r>
            <a:r>
              <a:rPr lang="ko-KR" altLang="en-US" sz="1200" dirty="0" smtClean="0"/>
              <a:t>에서 인덱스 생성시 필요한 정렬작업을 시키고</a:t>
            </a:r>
          </a:p>
          <a:p>
            <a:r>
              <a:rPr lang="ko-KR" altLang="en-US" sz="1200" dirty="0" smtClean="0"/>
              <a:t>사용자 데이터베이스의 물리적인 디스크와 </a:t>
            </a:r>
            <a:r>
              <a:rPr lang="en-US" altLang="ko-KR" sz="1200" dirty="0" smtClean="0"/>
              <a:t>TEMPDB </a:t>
            </a:r>
            <a:r>
              <a:rPr lang="ko-KR" altLang="en-US" sz="1200" dirty="0" smtClean="0"/>
              <a:t>물리적인 디스크가 </a:t>
            </a:r>
            <a:r>
              <a:rPr lang="ko-KR" altLang="en-US" sz="1200" dirty="0" err="1" smtClean="0"/>
              <a:t>틀리다면</a:t>
            </a:r>
            <a:r>
              <a:rPr lang="ko-KR" altLang="en-US" sz="1200" dirty="0" smtClean="0"/>
              <a:t> 인덱스</a:t>
            </a:r>
          </a:p>
          <a:p>
            <a:r>
              <a:rPr lang="ko-KR" altLang="en-US" sz="1200" dirty="0" smtClean="0"/>
              <a:t>생성시 부하를 줄일 순 있지만 </a:t>
            </a:r>
            <a:r>
              <a:rPr lang="en-US" altLang="ko-KR" sz="1200" dirty="0" smtClean="0"/>
              <a:t>TEMPDB</a:t>
            </a:r>
            <a:r>
              <a:rPr lang="ko-KR" altLang="en-US" sz="1200" dirty="0" smtClean="0"/>
              <a:t>에 다른 불필요 공간이 생기므로 주의 해야 합니다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인덱스 생성을 위한 구문을 실습하기 위하여 우선 테이블을 만들기로 하겠습니다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다음과 같은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데이블을</a:t>
            </a:r>
            <a:r>
              <a:rPr lang="ko-KR" altLang="en-US" dirty="0" smtClean="0"/>
              <a:t> 작성하면 아래의 테이블 구조가 생성됩니다</a:t>
            </a:r>
            <a:r>
              <a:rPr lang="en-US" altLang="ko-KR" dirty="0" smtClean="0"/>
              <a:t>. .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앞에서 만들어진 </a:t>
            </a:r>
            <a:r>
              <a:rPr lang="en-US" altLang="ko-KR" dirty="0" smtClean="0"/>
              <a:t>Customers </a:t>
            </a:r>
            <a:r>
              <a:rPr lang="ko-KR" altLang="en-US" dirty="0" smtClean="0"/>
              <a:t>테이블에 </a:t>
            </a:r>
            <a:r>
              <a:rPr lang="en-US" altLang="ko-KR" dirty="0" err="1" smtClean="0"/>
              <a:t>cust_id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Primary Key</a:t>
            </a:r>
            <a:r>
              <a:rPr lang="ko-KR" altLang="en-US" dirty="0" smtClean="0"/>
              <a:t>로 지정하고 다음과 같이 수행합니다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ALTER TABLE Customers</a:t>
            </a:r>
            <a:br>
              <a:rPr lang="en-US" altLang="ko-KR" dirty="0" smtClean="0"/>
            </a:br>
            <a:r>
              <a:rPr lang="en-US" altLang="ko-KR" dirty="0" smtClean="0"/>
              <a:t>ADD CONSTRAINT </a:t>
            </a:r>
            <a:r>
              <a:rPr lang="en-US" altLang="ko-KR" dirty="0" err="1" smtClean="0"/>
              <a:t>PK_Customers</a:t>
            </a:r>
            <a:r>
              <a:rPr lang="en-US" altLang="ko-KR" dirty="0" smtClean="0"/>
              <a:t> PRIMARY KEY (</a:t>
            </a:r>
            <a:r>
              <a:rPr lang="en-US" altLang="ko-KR" dirty="0" err="1" smtClean="0"/>
              <a:t>cust_id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GO</a:t>
            </a:r>
          </a:p>
          <a:p>
            <a:endParaRPr lang="en-US" altLang="ko-KR" dirty="0" smtClean="0"/>
          </a:p>
          <a:p>
            <a:r>
              <a:rPr lang="ko-KR" altLang="en-US" sz="1200" dirty="0" smtClean="0"/>
              <a:t>이와 같이 </a:t>
            </a:r>
            <a:r>
              <a:rPr lang="en-US" altLang="ko-KR" sz="1200" dirty="0" smtClean="0"/>
              <a:t>Primary Key</a:t>
            </a:r>
            <a:r>
              <a:rPr lang="ko-KR" altLang="en-US" sz="1200" dirty="0" smtClean="0"/>
              <a:t>를 만들게 되면 자동적으로 </a:t>
            </a:r>
            <a:r>
              <a:rPr lang="en-US" altLang="ko-KR" sz="1200" dirty="0" err="1" smtClean="0"/>
              <a:t>PK_Customers</a:t>
            </a:r>
            <a:r>
              <a:rPr lang="ko-KR" altLang="en-US" sz="1200" dirty="0" smtClean="0"/>
              <a:t>라는 이름의 인덱스가 생성</a:t>
            </a:r>
            <a:endParaRPr lang="en-US" altLang="ko-KR" sz="1200" dirty="0" smtClean="0"/>
          </a:p>
          <a:p>
            <a:r>
              <a:rPr lang="ko-KR" altLang="en-US" sz="1200" dirty="0" smtClean="0"/>
              <a:t>인덱스의 종류를 지정하지 않은 경우 </a:t>
            </a:r>
            <a:r>
              <a:rPr lang="en-US" altLang="ko-KR" sz="1200" dirty="0" smtClean="0"/>
              <a:t>Primary Key </a:t>
            </a:r>
            <a:r>
              <a:rPr lang="ko-KR" altLang="en-US" sz="1200" dirty="0" smtClean="0"/>
              <a:t>생성시에는 기본적으로 </a:t>
            </a:r>
            <a:r>
              <a:rPr lang="en-US" altLang="ko-KR" sz="1200" dirty="0" smtClean="0"/>
              <a:t>Clustered Index </a:t>
            </a:r>
            <a:r>
              <a:rPr lang="ko-KR" altLang="en-US" sz="1200" dirty="0" smtClean="0"/>
              <a:t>가 된다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또한 </a:t>
            </a:r>
            <a:r>
              <a:rPr lang="en-US" altLang="ko-KR" sz="1200" dirty="0" smtClean="0"/>
              <a:t>Primary Key</a:t>
            </a:r>
            <a:r>
              <a:rPr lang="ko-KR" altLang="en-US" sz="1200" dirty="0" smtClean="0"/>
              <a:t>는 유일성을 보장하는 것이므로 </a:t>
            </a:r>
            <a:r>
              <a:rPr lang="en-US" altLang="ko-KR" sz="1200" dirty="0" smtClean="0"/>
              <a:t>Unique Index</a:t>
            </a:r>
            <a:r>
              <a:rPr lang="ko-KR" altLang="en-US" sz="1200" dirty="0" smtClean="0"/>
              <a:t>가 된다</a:t>
            </a:r>
            <a:r>
              <a:rPr lang="en-US" altLang="ko-KR" sz="1200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만일 </a:t>
            </a:r>
            <a:r>
              <a:rPr lang="en-US" altLang="ko-KR" dirty="0" smtClean="0"/>
              <a:t>Primary Key</a:t>
            </a:r>
            <a:r>
              <a:rPr lang="ko-KR" altLang="en-US" dirty="0" smtClean="0"/>
              <a:t>를 만들 때 </a:t>
            </a:r>
            <a:r>
              <a:rPr lang="en-US" altLang="ko-KR" dirty="0" err="1" smtClean="0"/>
              <a:t>Nonclustered</a:t>
            </a:r>
            <a:r>
              <a:rPr lang="en-US" altLang="ko-KR" dirty="0" smtClean="0"/>
              <a:t> Index</a:t>
            </a:r>
            <a:r>
              <a:rPr lang="ko-KR" altLang="en-US" dirty="0" smtClean="0"/>
              <a:t>가 되게 하고자 한다면 </a:t>
            </a:r>
            <a:r>
              <a:rPr lang="en-US" altLang="ko-KR" dirty="0" smtClean="0"/>
              <a:t>NONCLUSTERED</a:t>
            </a:r>
            <a:r>
              <a:rPr lang="ko-KR" altLang="en-US" dirty="0" smtClean="0"/>
              <a:t>라고 지정한다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생성된 인덱스의 존재를 확인하고자 한다면 </a:t>
            </a:r>
            <a:r>
              <a:rPr lang="en-US" altLang="ko-KR" dirty="0" err="1" smtClean="0"/>
              <a:t>sp_helpindex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지금 </a:t>
            </a:r>
            <a:r>
              <a:rPr lang="ko-KR" altLang="en-US" dirty="0" err="1" smtClean="0"/>
              <a:t>부터는</a:t>
            </a:r>
            <a:r>
              <a:rPr lang="ko-KR" altLang="en-US" dirty="0" smtClean="0"/>
              <a:t> 인덱스를 만드는 여러 가지 종류의 구문을 살펴보도록 하겠습니다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우리는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이용하여 인덱스를 만들고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Management Studio</a:t>
            </a:r>
            <a:r>
              <a:rPr lang="ko-KR" altLang="en-US" dirty="0" smtClean="0"/>
              <a:t>를 이용한 방법은 다루지 않겠습니다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예제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에서는 어떤 종류의 인덱스를 만들지 설정되지 않았다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이런 경우 기본적으로 </a:t>
            </a:r>
            <a:r>
              <a:rPr lang="en-US" altLang="ko-KR" sz="1200" dirty="0" smtClean="0"/>
              <a:t>Unique </a:t>
            </a:r>
            <a:r>
              <a:rPr lang="ko-KR" altLang="en-US" sz="1200" dirty="0" smtClean="0"/>
              <a:t>하지 않은 </a:t>
            </a:r>
            <a:r>
              <a:rPr lang="en-US" altLang="ko-KR" sz="1200" dirty="0" smtClean="0"/>
              <a:t>Non-clustered Index</a:t>
            </a:r>
            <a:r>
              <a:rPr lang="ko-KR" altLang="en-US" sz="1200" dirty="0" smtClean="0"/>
              <a:t>가 된다</a:t>
            </a:r>
            <a:r>
              <a:rPr lang="en-US" altLang="ko-KR" sz="140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에서는 인덱스 종류는 </a:t>
            </a:r>
            <a:r>
              <a:rPr lang="en-US" altLang="ko-KR" sz="2400" dirty="0" smtClean="0"/>
              <a:t>Clustered</a:t>
            </a:r>
            <a:r>
              <a:rPr lang="ko-KR" altLang="en-US" sz="2400" dirty="0" smtClean="0"/>
              <a:t>로 지정 되었으므로 </a:t>
            </a:r>
            <a:r>
              <a:rPr lang="en-US" altLang="ko-KR" sz="2400" dirty="0" smtClean="0"/>
              <a:t>Clustered Index</a:t>
            </a:r>
            <a:r>
              <a:rPr lang="ko-KR" altLang="en-US" sz="2400" dirty="0" smtClean="0"/>
              <a:t>가 만들어진다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 smtClean="0"/>
          </a:p>
          <a:p>
            <a:r>
              <a:rPr lang="ko-KR" altLang="en-US" sz="2000" dirty="0" smtClean="0"/>
              <a:t>하지만 </a:t>
            </a:r>
            <a:r>
              <a:rPr lang="en-US" altLang="ko-KR" sz="2000" dirty="0" smtClean="0"/>
              <a:t>Unique</a:t>
            </a:r>
            <a:r>
              <a:rPr lang="ko-KR" altLang="en-US" sz="2000" dirty="0" smtClean="0"/>
              <a:t>는 지정되지 않았다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이런 경우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1] </a:t>
            </a:r>
            <a:r>
              <a:rPr lang="ko-KR" altLang="en-US" sz="2000" dirty="0" smtClean="0"/>
              <a:t>처럼 </a:t>
            </a:r>
            <a:r>
              <a:rPr lang="en-US" altLang="ko-KR" sz="2000" dirty="0" smtClean="0"/>
              <a:t>Unique </a:t>
            </a:r>
            <a:r>
              <a:rPr lang="ko-KR" altLang="en-US" sz="2000" dirty="0" smtClean="0"/>
              <a:t>하지 않은 </a:t>
            </a:r>
            <a:r>
              <a:rPr lang="en-US" altLang="ko-KR" sz="2000" dirty="0" smtClean="0"/>
              <a:t>Index</a:t>
            </a:r>
            <a:r>
              <a:rPr lang="ko-KR" altLang="en-US" sz="2000" dirty="0" smtClean="0"/>
              <a:t>가 된다</a:t>
            </a:r>
            <a:r>
              <a:rPr lang="en-US" altLang="ko-KR" sz="200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예제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에서는 </a:t>
            </a:r>
            <a:r>
              <a:rPr lang="en-US" altLang="ko-KR" sz="1200" dirty="0" smtClean="0"/>
              <a:t>Unique </a:t>
            </a:r>
            <a:r>
              <a:rPr lang="ko-KR" altLang="en-US" sz="1200" dirty="0" smtClean="0"/>
              <a:t>한 </a:t>
            </a:r>
            <a:r>
              <a:rPr lang="en-US" altLang="ko-KR" sz="1200" dirty="0" smtClean="0"/>
              <a:t>Non-clustered Index</a:t>
            </a:r>
            <a:r>
              <a:rPr lang="ko-KR" altLang="en-US" sz="1200" dirty="0" smtClean="0"/>
              <a:t>가 만들어진다</a:t>
            </a:r>
            <a:r>
              <a:rPr lang="en-US" altLang="ko-KR" sz="12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예제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에서는 </a:t>
            </a:r>
            <a:r>
              <a:rPr lang="en-US" altLang="ko-KR" sz="1200" dirty="0" smtClean="0"/>
              <a:t>Unique </a:t>
            </a:r>
            <a:r>
              <a:rPr lang="ko-KR" altLang="en-US" sz="1200" dirty="0" smtClean="0"/>
              <a:t>한 </a:t>
            </a:r>
            <a:r>
              <a:rPr lang="en-US" altLang="ko-KR" sz="1200" dirty="0" smtClean="0"/>
              <a:t>Clustered Index </a:t>
            </a:r>
            <a:r>
              <a:rPr lang="ko-KR" altLang="en-US" sz="1200" dirty="0" smtClean="0"/>
              <a:t>가 만들어진다</a:t>
            </a:r>
            <a:r>
              <a:rPr lang="en-US" altLang="ko-KR" sz="120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예제</a:t>
            </a:r>
            <a:r>
              <a:rPr lang="en-US" altLang="ko-KR" dirty="0" smtClean="0"/>
              <a:t>5</a:t>
            </a:r>
            <a:r>
              <a:rPr lang="ko-KR" altLang="en-US" dirty="0" smtClean="0"/>
              <a:t>에서는 오류 발생하는것을 보여줍니다</a:t>
            </a:r>
            <a:r>
              <a:rPr lang="en-US" altLang="ko-KR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UNIQUE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CLUSTERED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NONCLUSTERED </a:t>
            </a:r>
            <a:r>
              <a:rPr lang="ko-KR" altLang="en-US" dirty="0" smtClean="0"/>
              <a:t>앞에 위치해야 하기 때문에 그림에서와 같이 오류가 발생합니다</a:t>
            </a:r>
            <a:r>
              <a:rPr lang="en-US" altLang="ko-KR" smtClean="0"/>
              <a:t>.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뷰는</a:t>
            </a:r>
            <a:r>
              <a:rPr lang="ko-KR" altLang="en-US" dirty="0" smtClean="0"/>
              <a:t> 특정 데이터베이스 내에 존재하는 하나 이상의 테이블에서 사용자가 얻기 원하는 데이터들을 검색해 보기 쉽도록 정의한 가상 테이블이라고 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뷰는</a:t>
            </a:r>
            <a:r>
              <a:rPr lang="ko-KR" altLang="en-US" dirty="0" smtClean="0"/>
              <a:t> 이미 정의된 다른 </a:t>
            </a:r>
            <a:r>
              <a:rPr lang="ko-KR" altLang="en-US" dirty="0" err="1" smtClean="0"/>
              <a:t>뷰에</a:t>
            </a:r>
            <a:r>
              <a:rPr lang="ko-KR" altLang="en-US" dirty="0" smtClean="0"/>
              <a:t> 대해서도 생성할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주요 목적은 사용자 편의성을 제공하고 </a:t>
            </a:r>
            <a:r>
              <a:rPr lang="ko-KR" altLang="en-US" dirty="0" err="1" smtClean="0"/>
              <a:t>보안성을</a:t>
            </a:r>
            <a:r>
              <a:rPr lang="ko-KR" altLang="en-US" dirty="0" smtClean="0"/>
              <a:t> 제공하는 것인데 사용자 편의성 측면에서는 자주 사용되는 질의를 미리 정의해 둠으로써 복잡한 질의를 반복 </a:t>
            </a:r>
            <a:r>
              <a:rPr lang="ko-KR" altLang="en-US" dirty="0" err="1" smtClean="0"/>
              <a:t>지정해야하는</a:t>
            </a:r>
            <a:r>
              <a:rPr lang="ko-KR" altLang="en-US" dirty="0" smtClean="0"/>
              <a:t> 번거로움을 덜어 주고 사용자가 원하고 필요로 하는 정보만을 사용자 요구에 맞게 일반테이블을 다루듯이 사용하도록 해줍니다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 </a:t>
            </a:r>
            <a:r>
              <a:rPr lang="ko-KR" altLang="en-US" dirty="0" err="1" smtClean="0"/>
              <a:t>보안성</a:t>
            </a:r>
            <a:r>
              <a:rPr lang="ko-KR" altLang="en-US" dirty="0" smtClean="0"/>
              <a:t> 제공의 측면에서는 특정 사용자에게  필요한 데이터를 선별적으로 보여주고 특정 항목에 대해 인가되지 않는 데이터는 숨김으로써 권한에 맞는 데이터를 제공할 수 있게 하는 것입니다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생성시에는 다음과 같은 제약사항이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사용자는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정의에서 사용되는 개체들에 대한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권한을 모두 가지고 있어야 하고</a:t>
            </a:r>
          </a:p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정의에 사용되는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ORDER BY, INTO, COMPUTE, COMPUTE BY</a:t>
            </a:r>
            <a:r>
              <a:rPr lang="ko-KR" altLang="en-US" dirty="0" smtClean="0"/>
              <a:t>문을 사용할 수 없으며 임시테이블에 대해서는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생성할 수 없습니다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문을 이용해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생성하는 방법에 대해 설명하도록 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뷰를</a:t>
            </a:r>
            <a:r>
              <a:rPr lang="ko-KR" altLang="en-US" dirty="0" smtClean="0"/>
              <a:t> 이용하면 복잡한 질의를 매번 수행하지 않고도 보다 간편하게 질의를 수행할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예제 테이블 </a:t>
            </a:r>
            <a:r>
              <a:rPr lang="en-US" altLang="ko-KR" dirty="0" smtClean="0"/>
              <a:t>account, customer, depositor</a:t>
            </a:r>
            <a:r>
              <a:rPr lang="ko-KR" altLang="en-US" dirty="0" smtClean="0"/>
              <a:t>에 대해 고객이 가진 모든 계좌정보와 잔고 고객정보를 모두 표시하는 뷰를 생성하는 예제입니다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뷰를</a:t>
            </a:r>
            <a:r>
              <a:rPr lang="ko-KR" altLang="en-US" dirty="0" smtClean="0"/>
              <a:t> 생성하기 전에 먼저 각 테이블들을 조인하여 결과를 출력하는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먼저 작성합니다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질의문은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customer</a:t>
            </a:r>
            <a:r>
              <a:rPr lang="ko-KR" altLang="en-US" dirty="0" smtClean="0"/>
              <a:t>테이블과 </a:t>
            </a:r>
            <a:r>
              <a:rPr lang="en-US" altLang="ko-KR" dirty="0" smtClean="0"/>
              <a:t>account</a:t>
            </a:r>
            <a:r>
              <a:rPr lang="ko-KR" altLang="en-US" dirty="0" smtClean="0"/>
              <a:t>테이블을 내부 조인하는 것을 표현한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질의 문을 만들고 나서 </a:t>
            </a:r>
            <a:r>
              <a:rPr lang="en-US" altLang="ko-KR" dirty="0" smtClean="0"/>
              <a:t>CREATE VIEW [</a:t>
            </a:r>
            <a:r>
              <a:rPr lang="ko-KR" altLang="en-US" dirty="0" err="1" smtClean="0"/>
              <a:t>뷰이름</a:t>
            </a:r>
            <a:r>
              <a:rPr lang="en-US" altLang="ko-KR" dirty="0" smtClean="0"/>
              <a:t>] AS </a:t>
            </a:r>
            <a:r>
              <a:rPr lang="ko-KR" altLang="en-US" dirty="0" smtClean="0"/>
              <a:t>절을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앞에 추가하는 것으로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정의가 완료됩니다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다음과 같이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이릉을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acc_cust_view</a:t>
            </a:r>
            <a:r>
              <a:rPr lang="ko-KR" altLang="en-US" dirty="0" smtClean="0"/>
              <a:t>라고 정의한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SQL</a:t>
            </a:r>
            <a:r>
              <a:rPr lang="ko-KR" altLang="en-US" baseline="0" dirty="0" smtClean="0"/>
              <a:t>문을  다시 나타내면 다음과 같습니다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쿼리를 실행하면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다음과 같이 성공적으로 </a:t>
            </a:r>
            <a:r>
              <a:rPr lang="ko-KR" altLang="en-US" dirty="0" err="1" smtClean="0"/>
              <a:t>뷰가</a:t>
            </a:r>
            <a:r>
              <a:rPr lang="ko-KR" altLang="en-US" dirty="0" smtClean="0"/>
              <a:t> 생성된 것을 알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0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5E58287-E3A6-4496-9D74-1D4267EB343E}" type="datetime1">
              <a:rPr lang="ko-KR" altLang="en-US"/>
              <a:pPr>
                <a:defRPr/>
              </a:pPr>
              <a:t>2019-10-23</a:t>
            </a:fld>
            <a:endParaRPr lang="ko-KR" altLang="en-US"/>
          </a:p>
        </p:txBody>
      </p:sp>
      <p:sp>
        <p:nvSpPr>
          <p:cNvPr id="11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 dirty="0"/>
          </a:p>
        </p:txBody>
      </p: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F8986-6BEA-4856-B1B7-1EA1F41C04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02E6-1427-4F83-9098-5668769D3327}" type="datetime1">
              <a:rPr lang="ko-KR" altLang="en-US"/>
              <a:pPr>
                <a:defRPr/>
              </a:pPr>
              <a:t>2019-10-23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56CC3-4A61-4DBD-B31B-DEB46FD7B2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DA538-3649-4456-83B2-0473AB1927F2}" type="datetime1">
              <a:rPr lang="ko-KR" altLang="en-US"/>
              <a:pPr>
                <a:defRPr/>
              </a:pPr>
              <a:t>2019-10-23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CA57E-4D25-47A0-9093-C280C0A515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  <a:lvl2pPr>
              <a:defRPr>
                <a:latin typeface="굴림" pitchFamily="50" charset="-127"/>
                <a:ea typeface="굴림" pitchFamily="50" charset="-127"/>
              </a:defRPr>
            </a:lvl2pPr>
            <a:lvl3pPr>
              <a:defRPr>
                <a:latin typeface="굴림" pitchFamily="50" charset="-127"/>
                <a:ea typeface="굴림" pitchFamily="50" charset="-127"/>
              </a:defRPr>
            </a:lvl3pPr>
            <a:lvl4pPr>
              <a:defRPr>
                <a:latin typeface="굴림" pitchFamily="50" charset="-127"/>
                <a:ea typeface="굴림" pitchFamily="50" charset="-127"/>
              </a:defRPr>
            </a:lvl4pPr>
            <a:lvl5pPr>
              <a:defRPr>
                <a:latin typeface="굴림" pitchFamily="50" charset="-127"/>
                <a:ea typeface="굴림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37F49-47BE-4710-8E0D-C3EEAFB2F7E8}" type="datetime1">
              <a:rPr lang="ko-KR" altLang="en-US"/>
              <a:pPr>
                <a:defRPr/>
              </a:pPr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latin typeface="Impact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Impact" pitchFamily="34" charset="0"/>
              </a:defRPr>
            </a:lvl1pPr>
          </a:lstStyle>
          <a:p>
            <a:pPr>
              <a:defRPr/>
            </a:pPr>
            <a:fld id="{2891E293-76DF-4E4F-A12F-AF906AD29F7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DAD7A-1D24-426E-8104-2404EDCE6756}" type="datetime1">
              <a:rPr lang="ko-KR" altLang="en-US"/>
              <a:pPr>
                <a:defRPr/>
              </a:pPr>
              <a:t>2019-10-23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ABBBE-F1A2-47F4-9F0C-0CD51ECF54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EBC06-E10D-4C3E-BFEA-2147EE88BA73}" type="datetime1">
              <a:rPr lang="ko-KR" altLang="en-US"/>
              <a:pPr>
                <a:defRPr/>
              </a:pPr>
              <a:t>2019-10-23</a:t>
            </a:fld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01319-9D7B-441E-9568-4947E0CB0D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CD191-902D-44C0-A925-0D3EB2EABEAA}" type="datetime1">
              <a:rPr lang="ko-KR" altLang="en-US"/>
              <a:pPr>
                <a:defRPr/>
              </a:pPr>
              <a:t>2019-10-23</a:t>
            </a:fld>
            <a:endParaRPr lang="ko-KR" alt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6A3-D7C8-41F0-B037-4F47EBB4F1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7913D-D7C4-4D2E-85C4-7C272089E4CD}" type="datetime1">
              <a:rPr lang="ko-KR" altLang="en-US"/>
              <a:pPr>
                <a:defRPr/>
              </a:pPr>
              <a:t>2019-10-23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F7D8F-C9FB-4530-A6CB-D7B983910B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E37BB-8F96-4494-BB28-8883738AFBB7}" type="datetime1">
              <a:rPr lang="ko-KR" altLang="en-US"/>
              <a:pPr>
                <a:defRPr/>
              </a:pPr>
              <a:t>2019-10-23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2400A-415A-4383-879F-159E75881B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직선 연결선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82DDE-3EBB-41D1-9733-4C068F2BB9B0}" type="datetime1">
              <a:rPr lang="ko-KR" altLang="en-US"/>
              <a:pPr>
                <a:defRPr/>
              </a:pPr>
              <a:t>2019-10-23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F8F4-6628-44EE-A730-D051B8F82F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C7EE8-9E69-4845-A175-C90A0E0EAF2F}" type="datetime1">
              <a:rPr lang="ko-KR" altLang="en-US"/>
              <a:pPr>
                <a:defRPr/>
              </a:pPr>
              <a:t>2019-10-23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1CE09-6B69-4223-8C0E-FCA9D036DB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EA4C84-D07F-44EF-B53B-F19480FCBB78}" type="datetime1">
              <a:rPr lang="ko-KR" altLang="en-US"/>
              <a:pPr>
                <a:defRPr/>
              </a:pPr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1A9630-B806-427E-B222-1ADA5BA4D4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1" r:id="rId4"/>
    <p:sldLayoutId id="2147483682" r:id="rId5"/>
    <p:sldLayoutId id="2147483687" r:id="rId6"/>
    <p:sldLayoutId id="2147483688" r:id="rId7"/>
    <p:sldLayoutId id="2147483689" r:id="rId8"/>
    <p:sldLayoutId id="2147483690" r:id="rId9"/>
    <p:sldLayoutId id="2147483683" r:id="rId10"/>
    <p:sldLayoutId id="2147483691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ctrTitle"/>
          </p:nvPr>
        </p:nvSpPr>
        <p:spPr>
          <a:xfrm>
            <a:off x="1219200" y="3929066"/>
            <a:ext cx="6858000" cy="928694"/>
          </a:xfrm>
        </p:spPr>
        <p:txBody>
          <a:bodyPr/>
          <a:lstStyle/>
          <a:p>
            <a:pPr eaLnBrk="1" hangingPunct="1">
              <a:lnSpc>
                <a:spcPts val="2000"/>
              </a:lnSpc>
            </a:pPr>
            <a:r>
              <a:rPr lang="ko-KR" altLang="en-US" sz="2800" dirty="0" err="1">
                <a:latin typeface="굴림" charset="-127"/>
                <a:ea typeface="굴림" charset="-127"/>
              </a:rPr>
              <a:t>무결성</a:t>
            </a:r>
            <a:r>
              <a:rPr lang="ko-KR" altLang="en-US" sz="2800" dirty="0">
                <a:latin typeface="굴림" charset="-127"/>
                <a:ea typeface="굴림" charset="-127"/>
              </a:rPr>
              <a:t> 제약조건 설정 </a:t>
            </a:r>
            <a:r>
              <a:rPr lang="en-US" altLang="ko-KR" sz="2800" dirty="0">
                <a:latin typeface="굴림" charset="-127"/>
                <a:ea typeface="굴림" charset="-127"/>
              </a:rPr>
              <a:t>(SQL </a:t>
            </a:r>
            <a:r>
              <a:rPr lang="ko-KR" altLang="en-US" sz="2800" dirty="0">
                <a:latin typeface="굴림" charset="-127"/>
                <a:ea typeface="굴림" charset="-127"/>
              </a:rPr>
              <a:t>실습</a:t>
            </a:r>
            <a:r>
              <a:rPr lang="en-US" altLang="ko-KR" sz="2800" dirty="0">
                <a:latin typeface="굴림" charset="-127"/>
                <a:ea typeface="굴림" charset="-127"/>
              </a:rPr>
              <a:t>)</a:t>
            </a:r>
            <a:endParaRPr lang="ko-KR" altLang="en-US" sz="2600" dirty="0" smtClean="0">
              <a:latin typeface="굴림" charset="-127"/>
              <a:ea typeface="굴림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87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</a:t>
            </a:r>
            <a:r>
              <a:rPr lang="ko-KR" altLang="en-US" dirty="0" smtClean="0"/>
              <a:t>의 생성 </a:t>
            </a:r>
            <a:r>
              <a:rPr lang="en-US" altLang="ko-KR" dirty="0" smtClean="0"/>
              <a:t>(SQL</a:t>
            </a:r>
            <a:r>
              <a:rPr lang="ko-KR" altLang="en-US" dirty="0" smtClean="0"/>
              <a:t>을 이용한 방법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/>
            <a:r>
              <a:rPr lang="en-US" altLang="ko-KR" sz="2500" b="1" dirty="0" smtClean="0">
                <a:solidFill>
                  <a:srgbClr val="0066FF"/>
                </a:solidFill>
              </a:rPr>
              <a:t>[</a:t>
            </a:r>
            <a:r>
              <a:rPr lang="ko-KR" altLang="en-US" sz="2500" b="1" dirty="0" smtClean="0">
                <a:solidFill>
                  <a:srgbClr val="0066FF"/>
                </a:solidFill>
              </a:rPr>
              <a:t>예제 </a:t>
            </a:r>
            <a:r>
              <a:rPr lang="en-US" altLang="ko-KR" sz="2500" b="1" dirty="0" smtClean="0">
                <a:solidFill>
                  <a:srgbClr val="0066FF"/>
                </a:solidFill>
              </a:rPr>
              <a:t>1]</a:t>
            </a:r>
            <a:r>
              <a:rPr lang="en-US" altLang="ko-KR" sz="2500" dirty="0" smtClean="0"/>
              <a:t> 2009</a:t>
            </a:r>
            <a:r>
              <a:rPr lang="ko-KR" altLang="en-US" sz="2500" dirty="0" smtClean="0"/>
              <a:t>년 가을 학기에 물리학과에서 제공한 모든 수업의 정보와 수업이 이루어진 건물과 강의실 번화의 목록을 가지고 있는 </a:t>
            </a:r>
            <a:r>
              <a:rPr lang="en-US" altLang="ko-KR" sz="2500" dirty="0" smtClean="0"/>
              <a:t>View</a:t>
            </a:r>
            <a:r>
              <a:rPr lang="ko-KR" altLang="en-US" sz="2500" dirty="0" smtClean="0"/>
              <a:t>를 생성</a:t>
            </a:r>
          </a:p>
          <a:p>
            <a:pPr marL="731838" lvl="1" indent="-457200">
              <a:buFont typeface="Wingdings" pitchFamily="2" charset="2"/>
              <a:buAutoNum type="arabicPeriod"/>
            </a:pPr>
            <a:r>
              <a:rPr lang="en-US" altLang="ko-KR" dirty="0" smtClean="0"/>
              <a:t>SQL</a:t>
            </a:r>
            <a:r>
              <a:rPr lang="ko-KR" altLang="en-US" dirty="0" smtClean="0"/>
              <a:t>문을 먼저 작성</a:t>
            </a:r>
          </a:p>
          <a:p>
            <a:pPr marL="1112837" lvl="2" indent="-381000">
              <a:buFont typeface="Wingdings" pitchFamily="2" charset="2"/>
              <a:buNone/>
            </a:pPr>
            <a:r>
              <a:rPr lang="en-US" altLang="ko-KR" b="1" dirty="0" smtClean="0"/>
              <a:t>SELECT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course.course_id,sec_id,building,room_number</a:t>
            </a:r>
            <a:endParaRPr lang="en-US" altLang="ko-KR" dirty="0" smtClean="0"/>
          </a:p>
          <a:p>
            <a:pPr marL="1112837" lvl="2" indent="-381000">
              <a:buFont typeface="Wingdings" pitchFamily="2" charset="2"/>
              <a:buNone/>
            </a:pPr>
            <a:r>
              <a:rPr lang="en-US" altLang="ko-KR" b="1" dirty="0" smtClean="0"/>
              <a:t>FROM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course,section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1112837" lvl="2" indent="-381000">
              <a:buFont typeface="Wingdings" pitchFamily="2" charset="2"/>
              <a:buNone/>
            </a:pPr>
            <a:r>
              <a:rPr lang="en-US" altLang="ko-KR" b="1" dirty="0" smtClean="0"/>
              <a:t>WHERE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course.course_id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section.course_id</a:t>
            </a:r>
            <a:endParaRPr lang="en-US" altLang="ko-KR" dirty="0" smtClean="0"/>
          </a:p>
          <a:p>
            <a:pPr marL="1112837" lvl="2" indent="-381000">
              <a:buFont typeface="Wingdings" pitchFamily="2" charset="2"/>
              <a:buNone/>
            </a:pPr>
            <a:r>
              <a:rPr lang="en-US" altLang="ko-KR" dirty="0"/>
              <a:t>		</a:t>
            </a:r>
            <a:r>
              <a:rPr lang="en-US" altLang="ko-KR" b="1" dirty="0" smtClean="0"/>
              <a:t>and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course.dept_name</a:t>
            </a:r>
            <a:r>
              <a:rPr lang="en-US" altLang="ko-KR" dirty="0" smtClean="0"/>
              <a:t> = ‘Physics’</a:t>
            </a:r>
          </a:p>
          <a:p>
            <a:pPr marL="1112837" lvl="2" indent="-381000">
              <a:buFont typeface="Wingdings" pitchFamily="2" charset="2"/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b="1" dirty="0" smtClean="0"/>
              <a:t>and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section.semester</a:t>
            </a:r>
            <a:r>
              <a:rPr lang="en-US" altLang="ko-KR" dirty="0" smtClean="0"/>
              <a:t> = ‘Fall’</a:t>
            </a:r>
          </a:p>
          <a:p>
            <a:pPr marL="1112837" lvl="2" indent="-381000">
              <a:buFont typeface="Wingdings" pitchFamily="2" charset="2"/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b="1" dirty="0" smtClean="0"/>
              <a:t>and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section.year</a:t>
            </a:r>
            <a:r>
              <a:rPr lang="en-US" altLang="ko-KR" dirty="0" smtClean="0"/>
              <a:t> = ‘2009’</a:t>
            </a:r>
          </a:p>
          <a:p>
            <a:pPr marL="731838" lvl="1" indent="-457200">
              <a:buFont typeface="Wingdings" pitchFamily="2" charset="2"/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CREATE VIEW </a:t>
            </a: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err="1" smtClean="0">
                <a:solidFill>
                  <a:srgbClr val="0070C0"/>
                </a:solidFill>
              </a:rPr>
              <a:t>뷰이름</a:t>
            </a:r>
            <a:r>
              <a:rPr lang="en-US" altLang="ko-KR" dirty="0" smtClean="0">
                <a:solidFill>
                  <a:srgbClr val="0070C0"/>
                </a:solidFill>
              </a:rPr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AS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절을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앞에 추가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7691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</a:t>
            </a:r>
            <a:r>
              <a:rPr lang="ko-KR" altLang="en-US" dirty="0" smtClean="0"/>
              <a:t>의 생성 </a:t>
            </a:r>
            <a:r>
              <a:rPr lang="en-US" altLang="ko-KR" dirty="0" smtClean="0"/>
              <a:t>(SQL</a:t>
            </a:r>
            <a:r>
              <a:rPr lang="ko-KR" altLang="en-US" dirty="0" smtClean="0"/>
              <a:t>문을 이용한 방법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2" indent="-273050">
              <a:spcBef>
                <a:spcPts val="600"/>
              </a:spcBef>
              <a:buClr>
                <a:schemeClr val="accent1"/>
              </a:buClr>
            </a:pPr>
            <a:r>
              <a:rPr lang="ko-KR" altLang="en-US" sz="2500" dirty="0" err="1" smtClean="0"/>
              <a:t>뷰</a:t>
            </a:r>
            <a:r>
              <a:rPr lang="ko-KR" altLang="en-US" sz="2500" dirty="0" smtClean="0"/>
              <a:t> 이름을 </a:t>
            </a:r>
            <a:r>
              <a:rPr lang="en-US" altLang="ko-KR" b="1" dirty="0" smtClean="0">
                <a:solidFill>
                  <a:srgbClr val="FF0000"/>
                </a:solidFill>
              </a:rPr>
              <a:t>create </a:t>
            </a:r>
            <a:r>
              <a:rPr lang="en-US" altLang="ko-KR" b="1" dirty="0">
                <a:solidFill>
                  <a:srgbClr val="FF0000"/>
                </a:solidFill>
              </a:rPr>
              <a:t>view physics_fall_2009 </a:t>
            </a:r>
            <a:r>
              <a:rPr lang="en-US" altLang="ko-KR" b="1" dirty="0" smtClean="0">
                <a:solidFill>
                  <a:srgbClr val="FF0000"/>
                </a:solidFill>
              </a:rPr>
              <a:t>as </a:t>
            </a:r>
            <a:r>
              <a:rPr lang="ko-KR" altLang="en-US" sz="2500" dirty="0" smtClean="0"/>
              <a:t>라고 정의한 뷰 정의 </a:t>
            </a:r>
            <a:r>
              <a:rPr lang="en-US" altLang="ko-KR" sz="2500" dirty="0" smtClean="0"/>
              <a:t>SQL</a:t>
            </a:r>
            <a:r>
              <a:rPr lang="ko-KR" altLang="en-US" sz="2500" dirty="0" smtClean="0"/>
              <a:t>문</a:t>
            </a:r>
          </a:p>
          <a:p>
            <a:pPr lvl="1">
              <a:buFont typeface="Wingdings" pitchFamily="2" charset="2"/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CREATE VIEW </a:t>
            </a:r>
            <a:r>
              <a:rPr lang="en-US" altLang="ko-KR" b="1" dirty="0">
                <a:solidFill>
                  <a:srgbClr val="00B0F0"/>
                </a:solidFill>
              </a:rPr>
              <a:t>physics_fall_2009</a:t>
            </a:r>
            <a:r>
              <a:rPr lang="en-US" altLang="ko-KR" b="1" dirty="0">
                <a:solidFill>
                  <a:srgbClr val="FF0000"/>
                </a:solidFill>
              </a:rPr>
              <a:t> AS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1112837" lvl="2" indent="-381000">
              <a:buFont typeface="Wingdings" pitchFamily="2" charset="2"/>
              <a:buNone/>
            </a:pPr>
            <a:r>
              <a:rPr lang="en-US" altLang="ko-KR" b="1" dirty="0"/>
              <a:t>SELECT </a:t>
            </a:r>
            <a:r>
              <a:rPr lang="en-US" altLang="ko-KR" dirty="0"/>
              <a:t>  </a:t>
            </a:r>
            <a:r>
              <a:rPr lang="en-US" altLang="ko-KR" dirty="0" err="1"/>
              <a:t>course.course_id,sec_id,building,room_number</a:t>
            </a:r>
            <a:endParaRPr lang="en-US" altLang="ko-KR" dirty="0"/>
          </a:p>
          <a:p>
            <a:pPr marL="1112837" lvl="2" indent="-381000">
              <a:buFont typeface="Wingdings" pitchFamily="2" charset="2"/>
              <a:buNone/>
            </a:pPr>
            <a:r>
              <a:rPr lang="en-US" altLang="ko-KR" b="1" dirty="0"/>
              <a:t>FROM</a:t>
            </a:r>
            <a:r>
              <a:rPr lang="en-US" altLang="ko-KR" dirty="0"/>
              <a:t>   </a:t>
            </a:r>
            <a:r>
              <a:rPr lang="en-US" altLang="ko-KR" dirty="0" err="1"/>
              <a:t>course,section</a:t>
            </a:r>
            <a:r>
              <a:rPr lang="en-US" altLang="ko-KR" dirty="0"/>
              <a:t> </a:t>
            </a:r>
          </a:p>
          <a:p>
            <a:pPr marL="1112837" lvl="2" indent="-381000">
              <a:buFont typeface="Wingdings" pitchFamily="2" charset="2"/>
              <a:buNone/>
            </a:pPr>
            <a:r>
              <a:rPr lang="en-US" altLang="ko-KR" b="1" dirty="0"/>
              <a:t>WHERE</a:t>
            </a:r>
            <a:r>
              <a:rPr lang="en-US" altLang="ko-KR" dirty="0"/>
              <a:t>  </a:t>
            </a:r>
            <a:r>
              <a:rPr lang="en-US" altLang="ko-KR" dirty="0" err="1"/>
              <a:t>course.course_id</a:t>
            </a:r>
            <a:r>
              <a:rPr lang="en-US" altLang="ko-KR" dirty="0"/>
              <a:t> = </a:t>
            </a:r>
            <a:r>
              <a:rPr lang="en-US" altLang="ko-KR" dirty="0" err="1"/>
              <a:t>section.course_id</a:t>
            </a:r>
            <a:endParaRPr lang="en-US" altLang="ko-KR" dirty="0"/>
          </a:p>
          <a:p>
            <a:pPr marL="1112837" lvl="2" indent="-381000">
              <a:buFont typeface="Wingdings" pitchFamily="2" charset="2"/>
              <a:buNone/>
            </a:pPr>
            <a:r>
              <a:rPr lang="en-US" altLang="ko-KR" dirty="0"/>
              <a:t>		</a:t>
            </a:r>
            <a:r>
              <a:rPr lang="en-US" altLang="ko-KR" b="1" dirty="0"/>
              <a:t>and</a:t>
            </a:r>
            <a:r>
              <a:rPr lang="en-US" altLang="ko-KR" dirty="0"/>
              <a:t> </a:t>
            </a:r>
            <a:r>
              <a:rPr lang="en-US" altLang="ko-KR" dirty="0" err="1"/>
              <a:t>course.dept_name</a:t>
            </a:r>
            <a:r>
              <a:rPr lang="en-US" altLang="ko-KR" dirty="0"/>
              <a:t> = ‘Physics’</a:t>
            </a:r>
          </a:p>
          <a:p>
            <a:pPr marL="1112837" lvl="2" indent="-381000">
              <a:buFont typeface="Wingdings" pitchFamily="2" charset="2"/>
              <a:buNone/>
            </a:pPr>
            <a:r>
              <a:rPr lang="en-US" altLang="ko-KR" dirty="0"/>
              <a:t>		</a:t>
            </a:r>
            <a:r>
              <a:rPr lang="en-US" altLang="ko-KR" b="1" dirty="0"/>
              <a:t>and</a:t>
            </a:r>
            <a:r>
              <a:rPr lang="en-US" altLang="ko-KR" dirty="0"/>
              <a:t> </a:t>
            </a:r>
            <a:r>
              <a:rPr lang="en-US" altLang="ko-KR" dirty="0" err="1"/>
              <a:t>section.semester</a:t>
            </a:r>
            <a:r>
              <a:rPr lang="en-US" altLang="ko-KR" dirty="0"/>
              <a:t> = ‘Fall’</a:t>
            </a:r>
          </a:p>
          <a:p>
            <a:pPr marL="1112837" lvl="2" indent="-381000">
              <a:buFont typeface="Wingdings" pitchFamily="2" charset="2"/>
              <a:buNone/>
            </a:pPr>
            <a:r>
              <a:rPr lang="en-US" altLang="ko-KR" dirty="0"/>
              <a:t>		</a:t>
            </a:r>
            <a:r>
              <a:rPr lang="en-US" altLang="ko-KR" b="1" dirty="0"/>
              <a:t>and</a:t>
            </a:r>
            <a:r>
              <a:rPr lang="en-US" altLang="ko-KR" dirty="0"/>
              <a:t> </a:t>
            </a:r>
            <a:r>
              <a:rPr lang="en-US" altLang="ko-KR" dirty="0" err="1"/>
              <a:t>section.year</a:t>
            </a:r>
            <a:r>
              <a:rPr lang="en-US" altLang="ko-KR" dirty="0"/>
              <a:t> = ‘2009’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544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</a:t>
            </a:r>
            <a:r>
              <a:rPr lang="ko-KR" altLang="en-US" dirty="0" smtClean="0"/>
              <a:t>의 생성</a:t>
            </a:r>
            <a:r>
              <a:rPr lang="en-US" altLang="ko-KR" dirty="0" smtClean="0"/>
              <a:t> (SQL</a:t>
            </a:r>
            <a:r>
              <a:rPr lang="ko-KR" altLang="en-US" dirty="0" smtClean="0"/>
              <a:t>문을 이용한 방법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756" y="4509120"/>
            <a:ext cx="7860676" cy="147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92088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9417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</a:t>
            </a:r>
            <a:r>
              <a:rPr lang="ko-KR" altLang="en-US" dirty="0" smtClean="0"/>
              <a:t>의 생성</a:t>
            </a:r>
            <a:r>
              <a:rPr lang="en-US" altLang="ko-KR" dirty="0" smtClean="0"/>
              <a:t>(GUI</a:t>
            </a:r>
            <a:r>
              <a:rPr lang="ko-KR" altLang="en-US" dirty="0" smtClean="0"/>
              <a:t>환경을 이용하는 방법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0" y="1219200"/>
            <a:ext cx="4114800" cy="4937760"/>
          </a:xfrm>
        </p:spPr>
        <p:txBody>
          <a:bodyPr/>
          <a:lstStyle/>
          <a:p>
            <a:r>
              <a:rPr lang="en-US" altLang="ko-KR" sz="2800" dirty="0" smtClean="0"/>
              <a:t>Management Studio</a:t>
            </a:r>
            <a:r>
              <a:rPr lang="ko-KR" altLang="en-US" sz="2800" dirty="0" smtClean="0"/>
              <a:t>에서 데이터베이스의 트리를 확장하면 </a:t>
            </a:r>
            <a:r>
              <a:rPr lang="en-US" altLang="ko-KR" sz="2800" dirty="0" smtClean="0"/>
              <a:t>‘</a:t>
            </a:r>
            <a:r>
              <a:rPr lang="ko-KR" altLang="en-US" sz="2800" dirty="0" err="1" smtClean="0"/>
              <a:t>뷰</a:t>
            </a:r>
            <a:r>
              <a:rPr lang="en-US" altLang="ko-KR" sz="2800" dirty="0" smtClean="0"/>
              <a:t>’</a:t>
            </a:r>
            <a:r>
              <a:rPr lang="ko-KR" altLang="en-US" sz="2800" dirty="0" smtClean="0"/>
              <a:t>라는 항목이 보인다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r>
              <a:rPr lang="ko-KR" altLang="en-US" sz="2800" dirty="0" smtClean="0"/>
              <a:t>마우스 오른쪽 버튼을 눌러 </a:t>
            </a:r>
            <a:r>
              <a:rPr lang="en-US" altLang="ko-KR" sz="2800" dirty="0" smtClean="0"/>
              <a:t>‘</a:t>
            </a:r>
            <a:r>
              <a:rPr lang="ko-KR" altLang="en-US" sz="2800" dirty="0" smtClean="0"/>
              <a:t>새 </a:t>
            </a:r>
            <a:r>
              <a:rPr lang="ko-KR" altLang="en-US" sz="2800" dirty="0" err="1" smtClean="0"/>
              <a:t>뷰</a:t>
            </a:r>
            <a:r>
              <a:rPr lang="en-US" altLang="ko-KR" sz="2800" dirty="0" smtClean="0"/>
              <a:t>’</a:t>
            </a:r>
            <a:r>
              <a:rPr lang="ko-KR" altLang="en-US" sz="2800" dirty="0" smtClean="0"/>
              <a:t>라는 메뉴을 선택한다</a:t>
            </a:r>
          </a:p>
          <a:p>
            <a:endParaRPr lang="ko-KR" altLang="en-US" sz="24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6" name="Picture 2" descr="C:\Users\Vienna\Desktop\캡쳐 뜬 것\K-20091115-205218-3.jpg"/>
          <p:cNvPicPr>
            <a:picLocks noChangeAspect="1" noChangeArrowheads="1"/>
          </p:cNvPicPr>
          <p:nvPr/>
        </p:nvPicPr>
        <p:blipFill>
          <a:blip r:embed="rId3" cstate="print"/>
          <a:srcRect r="3090"/>
          <a:stretch>
            <a:fillRect/>
          </a:stretch>
        </p:blipFill>
        <p:spPr bwMode="auto">
          <a:xfrm>
            <a:off x="54125" y="1588142"/>
            <a:ext cx="4373859" cy="39290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13192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</a:t>
            </a:r>
            <a:r>
              <a:rPr lang="ko-KR" altLang="en-US" dirty="0" smtClean="0"/>
              <a:t>의 생성</a:t>
            </a:r>
            <a:r>
              <a:rPr lang="en-US" altLang="ko-KR" dirty="0" smtClean="0"/>
              <a:t>(GUI</a:t>
            </a:r>
            <a:r>
              <a:rPr lang="ko-KR" altLang="en-US" dirty="0" smtClean="0"/>
              <a:t>환경을 이용하는 방법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32040" y="1219200"/>
            <a:ext cx="3754760" cy="4937760"/>
          </a:xfrm>
        </p:spPr>
        <p:txBody>
          <a:bodyPr/>
          <a:lstStyle/>
          <a:p>
            <a:r>
              <a:rPr lang="ko-KR" altLang="en-US" sz="2800" dirty="0" smtClean="0"/>
              <a:t>새 </a:t>
            </a:r>
            <a:r>
              <a:rPr lang="ko-KR" altLang="en-US" sz="2800" dirty="0" err="1" smtClean="0"/>
              <a:t>뷰를</a:t>
            </a:r>
            <a:r>
              <a:rPr lang="ko-KR" altLang="en-US" sz="2800" dirty="0" smtClean="0"/>
              <a:t> 누르면 왼쪽 그림과 같이 테이블 추가하는 창이 생성된다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47053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2719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</a:t>
            </a:r>
            <a:r>
              <a:rPr lang="ko-KR" altLang="en-US" dirty="0" smtClean="0"/>
              <a:t>의 생성</a:t>
            </a:r>
            <a:r>
              <a:rPr lang="en-US" altLang="ko-KR" dirty="0" smtClean="0"/>
              <a:t>(GUI</a:t>
            </a:r>
            <a:r>
              <a:rPr lang="ko-KR" altLang="en-US" dirty="0" smtClean="0"/>
              <a:t>환경을 이용하는 방법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716016" y="1219200"/>
            <a:ext cx="3970784" cy="4937760"/>
          </a:xfrm>
        </p:spPr>
        <p:txBody>
          <a:bodyPr/>
          <a:lstStyle/>
          <a:p>
            <a:r>
              <a:rPr lang="en-US" altLang="ko-KR" sz="2400" dirty="0" smtClean="0"/>
              <a:t>Instructor, advisor, student </a:t>
            </a:r>
            <a:r>
              <a:rPr lang="ko-KR" altLang="en-US" sz="2400" dirty="0" smtClean="0"/>
              <a:t>테이블을 모두 선택한다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r>
              <a:rPr lang="ko-KR" altLang="en-US" sz="2400" dirty="0" smtClean="0"/>
              <a:t>추가 버튼을 누르고 닫기 버튼을 누른다</a:t>
            </a:r>
            <a:r>
              <a:rPr lang="en-US" altLang="ko-KR" sz="2400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773" y="1196752"/>
            <a:ext cx="47053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12136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</a:t>
            </a:r>
            <a:r>
              <a:rPr lang="ko-KR" altLang="en-US" dirty="0" smtClean="0"/>
              <a:t>의 생성</a:t>
            </a:r>
            <a:r>
              <a:rPr lang="en-US" altLang="ko-KR" dirty="0" smtClean="0"/>
              <a:t>(GUI</a:t>
            </a:r>
            <a:r>
              <a:rPr lang="ko-KR" altLang="en-US" dirty="0" smtClean="0"/>
              <a:t>환경을 이용하는 방법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64088" y="1219200"/>
            <a:ext cx="3322712" cy="49377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다이어그램에서 </a:t>
            </a:r>
            <a:r>
              <a:rPr lang="ko-KR" altLang="en-US" sz="2400" dirty="0" err="1" smtClean="0"/>
              <a:t>뷰에</a:t>
            </a:r>
            <a:r>
              <a:rPr lang="ko-KR" altLang="en-US" sz="2400" dirty="0" smtClean="0"/>
              <a:t> 나타내고 싶은 </a:t>
            </a:r>
            <a:r>
              <a:rPr lang="ko-KR" altLang="en-US" sz="2400" dirty="0" err="1" smtClean="0"/>
              <a:t>컬럼들을</a:t>
            </a:r>
            <a:r>
              <a:rPr lang="ko-KR" altLang="en-US" sz="2400" dirty="0" smtClean="0"/>
              <a:t> 선택한다</a:t>
            </a:r>
          </a:p>
          <a:p>
            <a:pPr>
              <a:lnSpc>
                <a:spcPct val="90000"/>
              </a:lnSpc>
            </a:pPr>
            <a:endParaRPr lang="en-US" altLang="ko-KR" sz="2400" dirty="0" smtClean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실행 버튼을 눌러 실행해 보고 결과가 제대로 생성이 되면 저장버튼을 눌러 </a:t>
            </a:r>
            <a:r>
              <a:rPr lang="ko-KR" altLang="en-US" sz="2400" dirty="0" err="1" smtClean="0"/>
              <a:t>뷰</a:t>
            </a:r>
            <a:r>
              <a:rPr lang="ko-KR" altLang="en-US" sz="2400" dirty="0" smtClean="0"/>
              <a:t> 이름을 적어주고 저장 후 마친다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924" y="1196752"/>
            <a:ext cx="522819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925" y="3717032"/>
            <a:ext cx="5228198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84543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</a:t>
            </a:r>
            <a:r>
              <a:rPr lang="ko-KR" altLang="en-US" dirty="0" smtClean="0"/>
              <a:t>를 이용한 검색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7"/>
            <a:ext cx="8136904" cy="4371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92271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</a:t>
            </a:r>
            <a:r>
              <a:rPr lang="ko-KR" altLang="en-US" dirty="0" smtClean="0"/>
              <a:t>의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r>
              <a:rPr lang="ko-KR" altLang="en-US" dirty="0" smtClean="0"/>
              <a:t> 삭제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</a:t>
            </a:r>
          </a:p>
          <a:p>
            <a:pPr lvl="1">
              <a:buFont typeface="Wingdings" pitchFamily="2" charset="2"/>
              <a:buNone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DROP VIEW </a:t>
            </a:r>
            <a:r>
              <a:rPr lang="en-US" altLang="ko-KR" b="1" dirty="0" smtClean="0">
                <a:solidFill>
                  <a:srgbClr val="0070C0"/>
                </a:solidFill>
              </a:rPr>
              <a:t>[</a:t>
            </a:r>
            <a:r>
              <a:rPr lang="ko-KR" altLang="en-US" b="1" dirty="0" err="1" smtClean="0">
                <a:solidFill>
                  <a:srgbClr val="0070C0"/>
                </a:solidFill>
              </a:rPr>
              <a:t>뷰</a:t>
            </a:r>
            <a:r>
              <a:rPr lang="ko-KR" altLang="en-US" b="1" dirty="0" smtClean="0">
                <a:solidFill>
                  <a:srgbClr val="0070C0"/>
                </a:solidFill>
              </a:rPr>
              <a:t> 이름</a:t>
            </a:r>
            <a:r>
              <a:rPr lang="en-US" altLang="ko-KR" b="1" dirty="0" smtClean="0">
                <a:solidFill>
                  <a:srgbClr val="0070C0"/>
                </a:solidFill>
              </a:rPr>
              <a:t>]</a:t>
            </a:r>
          </a:p>
          <a:p>
            <a:pPr lvl="1">
              <a:buFont typeface="Wingdings" pitchFamily="2" charset="2"/>
              <a:buNone/>
            </a:pPr>
            <a:endParaRPr lang="en-US" altLang="ko-KR" b="1" dirty="0" smtClean="0"/>
          </a:p>
          <a:p>
            <a:pPr lvl="1">
              <a:buFont typeface="Wingdings" pitchFamily="2" charset="2"/>
              <a:buNone/>
            </a:pPr>
            <a:r>
              <a:rPr lang="en-US" altLang="ko-KR" b="1" dirty="0" smtClean="0"/>
              <a:t>ex) </a:t>
            </a:r>
            <a:r>
              <a:rPr lang="en-US" altLang="ko-KR" b="1" dirty="0" smtClean="0">
                <a:solidFill>
                  <a:srgbClr val="FF0000"/>
                </a:solidFill>
              </a:rPr>
              <a:t>DROP VIEW </a:t>
            </a:r>
            <a:r>
              <a:rPr lang="en-US" altLang="ko-KR" b="1" dirty="0" smtClean="0">
                <a:solidFill>
                  <a:srgbClr val="00B0F0"/>
                </a:solidFill>
              </a:rPr>
              <a:t>View_1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66308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Stored Procedure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 smtClean="0"/>
              <a:t>일반 </a:t>
            </a:r>
            <a:r>
              <a:rPr lang="en-US" altLang="ko-KR" b="1" dirty="0" smtClean="0"/>
              <a:t>SQL:</a:t>
            </a:r>
            <a:r>
              <a:rPr lang="en-US" altLang="ko-KR" dirty="0" smtClean="0"/>
              <a:t>  </a:t>
            </a:r>
            <a:r>
              <a:rPr lang="ko-KR" altLang="en-US" dirty="0" smtClean="0"/>
              <a:t>반복해서 실행 될 때 각 행마다 </a:t>
            </a:r>
            <a:r>
              <a:rPr lang="ko-KR" altLang="en-US" dirty="0" err="1" smtClean="0"/>
              <a:t>파싱되어야</a:t>
            </a:r>
            <a:r>
              <a:rPr lang="ko-KR" altLang="en-US" dirty="0" smtClean="0"/>
              <a:t> 하고 모든 객체 참조를 그때그때 체크해야 함</a:t>
            </a:r>
          </a:p>
          <a:p>
            <a:r>
              <a:rPr lang="en-US" altLang="ko-KR" b="1" dirty="0" smtClean="0"/>
              <a:t>Stored Procedure :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첫 실행에 의해 최적화된 </a:t>
            </a:r>
            <a:r>
              <a:rPr lang="en-US" altLang="ko-KR" dirty="0" smtClean="0"/>
              <a:t>Query Plan</a:t>
            </a:r>
            <a:r>
              <a:rPr lang="ko-KR" altLang="en-US" dirty="0" smtClean="0"/>
              <a:t>이 생성되어 다음번의 실행에서는 이를 재사용하여 효율성을 증대시킴 </a:t>
            </a:r>
          </a:p>
          <a:p>
            <a:pPr lvl="1"/>
            <a:r>
              <a:rPr lang="ko-KR" altLang="en-US" dirty="0" err="1" smtClean="0"/>
              <a:t>트리거와의</a:t>
            </a:r>
            <a:r>
              <a:rPr lang="ko-KR" altLang="en-US" dirty="0" smtClean="0"/>
              <a:t> 가장 큰 차이로 매개변수 사용가능</a:t>
            </a:r>
          </a:p>
          <a:p>
            <a:r>
              <a:rPr lang="ko-KR" altLang="en-US" dirty="0" smtClean="0"/>
              <a:t>저장 프로시저를 사용하면 다음과 같은 이점이 있다</a:t>
            </a:r>
          </a:p>
          <a:p>
            <a:pPr lvl="1"/>
            <a:r>
              <a:rPr lang="ko-KR" altLang="en-US" dirty="0" smtClean="0"/>
              <a:t>네트워크 </a:t>
            </a:r>
            <a:r>
              <a:rPr lang="ko-KR" altLang="en-US" dirty="0" err="1" smtClean="0"/>
              <a:t>통신량</a:t>
            </a:r>
            <a:r>
              <a:rPr lang="ko-KR" altLang="en-US" dirty="0" smtClean="0"/>
              <a:t> 감소</a:t>
            </a:r>
          </a:p>
          <a:p>
            <a:pPr lvl="1"/>
            <a:r>
              <a:rPr lang="ko-KR" altLang="en-US" dirty="0" err="1" smtClean="0"/>
              <a:t>재사용성</a:t>
            </a:r>
            <a:r>
              <a:rPr lang="ko-KR" altLang="en-US" dirty="0" smtClean="0"/>
              <a:t> 증가</a:t>
            </a:r>
          </a:p>
          <a:p>
            <a:pPr lvl="1"/>
            <a:r>
              <a:rPr lang="ko-KR" altLang="en-US" dirty="0" smtClean="0"/>
              <a:t>에러감소 및 보안 강화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151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실습용 데이터베이스 스키마 구조</a:t>
            </a:r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16386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3573016"/>
            <a:ext cx="8283854" cy="2560861"/>
          </a:xfrm>
        </p:spPr>
        <p:txBody>
          <a:bodyPr/>
          <a:lstStyle/>
          <a:p>
            <a:r>
              <a:rPr lang="ko-KR" altLang="en-US" sz="2400" dirty="0" smtClean="0"/>
              <a:t>왼쪽 그림은 지난 실습에서 사용하였던 데이터베이스 구조를 나타낸 것이다</a:t>
            </a:r>
            <a:r>
              <a:rPr lang="en-US" altLang="ko-KR" sz="2400" dirty="0" smtClean="0"/>
              <a:t>.</a:t>
            </a:r>
          </a:p>
          <a:p>
            <a:endParaRPr lang="ko-KR" altLang="en-US" sz="2400" dirty="0" smtClean="0"/>
          </a:p>
          <a:p>
            <a:r>
              <a:rPr lang="ko-KR" altLang="en-US" sz="2400" dirty="0" smtClean="0"/>
              <a:t>기존 내용을 토대로 왼쪽과 같은 스키마 구조를 만들고 </a:t>
            </a:r>
            <a:r>
              <a:rPr lang="en-US" altLang="ko-KR" sz="2400" dirty="0" smtClean="0"/>
              <a:t>Primary Key</a:t>
            </a:r>
            <a:r>
              <a:rPr lang="ko-KR" altLang="en-US" sz="2400" dirty="0" smtClean="0"/>
              <a:t>와  </a:t>
            </a:r>
            <a:r>
              <a:rPr lang="en-US" altLang="ko-KR" sz="2400" dirty="0" smtClean="0"/>
              <a:t>Foreign Key</a:t>
            </a:r>
            <a:r>
              <a:rPr lang="ko-KR" altLang="en-US" sz="2400" dirty="0" smtClean="0"/>
              <a:t>제약조건을 설정한다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16387" name="바닥글 개체 틀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>
                <a:ea typeface="굴림" charset="-127"/>
              </a:rPr>
              <a:t>Database Laboratory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638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7D6062-E3BF-4E23-8BA3-CAFE70522F2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48125"/>
            <a:ext cx="60388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104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stored procedure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시스템에서 기본적으로 제공하는 </a:t>
            </a:r>
            <a:r>
              <a:rPr lang="en-US" altLang="ko-KR" dirty="0" smtClean="0"/>
              <a:t>stored procedure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서버에서 대부분의 관리 프로그램들은 이것을 통해 수행이 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3528" y="2741513"/>
          <a:ext cx="8640763" cy="3279775"/>
        </p:xfrm>
        <a:graphic>
          <a:graphicData uri="http://schemas.openxmlformats.org/drawingml/2006/table">
            <a:tbl>
              <a:tblPr/>
              <a:tblGrid>
                <a:gridCol w="1873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24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프로시저명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사용형식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 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sp_help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sp_help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[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테이블명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모튼 오브젝트의 형식과 그 정보를 출력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sp_databases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sp_databases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자신의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SQL-SERVER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데이터베이스들을 나열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sp_keys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sp_keys [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테이블명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테이블의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foreign key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정보 출력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sp_helptext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sp_helptext [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테이블명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View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나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Stored procedure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정의한 소스를 출력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sp_depends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sp_depends [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테이블명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테이블이나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뷰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Stored procedure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연관되거나 종속된 객체 출력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65575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Stored Procedure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0070C0"/>
                </a:solidFill>
              </a:rPr>
              <a:t>[</a:t>
            </a:r>
            <a:r>
              <a:rPr lang="ko-KR" altLang="en-US" sz="2400" dirty="0" smtClean="0">
                <a:solidFill>
                  <a:srgbClr val="0070C0"/>
                </a:solidFill>
              </a:rPr>
              <a:t>예제 </a:t>
            </a:r>
            <a:r>
              <a:rPr lang="en-US" altLang="ko-KR" sz="2400" dirty="0" smtClean="0">
                <a:solidFill>
                  <a:srgbClr val="0070C0"/>
                </a:solidFill>
              </a:rPr>
              <a:t>2] </a:t>
            </a:r>
            <a:r>
              <a:rPr lang="ko-KR" altLang="en-US" sz="2400" dirty="0" smtClean="0"/>
              <a:t>앞서 생성한 </a:t>
            </a:r>
            <a:r>
              <a:rPr lang="en-US" altLang="ko-KR" sz="2400" dirty="0"/>
              <a:t>View </a:t>
            </a:r>
            <a:r>
              <a:rPr lang="ko-KR" altLang="en-US" sz="2400" dirty="0" smtClean="0"/>
              <a:t>정의 </a:t>
            </a:r>
            <a:r>
              <a:rPr lang="en-US" altLang="ko-KR" sz="2400" dirty="0" smtClean="0"/>
              <a:t>SQL</a:t>
            </a:r>
            <a:r>
              <a:rPr lang="ko-KR" altLang="en-US" sz="2400" dirty="0" smtClean="0"/>
              <a:t>문을 이용하여 특정이름의 고객에 대한 정보만을 출력하는 저장프로시저를 생성하라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 b="1" dirty="0" smtClean="0">
                <a:solidFill>
                  <a:srgbClr val="FF0000"/>
                </a:solidFill>
              </a:rPr>
              <a:t>CREATE PROCEDURE </a:t>
            </a:r>
            <a:r>
              <a:rPr lang="en-US" altLang="ko-KR" sz="1800" dirty="0" err="1" smtClean="0">
                <a:solidFill>
                  <a:srgbClr val="00B0F0"/>
                </a:solidFill>
              </a:rPr>
              <a:t>advisor_info</a:t>
            </a:r>
            <a:r>
              <a:rPr lang="en-US" altLang="ko-KR" sz="1800" dirty="0" smtClean="0">
                <a:solidFill>
                  <a:srgbClr val="00B0F0"/>
                </a:solidFill>
              </a:rPr>
              <a:t> @</a:t>
            </a:r>
            <a:r>
              <a:rPr lang="en-US" altLang="ko-KR" sz="1800" dirty="0" err="1" smtClean="0">
                <a:solidFill>
                  <a:srgbClr val="00B0F0"/>
                </a:solidFill>
              </a:rPr>
              <a:t>ad_name</a:t>
            </a:r>
            <a:r>
              <a:rPr lang="en-US" altLang="ko-KR" sz="1800" dirty="0" smtClean="0">
                <a:solidFill>
                  <a:srgbClr val="00B0F0"/>
                </a:solidFill>
              </a:rPr>
              <a:t> </a:t>
            </a:r>
            <a:r>
              <a:rPr lang="en-US" altLang="ko-KR" sz="1800" dirty="0" err="1" smtClean="0">
                <a:solidFill>
                  <a:srgbClr val="00B0F0"/>
                </a:solidFill>
              </a:rPr>
              <a:t>varchar</a:t>
            </a:r>
            <a:r>
              <a:rPr lang="en-US" altLang="ko-KR" sz="1800" dirty="0" smtClean="0">
                <a:solidFill>
                  <a:srgbClr val="00B0F0"/>
                </a:solidFill>
              </a:rPr>
              <a:t>(20</a:t>
            </a:r>
            <a:r>
              <a:rPr lang="en-US" altLang="ko-KR" sz="1800" dirty="0">
                <a:solidFill>
                  <a:srgbClr val="00B0F0"/>
                </a:solidFill>
              </a:rPr>
              <a:t>)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AS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 b="1" dirty="0" smtClean="0">
                <a:solidFill>
                  <a:srgbClr val="FF0000"/>
                </a:solidFill>
              </a:rPr>
              <a:t>BEGIN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 b="1" dirty="0" smtClean="0"/>
              <a:t>SELECT </a:t>
            </a:r>
            <a:r>
              <a:rPr lang="en-US" altLang="ko-KR" sz="1800" dirty="0"/>
              <a:t>instructor</a:t>
            </a:r>
            <a:r>
              <a:rPr lang="en-US" altLang="ko-KR" sz="1800" dirty="0" smtClean="0"/>
              <a:t>.*,student.* </a:t>
            </a:r>
            <a:endParaRPr lang="en-US" altLang="ko-KR" sz="1800" dirty="0" smtClean="0"/>
          </a:p>
          <a:p>
            <a:pPr lvl="1">
              <a:buFont typeface="Wingdings" pitchFamily="2" charset="2"/>
              <a:buNone/>
            </a:pPr>
            <a:r>
              <a:rPr lang="en-US" altLang="ko-KR" sz="1800" b="1" dirty="0" smtClean="0"/>
              <a:t>FROM </a:t>
            </a:r>
            <a:r>
              <a:rPr lang="en-US" altLang="ko-KR" sz="1800" dirty="0" smtClean="0"/>
              <a:t>instructor </a:t>
            </a:r>
            <a:r>
              <a:rPr lang="en-US" altLang="ko-KR" sz="1800" b="1" dirty="0" smtClean="0"/>
              <a:t>INNER </a:t>
            </a:r>
            <a:r>
              <a:rPr lang="en-US" altLang="ko-KR" sz="1800" b="1" dirty="0" smtClean="0"/>
              <a:t>JOIN</a:t>
            </a:r>
            <a:endParaRPr lang="en-US" altLang="ko-KR" sz="1800" b="1" dirty="0" smtClean="0"/>
          </a:p>
          <a:p>
            <a:pPr lvl="1">
              <a:buFont typeface="Wingdings" pitchFamily="2" charset="2"/>
              <a:buNone/>
            </a:pPr>
            <a:r>
              <a:rPr lang="en-US" altLang="ko-KR" sz="1800" dirty="0" smtClean="0"/>
              <a:t>         advisor </a:t>
            </a:r>
            <a:r>
              <a:rPr lang="en-US" altLang="ko-KR" sz="1800" b="1" dirty="0" smtClean="0"/>
              <a:t>ON</a:t>
            </a:r>
            <a:r>
              <a:rPr lang="en-US" altLang="ko-KR" sz="1800" dirty="0" smtClean="0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 dirty="0" smtClean="0"/>
              <a:t>		 </a:t>
            </a:r>
            <a:r>
              <a:rPr lang="en-US" altLang="ko-KR" sz="1800" dirty="0"/>
              <a:t>instructor.ID = </a:t>
            </a:r>
            <a:r>
              <a:rPr lang="en-US" altLang="ko-KR" sz="1800" dirty="0" err="1"/>
              <a:t>advisor.I_ID</a:t>
            </a:r>
            <a:r>
              <a:rPr lang="en-US" altLang="ko-KR" sz="1800" dirty="0"/>
              <a:t> </a:t>
            </a:r>
            <a:endParaRPr lang="en-US" altLang="ko-KR" sz="1800" dirty="0" smtClean="0"/>
          </a:p>
          <a:p>
            <a:pPr lvl="1">
              <a:buFont typeface="Wingdings" pitchFamily="2" charset="2"/>
              <a:buNone/>
            </a:pPr>
            <a:r>
              <a:rPr lang="en-US" altLang="ko-KR" sz="1800" b="1" dirty="0" smtClean="0"/>
              <a:t>INNER JOIN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 dirty="0" smtClean="0"/>
              <a:t>		 </a:t>
            </a:r>
            <a:r>
              <a:rPr lang="en-US" altLang="ko-KR" sz="1800" dirty="0"/>
              <a:t>student on student.ID = </a:t>
            </a:r>
            <a:r>
              <a:rPr lang="en-US" altLang="ko-KR" sz="1800" dirty="0" err="1"/>
              <a:t>advisor.S_ID</a:t>
            </a:r>
            <a:r>
              <a:rPr lang="en-US" altLang="ko-KR" sz="1800" dirty="0"/>
              <a:t> </a:t>
            </a:r>
            <a:endParaRPr lang="en-US" altLang="ko-KR" sz="1800" dirty="0" smtClean="0"/>
          </a:p>
          <a:p>
            <a:pPr lvl="1">
              <a:buFont typeface="Wingdings" pitchFamily="2" charset="2"/>
              <a:buNone/>
            </a:pPr>
            <a:r>
              <a:rPr lang="en-US" altLang="ko-KR" sz="1800" b="1" dirty="0" smtClean="0"/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instructor.name = @</a:t>
            </a:r>
            <a:r>
              <a:rPr lang="en-US" altLang="ko-KR" sz="1800" dirty="0" err="1"/>
              <a:t>ad_name</a:t>
            </a:r>
            <a:r>
              <a:rPr lang="en-US" altLang="ko-KR" sz="1800" dirty="0"/>
              <a:t> </a:t>
            </a:r>
            <a:endParaRPr lang="en-US" altLang="ko-KR" sz="1800" dirty="0" smtClean="0"/>
          </a:p>
          <a:p>
            <a:pPr lvl="1">
              <a:buFont typeface="Wingdings" pitchFamily="2" charset="2"/>
              <a:buNone/>
            </a:pPr>
            <a:r>
              <a:rPr lang="en-US" altLang="ko-KR" sz="1800" b="1" dirty="0" smtClean="0">
                <a:solidFill>
                  <a:srgbClr val="FF0000"/>
                </a:solidFill>
              </a:rPr>
              <a:t>END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21730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Stored Procedure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저장 프로시저 실행 구문</a:t>
            </a: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EXEC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err="1" smtClean="0">
                <a:solidFill>
                  <a:srgbClr val="0070C0"/>
                </a:solidFill>
              </a:rPr>
              <a:t>프로시저명</a:t>
            </a:r>
            <a:r>
              <a:rPr lang="en-US" altLang="ko-KR" dirty="0" smtClean="0">
                <a:solidFill>
                  <a:srgbClr val="0070C0"/>
                </a:solidFill>
              </a:rPr>
              <a:t>] [@</a:t>
            </a:r>
            <a:r>
              <a:rPr lang="ko-KR" altLang="en-US" dirty="0" err="1" smtClean="0">
                <a:solidFill>
                  <a:srgbClr val="0070C0"/>
                </a:solidFill>
              </a:rPr>
              <a:t>변수명</a:t>
            </a:r>
            <a:r>
              <a:rPr lang="en-US" altLang="ko-KR" dirty="0" smtClean="0">
                <a:solidFill>
                  <a:srgbClr val="0070C0"/>
                </a:solidFill>
              </a:rPr>
              <a:t>=</a:t>
            </a:r>
            <a:r>
              <a:rPr lang="ko-KR" altLang="en-US" dirty="0" err="1" smtClean="0">
                <a:solidFill>
                  <a:srgbClr val="0070C0"/>
                </a:solidFill>
              </a:rPr>
              <a:t>변수값</a:t>
            </a:r>
            <a:r>
              <a:rPr lang="en-US" altLang="ko-KR" dirty="0" smtClean="0">
                <a:solidFill>
                  <a:srgbClr val="0070C0"/>
                </a:solidFill>
              </a:rPr>
              <a:t>]</a:t>
            </a: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en-US" altLang="ko-KR" dirty="0" smtClean="0">
                <a:latin typeface="Arial"/>
              </a:rPr>
              <a:t>‘</a:t>
            </a:r>
            <a:r>
              <a:rPr lang="en-US" altLang="ko-KR" b="1" dirty="0" smtClean="0">
                <a:solidFill>
                  <a:srgbClr val="00B0F0"/>
                </a:solidFill>
              </a:rPr>
              <a:t>Singh</a:t>
            </a:r>
            <a:r>
              <a:rPr lang="en-US" altLang="ko-KR" dirty="0" smtClean="0">
                <a:latin typeface="Arial"/>
              </a:rPr>
              <a:t>’</a:t>
            </a:r>
            <a:r>
              <a:rPr lang="ko-KR" altLang="en-US" dirty="0" smtClean="0"/>
              <a:t>이라는 교</a:t>
            </a:r>
            <a:r>
              <a:rPr lang="ko-KR" altLang="en-US" dirty="0"/>
              <a:t>수</a:t>
            </a:r>
            <a:r>
              <a:rPr lang="ko-KR" altLang="en-US" dirty="0" smtClean="0"/>
              <a:t>의 모든 정보와 지도학생의 </a:t>
            </a:r>
            <a:r>
              <a:rPr lang="en-US" altLang="ko-KR" dirty="0" smtClean="0"/>
              <a:t>ID, </a:t>
            </a:r>
            <a:r>
              <a:rPr lang="ko-KR" altLang="en-US" dirty="0" err="1" smtClean="0"/>
              <a:t>전공명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학점 정보를 출력하라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 smtClean="0"/>
              <a:t>Ex) </a:t>
            </a:r>
            <a:r>
              <a:rPr lang="en-US" altLang="ko-KR" sz="2400" b="1" dirty="0" err="1">
                <a:solidFill>
                  <a:srgbClr val="FF0000"/>
                </a:solidFill>
              </a:rPr>
              <a:t>advisor_info</a:t>
            </a:r>
            <a:r>
              <a:rPr lang="en-US" altLang="ko-KR" sz="2400" dirty="0">
                <a:solidFill>
                  <a:srgbClr val="00B0F0"/>
                </a:solidFill>
              </a:rPr>
              <a:t> </a:t>
            </a:r>
            <a:r>
              <a:rPr lang="en-US" altLang="ko-KR" sz="2400" b="1" dirty="0">
                <a:solidFill>
                  <a:srgbClr val="00B0F0"/>
                </a:solidFill>
              </a:rPr>
              <a:t>@</a:t>
            </a:r>
            <a:r>
              <a:rPr lang="en-US" altLang="ko-KR" sz="2400" b="1" dirty="0" err="1">
                <a:solidFill>
                  <a:srgbClr val="00B0F0"/>
                </a:solidFill>
              </a:rPr>
              <a:t>ad_name</a:t>
            </a:r>
            <a:r>
              <a:rPr lang="en-US" altLang="ko-KR" sz="2400" b="1" dirty="0">
                <a:solidFill>
                  <a:srgbClr val="00B0F0"/>
                </a:solidFill>
              </a:rPr>
              <a:t> </a:t>
            </a:r>
            <a:r>
              <a:rPr lang="en-US" altLang="ko-KR" b="1" dirty="0" smtClean="0">
                <a:solidFill>
                  <a:srgbClr val="00B0F0"/>
                </a:solidFill>
              </a:rPr>
              <a:t>= </a:t>
            </a:r>
            <a:r>
              <a:rPr lang="en-US" altLang="ko-KR" b="1" dirty="0">
                <a:solidFill>
                  <a:srgbClr val="00B0F0"/>
                </a:solidFill>
              </a:rPr>
              <a:t>Singh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51683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Stored Procedure </a:t>
            </a:r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795395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86849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Stored Procedure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저장 프로시저 삭제 구문</a:t>
            </a: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DROP PROC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[</a:t>
            </a:r>
            <a:r>
              <a:rPr lang="ko-KR" altLang="en-US" b="1" dirty="0" err="1" smtClean="0">
                <a:solidFill>
                  <a:srgbClr val="0070C0"/>
                </a:solidFill>
              </a:rPr>
              <a:t>프로시저명</a:t>
            </a:r>
            <a:r>
              <a:rPr lang="en-US" altLang="ko-KR" b="1" dirty="0" smtClean="0">
                <a:solidFill>
                  <a:srgbClr val="0070C0"/>
                </a:solidFill>
              </a:rPr>
              <a:t>]</a:t>
            </a:r>
          </a:p>
          <a:p>
            <a:pPr lvl="1">
              <a:buFont typeface="Wingdings" pitchFamily="2" charset="2"/>
              <a:buNone/>
            </a:pPr>
            <a:endParaRPr lang="en-US" altLang="ko-KR" b="1" dirty="0" smtClean="0">
              <a:solidFill>
                <a:schemeClr val="folHlink"/>
              </a:solidFill>
            </a:endParaRPr>
          </a:p>
          <a:p>
            <a:r>
              <a:rPr lang="en-US" altLang="ko-KR" dirty="0" smtClean="0"/>
              <a:t>Ex) CUST_INFO </a:t>
            </a:r>
            <a:r>
              <a:rPr lang="ko-KR" altLang="en-US" dirty="0" smtClean="0"/>
              <a:t>프로시저를 삭제하라</a:t>
            </a: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DROP PROC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CUST_INFO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05604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Trigger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</a:p>
          <a:p>
            <a:pPr lvl="1"/>
            <a:r>
              <a:rPr lang="ko-KR" altLang="en-US" dirty="0" smtClean="0"/>
              <a:t>특정 데이터베이스의 테이블이나 </a:t>
            </a:r>
            <a:r>
              <a:rPr lang="ko-KR" altLang="en-US" dirty="0" err="1" smtClean="0"/>
              <a:t>뷰에</a:t>
            </a:r>
            <a:r>
              <a:rPr lang="ko-KR" altLang="en-US" dirty="0" smtClean="0"/>
              <a:t> 대해 </a:t>
            </a:r>
            <a:r>
              <a:rPr lang="en-US" altLang="ko-KR" dirty="0" smtClean="0"/>
              <a:t>UPDATE, INSERT,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문을 실행할 때 자동으로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보장하도록 하는 특수한 형태의 </a:t>
            </a:r>
            <a:r>
              <a:rPr lang="ko-KR" altLang="en-US" dirty="0" err="1" smtClean="0"/>
              <a:t>프로시져</a:t>
            </a:r>
            <a:endParaRPr lang="ko-KR" altLang="en-US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저장프로시저와 </a:t>
            </a:r>
            <a:r>
              <a:rPr lang="ko-KR" altLang="en-US" dirty="0" err="1" smtClean="0"/>
              <a:t>다른점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 err="1" smtClean="0"/>
              <a:t>수정시</a:t>
            </a:r>
            <a:r>
              <a:rPr lang="ko-KR" altLang="en-US" dirty="0" smtClean="0"/>
              <a:t> 별도의 </a:t>
            </a:r>
            <a:r>
              <a:rPr lang="ko-KR" altLang="en-US" dirty="0" err="1" smtClean="0"/>
              <a:t>프로시져</a:t>
            </a:r>
            <a:r>
              <a:rPr lang="ko-KR" altLang="en-US" dirty="0" smtClean="0"/>
              <a:t> 호출이 </a:t>
            </a:r>
            <a:r>
              <a:rPr lang="ko-KR" altLang="en-US" dirty="0" err="1" smtClean="0"/>
              <a:t>필요없이</a:t>
            </a:r>
            <a:r>
              <a:rPr lang="ko-KR" altLang="en-US" dirty="0" smtClean="0"/>
              <a:t> 자동으로 수행됨</a:t>
            </a:r>
          </a:p>
          <a:p>
            <a:pPr lvl="1"/>
            <a:r>
              <a:rPr lang="ko-KR" altLang="en-US" dirty="0" smtClean="0"/>
              <a:t>직접적으로 호출 불가</a:t>
            </a:r>
          </a:p>
          <a:p>
            <a:pPr lvl="1"/>
            <a:r>
              <a:rPr lang="ko-KR" altLang="en-US" dirty="0" smtClean="0"/>
              <a:t>매개변수 사용불가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2959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Trigger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800" dirty="0">
                <a:solidFill>
                  <a:srgbClr val="0070C0"/>
                </a:solidFill>
              </a:rPr>
              <a:t>[</a:t>
            </a:r>
            <a:r>
              <a:rPr lang="ko-KR" altLang="en-US" sz="2800" dirty="0">
                <a:solidFill>
                  <a:srgbClr val="0070C0"/>
                </a:solidFill>
              </a:rPr>
              <a:t>예제 </a:t>
            </a:r>
            <a:r>
              <a:rPr lang="en-US" altLang="ko-KR" sz="2800" dirty="0" smtClean="0">
                <a:solidFill>
                  <a:srgbClr val="0070C0"/>
                </a:solidFill>
              </a:rPr>
              <a:t>3]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수행 시 </a:t>
            </a:r>
            <a:r>
              <a:rPr lang="en-US" altLang="ko-KR" dirty="0"/>
              <a:t>view_1 </a:t>
            </a:r>
            <a:r>
              <a:rPr lang="ko-KR" altLang="en-US" dirty="0" smtClean="0"/>
              <a:t>의 내용을 출력하는 트리거</a:t>
            </a:r>
          </a:p>
          <a:p>
            <a:endParaRPr lang="ko-KR" altLang="en-US" dirty="0" smtClean="0"/>
          </a:p>
          <a:p>
            <a:pPr lvl="1">
              <a:buFont typeface="Wingdings" pitchFamily="2" charset="2"/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CREATE TRIGGER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trg_view</a:t>
            </a:r>
            <a:r>
              <a:rPr lang="en-US" altLang="ko-KR" dirty="0" smtClean="0">
                <a:solidFill>
                  <a:schemeClr val="folHlink"/>
                </a:solidFill>
              </a:rPr>
              <a:t>   </a:t>
            </a:r>
            <a:r>
              <a:rPr lang="en-US" altLang="ko-KR" dirty="0" smtClean="0">
                <a:solidFill>
                  <a:srgbClr val="0070C0"/>
                </a:solidFill>
              </a:rPr>
              <a:t>// </a:t>
            </a:r>
            <a:r>
              <a:rPr lang="ko-KR" altLang="en-US" dirty="0" err="1" smtClean="0">
                <a:solidFill>
                  <a:srgbClr val="0070C0"/>
                </a:solidFill>
              </a:rPr>
              <a:t>트리거</a:t>
            </a:r>
            <a:r>
              <a:rPr lang="ko-KR" altLang="en-US" dirty="0" smtClean="0">
                <a:solidFill>
                  <a:srgbClr val="0070C0"/>
                </a:solidFill>
              </a:rPr>
              <a:t> 이름</a:t>
            </a:r>
          </a:p>
          <a:p>
            <a:pPr lvl="1">
              <a:buFont typeface="Wingdings" pitchFamily="2" charset="2"/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ON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Instructor</a:t>
            </a:r>
            <a:r>
              <a:rPr lang="en-US" altLang="ko-KR" b="1" dirty="0" smtClean="0">
                <a:solidFill>
                  <a:schemeClr val="folHlink"/>
                </a:solidFill>
              </a:rPr>
              <a:t>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// </a:t>
            </a:r>
            <a:r>
              <a:rPr lang="ko-KR" altLang="en-US" dirty="0" err="1" smtClean="0">
                <a:solidFill>
                  <a:srgbClr val="0070C0"/>
                </a:solidFill>
              </a:rPr>
              <a:t>테이블명</a:t>
            </a:r>
            <a:endParaRPr lang="ko-KR" altLang="en-US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FOR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UPDATE</a:t>
            </a:r>
            <a:r>
              <a:rPr lang="en-US" altLang="ko-KR" b="1" dirty="0" smtClean="0">
                <a:solidFill>
                  <a:schemeClr val="folHlink"/>
                </a:solidFill>
              </a:rPr>
              <a:t>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// </a:t>
            </a:r>
            <a:r>
              <a:rPr lang="ko-KR" altLang="en-US" dirty="0" err="1" smtClean="0">
                <a:solidFill>
                  <a:srgbClr val="0070C0"/>
                </a:solidFill>
              </a:rPr>
              <a:t>트리거를</a:t>
            </a:r>
            <a:r>
              <a:rPr lang="ko-KR" altLang="en-US" dirty="0" smtClean="0">
                <a:solidFill>
                  <a:srgbClr val="0070C0"/>
                </a:solidFill>
              </a:rPr>
              <a:t> 적용할 명령어</a:t>
            </a:r>
          </a:p>
          <a:p>
            <a:pPr lvl="1">
              <a:buFont typeface="Wingdings" pitchFamily="2" charset="2"/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AS </a:t>
            </a:r>
          </a:p>
          <a:p>
            <a:pPr lvl="1">
              <a:buFont typeface="Wingdings" pitchFamily="2" charset="2"/>
              <a:buNone/>
            </a:pPr>
            <a:r>
              <a:rPr lang="en-US" altLang="ko-KR" b="1" dirty="0" smtClean="0"/>
              <a:t>SELECT</a:t>
            </a:r>
            <a:r>
              <a:rPr lang="en-US" altLang="ko-KR" dirty="0" smtClean="0"/>
              <a:t> * </a:t>
            </a:r>
            <a:r>
              <a:rPr lang="en-US" altLang="ko-KR" b="1" dirty="0" smtClean="0"/>
              <a:t>FROM</a:t>
            </a:r>
            <a:r>
              <a:rPr lang="en-US" altLang="ko-KR" dirty="0" smtClean="0"/>
              <a:t> view_1  </a:t>
            </a:r>
            <a:r>
              <a:rPr lang="en-US" altLang="ko-KR" dirty="0" smtClean="0">
                <a:solidFill>
                  <a:srgbClr val="0070C0"/>
                </a:solidFill>
              </a:rPr>
              <a:t>// </a:t>
            </a:r>
            <a:r>
              <a:rPr lang="ko-KR" altLang="en-US" dirty="0" err="1" smtClean="0">
                <a:solidFill>
                  <a:srgbClr val="0070C0"/>
                </a:solidFill>
              </a:rPr>
              <a:t>트리거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 err="1" smtClean="0">
                <a:solidFill>
                  <a:srgbClr val="0070C0"/>
                </a:solidFill>
              </a:rPr>
              <a:t>수행시</a:t>
            </a:r>
            <a:r>
              <a:rPr lang="ko-KR" altLang="en-US" dirty="0" smtClean="0">
                <a:solidFill>
                  <a:srgbClr val="0070C0"/>
                </a:solidFill>
              </a:rPr>
              <a:t> 자동수행 문장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34534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Update</a:t>
            </a:r>
            <a:r>
              <a:rPr lang="ko-KR" altLang="en-US" dirty="0" smtClean="0"/>
              <a:t>문 </a:t>
            </a:r>
            <a:r>
              <a:rPr lang="ko-KR" altLang="en-US" dirty="0" err="1" smtClean="0"/>
              <a:t>수행시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Trigger </a:t>
            </a:r>
            <a:r>
              <a:rPr lang="ko-KR" altLang="en-US" dirty="0" smtClean="0"/>
              <a:t>수행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5301208"/>
            <a:ext cx="8229600" cy="855752"/>
          </a:xfrm>
        </p:spPr>
        <p:txBody>
          <a:bodyPr/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SELECT</a:t>
            </a:r>
            <a:r>
              <a:rPr lang="en-US" altLang="ko-KR" sz="2800" dirty="0">
                <a:solidFill>
                  <a:srgbClr val="FF0000"/>
                </a:solidFill>
              </a:rPr>
              <a:t> * </a:t>
            </a:r>
            <a:r>
              <a:rPr lang="en-US" altLang="ko-KR" sz="2800" b="1" dirty="0">
                <a:solidFill>
                  <a:srgbClr val="FF0000"/>
                </a:solidFill>
              </a:rPr>
              <a:t>FROM</a:t>
            </a:r>
            <a:r>
              <a:rPr lang="en-US" altLang="ko-KR" sz="2800" dirty="0">
                <a:solidFill>
                  <a:srgbClr val="FF0000"/>
                </a:solidFill>
              </a:rPr>
              <a:t> view_1 </a:t>
            </a:r>
            <a:r>
              <a:rPr lang="ko-KR" altLang="en-US" sz="2800" dirty="0" smtClean="0">
                <a:solidFill>
                  <a:srgbClr val="FF0000"/>
                </a:solidFill>
              </a:rPr>
              <a:t>명령이 자동으로 수행되었다</a:t>
            </a:r>
            <a:r>
              <a:rPr lang="en-US" altLang="ko-KR" sz="2800" dirty="0" smtClean="0">
                <a:solidFill>
                  <a:srgbClr val="FF0000"/>
                </a:solidFill>
              </a:rPr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58526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64912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Trigger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트리거</a:t>
            </a:r>
            <a:r>
              <a:rPr lang="ko-KR" altLang="en-US" dirty="0" smtClean="0"/>
              <a:t> 삭제 구문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DROP TRIGGER </a:t>
            </a:r>
            <a:r>
              <a:rPr lang="en-US" altLang="ko-KR" b="1" dirty="0" smtClean="0">
                <a:solidFill>
                  <a:srgbClr val="0070C0"/>
                </a:solidFill>
              </a:rPr>
              <a:t>[</a:t>
            </a:r>
            <a:r>
              <a:rPr lang="ko-KR" altLang="en-US" b="1" dirty="0" err="1" smtClean="0">
                <a:solidFill>
                  <a:srgbClr val="0070C0"/>
                </a:solidFill>
              </a:rPr>
              <a:t>트리거명</a:t>
            </a:r>
            <a:r>
              <a:rPr lang="en-US" altLang="ko-KR" b="1" dirty="0" smtClean="0">
                <a:solidFill>
                  <a:srgbClr val="0070C0"/>
                </a:solidFill>
              </a:rPr>
              <a:t>]</a:t>
            </a:r>
          </a:p>
          <a:p>
            <a:pPr lvl="1"/>
            <a:endParaRPr lang="en-US" altLang="ko-KR" b="1" dirty="0" smtClean="0">
              <a:solidFill>
                <a:schemeClr val="folHlink"/>
              </a:solidFill>
            </a:endParaRPr>
          </a:p>
          <a:p>
            <a:r>
              <a:rPr lang="en-US" altLang="ko-KR" dirty="0" smtClean="0"/>
              <a:t>Ex)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DROP TRIGGER </a:t>
            </a:r>
            <a:r>
              <a:rPr lang="en-US" altLang="ko-KR" dirty="0" err="1" smtClean="0">
                <a:solidFill>
                  <a:srgbClr val="0070C0"/>
                </a:solidFill>
              </a:rPr>
              <a:t>trg_view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82579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ctrTitle"/>
          </p:nvPr>
        </p:nvSpPr>
        <p:spPr>
          <a:xfrm>
            <a:off x="1219200" y="4000504"/>
            <a:ext cx="6858000" cy="71438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Index </a:t>
            </a:r>
            <a:r>
              <a:rPr lang="ko-KR" altLang="en-US" dirty="0" smtClean="0">
                <a:latin typeface="굴림" charset="-127"/>
                <a:ea typeface="굴림" charset="-127"/>
              </a:rPr>
              <a:t>설정 방법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726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Department2 Table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417646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360040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0518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smtClean="0"/>
              <a:t>Index</a:t>
            </a:r>
            <a:r>
              <a:rPr lang="ko-KR" altLang="en-US" dirty="0" smtClean="0"/>
              <a:t>는 데이터를 검색</a:t>
            </a:r>
            <a:r>
              <a:rPr lang="en-US" altLang="ko-KR" dirty="0" smtClean="0"/>
              <a:t>(SELECT) </a:t>
            </a:r>
            <a:r>
              <a:rPr lang="ko-KR" altLang="en-US" dirty="0" smtClean="0"/>
              <a:t>할 때 빨리 찾기 위하여 사용한다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특정한 작업을 빨리 할 수 있다</a:t>
            </a:r>
            <a:r>
              <a:rPr lang="en-US" altLang="ko-KR" dirty="0" smtClean="0"/>
              <a:t>. </a:t>
            </a:r>
          </a:p>
          <a:p>
            <a:pPr lvl="2"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단점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인덱스를 만드는데 시간이 많이 걸린다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만드는데 많은 공간이 필요하고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만들고 난 후에도 추가적인 공간이 필요하다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데이터를 수정</a:t>
            </a:r>
            <a:r>
              <a:rPr lang="en-US" altLang="ko-KR" dirty="0" smtClean="0"/>
              <a:t>(INSERT, UPDATE, DELETE)</a:t>
            </a:r>
            <a:r>
              <a:rPr lang="ko-KR" altLang="en-US" dirty="0" smtClean="0"/>
              <a:t>때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도 같이 변경되어야 하므로 시간이 더 오래 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작업은 다른 작업보다 더 많이 걸린다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22563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Clustered Index</a:t>
            </a:r>
          </a:p>
          <a:p>
            <a:r>
              <a:rPr lang="en-US" altLang="ko-KR" dirty="0" smtClean="0"/>
              <a:t>Non-clustered Index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인덱스는 </a:t>
            </a:r>
            <a:r>
              <a:rPr lang="en-US" altLang="ko-KR" dirty="0" smtClean="0"/>
              <a:t>SQL Server Performance </a:t>
            </a:r>
            <a:r>
              <a:rPr lang="ko-KR" altLang="en-US" dirty="0" smtClean="0"/>
              <a:t>튜닝에 있어서 가장 기본적인 것</a:t>
            </a:r>
          </a:p>
          <a:p>
            <a:r>
              <a:rPr lang="ko-KR" altLang="en-US" dirty="0" smtClean="0"/>
              <a:t>돈 안들이고 성능을 향상 시키는 방법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0096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클러스터 인덱스 구조 예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583531" y="2974995"/>
            <a:ext cx="1800225" cy="1296988"/>
            <a:chOff x="385" y="1298"/>
            <a:chExt cx="1134" cy="817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385" y="1298"/>
              <a:ext cx="1134" cy="136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/>
                <a:t>인덱스 페이지</a:t>
              </a:r>
            </a:p>
          </p:txBody>
        </p:sp>
        <p:sp>
          <p:nvSpPr>
            <p:cNvPr id="59" name="Rectangle 5"/>
            <p:cNvSpPr>
              <a:spLocks noChangeArrowheads="1"/>
            </p:cNvSpPr>
            <p:nvPr/>
          </p:nvSpPr>
          <p:spPr bwMode="auto">
            <a:xfrm>
              <a:off x="385" y="1434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1</a:t>
              </a:r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929" y="1434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1</a:t>
              </a: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385" y="1570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4</a:t>
              </a:r>
            </a:p>
          </p:txBody>
        </p:sp>
        <p:sp>
          <p:nvSpPr>
            <p:cNvPr id="62" name="Rectangle 8"/>
            <p:cNvSpPr>
              <a:spLocks noChangeArrowheads="1"/>
            </p:cNvSpPr>
            <p:nvPr/>
          </p:nvSpPr>
          <p:spPr bwMode="auto">
            <a:xfrm>
              <a:off x="929" y="1570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2</a:t>
              </a:r>
            </a:p>
          </p:txBody>
        </p:sp>
        <p:sp>
          <p:nvSpPr>
            <p:cNvPr id="63" name="Rectangle 9"/>
            <p:cNvSpPr>
              <a:spLocks noChangeArrowheads="1"/>
            </p:cNvSpPr>
            <p:nvPr/>
          </p:nvSpPr>
          <p:spPr bwMode="auto">
            <a:xfrm>
              <a:off x="385" y="1706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7</a:t>
              </a:r>
            </a:p>
          </p:txBody>
        </p:sp>
        <p:sp>
          <p:nvSpPr>
            <p:cNvPr id="64" name="Rectangle 10"/>
            <p:cNvSpPr>
              <a:spLocks noChangeArrowheads="1"/>
            </p:cNvSpPr>
            <p:nvPr/>
          </p:nvSpPr>
          <p:spPr bwMode="auto">
            <a:xfrm>
              <a:off x="929" y="1706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3</a:t>
              </a:r>
            </a:p>
          </p:txBody>
        </p:sp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385" y="1842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10</a:t>
              </a:r>
            </a:p>
          </p:txBody>
        </p:sp>
        <p:sp>
          <p:nvSpPr>
            <p:cNvPr id="66" name="Rectangle 12"/>
            <p:cNvSpPr>
              <a:spLocks noChangeArrowheads="1"/>
            </p:cNvSpPr>
            <p:nvPr/>
          </p:nvSpPr>
          <p:spPr bwMode="auto">
            <a:xfrm>
              <a:off x="385" y="1979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13</a:t>
              </a:r>
            </a:p>
          </p:txBody>
        </p:sp>
        <p:sp>
          <p:nvSpPr>
            <p:cNvPr id="67" name="Rectangle 13"/>
            <p:cNvSpPr>
              <a:spLocks noChangeArrowheads="1"/>
            </p:cNvSpPr>
            <p:nvPr/>
          </p:nvSpPr>
          <p:spPr bwMode="auto">
            <a:xfrm>
              <a:off x="929" y="1843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4</a:t>
              </a:r>
            </a:p>
          </p:txBody>
        </p:sp>
        <p:sp>
          <p:nvSpPr>
            <p:cNvPr id="68" name="Rectangle 14"/>
            <p:cNvSpPr>
              <a:spLocks noChangeArrowheads="1"/>
            </p:cNvSpPr>
            <p:nvPr/>
          </p:nvSpPr>
          <p:spPr bwMode="auto">
            <a:xfrm>
              <a:off x="930" y="1979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5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4896644" y="1608155"/>
            <a:ext cx="2808287" cy="863600"/>
            <a:chOff x="2971" y="845"/>
            <a:chExt cx="1769" cy="544"/>
          </a:xfrm>
        </p:grpSpPr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971" y="845"/>
              <a:ext cx="1769" cy="136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/>
                <a:t>데이터 페이지 </a:t>
              </a:r>
              <a:r>
                <a:rPr lang="en-US" altLang="ko-KR" sz="1400" dirty="0"/>
                <a:t>1</a:t>
              </a: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2971" y="981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1</a:t>
              </a:r>
            </a:p>
          </p:txBody>
        </p:sp>
        <p:sp>
          <p:nvSpPr>
            <p:cNvPr id="50" name="Rectangle 18"/>
            <p:cNvSpPr>
              <a:spLocks noChangeArrowheads="1"/>
            </p:cNvSpPr>
            <p:nvPr/>
          </p:nvSpPr>
          <p:spPr bwMode="auto">
            <a:xfrm>
              <a:off x="3560" y="981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김대우</a:t>
              </a:r>
            </a:p>
          </p:txBody>
        </p:sp>
        <p:sp>
          <p:nvSpPr>
            <p:cNvPr id="51" name="Rectangle 19"/>
            <p:cNvSpPr>
              <a:spLocks noChangeArrowheads="1"/>
            </p:cNvSpPr>
            <p:nvPr/>
          </p:nvSpPr>
          <p:spPr bwMode="auto">
            <a:xfrm>
              <a:off x="4150" y="981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No</a:t>
              </a:r>
            </a:p>
          </p:txBody>
        </p:sp>
        <p:sp>
          <p:nvSpPr>
            <p:cNvPr id="52" name="Rectangle 20"/>
            <p:cNvSpPr>
              <a:spLocks noChangeArrowheads="1"/>
            </p:cNvSpPr>
            <p:nvPr/>
          </p:nvSpPr>
          <p:spPr bwMode="auto">
            <a:xfrm>
              <a:off x="2971" y="1117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2</a:t>
              </a:r>
            </a:p>
          </p:txBody>
        </p:sp>
        <p:sp>
          <p:nvSpPr>
            <p:cNvPr id="53" name="Rectangle 21"/>
            <p:cNvSpPr>
              <a:spLocks noChangeArrowheads="1"/>
            </p:cNvSpPr>
            <p:nvPr/>
          </p:nvSpPr>
          <p:spPr bwMode="auto">
            <a:xfrm>
              <a:off x="3560" y="1117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한기환</a:t>
              </a:r>
            </a:p>
          </p:txBody>
        </p:sp>
        <p:sp>
          <p:nvSpPr>
            <p:cNvPr id="54" name="Rectangle 22"/>
            <p:cNvSpPr>
              <a:spLocks noChangeArrowheads="1"/>
            </p:cNvSpPr>
            <p:nvPr/>
          </p:nvSpPr>
          <p:spPr bwMode="auto">
            <a:xfrm>
              <a:off x="4150" y="1117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Yes</a:t>
              </a:r>
            </a:p>
          </p:txBody>
        </p:sp>
        <p:sp>
          <p:nvSpPr>
            <p:cNvPr id="55" name="Rectangle 23"/>
            <p:cNvSpPr>
              <a:spLocks noChangeArrowheads="1"/>
            </p:cNvSpPr>
            <p:nvPr/>
          </p:nvSpPr>
          <p:spPr bwMode="auto">
            <a:xfrm>
              <a:off x="2972" y="125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3</a:t>
              </a:r>
            </a:p>
          </p:txBody>
        </p:sp>
        <p:sp>
          <p:nvSpPr>
            <p:cNvPr id="56" name="Rectangle 24"/>
            <p:cNvSpPr>
              <a:spLocks noChangeArrowheads="1"/>
            </p:cNvSpPr>
            <p:nvPr/>
          </p:nvSpPr>
          <p:spPr bwMode="auto">
            <a:xfrm>
              <a:off x="3561" y="125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이승용</a:t>
              </a:r>
            </a:p>
          </p:txBody>
        </p:sp>
        <p:sp>
          <p:nvSpPr>
            <p:cNvPr id="57" name="Rectangle 25"/>
            <p:cNvSpPr>
              <a:spLocks noChangeArrowheads="1"/>
            </p:cNvSpPr>
            <p:nvPr/>
          </p:nvSpPr>
          <p:spPr bwMode="auto">
            <a:xfrm>
              <a:off x="4151" y="125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No</a:t>
              </a:r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4896644" y="2544780"/>
            <a:ext cx="2808287" cy="863600"/>
            <a:chOff x="2971" y="845"/>
            <a:chExt cx="1769" cy="544"/>
          </a:xfrm>
        </p:grpSpPr>
        <p:sp>
          <p:nvSpPr>
            <p:cNvPr id="38" name="Rectangle 61"/>
            <p:cNvSpPr>
              <a:spLocks noChangeArrowheads="1"/>
            </p:cNvSpPr>
            <p:nvPr/>
          </p:nvSpPr>
          <p:spPr bwMode="auto">
            <a:xfrm>
              <a:off x="2971" y="845"/>
              <a:ext cx="1769" cy="136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데이터 페이지 </a:t>
              </a:r>
              <a:r>
                <a:rPr lang="en-US" altLang="ko-KR" sz="1400"/>
                <a:t>2</a:t>
              </a:r>
            </a:p>
          </p:txBody>
        </p:sp>
        <p:sp>
          <p:nvSpPr>
            <p:cNvPr id="39" name="Rectangle 62"/>
            <p:cNvSpPr>
              <a:spLocks noChangeArrowheads="1"/>
            </p:cNvSpPr>
            <p:nvPr/>
          </p:nvSpPr>
          <p:spPr bwMode="auto">
            <a:xfrm>
              <a:off x="2971" y="981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4</a:t>
              </a:r>
            </a:p>
          </p:txBody>
        </p:sp>
        <p:sp>
          <p:nvSpPr>
            <p:cNvPr id="40" name="Rectangle 63"/>
            <p:cNvSpPr>
              <a:spLocks noChangeArrowheads="1"/>
            </p:cNvSpPr>
            <p:nvPr/>
          </p:nvSpPr>
          <p:spPr bwMode="auto">
            <a:xfrm>
              <a:off x="3560" y="981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박훈</a:t>
              </a:r>
            </a:p>
          </p:txBody>
        </p:sp>
        <p:sp>
          <p:nvSpPr>
            <p:cNvPr id="41" name="Rectangle 64"/>
            <p:cNvSpPr>
              <a:spLocks noChangeArrowheads="1"/>
            </p:cNvSpPr>
            <p:nvPr/>
          </p:nvSpPr>
          <p:spPr bwMode="auto">
            <a:xfrm>
              <a:off x="4150" y="981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Yes</a:t>
              </a:r>
            </a:p>
          </p:txBody>
        </p:sp>
        <p:sp>
          <p:nvSpPr>
            <p:cNvPr id="42" name="Rectangle 65"/>
            <p:cNvSpPr>
              <a:spLocks noChangeArrowheads="1"/>
            </p:cNvSpPr>
            <p:nvPr/>
          </p:nvSpPr>
          <p:spPr bwMode="auto">
            <a:xfrm>
              <a:off x="2971" y="1117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5</a:t>
              </a:r>
            </a:p>
          </p:txBody>
        </p:sp>
        <p:sp>
          <p:nvSpPr>
            <p:cNvPr id="43" name="Rectangle 66"/>
            <p:cNvSpPr>
              <a:spLocks noChangeArrowheads="1"/>
            </p:cNvSpPr>
            <p:nvPr/>
          </p:nvSpPr>
          <p:spPr bwMode="auto">
            <a:xfrm>
              <a:off x="3560" y="1117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강혜원</a:t>
              </a:r>
            </a:p>
          </p:txBody>
        </p:sp>
        <p:sp>
          <p:nvSpPr>
            <p:cNvPr id="44" name="Rectangle 67"/>
            <p:cNvSpPr>
              <a:spLocks noChangeArrowheads="1"/>
            </p:cNvSpPr>
            <p:nvPr/>
          </p:nvSpPr>
          <p:spPr bwMode="auto">
            <a:xfrm>
              <a:off x="4150" y="1117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No</a:t>
              </a:r>
            </a:p>
          </p:txBody>
        </p:sp>
        <p:sp>
          <p:nvSpPr>
            <p:cNvPr id="45" name="Rectangle 68"/>
            <p:cNvSpPr>
              <a:spLocks noChangeArrowheads="1"/>
            </p:cNvSpPr>
            <p:nvPr/>
          </p:nvSpPr>
          <p:spPr bwMode="auto">
            <a:xfrm>
              <a:off x="2972" y="125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6</a:t>
              </a:r>
            </a:p>
          </p:txBody>
        </p:sp>
        <p:sp>
          <p:nvSpPr>
            <p:cNvPr id="46" name="Rectangle 69"/>
            <p:cNvSpPr>
              <a:spLocks noChangeArrowheads="1"/>
            </p:cNvSpPr>
            <p:nvPr/>
          </p:nvSpPr>
          <p:spPr bwMode="auto">
            <a:xfrm>
              <a:off x="3561" y="125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이문규</a:t>
              </a:r>
            </a:p>
          </p:txBody>
        </p:sp>
        <p:sp>
          <p:nvSpPr>
            <p:cNvPr id="47" name="Rectangle 70"/>
            <p:cNvSpPr>
              <a:spLocks noChangeArrowheads="1"/>
            </p:cNvSpPr>
            <p:nvPr/>
          </p:nvSpPr>
          <p:spPr bwMode="auto">
            <a:xfrm>
              <a:off x="4151" y="125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Yes</a:t>
              </a:r>
            </a:p>
          </p:txBody>
        </p:sp>
      </p:grpSp>
      <p:grpSp>
        <p:nvGrpSpPr>
          <p:cNvPr id="9" name="Group 86"/>
          <p:cNvGrpSpPr>
            <a:grpSpLocks/>
          </p:cNvGrpSpPr>
          <p:nvPr/>
        </p:nvGrpSpPr>
        <p:grpSpPr bwMode="auto">
          <a:xfrm>
            <a:off x="4896644" y="3552843"/>
            <a:ext cx="2808287" cy="863600"/>
            <a:chOff x="2835" y="2251"/>
            <a:chExt cx="1769" cy="544"/>
          </a:xfrm>
        </p:grpSpPr>
        <p:sp>
          <p:nvSpPr>
            <p:cNvPr id="28" name="Rectangle 72"/>
            <p:cNvSpPr>
              <a:spLocks noChangeArrowheads="1"/>
            </p:cNvSpPr>
            <p:nvPr/>
          </p:nvSpPr>
          <p:spPr bwMode="auto">
            <a:xfrm>
              <a:off x="2835" y="2251"/>
              <a:ext cx="1769" cy="136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/>
                <a:t>데이터 페이지 </a:t>
              </a:r>
              <a:r>
                <a:rPr lang="en-US" altLang="ko-KR" sz="1400" dirty="0"/>
                <a:t>3</a:t>
              </a:r>
            </a:p>
          </p:txBody>
        </p:sp>
        <p:sp>
          <p:nvSpPr>
            <p:cNvPr id="29" name="Rectangle 73"/>
            <p:cNvSpPr>
              <a:spLocks noChangeArrowheads="1"/>
            </p:cNvSpPr>
            <p:nvPr/>
          </p:nvSpPr>
          <p:spPr bwMode="auto">
            <a:xfrm>
              <a:off x="2835" y="2387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7</a:t>
              </a:r>
            </a:p>
          </p:txBody>
        </p:sp>
        <p:sp>
          <p:nvSpPr>
            <p:cNvPr id="30" name="Rectangle 74"/>
            <p:cNvSpPr>
              <a:spLocks noChangeArrowheads="1"/>
            </p:cNvSpPr>
            <p:nvPr/>
          </p:nvSpPr>
          <p:spPr bwMode="auto">
            <a:xfrm>
              <a:off x="3424" y="2387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이수선</a:t>
              </a:r>
            </a:p>
          </p:txBody>
        </p:sp>
        <p:sp>
          <p:nvSpPr>
            <p:cNvPr id="31" name="Rectangle 75"/>
            <p:cNvSpPr>
              <a:spLocks noChangeArrowheads="1"/>
            </p:cNvSpPr>
            <p:nvPr/>
          </p:nvSpPr>
          <p:spPr bwMode="auto">
            <a:xfrm>
              <a:off x="4014" y="2387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No</a:t>
              </a:r>
            </a:p>
          </p:txBody>
        </p:sp>
        <p:sp>
          <p:nvSpPr>
            <p:cNvPr id="32" name="Rectangle 76"/>
            <p:cNvSpPr>
              <a:spLocks noChangeArrowheads="1"/>
            </p:cNvSpPr>
            <p:nvPr/>
          </p:nvSpPr>
          <p:spPr bwMode="auto">
            <a:xfrm>
              <a:off x="2835" y="252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8</a:t>
              </a:r>
            </a:p>
          </p:txBody>
        </p:sp>
        <p:sp>
          <p:nvSpPr>
            <p:cNvPr id="33" name="Rectangle 77"/>
            <p:cNvSpPr>
              <a:spLocks noChangeArrowheads="1"/>
            </p:cNvSpPr>
            <p:nvPr/>
          </p:nvSpPr>
          <p:spPr bwMode="auto">
            <a:xfrm>
              <a:off x="3424" y="252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차영인</a:t>
              </a:r>
            </a:p>
          </p:txBody>
        </p:sp>
        <p:sp>
          <p:nvSpPr>
            <p:cNvPr id="34" name="Rectangle 78"/>
            <p:cNvSpPr>
              <a:spLocks noChangeArrowheads="1"/>
            </p:cNvSpPr>
            <p:nvPr/>
          </p:nvSpPr>
          <p:spPr bwMode="auto">
            <a:xfrm>
              <a:off x="4014" y="252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Yes</a:t>
              </a:r>
            </a:p>
          </p:txBody>
        </p:sp>
        <p:sp>
          <p:nvSpPr>
            <p:cNvPr id="35" name="Rectangle 79"/>
            <p:cNvSpPr>
              <a:spLocks noChangeArrowheads="1"/>
            </p:cNvSpPr>
            <p:nvPr/>
          </p:nvSpPr>
          <p:spPr bwMode="auto">
            <a:xfrm>
              <a:off x="2836" y="2659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9</a:t>
              </a:r>
            </a:p>
          </p:txBody>
        </p:sp>
        <p:sp>
          <p:nvSpPr>
            <p:cNvPr id="36" name="Rectangle 80"/>
            <p:cNvSpPr>
              <a:spLocks noChangeArrowheads="1"/>
            </p:cNvSpPr>
            <p:nvPr/>
          </p:nvSpPr>
          <p:spPr bwMode="auto">
            <a:xfrm>
              <a:off x="3425" y="2659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곽강철</a:t>
              </a:r>
            </a:p>
          </p:txBody>
        </p:sp>
        <p:sp>
          <p:nvSpPr>
            <p:cNvPr id="37" name="Rectangle 81"/>
            <p:cNvSpPr>
              <a:spLocks noChangeArrowheads="1"/>
            </p:cNvSpPr>
            <p:nvPr/>
          </p:nvSpPr>
          <p:spPr bwMode="auto">
            <a:xfrm>
              <a:off x="4015" y="2659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No</a:t>
              </a:r>
            </a:p>
          </p:txBody>
        </p:sp>
      </p:grp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4896644" y="5497530"/>
            <a:ext cx="2808287" cy="431800"/>
            <a:chOff x="2835" y="2977"/>
            <a:chExt cx="1769" cy="272"/>
          </a:xfrm>
        </p:grpSpPr>
        <p:sp>
          <p:nvSpPr>
            <p:cNvPr id="24" name="Rectangle 82"/>
            <p:cNvSpPr>
              <a:spLocks noChangeArrowheads="1"/>
            </p:cNvSpPr>
            <p:nvPr/>
          </p:nvSpPr>
          <p:spPr bwMode="auto">
            <a:xfrm>
              <a:off x="2835" y="2977"/>
              <a:ext cx="1769" cy="136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/>
                <a:t>데이터 페이지 </a:t>
              </a:r>
              <a:r>
                <a:rPr lang="en-US" altLang="ko-KR" sz="1400" dirty="0"/>
                <a:t>5</a:t>
              </a:r>
            </a:p>
          </p:txBody>
        </p:sp>
        <p:sp>
          <p:nvSpPr>
            <p:cNvPr id="25" name="Rectangle 83"/>
            <p:cNvSpPr>
              <a:spLocks noChangeArrowheads="1"/>
            </p:cNvSpPr>
            <p:nvPr/>
          </p:nvSpPr>
          <p:spPr bwMode="auto">
            <a:xfrm>
              <a:off x="2835" y="311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13</a:t>
              </a:r>
            </a:p>
          </p:txBody>
        </p:sp>
        <p:sp>
          <p:nvSpPr>
            <p:cNvPr id="26" name="Rectangle 84"/>
            <p:cNvSpPr>
              <a:spLocks noChangeArrowheads="1"/>
            </p:cNvSpPr>
            <p:nvPr/>
          </p:nvSpPr>
          <p:spPr bwMode="auto">
            <a:xfrm>
              <a:off x="3424" y="311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은정범</a:t>
              </a:r>
            </a:p>
          </p:txBody>
        </p:sp>
        <p:sp>
          <p:nvSpPr>
            <p:cNvPr id="27" name="Rectangle 85"/>
            <p:cNvSpPr>
              <a:spLocks noChangeArrowheads="1"/>
            </p:cNvSpPr>
            <p:nvPr/>
          </p:nvSpPr>
          <p:spPr bwMode="auto">
            <a:xfrm>
              <a:off x="4014" y="311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No</a:t>
              </a:r>
            </a:p>
          </p:txBody>
        </p:sp>
      </p:grp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4896644" y="4487880"/>
            <a:ext cx="2808287" cy="863600"/>
            <a:chOff x="2835" y="2251"/>
            <a:chExt cx="1769" cy="544"/>
          </a:xfrm>
        </p:grpSpPr>
        <p:sp>
          <p:nvSpPr>
            <p:cNvPr id="14" name="Rectangle 89"/>
            <p:cNvSpPr>
              <a:spLocks noChangeArrowheads="1"/>
            </p:cNvSpPr>
            <p:nvPr/>
          </p:nvSpPr>
          <p:spPr bwMode="auto">
            <a:xfrm>
              <a:off x="2835" y="2251"/>
              <a:ext cx="1769" cy="136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데이터 페이지 </a:t>
              </a:r>
              <a:r>
                <a:rPr lang="en-US" altLang="ko-KR" sz="1400"/>
                <a:t>4</a:t>
              </a:r>
            </a:p>
          </p:txBody>
        </p:sp>
        <p:sp>
          <p:nvSpPr>
            <p:cNvPr id="15" name="Rectangle 90"/>
            <p:cNvSpPr>
              <a:spLocks noChangeArrowheads="1"/>
            </p:cNvSpPr>
            <p:nvPr/>
          </p:nvSpPr>
          <p:spPr bwMode="auto">
            <a:xfrm>
              <a:off x="2835" y="2387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10</a:t>
              </a:r>
            </a:p>
          </p:txBody>
        </p:sp>
        <p:sp>
          <p:nvSpPr>
            <p:cNvPr id="16" name="Rectangle 91"/>
            <p:cNvSpPr>
              <a:spLocks noChangeArrowheads="1"/>
            </p:cNvSpPr>
            <p:nvPr/>
          </p:nvSpPr>
          <p:spPr bwMode="auto">
            <a:xfrm>
              <a:off x="3424" y="2387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유병수</a:t>
              </a:r>
            </a:p>
          </p:txBody>
        </p:sp>
        <p:sp>
          <p:nvSpPr>
            <p:cNvPr id="17" name="Rectangle 92"/>
            <p:cNvSpPr>
              <a:spLocks noChangeArrowheads="1"/>
            </p:cNvSpPr>
            <p:nvPr/>
          </p:nvSpPr>
          <p:spPr bwMode="auto">
            <a:xfrm>
              <a:off x="4014" y="2387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Yes</a:t>
              </a:r>
            </a:p>
          </p:txBody>
        </p:sp>
        <p:sp>
          <p:nvSpPr>
            <p:cNvPr id="18" name="Rectangle 93"/>
            <p:cNvSpPr>
              <a:spLocks noChangeArrowheads="1"/>
            </p:cNvSpPr>
            <p:nvPr/>
          </p:nvSpPr>
          <p:spPr bwMode="auto">
            <a:xfrm>
              <a:off x="2835" y="252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11</a:t>
              </a:r>
            </a:p>
          </p:txBody>
        </p:sp>
        <p:sp>
          <p:nvSpPr>
            <p:cNvPr id="19" name="Rectangle 94"/>
            <p:cNvSpPr>
              <a:spLocks noChangeArrowheads="1"/>
            </p:cNvSpPr>
            <p:nvPr/>
          </p:nvSpPr>
          <p:spPr bwMode="auto">
            <a:xfrm>
              <a:off x="3424" y="252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이재영</a:t>
              </a:r>
            </a:p>
          </p:txBody>
        </p:sp>
        <p:sp>
          <p:nvSpPr>
            <p:cNvPr id="20" name="Rectangle 95"/>
            <p:cNvSpPr>
              <a:spLocks noChangeArrowheads="1"/>
            </p:cNvSpPr>
            <p:nvPr/>
          </p:nvSpPr>
          <p:spPr bwMode="auto">
            <a:xfrm>
              <a:off x="4014" y="252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No</a:t>
              </a:r>
            </a:p>
          </p:txBody>
        </p:sp>
        <p:sp>
          <p:nvSpPr>
            <p:cNvPr id="21" name="Rectangle 96"/>
            <p:cNvSpPr>
              <a:spLocks noChangeArrowheads="1"/>
            </p:cNvSpPr>
            <p:nvPr/>
          </p:nvSpPr>
          <p:spPr bwMode="auto">
            <a:xfrm>
              <a:off x="2836" y="2659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12</a:t>
              </a:r>
            </a:p>
          </p:txBody>
        </p:sp>
        <p:sp>
          <p:nvSpPr>
            <p:cNvPr id="22" name="Rectangle 97"/>
            <p:cNvSpPr>
              <a:spLocks noChangeArrowheads="1"/>
            </p:cNvSpPr>
            <p:nvPr/>
          </p:nvSpPr>
          <p:spPr bwMode="auto">
            <a:xfrm>
              <a:off x="3425" y="2659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김태영</a:t>
              </a:r>
            </a:p>
          </p:txBody>
        </p:sp>
        <p:sp>
          <p:nvSpPr>
            <p:cNvPr id="23" name="Rectangle 98"/>
            <p:cNvSpPr>
              <a:spLocks noChangeArrowheads="1"/>
            </p:cNvSpPr>
            <p:nvPr/>
          </p:nvSpPr>
          <p:spPr bwMode="auto">
            <a:xfrm>
              <a:off x="4015" y="2659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Yes</a:t>
              </a:r>
            </a:p>
          </p:txBody>
        </p:sp>
      </p:grpSp>
      <p:sp>
        <p:nvSpPr>
          <p:cNvPr id="12" name="Rectangle 100"/>
          <p:cNvSpPr>
            <a:spLocks noChangeArrowheads="1"/>
          </p:cNvSpPr>
          <p:nvPr/>
        </p:nvSpPr>
        <p:spPr bwMode="auto">
          <a:xfrm>
            <a:off x="1439069" y="5424505"/>
            <a:ext cx="3241675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800" i="1" dirty="0">
                <a:solidFill>
                  <a:srgbClr val="FF0000"/>
                </a:solidFill>
              </a:rPr>
              <a:t>&lt;</a:t>
            </a:r>
            <a:r>
              <a:rPr lang="ko-KR" altLang="en-US" sz="1800" i="1" dirty="0">
                <a:solidFill>
                  <a:srgbClr val="FF0000"/>
                </a:solidFill>
              </a:rPr>
              <a:t>자료출처</a:t>
            </a:r>
            <a:r>
              <a:rPr lang="en-US" altLang="ko-KR" sz="1800" i="1" dirty="0">
                <a:solidFill>
                  <a:srgbClr val="FF0000"/>
                </a:solidFill>
              </a:rPr>
              <a:t>&gt; http://sqler.pe.kr</a:t>
            </a:r>
          </a:p>
        </p:txBody>
      </p:sp>
      <p:cxnSp>
        <p:nvCxnSpPr>
          <p:cNvPr id="13" name="AutoShape 101"/>
          <p:cNvCxnSpPr>
            <a:cxnSpLocks noChangeShapeType="1"/>
          </p:cNvCxnSpPr>
          <p:nvPr/>
        </p:nvCxnSpPr>
        <p:spPr bwMode="auto">
          <a:xfrm flipV="1">
            <a:off x="3383756" y="1716105"/>
            <a:ext cx="1512888" cy="1582738"/>
          </a:xfrm>
          <a:prstGeom prst="bentConnector3">
            <a:avLst>
              <a:gd name="adj1" fmla="val 49949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354307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넌 클러스터 인덱스 구조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906984" y="1608155"/>
            <a:ext cx="2808288" cy="863600"/>
            <a:chOff x="2971" y="845"/>
            <a:chExt cx="1769" cy="544"/>
          </a:xfrm>
        </p:grpSpPr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2971" y="845"/>
              <a:ext cx="1769" cy="136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/>
                <a:t>데이터 페이지 </a:t>
              </a:r>
              <a:r>
                <a:rPr lang="en-US" altLang="ko-KR" sz="1400" dirty="0"/>
                <a:t>1</a:t>
              </a: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2971" y="981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4</a:t>
              </a: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560" y="981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박훈</a:t>
              </a: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4150" y="981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Yes</a:t>
              </a: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2971" y="1117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7</a:t>
              </a:r>
            </a:p>
          </p:txBody>
        </p:sp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3560" y="1117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이수선</a:t>
              </a:r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4150" y="1117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No</a:t>
              </a:r>
            </a:p>
          </p:txBody>
        </p:sp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2972" y="125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9</a:t>
              </a:r>
            </a:p>
          </p:txBody>
        </p:sp>
        <p:sp>
          <p:nvSpPr>
            <p:cNvPr id="82" name="Rectangle 25"/>
            <p:cNvSpPr>
              <a:spLocks noChangeArrowheads="1"/>
            </p:cNvSpPr>
            <p:nvPr/>
          </p:nvSpPr>
          <p:spPr bwMode="auto">
            <a:xfrm>
              <a:off x="3561" y="125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곽강철</a:t>
              </a:r>
            </a:p>
          </p:txBody>
        </p:sp>
        <p:sp>
          <p:nvSpPr>
            <p:cNvPr id="83" name="Rectangle 26"/>
            <p:cNvSpPr>
              <a:spLocks noChangeArrowheads="1"/>
            </p:cNvSpPr>
            <p:nvPr/>
          </p:nvSpPr>
          <p:spPr bwMode="auto">
            <a:xfrm>
              <a:off x="4151" y="125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No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4906984" y="2544780"/>
            <a:ext cx="2808288" cy="863600"/>
            <a:chOff x="2971" y="845"/>
            <a:chExt cx="1769" cy="544"/>
          </a:xfrm>
        </p:grpSpPr>
        <p:sp>
          <p:nvSpPr>
            <p:cNvPr id="64" name="Rectangle 28"/>
            <p:cNvSpPr>
              <a:spLocks noChangeArrowheads="1"/>
            </p:cNvSpPr>
            <p:nvPr/>
          </p:nvSpPr>
          <p:spPr bwMode="auto">
            <a:xfrm>
              <a:off x="2971" y="845"/>
              <a:ext cx="1769" cy="136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/>
                <a:t>데이터 페이지 </a:t>
              </a:r>
              <a:r>
                <a:rPr lang="en-US" altLang="ko-KR" sz="1400" dirty="0"/>
                <a:t>2</a:t>
              </a:r>
            </a:p>
          </p:txBody>
        </p:sp>
        <p:sp>
          <p:nvSpPr>
            <p:cNvPr id="65" name="Rectangle 29"/>
            <p:cNvSpPr>
              <a:spLocks noChangeArrowheads="1"/>
            </p:cNvSpPr>
            <p:nvPr/>
          </p:nvSpPr>
          <p:spPr bwMode="auto">
            <a:xfrm>
              <a:off x="2971" y="981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11</a:t>
              </a:r>
            </a:p>
          </p:txBody>
        </p:sp>
        <p:sp>
          <p:nvSpPr>
            <p:cNvPr id="66" name="Rectangle 30"/>
            <p:cNvSpPr>
              <a:spLocks noChangeArrowheads="1"/>
            </p:cNvSpPr>
            <p:nvPr/>
          </p:nvSpPr>
          <p:spPr bwMode="auto">
            <a:xfrm>
              <a:off x="3560" y="981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이재영</a:t>
              </a:r>
            </a:p>
          </p:txBody>
        </p:sp>
        <p:sp>
          <p:nvSpPr>
            <p:cNvPr id="67" name="Rectangle 31"/>
            <p:cNvSpPr>
              <a:spLocks noChangeArrowheads="1"/>
            </p:cNvSpPr>
            <p:nvPr/>
          </p:nvSpPr>
          <p:spPr bwMode="auto">
            <a:xfrm>
              <a:off x="4150" y="981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No</a:t>
              </a:r>
            </a:p>
          </p:txBody>
        </p:sp>
        <p:sp>
          <p:nvSpPr>
            <p:cNvPr id="68" name="Rectangle 32"/>
            <p:cNvSpPr>
              <a:spLocks noChangeArrowheads="1"/>
            </p:cNvSpPr>
            <p:nvPr/>
          </p:nvSpPr>
          <p:spPr bwMode="auto">
            <a:xfrm>
              <a:off x="2971" y="1117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6</a:t>
              </a:r>
            </a:p>
          </p:txBody>
        </p:sp>
        <p:sp>
          <p:nvSpPr>
            <p:cNvPr id="69" name="Rectangle 33"/>
            <p:cNvSpPr>
              <a:spLocks noChangeArrowheads="1"/>
            </p:cNvSpPr>
            <p:nvPr/>
          </p:nvSpPr>
          <p:spPr bwMode="auto">
            <a:xfrm>
              <a:off x="3560" y="1117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이문규</a:t>
              </a:r>
            </a:p>
          </p:txBody>
        </p:sp>
        <p:sp>
          <p:nvSpPr>
            <p:cNvPr id="70" name="Rectangle 34"/>
            <p:cNvSpPr>
              <a:spLocks noChangeArrowheads="1"/>
            </p:cNvSpPr>
            <p:nvPr/>
          </p:nvSpPr>
          <p:spPr bwMode="auto">
            <a:xfrm>
              <a:off x="4150" y="1117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Yes</a:t>
              </a:r>
            </a:p>
          </p:txBody>
        </p:sp>
        <p:sp>
          <p:nvSpPr>
            <p:cNvPr id="71" name="Rectangle 35"/>
            <p:cNvSpPr>
              <a:spLocks noChangeArrowheads="1"/>
            </p:cNvSpPr>
            <p:nvPr/>
          </p:nvSpPr>
          <p:spPr bwMode="auto">
            <a:xfrm>
              <a:off x="2972" y="125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5</a:t>
              </a:r>
            </a:p>
          </p:txBody>
        </p:sp>
        <p:sp>
          <p:nvSpPr>
            <p:cNvPr id="72" name="Rectangle 36"/>
            <p:cNvSpPr>
              <a:spLocks noChangeArrowheads="1"/>
            </p:cNvSpPr>
            <p:nvPr/>
          </p:nvSpPr>
          <p:spPr bwMode="auto">
            <a:xfrm>
              <a:off x="3561" y="125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강혜원</a:t>
              </a:r>
            </a:p>
          </p:txBody>
        </p:sp>
        <p:sp>
          <p:nvSpPr>
            <p:cNvPr id="73" name="Rectangle 37"/>
            <p:cNvSpPr>
              <a:spLocks noChangeArrowheads="1"/>
            </p:cNvSpPr>
            <p:nvPr/>
          </p:nvSpPr>
          <p:spPr bwMode="auto">
            <a:xfrm>
              <a:off x="4151" y="125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No</a:t>
              </a:r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4906984" y="3552842"/>
            <a:ext cx="2808288" cy="863600"/>
            <a:chOff x="2835" y="2251"/>
            <a:chExt cx="1769" cy="544"/>
          </a:xfrm>
        </p:grpSpPr>
        <p:sp>
          <p:nvSpPr>
            <p:cNvPr id="54" name="Rectangle 39"/>
            <p:cNvSpPr>
              <a:spLocks noChangeArrowheads="1"/>
            </p:cNvSpPr>
            <p:nvPr/>
          </p:nvSpPr>
          <p:spPr bwMode="auto">
            <a:xfrm>
              <a:off x="2835" y="2251"/>
              <a:ext cx="1769" cy="136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데이터 페이지 </a:t>
              </a:r>
              <a:r>
                <a:rPr lang="en-US" altLang="ko-KR" sz="1400"/>
                <a:t>3</a:t>
              </a:r>
            </a:p>
          </p:txBody>
        </p:sp>
        <p:sp>
          <p:nvSpPr>
            <p:cNvPr id="55" name="Rectangle 40"/>
            <p:cNvSpPr>
              <a:spLocks noChangeArrowheads="1"/>
            </p:cNvSpPr>
            <p:nvPr/>
          </p:nvSpPr>
          <p:spPr bwMode="auto">
            <a:xfrm>
              <a:off x="2835" y="2387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1</a:t>
              </a:r>
            </a:p>
          </p:txBody>
        </p:sp>
        <p:sp>
          <p:nvSpPr>
            <p:cNvPr id="56" name="Rectangle 41"/>
            <p:cNvSpPr>
              <a:spLocks noChangeArrowheads="1"/>
            </p:cNvSpPr>
            <p:nvPr/>
          </p:nvSpPr>
          <p:spPr bwMode="auto">
            <a:xfrm>
              <a:off x="3424" y="2387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김대우</a:t>
              </a:r>
            </a:p>
          </p:txBody>
        </p:sp>
        <p:sp>
          <p:nvSpPr>
            <p:cNvPr id="57" name="Rectangle 42"/>
            <p:cNvSpPr>
              <a:spLocks noChangeArrowheads="1"/>
            </p:cNvSpPr>
            <p:nvPr/>
          </p:nvSpPr>
          <p:spPr bwMode="auto">
            <a:xfrm>
              <a:off x="4014" y="2387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No</a:t>
              </a:r>
            </a:p>
          </p:txBody>
        </p:sp>
        <p:sp>
          <p:nvSpPr>
            <p:cNvPr id="58" name="Rectangle 43"/>
            <p:cNvSpPr>
              <a:spLocks noChangeArrowheads="1"/>
            </p:cNvSpPr>
            <p:nvPr/>
          </p:nvSpPr>
          <p:spPr bwMode="auto">
            <a:xfrm>
              <a:off x="2835" y="252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8</a:t>
              </a:r>
            </a:p>
          </p:txBody>
        </p:sp>
        <p:sp>
          <p:nvSpPr>
            <p:cNvPr id="59" name="Rectangle 44"/>
            <p:cNvSpPr>
              <a:spLocks noChangeArrowheads="1"/>
            </p:cNvSpPr>
            <p:nvPr/>
          </p:nvSpPr>
          <p:spPr bwMode="auto">
            <a:xfrm>
              <a:off x="3424" y="252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차영인</a:t>
              </a:r>
            </a:p>
          </p:txBody>
        </p:sp>
        <p:sp>
          <p:nvSpPr>
            <p:cNvPr id="60" name="Rectangle 45"/>
            <p:cNvSpPr>
              <a:spLocks noChangeArrowheads="1"/>
            </p:cNvSpPr>
            <p:nvPr/>
          </p:nvSpPr>
          <p:spPr bwMode="auto">
            <a:xfrm>
              <a:off x="4014" y="252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Yes</a:t>
              </a:r>
            </a:p>
          </p:txBody>
        </p:sp>
        <p:sp>
          <p:nvSpPr>
            <p:cNvPr id="61" name="Rectangle 46"/>
            <p:cNvSpPr>
              <a:spLocks noChangeArrowheads="1"/>
            </p:cNvSpPr>
            <p:nvPr/>
          </p:nvSpPr>
          <p:spPr bwMode="auto">
            <a:xfrm>
              <a:off x="2836" y="2659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2</a:t>
              </a:r>
            </a:p>
          </p:txBody>
        </p:sp>
        <p:sp>
          <p:nvSpPr>
            <p:cNvPr id="62" name="Rectangle 47"/>
            <p:cNvSpPr>
              <a:spLocks noChangeArrowheads="1"/>
            </p:cNvSpPr>
            <p:nvPr/>
          </p:nvSpPr>
          <p:spPr bwMode="auto">
            <a:xfrm>
              <a:off x="3425" y="2659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한기환</a:t>
              </a:r>
            </a:p>
          </p:txBody>
        </p:sp>
        <p:sp>
          <p:nvSpPr>
            <p:cNvPr id="63" name="Rectangle 48"/>
            <p:cNvSpPr>
              <a:spLocks noChangeArrowheads="1"/>
            </p:cNvSpPr>
            <p:nvPr/>
          </p:nvSpPr>
          <p:spPr bwMode="auto">
            <a:xfrm>
              <a:off x="4015" y="2659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/>
                <a:t>Yes</a:t>
              </a: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4906984" y="5497530"/>
            <a:ext cx="2808288" cy="431800"/>
            <a:chOff x="2835" y="2977"/>
            <a:chExt cx="1769" cy="272"/>
          </a:xfrm>
        </p:grpSpPr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2835" y="2977"/>
              <a:ext cx="1769" cy="136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데이터 페이지 </a:t>
              </a:r>
              <a:r>
                <a:rPr lang="en-US" altLang="ko-KR" sz="1400"/>
                <a:t>5</a:t>
              </a: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835" y="311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12</a:t>
              </a: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424" y="311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김태영</a:t>
              </a: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4014" y="311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Yes</a:t>
              </a:r>
            </a:p>
          </p:txBody>
        </p:sp>
      </p:grp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4906984" y="4487880"/>
            <a:ext cx="2808288" cy="863600"/>
            <a:chOff x="2835" y="2251"/>
            <a:chExt cx="1769" cy="544"/>
          </a:xfrm>
        </p:grpSpPr>
        <p:sp>
          <p:nvSpPr>
            <p:cNvPr id="40" name="Rectangle 55"/>
            <p:cNvSpPr>
              <a:spLocks noChangeArrowheads="1"/>
            </p:cNvSpPr>
            <p:nvPr/>
          </p:nvSpPr>
          <p:spPr bwMode="auto">
            <a:xfrm>
              <a:off x="2835" y="2251"/>
              <a:ext cx="1769" cy="136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데이터 페이지 </a:t>
              </a:r>
              <a:r>
                <a:rPr lang="en-US" altLang="ko-KR" sz="1400"/>
                <a:t>4</a:t>
              </a:r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2835" y="2387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10</a:t>
              </a:r>
            </a:p>
          </p:txBody>
        </p:sp>
        <p:sp>
          <p:nvSpPr>
            <p:cNvPr id="42" name="Rectangle 57"/>
            <p:cNvSpPr>
              <a:spLocks noChangeArrowheads="1"/>
            </p:cNvSpPr>
            <p:nvPr/>
          </p:nvSpPr>
          <p:spPr bwMode="auto">
            <a:xfrm>
              <a:off x="3424" y="2387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유병수</a:t>
              </a:r>
            </a:p>
          </p:txBody>
        </p:sp>
        <p:sp>
          <p:nvSpPr>
            <p:cNvPr id="43" name="Rectangle 58"/>
            <p:cNvSpPr>
              <a:spLocks noChangeArrowheads="1"/>
            </p:cNvSpPr>
            <p:nvPr/>
          </p:nvSpPr>
          <p:spPr bwMode="auto">
            <a:xfrm>
              <a:off x="4014" y="2387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Yes</a:t>
              </a:r>
            </a:p>
          </p:txBody>
        </p:sp>
        <p:sp>
          <p:nvSpPr>
            <p:cNvPr id="44" name="Rectangle 59"/>
            <p:cNvSpPr>
              <a:spLocks noChangeArrowheads="1"/>
            </p:cNvSpPr>
            <p:nvPr/>
          </p:nvSpPr>
          <p:spPr bwMode="auto">
            <a:xfrm>
              <a:off x="2835" y="252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3</a:t>
              </a:r>
            </a:p>
          </p:txBody>
        </p:sp>
        <p:sp>
          <p:nvSpPr>
            <p:cNvPr id="45" name="Rectangle 60"/>
            <p:cNvSpPr>
              <a:spLocks noChangeArrowheads="1"/>
            </p:cNvSpPr>
            <p:nvPr/>
          </p:nvSpPr>
          <p:spPr bwMode="auto">
            <a:xfrm>
              <a:off x="3424" y="252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이승용</a:t>
              </a:r>
            </a:p>
          </p:txBody>
        </p:sp>
        <p:sp>
          <p:nvSpPr>
            <p:cNvPr id="46" name="Rectangle 61"/>
            <p:cNvSpPr>
              <a:spLocks noChangeArrowheads="1"/>
            </p:cNvSpPr>
            <p:nvPr/>
          </p:nvSpPr>
          <p:spPr bwMode="auto">
            <a:xfrm>
              <a:off x="4014" y="2523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No</a:t>
              </a:r>
            </a:p>
          </p:txBody>
        </p:sp>
        <p:sp>
          <p:nvSpPr>
            <p:cNvPr id="47" name="Rectangle 62"/>
            <p:cNvSpPr>
              <a:spLocks noChangeArrowheads="1"/>
            </p:cNvSpPr>
            <p:nvPr/>
          </p:nvSpPr>
          <p:spPr bwMode="auto">
            <a:xfrm>
              <a:off x="2836" y="2659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13</a:t>
              </a:r>
            </a:p>
          </p:txBody>
        </p:sp>
        <p:sp>
          <p:nvSpPr>
            <p:cNvPr id="48" name="Rectangle 63"/>
            <p:cNvSpPr>
              <a:spLocks noChangeArrowheads="1"/>
            </p:cNvSpPr>
            <p:nvPr/>
          </p:nvSpPr>
          <p:spPr bwMode="auto">
            <a:xfrm>
              <a:off x="3425" y="2659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/>
                <a:t>은정범</a:t>
              </a:r>
            </a:p>
          </p:txBody>
        </p:sp>
        <p:sp>
          <p:nvSpPr>
            <p:cNvPr id="49" name="Rectangle 64"/>
            <p:cNvSpPr>
              <a:spLocks noChangeArrowheads="1"/>
            </p:cNvSpPr>
            <p:nvPr/>
          </p:nvSpPr>
          <p:spPr bwMode="auto">
            <a:xfrm>
              <a:off x="4015" y="2659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No</a:t>
              </a:r>
            </a:p>
          </p:txBody>
        </p:sp>
      </p:grpSp>
      <p:grpSp>
        <p:nvGrpSpPr>
          <p:cNvPr id="11" name="Group 119"/>
          <p:cNvGrpSpPr>
            <a:grpSpLocks/>
          </p:cNvGrpSpPr>
          <p:nvPr/>
        </p:nvGrpSpPr>
        <p:grpSpPr bwMode="auto">
          <a:xfrm>
            <a:off x="1162072" y="2184419"/>
            <a:ext cx="1800225" cy="3024191"/>
            <a:chOff x="839" y="1434"/>
            <a:chExt cx="1134" cy="1905"/>
          </a:xfrm>
        </p:grpSpPr>
        <p:sp>
          <p:nvSpPr>
            <p:cNvPr id="13" name="Rectangle 65"/>
            <p:cNvSpPr>
              <a:spLocks noChangeArrowheads="1"/>
            </p:cNvSpPr>
            <p:nvPr/>
          </p:nvSpPr>
          <p:spPr bwMode="auto">
            <a:xfrm>
              <a:off x="839" y="1434"/>
              <a:ext cx="1134" cy="136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/>
                <a:t>인덱스 페이지 </a:t>
              </a:r>
              <a:r>
                <a:rPr lang="en-US" altLang="ko-KR" sz="1400" dirty="0"/>
                <a:t>1</a:t>
              </a:r>
            </a:p>
          </p:txBody>
        </p:sp>
        <p:sp>
          <p:nvSpPr>
            <p:cNvPr id="14" name="Rectangle 66"/>
            <p:cNvSpPr>
              <a:spLocks noChangeArrowheads="1"/>
            </p:cNvSpPr>
            <p:nvPr/>
          </p:nvSpPr>
          <p:spPr bwMode="auto">
            <a:xfrm>
              <a:off x="839" y="1570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1</a:t>
              </a:r>
            </a:p>
          </p:txBody>
        </p:sp>
        <p:sp>
          <p:nvSpPr>
            <p:cNvPr id="15" name="Rectangle 67"/>
            <p:cNvSpPr>
              <a:spLocks noChangeArrowheads="1"/>
            </p:cNvSpPr>
            <p:nvPr/>
          </p:nvSpPr>
          <p:spPr bwMode="auto">
            <a:xfrm>
              <a:off x="1383" y="1570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3-1</a:t>
              </a:r>
            </a:p>
          </p:txBody>
        </p:sp>
        <p:sp>
          <p:nvSpPr>
            <p:cNvPr id="16" name="Rectangle 68"/>
            <p:cNvSpPr>
              <a:spLocks noChangeArrowheads="1"/>
            </p:cNvSpPr>
            <p:nvPr/>
          </p:nvSpPr>
          <p:spPr bwMode="auto">
            <a:xfrm>
              <a:off x="839" y="1706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2</a:t>
              </a:r>
            </a:p>
          </p:txBody>
        </p:sp>
        <p:sp>
          <p:nvSpPr>
            <p:cNvPr id="17" name="Rectangle 69"/>
            <p:cNvSpPr>
              <a:spLocks noChangeArrowheads="1"/>
            </p:cNvSpPr>
            <p:nvPr/>
          </p:nvSpPr>
          <p:spPr bwMode="auto">
            <a:xfrm>
              <a:off x="1383" y="1706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3-3</a:t>
              </a:r>
            </a:p>
          </p:txBody>
        </p:sp>
        <p:sp>
          <p:nvSpPr>
            <p:cNvPr id="18" name="Rectangle 70"/>
            <p:cNvSpPr>
              <a:spLocks noChangeArrowheads="1"/>
            </p:cNvSpPr>
            <p:nvPr/>
          </p:nvSpPr>
          <p:spPr bwMode="auto">
            <a:xfrm>
              <a:off x="839" y="1842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3</a:t>
              </a:r>
            </a:p>
          </p:txBody>
        </p:sp>
        <p:sp>
          <p:nvSpPr>
            <p:cNvPr id="19" name="Rectangle 71"/>
            <p:cNvSpPr>
              <a:spLocks noChangeArrowheads="1"/>
            </p:cNvSpPr>
            <p:nvPr/>
          </p:nvSpPr>
          <p:spPr bwMode="auto">
            <a:xfrm>
              <a:off x="1383" y="1842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4-2</a:t>
              </a:r>
            </a:p>
          </p:txBody>
        </p:sp>
        <p:sp>
          <p:nvSpPr>
            <p:cNvPr id="20" name="Rectangle 72"/>
            <p:cNvSpPr>
              <a:spLocks noChangeArrowheads="1"/>
            </p:cNvSpPr>
            <p:nvPr/>
          </p:nvSpPr>
          <p:spPr bwMode="auto">
            <a:xfrm>
              <a:off x="839" y="1979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4</a:t>
              </a:r>
            </a:p>
          </p:txBody>
        </p:sp>
        <p:sp>
          <p:nvSpPr>
            <p:cNvPr id="21" name="Rectangle 73"/>
            <p:cNvSpPr>
              <a:spLocks noChangeArrowheads="1"/>
            </p:cNvSpPr>
            <p:nvPr/>
          </p:nvSpPr>
          <p:spPr bwMode="auto">
            <a:xfrm>
              <a:off x="1383" y="1979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1-1</a:t>
              </a:r>
            </a:p>
          </p:txBody>
        </p:sp>
        <p:sp>
          <p:nvSpPr>
            <p:cNvPr id="22" name="Rectangle 84"/>
            <p:cNvSpPr>
              <a:spLocks noChangeArrowheads="1"/>
            </p:cNvSpPr>
            <p:nvPr/>
          </p:nvSpPr>
          <p:spPr bwMode="auto">
            <a:xfrm>
              <a:off x="839" y="2115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5</a:t>
              </a:r>
            </a:p>
          </p:txBody>
        </p:sp>
        <p:sp>
          <p:nvSpPr>
            <p:cNvPr id="23" name="Rectangle 85"/>
            <p:cNvSpPr>
              <a:spLocks noChangeArrowheads="1"/>
            </p:cNvSpPr>
            <p:nvPr/>
          </p:nvSpPr>
          <p:spPr bwMode="auto">
            <a:xfrm>
              <a:off x="1383" y="2115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2-3</a:t>
              </a:r>
            </a:p>
          </p:txBody>
        </p:sp>
        <p:sp>
          <p:nvSpPr>
            <p:cNvPr id="24" name="Rectangle 86"/>
            <p:cNvSpPr>
              <a:spLocks noChangeArrowheads="1"/>
            </p:cNvSpPr>
            <p:nvPr/>
          </p:nvSpPr>
          <p:spPr bwMode="auto">
            <a:xfrm>
              <a:off x="839" y="2251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6</a:t>
              </a:r>
            </a:p>
          </p:txBody>
        </p:sp>
        <p:sp>
          <p:nvSpPr>
            <p:cNvPr id="25" name="Rectangle 87"/>
            <p:cNvSpPr>
              <a:spLocks noChangeArrowheads="1"/>
            </p:cNvSpPr>
            <p:nvPr/>
          </p:nvSpPr>
          <p:spPr bwMode="auto">
            <a:xfrm>
              <a:off x="1383" y="2251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3-3</a:t>
              </a:r>
            </a:p>
          </p:txBody>
        </p:sp>
        <p:sp>
          <p:nvSpPr>
            <p:cNvPr id="26" name="Rectangle 88"/>
            <p:cNvSpPr>
              <a:spLocks noChangeArrowheads="1"/>
            </p:cNvSpPr>
            <p:nvPr/>
          </p:nvSpPr>
          <p:spPr bwMode="auto">
            <a:xfrm>
              <a:off x="839" y="2387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7</a:t>
              </a:r>
            </a:p>
          </p:txBody>
        </p:sp>
        <p:sp>
          <p:nvSpPr>
            <p:cNvPr id="27" name="Rectangle 89"/>
            <p:cNvSpPr>
              <a:spLocks noChangeArrowheads="1"/>
            </p:cNvSpPr>
            <p:nvPr/>
          </p:nvSpPr>
          <p:spPr bwMode="auto">
            <a:xfrm>
              <a:off x="1383" y="2387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1-2</a:t>
              </a:r>
            </a:p>
          </p:txBody>
        </p:sp>
        <p:sp>
          <p:nvSpPr>
            <p:cNvPr id="28" name="Rectangle 90"/>
            <p:cNvSpPr>
              <a:spLocks noChangeArrowheads="1"/>
            </p:cNvSpPr>
            <p:nvPr/>
          </p:nvSpPr>
          <p:spPr bwMode="auto">
            <a:xfrm>
              <a:off x="839" y="2524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8</a:t>
              </a:r>
            </a:p>
          </p:txBody>
        </p:sp>
        <p:sp>
          <p:nvSpPr>
            <p:cNvPr id="29" name="Rectangle 91"/>
            <p:cNvSpPr>
              <a:spLocks noChangeArrowheads="1"/>
            </p:cNvSpPr>
            <p:nvPr/>
          </p:nvSpPr>
          <p:spPr bwMode="auto">
            <a:xfrm>
              <a:off x="1383" y="2524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3-2</a:t>
              </a:r>
            </a:p>
          </p:txBody>
        </p:sp>
        <p:sp>
          <p:nvSpPr>
            <p:cNvPr id="30" name="Rectangle 106"/>
            <p:cNvSpPr>
              <a:spLocks noChangeArrowheads="1"/>
            </p:cNvSpPr>
            <p:nvPr/>
          </p:nvSpPr>
          <p:spPr bwMode="auto">
            <a:xfrm>
              <a:off x="839" y="2659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9</a:t>
              </a:r>
            </a:p>
          </p:txBody>
        </p:sp>
        <p:sp>
          <p:nvSpPr>
            <p:cNvPr id="31" name="Rectangle 107"/>
            <p:cNvSpPr>
              <a:spLocks noChangeArrowheads="1"/>
            </p:cNvSpPr>
            <p:nvPr/>
          </p:nvSpPr>
          <p:spPr bwMode="auto">
            <a:xfrm>
              <a:off x="1383" y="2659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1-3</a:t>
              </a:r>
            </a:p>
          </p:txBody>
        </p:sp>
        <p:sp>
          <p:nvSpPr>
            <p:cNvPr id="32" name="Rectangle 108"/>
            <p:cNvSpPr>
              <a:spLocks noChangeArrowheads="1"/>
            </p:cNvSpPr>
            <p:nvPr/>
          </p:nvSpPr>
          <p:spPr bwMode="auto">
            <a:xfrm>
              <a:off x="839" y="2795"/>
              <a:ext cx="590" cy="1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10</a:t>
              </a:r>
            </a:p>
          </p:txBody>
        </p:sp>
        <p:sp>
          <p:nvSpPr>
            <p:cNvPr id="33" name="Rectangle 109"/>
            <p:cNvSpPr>
              <a:spLocks noChangeArrowheads="1"/>
            </p:cNvSpPr>
            <p:nvPr/>
          </p:nvSpPr>
          <p:spPr bwMode="auto">
            <a:xfrm>
              <a:off x="1383" y="2795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4-1</a:t>
              </a:r>
            </a:p>
          </p:txBody>
        </p:sp>
        <p:sp>
          <p:nvSpPr>
            <p:cNvPr id="34" name="Rectangle 110"/>
            <p:cNvSpPr>
              <a:spLocks noChangeArrowheads="1"/>
            </p:cNvSpPr>
            <p:nvPr/>
          </p:nvSpPr>
          <p:spPr bwMode="auto">
            <a:xfrm>
              <a:off x="839" y="2931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11</a:t>
              </a:r>
            </a:p>
          </p:txBody>
        </p:sp>
        <p:sp>
          <p:nvSpPr>
            <p:cNvPr id="35" name="Rectangle 111"/>
            <p:cNvSpPr>
              <a:spLocks noChangeArrowheads="1"/>
            </p:cNvSpPr>
            <p:nvPr/>
          </p:nvSpPr>
          <p:spPr bwMode="auto">
            <a:xfrm>
              <a:off x="1383" y="2931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2-1</a:t>
              </a:r>
            </a:p>
          </p:txBody>
        </p:sp>
        <p:sp>
          <p:nvSpPr>
            <p:cNvPr id="36" name="Rectangle 112"/>
            <p:cNvSpPr>
              <a:spLocks noChangeArrowheads="1"/>
            </p:cNvSpPr>
            <p:nvPr/>
          </p:nvSpPr>
          <p:spPr bwMode="auto">
            <a:xfrm>
              <a:off x="839" y="3068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12</a:t>
              </a:r>
            </a:p>
          </p:txBody>
        </p:sp>
        <p:sp>
          <p:nvSpPr>
            <p:cNvPr id="37" name="Rectangle 113"/>
            <p:cNvSpPr>
              <a:spLocks noChangeArrowheads="1"/>
            </p:cNvSpPr>
            <p:nvPr/>
          </p:nvSpPr>
          <p:spPr bwMode="auto">
            <a:xfrm>
              <a:off x="1383" y="3068"/>
              <a:ext cx="589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5-1</a:t>
              </a:r>
            </a:p>
          </p:txBody>
        </p:sp>
        <p:sp>
          <p:nvSpPr>
            <p:cNvPr id="38" name="Rectangle 115"/>
            <p:cNvSpPr>
              <a:spLocks noChangeArrowheads="1"/>
            </p:cNvSpPr>
            <p:nvPr/>
          </p:nvSpPr>
          <p:spPr bwMode="auto">
            <a:xfrm>
              <a:off x="839" y="3203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13</a:t>
              </a:r>
            </a:p>
          </p:txBody>
        </p:sp>
        <p:sp>
          <p:nvSpPr>
            <p:cNvPr id="39" name="Rectangle 116"/>
            <p:cNvSpPr>
              <a:spLocks noChangeArrowheads="1"/>
            </p:cNvSpPr>
            <p:nvPr/>
          </p:nvSpPr>
          <p:spPr bwMode="auto">
            <a:xfrm>
              <a:off x="1383" y="3203"/>
              <a:ext cx="590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4-3</a:t>
              </a:r>
            </a:p>
          </p:txBody>
        </p:sp>
      </p:grpSp>
      <p:cxnSp>
        <p:nvCxnSpPr>
          <p:cNvPr id="12" name="AutoShape 121"/>
          <p:cNvCxnSpPr>
            <a:cxnSpLocks noChangeShapeType="1"/>
          </p:cNvCxnSpPr>
          <p:nvPr/>
        </p:nvCxnSpPr>
        <p:spPr bwMode="auto">
          <a:xfrm flipV="1">
            <a:off x="2960709" y="1932005"/>
            <a:ext cx="1946275" cy="122555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4065769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</a:t>
            </a:r>
            <a:r>
              <a:rPr lang="en-US" altLang="ko-KR" dirty="0" smtClean="0">
                <a:latin typeface="Arial"/>
              </a:rPr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/>
              <a:t>CREATE [ UNIQUE ] [ CLUSTERED | NONCLUSTERED ] INDEX </a:t>
            </a:r>
            <a:r>
              <a:rPr lang="en-US" altLang="ko-KR" sz="2000" i="1" dirty="0" err="1" smtClean="0"/>
              <a:t>index_name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</a:t>
            </a:r>
            <a:r>
              <a:rPr lang="en-US" altLang="ko-KR" sz="2000" dirty="0" smtClean="0">
                <a:latin typeface="Arial"/>
              </a:rPr>
              <a:t>   </a:t>
            </a:r>
            <a:r>
              <a:rPr lang="en-US" altLang="ko-KR" sz="2000" dirty="0" smtClean="0"/>
              <a:t> ON { </a:t>
            </a:r>
            <a:r>
              <a:rPr lang="en-US" altLang="ko-KR" sz="2000" i="1" dirty="0" smtClean="0"/>
              <a:t>table </a:t>
            </a:r>
            <a:r>
              <a:rPr lang="en-US" altLang="ko-KR" sz="2000" dirty="0" smtClean="0"/>
              <a:t>|</a:t>
            </a:r>
            <a:r>
              <a:rPr lang="en-US" altLang="ko-KR" sz="2000" i="1" dirty="0" smtClean="0"/>
              <a:t> view </a:t>
            </a:r>
            <a:r>
              <a:rPr lang="en-US" altLang="ko-KR" sz="2000" dirty="0" smtClean="0"/>
              <a:t>} </a:t>
            </a:r>
            <a:r>
              <a:rPr lang="en-US" altLang="ko-KR" sz="2000" b="1" dirty="0" smtClean="0"/>
              <a:t>( </a:t>
            </a:r>
            <a:r>
              <a:rPr lang="en-US" altLang="ko-KR" sz="2000" i="1" dirty="0" smtClean="0"/>
              <a:t>column </a:t>
            </a:r>
            <a:r>
              <a:rPr lang="en-US" altLang="ko-KR" sz="2000" dirty="0" smtClean="0"/>
              <a:t>[ ASC | DESC ] [ </a:t>
            </a:r>
            <a:r>
              <a:rPr lang="en-US" altLang="ko-KR" sz="2000" b="1" dirty="0" smtClean="0"/>
              <a:t>,</a:t>
            </a:r>
            <a:r>
              <a:rPr lang="en-US" altLang="ko-KR" sz="2000" dirty="0" smtClean="0"/>
              <a:t>...</a:t>
            </a:r>
            <a:r>
              <a:rPr lang="en-US" altLang="ko-KR" sz="2000" i="1" dirty="0" smtClean="0"/>
              <a:t>n </a:t>
            </a:r>
            <a:r>
              <a:rPr lang="en-US" altLang="ko-KR" sz="2000" dirty="0" smtClean="0"/>
              <a:t>] </a:t>
            </a:r>
            <a:r>
              <a:rPr lang="en-US" altLang="ko-KR" sz="2000" b="1" dirty="0" smtClean="0"/>
              <a:t>)</a:t>
            </a:r>
            <a:br>
              <a:rPr lang="en-US" altLang="ko-KR" sz="2000" b="1" dirty="0" smtClean="0"/>
            </a:br>
            <a:endParaRPr lang="en-US" altLang="ko-KR" sz="2000" b="1" dirty="0" smtClean="0"/>
          </a:p>
          <a:p>
            <a:r>
              <a:rPr lang="ko-KR" altLang="en-US" sz="2000" b="1" dirty="0" smtClean="0"/>
              <a:t>설명</a:t>
            </a:r>
          </a:p>
          <a:p>
            <a:pPr lvl="1"/>
            <a:r>
              <a:rPr lang="en-US" altLang="ko-KR" sz="1800" b="1" dirty="0" smtClean="0"/>
              <a:t>UNIQUE</a:t>
            </a:r>
            <a:r>
              <a:rPr lang="ko-KR" altLang="en-US" sz="1800" b="1" dirty="0" smtClean="0"/>
              <a:t>를 지정해 고유 인덱스 또는 고유하지 않은 인덱스 생성이 가능</a:t>
            </a:r>
          </a:p>
          <a:p>
            <a:pPr lvl="1"/>
            <a:r>
              <a:rPr lang="ko-KR" altLang="en-US" sz="1800" b="1" dirty="0" smtClean="0"/>
              <a:t>인덱스의 종류는 두 가지로 </a:t>
            </a:r>
            <a:r>
              <a:rPr lang="en-US" altLang="ko-KR" sz="1800" b="1" dirty="0" smtClean="0"/>
              <a:t>Clustered | </a:t>
            </a:r>
            <a:r>
              <a:rPr lang="en-US" altLang="ko-KR" sz="1800" b="1" dirty="0" err="1" smtClean="0"/>
              <a:t>NonClustered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를 지정</a:t>
            </a:r>
          </a:p>
          <a:p>
            <a:pPr lvl="1"/>
            <a:r>
              <a:rPr lang="en-US" altLang="ko-KR" sz="1800" b="1" dirty="0" smtClean="0"/>
              <a:t>Table</a:t>
            </a:r>
            <a:r>
              <a:rPr lang="ko-KR" altLang="en-US" sz="1800" b="1" dirty="0" smtClean="0"/>
              <a:t>이나 </a:t>
            </a:r>
            <a:r>
              <a:rPr lang="en-US" altLang="ko-KR" sz="1800" b="1" dirty="0" smtClean="0"/>
              <a:t>View</a:t>
            </a:r>
            <a:r>
              <a:rPr lang="ko-KR" altLang="en-US" sz="1800" b="1" dirty="0" smtClean="0"/>
              <a:t>에 생성이 가능</a:t>
            </a:r>
          </a:p>
          <a:p>
            <a:pPr lvl="1"/>
            <a:r>
              <a:rPr lang="ko-KR" altLang="en-US" sz="1800" b="1" dirty="0" err="1" smtClean="0"/>
              <a:t>컬럼을</a:t>
            </a:r>
            <a:r>
              <a:rPr lang="ko-KR" altLang="en-US" sz="1800" b="1" dirty="0" smtClean="0"/>
              <a:t> 오름차순 또는 내림차순으로 정렬하여 생성하는 것이 가능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66949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</a:t>
            </a:r>
            <a:r>
              <a:rPr lang="en-US" altLang="ko-KR" dirty="0" smtClean="0">
                <a:latin typeface="Arial"/>
              </a:rPr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SzTx/>
              <a:buFont typeface="Wingdings" pitchFamily="2" charset="2"/>
              <a:buChar char="§"/>
            </a:pPr>
            <a:r>
              <a:rPr lang="en-US" altLang="ko-KR" sz="2000" dirty="0" smtClean="0"/>
              <a:t>&lt; </a:t>
            </a:r>
            <a:r>
              <a:rPr lang="en-US" altLang="ko-KR" sz="2000" dirty="0" err="1" smtClean="0"/>
              <a:t>index_option</a:t>
            </a:r>
            <a:r>
              <a:rPr lang="en-US" altLang="ko-KR" sz="2000" dirty="0" smtClean="0"/>
              <a:t> &gt; ::=</a:t>
            </a:r>
            <a:br>
              <a:rPr lang="en-US" altLang="ko-KR" sz="2000" dirty="0" smtClean="0"/>
            </a:br>
            <a:r>
              <a:rPr lang="en-US" altLang="ko-KR" sz="2000" dirty="0" smtClean="0">
                <a:latin typeface="Arial"/>
              </a:rPr>
              <a:t>    </a:t>
            </a:r>
            <a:r>
              <a:rPr lang="en-US" altLang="ko-KR" sz="2000" dirty="0" smtClean="0"/>
              <a:t> {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		 PAD_INDEX |</a:t>
            </a:r>
            <a:r>
              <a:rPr lang="en-US" altLang="ko-KR" sz="2000" b="1" dirty="0" smtClean="0">
                <a:latin typeface="Arial"/>
              </a:rPr>
              <a:t> </a:t>
            </a:r>
            <a:r>
              <a:rPr lang="en-US" altLang="ko-KR" sz="2000" dirty="0" smtClean="0"/>
              <a:t> FILLFACTOR </a:t>
            </a:r>
            <a:r>
              <a:rPr lang="en-US" altLang="ko-KR" sz="2000" b="1" dirty="0" smtClean="0"/>
              <a:t>=</a:t>
            </a:r>
            <a:r>
              <a:rPr lang="en-US" altLang="ko-KR" sz="2000" dirty="0" smtClean="0"/>
              <a:t> </a:t>
            </a:r>
            <a:r>
              <a:rPr lang="en-US" altLang="ko-KR" sz="2000" i="1" dirty="0" err="1" smtClean="0"/>
              <a:t>fillfactor</a:t>
            </a:r>
            <a:r>
              <a:rPr lang="en-US" altLang="ko-KR" sz="2000" i="1" dirty="0" smtClean="0"/>
              <a:t> </a:t>
            </a:r>
            <a:r>
              <a:rPr lang="en-US" altLang="ko-KR" sz="2000" dirty="0" smtClean="0"/>
              <a:t>| </a:t>
            </a:r>
            <a:br>
              <a:rPr lang="en-US" altLang="ko-KR" sz="2000" dirty="0" smtClean="0"/>
            </a:br>
            <a:r>
              <a:rPr lang="en-US" altLang="ko-KR" sz="2000" dirty="0" smtClean="0">
                <a:latin typeface="Arial"/>
              </a:rPr>
              <a:t>    </a:t>
            </a:r>
            <a:r>
              <a:rPr lang="en-US" altLang="ko-KR" sz="2000" b="1" dirty="0" smtClean="0">
                <a:latin typeface="Arial"/>
              </a:rPr>
              <a:t>    </a:t>
            </a:r>
            <a:r>
              <a:rPr lang="en-US" altLang="ko-KR" sz="2000" dirty="0" smtClean="0"/>
              <a:t> IGNORE_DUP_KEY |  DROP_EXISTING |</a:t>
            </a:r>
            <a:br>
              <a:rPr lang="en-US" altLang="ko-KR" sz="2000" dirty="0" smtClean="0"/>
            </a:br>
            <a:r>
              <a:rPr lang="en-US" altLang="ko-KR" sz="2000" dirty="0" smtClean="0">
                <a:latin typeface="Arial"/>
              </a:rPr>
              <a:t>    </a:t>
            </a:r>
            <a:r>
              <a:rPr lang="en-US" altLang="ko-KR" sz="2000" dirty="0" smtClean="0"/>
              <a:t>   	 STATISTICS_NORECOMPUTE |  SORT_IN_TEMPDB</a:t>
            </a:r>
            <a:r>
              <a:rPr lang="en-US" altLang="ko-KR" sz="2000" dirty="0" smtClean="0">
                <a:latin typeface="Arial"/>
              </a:rPr>
              <a:t> 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}</a:t>
            </a:r>
          </a:p>
          <a:p>
            <a:pPr>
              <a:buSzTx/>
              <a:buFont typeface="Wingdings" pitchFamily="2" charset="2"/>
              <a:buChar char="§"/>
            </a:pPr>
            <a:r>
              <a:rPr lang="ko-KR" altLang="en-US" sz="2000" dirty="0" smtClean="0"/>
              <a:t>설명</a:t>
            </a:r>
          </a:p>
          <a:p>
            <a:pPr lvl="1">
              <a:buSzTx/>
              <a:buFont typeface="Wingdings" pitchFamily="2" charset="2"/>
              <a:buChar char="§"/>
            </a:pPr>
            <a:r>
              <a:rPr lang="en-US" altLang="ko-KR" sz="1800" dirty="0" smtClean="0"/>
              <a:t>PAD_INDEX : </a:t>
            </a:r>
            <a:r>
              <a:rPr lang="ko-KR" altLang="en-US" sz="1800" dirty="0" smtClean="0"/>
              <a:t>중간 레벨을 적절히 비워 데이터 삽입 등에 대비</a:t>
            </a:r>
          </a:p>
          <a:p>
            <a:pPr lvl="1">
              <a:buSzTx/>
              <a:buFont typeface="Wingdings" pitchFamily="2" charset="2"/>
              <a:buChar char="§"/>
            </a:pPr>
            <a:r>
              <a:rPr lang="en-US" altLang="ko-KR" sz="1800" dirty="0" smtClean="0"/>
              <a:t>FILLFACTOR : </a:t>
            </a:r>
            <a:r>
              <a:rPr lang="ko-KR" altLang="en-US" sz="1800" dirty="0" err="1" smtClean="0"/>
              <a:t>리프</a:t>
            </a:r>
            <a:r>
              <a:rPr lang="ko-KR" altLang="en-US" sz="1800" dirty="0" smtClean="0"/>
              <a:t> 레벨을 적절히 비워 역시 삽입 등에 대비</a:t>
            </a:r>
          </a:p>
          <a:p>
            <a:pPr lvl="1">
              <a:buSzTx/>
              <a:buFont typeface="Wingdings" pitchFamily="2" charset="2"/>
              <a:buChar char="§"/>
            </a:pPr>
            <a:r>
              <a:rPr lang="en-US" altLang="ko-KR" sz="1800" dirty="0" smtClean="0"/>
              <a:t>IGNORE_DUP_KEY : </a:t>
            </a:r>
            <a:r>
              <a:rPr lang="ko-KR" altLang="en-US" sz="1800" dirty="0" smtClean="0"/>
              <a:t>중복되는 값을 무시</a:t>
            </a:r>
          </a:p>
          <a:p>
            <a:pPr lvl="1">
              <a:buSzTx/>
              <a:buFont typeface="Wingdings" pitchFamily="2" charset="2"/>
              <a:buChar char="§"/>
            </a:pPr>
            <a:r>
              <a:rPr lang="en-US" altLang="ko-KR" sz="1800" dirty="0" smtClean="0"/>
              <a:t>DROP_EXISTING : </a:t>
            </a:r>
            <a:r>
              <a:rPr lang="ko-KR" altLang="en-US" sz="1800" dirty="0" smtClean="0"/>
              <a:t>이미 존재하는 인덱스가 있으면 제거하고 재생성</a:t>
            </a:r>
          </a:p>
          <a:p>
            <a:pPr lvl="1">
              <a:buSzTx/>
              <a:buFont typeface="Wingdings" pitchFamily="2" charset="2"/>
              <a:buChar char="§"/>
            </a:pPr>
            <a:r>
              <a:rPr lang="en-US" altLang="ko-KR" sz="1800" dirty="0" smtClean="0"/>
              <a:t>STATISTICS_NORECOMPUTE : </a:t>
            </a:r>
            <a:r>
              <a:rPr lang="ko-KR" altLang="en-US" sz="1800" dirty="0" smtClean="0"/>
              <a:t>통계데이터의 자동 갱신을 금지</a:t>
            </a:r>
          </a:p>
          <a:p>
            <a:pPr lvl="1">
              <a:buSzTx/>
              <a:buFont typeface="Wingdings" pitchFamily="2" charset="2"/>
              <a:buChar char="§"/>
            </a:pPr>
            <a:r>
              <a:rPr lang="en-US" altLang="ko-KR" sz="1800" dirty="0" smtClean="0"/>
              <a:t>SORT_IN_TEMPDB : TEMPDB </a:t>
            </a:r>
            <a:r>
              <a:rPr lang="ko-KR" altLang="en-US" sz="1800" dirty="0" smtClean="0"/>
              <a:t>상에서 정렬하는 옵션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08284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 생성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테이블 만들기 </a:t>
            </a:r>
          </a:p>
          <a:p>
            <a:pPr lvl="1"/>
            <a:r>
              <a:rPr lang="en-US" altLang="ko-KR" dirty="0" smtClean="0"/>
              <a:t>CREATE TABLE </a:t>
            </a:r>
            <a:r>
              <a:rPr lang="en-US" altLang="ko-KR" dirty="0" err="1" smtClean="0"/>
              <a:t>Hallym</a:t>
            </a:r>
            <a:r>
              <a:rPr lang="en-US" altLang="ko-KR" dirty="0" smtClean="0"/>
              <a:t> (</a:t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en-US" altLang="ko-KR" dirty="0" err="1" smtClean="0"/>
              <a:t>cust_id</a:t>
            </a:r>
            <a:r>
              <a:rPr lang="en-US" altLang="ko-KR" dirty="0" smtClean="0"/>
              <a:t> char(05) NOT NULL ,</a:t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en-US" altLang="ko-KR" dirty="0" err="1" smtClean="0"/>
              <a:t>cust_name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 (40) NOT NULL ,</a:t>
            </a:r>
            <a:br>
              <a:rPr lang="en-US" altLang="ko-KR" dirty="0" smtClean="0"/>
            </a:br>
            <a:r>
              <a:rPr lang="en-US" altLang="ko-KR" dirty="0" smtClean="0"/>
              <a:t>     phone char (12) NOT NULL , </a:t>
            </a:r>
            <a:br>
              <a:rPr lang="en-US" altLang="ko-KR" dirty="0" smtClean="0"/>
            </a:br>
            <a:r>
              <a:rPr lang="en-US" altLang="ko-KR" dirty="0" smtClean="0"/>
              <a:t>     [address]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 (40) NULL </a:t>
            </a:r>
            <a:br>
              <a:rPr lang="en-US" altLang="ko-KR" dirty="0" smtClean="0"/>
            </a:b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619672" y="3789040"/>
            <a:ext cx="5473700" cy="431800"/>
            <a:chOff x="930" y="2932"/>
            <a:chExt cx="3448" cy="27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30" y="2932"/>
              <a:ext cx="862" cy="136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600" dirty="0" err="1"/>
                <a:t>cust_id</a:t>
              </a:r>
              <a:endParaRPr lang="en-US" altLang="ko-KR" sz="1600" dirty="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516" y="2932"/>
              <a:ext cx="862" cy="136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600" dirty="0" smtClean="0"/>
                <a:t>[address]</a:t>
              </a:r>
              <a:endParaRPr lang="en-US" altLang="ko-KR" sz="1600" dirty="0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654" y="2932"/>
              <a:ext cx="862" cy="136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600"/>
                <a:t>phone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792" y="2932"/>
              <a:ext cx="862" cy="136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600" dirty="0" err="1"/>
                <a:t>cust_name</a:t>
              </a:r>
              <a:endParaRPr lang="en-US" altLang="ko-KR" sz="1600" dirty="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930" y="3068"/>
              <a:ext cx="862" cy="1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654" y="3068"/>
              <a:ext cx="862" cy="1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792" y="3068"/>
              <a:ext cx="862" cy="1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516" y="3068"/>
              <a:ext cx="862" cy="1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365104"/>
            <a:ext cx="5473700" cy="1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07664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762" y="152400"/>
            <a:ext cx="8401080" cy="990600"/>
          </a:xfrm>
        </p:spPr>
        <p:txBody>
          <a:bodyPr/>
          <a:lstStyle/>
          <a:p>
            <a:r>
              <a:rPr lang="en-US" altLang="ko-KR" dirty="0" smtClean="0"/>
              <a:t>PRIMARY KEY</a:t>
            </a:r>
            <a:r>
              <a:rPr lang="ko-KR" altLang="en-US" dirty="0" smtClean="0"/>
              <a:t>를 지정할 때 생성되는 인덱스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앞에서 만들어진 </a:t>
            </a:r>
            <a:r>
              <a:rPr lang="en-US" altLang="ko-KR" dirty="0" err="1"/>
              <a:t>Hallym</a:t>
            </a:r>
            <a:r>
              <a:rPr lang="en-US" altLang="ko-KR" dirty="0"/>
              <a:t> </a:t>
            </a:r>
            <a:r>
              <a:rPr lang="ko-KR" altLang="en-US" dirty="0" smtClean="0"/>
              <a:t>테이블에 </a:t>
            </a:r>
            <a:r>
              <a:rPr lang="en-US" altLang="ko-KR" dirty="0" err="1" smtClean="0"/>
              <a:t>cust_id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Primary Key</a:t>
            </a:r>
            <a:r>
              <a:rPr lang="ko-KR" altLang="en-US" dirty="0" smtClean="0"/>
              <a:t>로 지정하고 다음과 같이 수행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400" dirty="0" smtClean="0"/>
              <a:t>이와 같이 </a:t>
            </a:r>
            <a:r>
              <a:rPr lang="en-US" altLang="ko-KR" sz="2400" dirty="0" smtClean="0"/>
              <a:t>Primary Key</a:t>
            </a:r>
            <a:r>
              <a:rPr lang="ko-KR" altLang="en-US" sz="2400" dirty="0" smtClean="0"/>
              <a:t>를 만들게 되면 자동적으로 </a:t>
            </a:r>
            <a:r>
              <a:rPr lang="en-US" altLang="ko-KR" sz="2400" dirty="0" smtClean="0"/>
              <a:t>PK</a:t>
            </a:r>
            <a:r>
              <a:rPr lang="en-US" altLang="ko-KR" sz="2400" dirty="0"/>
              <a:t>_ </a:t>
            </a:r>
            <a:r>
              <a:rPr lang="en-US" altLang="ko-KR" sz="2400" dirty="0" err="1"/>
              <a:t>Hallym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라는 이름의 인덱스가 생성</a:t>
            </a:r>
            <a:endParaRPr lang="en-US" altLang="ko-KR" sz="2400" dirty="0" smtClean="0"/>
          </a:p>
          <a:p>
            <a:r>
              <a:rPr lang="ko-KR" altLang="en-US" sz="2400" dirty="0" smtClean="0"/>
              <a:t> 인덱스의 종류를 지정하지 않은 경우 </a:t>
            </a:r>
            <a:r>
              <a:rPr lang="en-US" altLang="ko-KR" sz="2400" dirty="0" smtClean="0"/>
              <a:t>Primary Key </a:t>
            </a:r>
            <a:r>
              <a:rPr lang="ko-KR" altLang="en-US" sz="2400" dirty="0" smtClean="0"/>
              <a:t>생성시에는 기본적으로 </a:t>
            </a:r>
            <a:r>
              <a:rPr lang="en-US" altLang="ko-KR" sz="2400" dirty="0" smtClean="0"/>
              <a:t>Clustered Index </a:t>
            </a:r>
            <a:r>
              <a:rPr lang="ko-KR" altLang="en-US" sz="2400" dirty="0" smtClean="0"/>
              <a:t>가 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 </a:t>
            </a:r>
            <a:r>
              <a:rPr lang="en-US" altLang="ko-KR" sz="2400" dirty="0" smtClean="0"/>
              <a:t>Primary Key</a:t>
            </a:r>
            <a:r>
              <a:rPr lang="ko-KR" altLang="en-US" sz="2400" dirty="0" smtClean="0"/>
              <a:t>는 유일성을 보장하는 것이므로 </a:t>
            </a:r>
            <a:r>
              <a:rPr lang="en-US" altLang="ko-KR" sz="2400" dirty="0" smtClean="0"/>
              <a:t>Unique Index</a:t>
            </a:r>
            <a:r>
              <a:rPr lang="ko-KR" altLang="en-US" sz="2400" dirty="0" smtClean="0"/>
              <a:t>가 된다</a:t>
            </a:r>
            <a:r>
              <a:rPr lang="en-US" altLang="ko-KR" sz="240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28596" y="2357430"/>
            <a:ext cx="8353425" cy="1200329"/>
          </a:xfrm>
          <a:prstGeom prst="rect">
            <a:avLst/>
          </a:prstGeom>
          <a:noFill/>
          <a:ln w="571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dirty="0"/>
              <a:t>ALTER TABLE </a:t>
            </a:r>
            <a:r>
              <a:rPr lang="en-US" altLang="ko-KR" dirty="0" err="1" smtClean="0"/>
              <a:t>Hallym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ADD CONSTRAINT PK_ </a:t>
            </a:r>
            <a:r>
              <a:rPr lang="en-US" altLang="ko-KR" dirty="0" err="1"/>
              <a:t>Hallym</a:t>
            </a:r>
            <a:r>
              <a:rPr lang="en-US" altLang="ko-KR" dirty="0"/>
              <a:t> PRIMARY KEY (</a:t>
            </a:r>
            <a:r>
              <a:rPr lang="en-US" altLang="ko-KR" dirty="0" err="1"/>
              <a:t>cust_id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xmlns="" val="2149433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Nonclusted</a:t>
            </a:r>
            <a:r>
              <a:rPr lang="en-US" altLang="ko-KR" dirty="0" smtClean="0"/>
              <a:t>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만일 </a:t>
            </a:r>
            <a:r>
              <a:rPr lang="en-US" altLang="ko-KR" dirty="0" smtClean="0"/>
              <a:t>Primary Key</a:t>
            </a:r>
            <a:r>
              <a:rPr lang="ko-KR" altLang="en-US" dirty="0" smtClean="0"/>
              <a:t>를 만들 때 </a:t>
            </a:r>
            <a:r>
              <a:rPr lang="en-US" altLang="ko-KR" dirty="0" err="1" smtClean="0"/>
              <a:t>Nonclustered</a:t>
            </a:r>
            <a:r>
              <a:rPr lang="en-US" altLang="ko-KR" dirty="0" smtClean="0"/>
              <a:t> Index</a:t>
            </a:r>
            <a:r>
              <a:rPr lang="ko-KR" altLang="en-US" dirty="0" smtClean="0"/>
              <a:t>가 되게 하고자 한다면 </a:t>
            </a:r>
          </a:p>
          <a:p>
            <a:pPr lvl="1"/>
            <a:r>
              <a:rPr lang="en-US" altLang="ko-KR" dirty="0" smtClean="0"/>
              <a:t>NONCLUSTERED</a:t>
            </a:r>
            <a:r>
              <a:rPr lang="ko-KR" altLang="en-US" dirty="0" smtClean="0"/>
              <a:t>라고 지정한다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생성된 인덱스의 존재를 확인하고자 한다면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sp_helpindex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</a:t>
            </a:r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3418" y="2624138"/>
            <a:ext cx="8496300" cy="1609725"/>
          </a:xfrm>
          <a:prstGeom prst="rect">
            <a:avLst/>
          </a:prstGeom>
          <a:noFill/>
          <a:ln w="571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dirty="0"/>
              <a:t>ALTER TABLE </a:t>
            </a:r>
            <a:r>
              <a:rPr lang="en-US" altLang="ko-KR" dirty="0" err="1"/>
              <a:t>Hallym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ADD CONSTRAINT </a:t>
            </a:r>
            <a:r>
              <a:rPr lang="en-US" altLang="ko-KR" dirty="0" err="1"/>
              <a:t>PK_Customers</a:t>
            </a:r>
            <a:r>
              <a:rPr lang="en-US" altLang="ko-KR" dirty="0"/>
              <a:t> PRIMARY KEY </a:t>
            </a:r>
            <a:r>
              <a:rPr lang="en-US" altLang="ko-KR" i="1" dirty="0">
                <a:solidFill>
                  <a:srgbClr val="FF0000"/>
                </a:solidFill>
              </a:rPr>
              <a:t>NONCLUSTERED (</a:t>
            </a:r>
            <a:r>
              <a:rPr lang="en-US" altLang="ko-KR" i="1" dirty="0" err="1">
                <a:solidFill>
                  <a:srgbClr val="FF0000"/>
                </a:solidFill>
              </a:rPr>
              <a:t>cust_id</a:t>
            </a:r>
            <a:r>
              <a:rPr lang="en-US" altLang="ko-KR" i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GO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3418" y="5629294"/>
            <a:ext cx="8496300" cy="461665"/>
          </a:xfrm>
          <a:prstGeom prst="rect">
            <a:avLst/>
          </a:prstGeom>
          <a:noFill/>
          <a:ln w="571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dirty="0" err="1"/>
              <a:t>sp_helpindex</a:t>
            </a:r>
            <a:r>
              <a:rPr lang="en-US" altLang="ko-KR" dirty="0"/>
              <a:t> </a:t>
            </a:r>
            <a:r>
              <a:rPr lang="en-US" altLang="ko-KR" dirty="0" err="1"/>
              <a:t>Hallym</a:t>
            </a:r>
            <a:r>
              <a:rPr lang="en-US" altLang="ko-KR" dirty="0"/>
              <a:t>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147919"/>
            <a:ext cx="4896544" cy="10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64108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인덱스 만들기</a:t>
            </a:r>
            <a:r>
              <a:rPr lang="en-US" altLang="ko-KR" b="1" dirty="0" smtClean="0"/>
              <a:t>(CREATE INDEX)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인덱스를 만들 때는 </a:t>
            </a:r>
            <a:r>
              <a:rPr lang="en-US" altLang="ko-KR" dirty="0" smtClean="0"/>
              <a:t>CREATE INDEX </a:t>
            </a:r>
            <a:r>
              <a:rPr lang="ko-KR" altLang="en-US" dirty="0" smtClean="0"/>
              <a:t>문을 사용 </a:t>
            </a:r>
          </a:p>
          <a:p>
            <a:r>
              <a:rPr lang="en-US" altLang="ko-KR" dirty="0" smtClean="0"/>
              <a:t>Management Studio</a:t>
            </a:r>
            <a:r>
              <a:rPr lang="ko-KR" altLang="en-US" dirty="0" smtClean="0"/>
              <a:t>를 이용해서 인덱스를 만드는 방법도 있지만 여기서 다루지 않는다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3366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Instructor2 Table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83077"/>
            <a:ext cx="3876675" cy="387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59702"/>
            <a:ext cx="4076700" cy="5049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15620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 예제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2857496"/>
            <a:ext cx="8229600" cy="3299464"/>
          </a:xfrm>
        </p:spPr>
        <p:txBody>
          <a:bodyPr/>
          <a:lstStyle/>
          <a:p>
            <a:r>
              <a:rPr lang="ko-KR" altLang="en-US" sz="2400" dirty="0" smtClean="0"/>
              <a:t>어떤 종류의 인덱스를 만들지 설정되지 않았다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이런 경우 기본적으로 </a:t>
            </a:r>
            <a:r>
              <a:rPr lang="en-US" altLang="ko-KR" sz="2400" dirty="0" smtClean="0"/>
              <a:t>Unique </a:t>
            </a:r>
            <a:r>
              <a:rPr lang="ko-KR" altLang="en-US" sz="2400" dirty="0" smtClean="0"/>
              <a:t>하지 않은 </a:t>
            </a:r>
            <a:r>
              <a:rPr lang="en-US" altLang="ko-KR" sz="2400" dirty="0" smtClean="0"/>
              <a:t>Non-clustered Index</a:t>
            </a:r>
            <a:r>
              <a:rPr lang="ko-KR" altLang="en-US" sz="2400" dirty="0" smtClean="0"/>
              <a:t>가 된다</a:t>
            </a:r>
            <a:r>
              <a:rPr lang="en-US" altLang="ko-KR" sz="2800" dirty="0" smtClean="0"/>
              <a:t>. </a:t>
            </a:r>
            <a:endParaRPr lang="en-US" altLang="ko-KR" sz="2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28595" y="1857363"/>
            <a:ext cx="8207375" cy="461665"/>
          </a:xfrm>
          <a:prstGeom prst="rect">
            <a:avLst/>
          </a:prstGeom>
          <a:noFill/>
          <a:ln w="571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dirty="0"/>
              <a:t>CREATE INDEX idx1 ON </a:t>
            </a:r>
            <a:r>
              <a:rPr lang="en-US" altLang="ko-KR" dirty="0" err="1"/>
              <a:t>Hallym</a:t>
            </a:r>
            <a:r>
              <a:rPr lang="en-US" altLang="ko-KR" dirty="0"/>
              <a:t>(</a:t>
            </a:r>
            <a:r>
              <a:rPr lang="en-US" altLang="ko-KR" dirty="0" err="1"/>
              <a:t>cust_id</a:t>
            </a:r>
            <a:r>
              <a:rPr lang="en-US" altLang="ko-KR" dirty="0"/>
              <a:t>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93096"/>
            <a:ext cx="7776864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32683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2857496"/>
            <a:ext cx="8229600" cy="3299464"/>
          </a:xfrm>
        </p:spPr>
        <p:txBody>
          <a:bodyPr/>
          <a:lstStyle/>
          <a:p>
            <a:r>
              <a:rPr lang="ko-KR" altLang="en-US" sz="2400" dirty="0" smtClean="0"/>
              <a:t>인덱스 종류는 </a:t>
            </a:r>
            <a:r>
              <a:rPr lang="en-US" altLang="ko-KR" sz="2400" dirty="0" smtClean="0"/>
              <a:t>Clustered</a:t>
            </a:r>
            <a:r>
              <a:rPr lang="ko-KR" altLang="en-US" sz="2400" dirty="0" smtClean="0"/>
              <a:t>로 지정 되었으므로 </a:t>
            </a:r>
            <a:r>
              <a:rPr lang="en-US" altLang="ko-KR" sz="2400" dirty="0" smtClean="0"/>
              <a:t>Clustered Index</a:t>
            </a:r>
            <a:r>
              <a:rPr lang="ko-KR" altLang="en-US" sz="2400" dirty="0" smtClean="0"/>
              <a:t>가 만들어진다</a:t>
            </a:r>
            <a:r>
              <a:rPr lang="en-US" altLang="ko-KR" sz="2400" dirty="0" smtClean="0"/>
              <a:t>. </a:t>
            </a:r>
          </a:p>
          <a:p>
            <a:pPr lvl="1"/>
            <a:r>
              <a:rPr lang="ko-KR" altLang="en-US" sz="2000" dirty="0" smtClean="0"/>
              <a:t>하지만 </a:t>
            </a:r>
            <a:r>
              <a:rPr lang="en-US" altLang="ko-KR" sz="2000" dirty="0" smtClean="0"/>
              <a:t>Unique</a:t>
            </a:r>
            <a:r>
              <a:rPr lang="ko-KR" altLang="en-US" sz="2000" dirty="0" smtClean="0"/>
              <a:t>는 지정되지 않았다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이런 경우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1] </a:t>
            </a:r>
            <a:r>
              <a:rPr lang="ko-KR" altLang="en-US" sz="2000" dirty="0" smtClean="0"/>
              <a:t>처럼 </a:t>
            </a:r>
            <a:r>
              <a:rPr lang="en-US" altLang="ko-KR" sz="2000" dirty="0" smtClean="0"/>
              <a:t>Unique </a:t>
            </a:r>
            <a:r>
              <a:rPr lang="ko-KR" altLang="en-US" sz="2000" dirty="0" smtClean="0"/>
              <a:t>하지 않은 </a:t>
            </a:r>
            <a:r>
              <a:rPr lang="en-US" altLang="ko-KR" sz="2000" dirty="0" smtClean="0"/>
              <a:t>Index</a:t>
            </a:r>
            <a:r>
              <a:rPr lang="ko-KR" altLang="en-US" sz="2000" dirty="0" smtClean="0"/>
              <a:t>가 된다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28596" y="1857364"/>
            <a:ext cx="8207375" cy="461665"/>
          </a:xfrm>
          <a:prstGeom prst="rect">
            <a:avLst/>
          </a:prstGeom>
          <a:noFill/>
          <a:ln w="571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dirty="0" smtClean="0"/>
              <a:t>CREATE CLUSTERED INDEX idx1 ON </a:t>
            </a:r>
            <a:r>
              <a:rPr lang="en-US" altLang="ko-KR" dirty="0" err="1"/>
              <a:t>Hallym</a:t>
            </a:r>
            <a:r>
              <a:rPr lang="en-US" altLang="ko-KR" dirty="0"/>
              <a:t>(</a:t>
            </a:r>
            <a:r>
              <a:rPr lang="en-US" altLang="ko-KR" dirty="0" err="1"/>
              <a:t>cust_id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233568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 예제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2857496"/>
            <a:ext cx="8229600" cy="3299464"/>
          </a:xfrm>
        </p:spPr>
        <p:txBody>
          <a:bodyPr/>
          <a:lstStyle/>
          <a:p>
            <a:r>
              <a:rPr lang="en-US" altLang="ko-KR" sz="2400" dirty="0" smtClean="0"/>
              <a:t>Unique </a:t>
            </a:r>
            <a:r>
              <a:rPr lang="ko-KR" altLang="en-US" sz="2400" dirty="0" smtClean="0"/>
              <a:t>한 </a:t>
            </a:r>
            <a:r>
              <a:rPr lang="en-US" altLang="ko-KR" sz="2400" dirty="0" smtClean="0"/>
              <a:t>Non-clustered Index </a:t>
            </a:r>
            <a:r>
              <a:rPr lang="ko-KR" altLang="en-US" sz="2400" dirty="0" smtClean="0"/>
              <a:t>가 만들어진다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28596" y="1857364"/>
            <a:ext cx="8207375" cy="461665"/>
          </a:xfrm>
          <a:prstGeom prst="rect">
            <a:avLst/>
          </a:prstGeom>
          <a:noFill/>
          <a:ln w="571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dirty="0" smtClean="0"/>
              <a:t>CREATE UNIQUE INDEX idx2 ON </a:t>
            </a:r>
            <a:r>
              <a:rPr lang="en-US" altLang="ko-KR" dirty="0" err="1"/>
              <a:t>Hallym</a:t>
            </a:r>
            <a:r>
              <a:rPr lang="en-US" altLang="ko-KR" dirty="0"/>
              <a:t>(</a:t>
            </a:r>
            <a:r>
              <a:rPr lang="en-US" altLang="ko-KR" dirty="0" err="1"/>
              <a:t>cust_id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789040"/>
            <a:ext cx="6408712" cy="1584176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28199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 예제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2857496"/>
            <a:ext cx="8229600" cy="3299464"/>
          </a:xfrm>
        </p:spPr>
        <p:txBody>
          <a:bodyPr/>
          <a:lstStyle/>
          <a:p>
            <a:r>
              <a:rPr lang="en-US" altLang="ko-KR" sz="2400" dirty="0" smtClean="0"/>
              <a:t>Unique </a:t>
            </a:r>
            <a:r>
              <a:rPr lang="ko-KR" altLang="en-US" sz="2400" dirty="0" smtClean="0"/>
              <a:t>한 </a:t>
            </a:r>
            <a:r>
              <a:rPr lang="en-US" altLang="ko-KR" sz="2400" dirty="0" smtClean="0"/>
              <a:t>Clustered Index </a:t>
            </a:r>
            <a:r>
              <a:rPr lang="ko-KR" altLang="en-US" sz="2400" dirty="0" smtClean="0"/>
              <a:t>가 만들어진다</a:t>
            </a:r>
            <a:r>
              <a:rPr lang="en-US" altLang="ko-KR" sz="2400" dirty="0" smtClean="0"/>
              <a:t>. </a:t>
            </a:r>
            <a:endParaRPr lang="en-US" altLang="ko-KR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28596" y="1857364"/>
            <a:ext cx="8207375" cy="830997"/>
          </a:xfrm>
          <a:prstGeom prst="rect">
            <a:avLst/>
          </a:prstGeom>
          <a:noFill/>
          <a:ln w="571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dirty="0" smtClean="0"/>
              <a:t>CREATE UNIQUE CLUSTERED INDEX idx1 ON </a:t>
            </a:r>
            <a:r>
              <a:rPr lang="en-US" altLang="ko-KR" dirty="0" err="1"/>
              <a:t>Hallym</a:t>
            </a:r>
            <a:r>
              <a:rPr lang="en-US" altLang="ko-KR" dirty="0"/>
              <a:t>(</a:t>
            </a:r>
            <a:r>
              <a:rPr lang="en-US" altLang="ko-KR" dirty="0" err="1"/>
              <a:t>cust_id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5909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 예제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2857496"/>
            <a:ext cx="8229600" cy="32994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오류 발생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UNIQUE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CLUSTERED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NONCLUSTERED </a:t>
            </a:r>
            <a:r>
              <a:rPr lang="ko-KR" altLang="en-US" dirty="0" smtClean="0"/>
              <a:t>앞에 위치해야 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28596" y="1857364"/>
            <a:ext cx="8207375" cy="830997"/>
          </a:xfrm>
          <a:prstGeom prst="rect">
            <a:avLst/>
          </a:prstGeom>
          <a:noFill/>
          <a:ln w="571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dirty="0" smtClean="0"/>
              <a:t>CREATE CLUSTERED UNIQUE INDEX idx1 ON </a:t>
            </a:r>
            <a:r>
              <a:rPr lang="en-US" altLang="ko-KR" dirty="0" err="1"/>
              <a:t>Hallym</a:t>
            </a:r>
            <a:r>
              <a:rPr lang="en-US" altLang="ko-KR" dirty="0"/>
              <a:t>(</a:t>
            </a:r>
            <a:r>
              <a:rPr lang="en-US" altLang="ko-KR" dirty="0" err="1"/>
              <a:t>cust_id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035" y="4111877"/>
            <a:ext cx="8195935" cy="20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56225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 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1,2,3 </a:t>
            </a:r>
            <a:r>
              <a:rPr lang="ko-KR" altLang="en-US" dirty="0" smtClean="0"/>
              <a:t>번</a:t>
            </a:r>
            <a:r>
              <a:rPr lang="en-US" altLang="ko-KR" dirty="0" smtClean="0"/>
              <a:t>SQL QUERY </a:t>
            </a:r>
            <a:r>
              <a:rPr lang="ko-KR" altLang="en-US" dirty="0" smtClean="0"/>
              <a:t>문과 결과 </a:t>
            </a:r>
            <a:r>
              <a:rPr lang="ko-KR" altLang="en-US" dirty="0" err="1" smtClean="0"/>
              <a:t>캡쳐</a:t>
            </a:r>
            <a:r>
              <a:rPr lang="ko-KR" altLang="en-US" dirty="0" smtClean="0"/>
              <a:t> 해서 제출</a:t>
            </a:r>
            <a:endParaRPr lang="en-US" altLang="ko-KR" dirty="0" smtClean="0"/>
          </a:p>
          <a:p>
            <a:r>
              <a:rPr lang="en-US" altLang="ko-KR" dirty="0" smtClean="0"/>
              <a:t>-&gt;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08</a:t>
            </a:r>
            <a:r>
              <a:rPr lang="ko-KR" altLang="en-US" dirty="0" smtClean="0"/>
              <a:t>일 </a:t>
            </a:r>
            <a:r>
              <a:rPr lang="en-US" altLang="ko-KR" dirty="0"/>
              <a:t>23</a:t>
            </a:r>
            <a:r>
              <a:rPr lang="ko-KR" altLang="en-US" dirty="0"/>
              <a:t>시 </a:t>
            </a:r>
            <a:r>
              <a:rPr lang="en-US" altLang="ko-KR" dirty="0"/>
              <a:t>59</a:t>
            </a:r>
            <a:r>
              <a:rPr lang="ko-KR" altLang="en-US" dirty="0"/>
              <a:t>분까지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스마트캠퍼스 과제제출란에 제출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354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Student2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40166"/>
            <a:ext cx="3838575" cy="309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 descr="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58936"/>
            <a:ext cx="3735387" cy="4762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4613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Advisor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15333"/>
            <a:ext cx="3762375" cy="304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86452"/>
            <a:ext cx="3960440" cy="466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7726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3" y="1268760"/>
            <a:ext cx="4968551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268760"/>
            <a:ext cx="345638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2500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특정 데이터베이스 내에 존재하는 하나 이상의 테이블에서 사용자가 얻기 원하는 데이터들을 검색해 보기 쉽도록 정의한 가상 테이블이라고 볼 수 있다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뷰에</a:t>
            </a:r>
            <a:r>
              <a:rPr lang="ko-KR" altLang="en-US" dirty="0" smtClean="0"/>
              <a:t> 대한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생성할 수도 있음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View </a:t>
            </a:r>
            <a:r>
              <a:rPr lang="ko-KR" altLang="en-US" dirty="0" smtClean="0"/>
              <a:t>생성 목적</a:t>
            </a:r>
          </a:p>
          <a:p>
            <a:pPr lvl="1"/>
            <a:r>
              <a:rPr lang="ko-KR" altLang="en-US" dirty="0" smtClean="0"/>
              <a:t>사용자 편의성 제공</a:t>
            </a:r>
          </a:p>
          <a:p>
            <a:pPr lvl="1"/>
            <a:r>
              <a:rPr lang="ko-KR" altLang="en-US" dirty="0" err="1" smtClean="0"/>
              <a:t>보안성</a:t>
            </a:r>
            <a:r>
              <a:rPr lang="ko-KR" altLang="en-US" dirty="0" smtClean="0"/>
              <a:t> 제공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3100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</a:t>
            </a:r>
            <a:r>
              <a:rPr lang="ko-KR" altLang="en-US" dirty="0" smtClean="0"/>
              <a:t>의 제약사항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사용자는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정의에서 사용되는 개체들에 대한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권한을 가지고 있어야 함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정의에 사용되는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ORDER BY, INTO, COMPUTE, COMPUTE BY</a:t>
            </a:r>
            <a:r>
              <a:rPr lang="ko-KR" altLang="en-US" dirty="0" smtClean="0"/>
              <a:t>문을 사용할 수 없다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임시테이블에 대해서는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생성할 수 없다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33682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5271</TotalTime>
  <Words>3031</Words>
  <Application>Microsoft Office PowerPoint</Application>
  <PresentationFormat>화면 슬라이드 쇼(4:3)</PresentationFormat>
  <Paragraphs>663</Paragraphs>
  <Slides>45</Slides>
  <Notes>41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원본</vt:lpstr>
      <vt:lpstr>무결성 제약조건 설정 (SQL 실습)</vt:lpstr>
      <vt:lpstr>실습용 데이터베이스 스키마 구조</vt:lpstr>
      <vt:lpstr>Department2 Table </vt:lpstr>
      <vt:lpstr>Instructor2 Table</vt:lpstr>
      <vt:lpstr>Student2 Table</vt:lpstr>
      <vt:lpstr>Advisor Table</vt:lpstr>
      <vt:lpstr>Section Table</vt:lpstr>
      <vt:lpstr>View</vt:lpstr>
      <vt:lpstr>View의 제약사항</vt:lpstr>
      <vt:lpstr>View 의 생성 (SQL을 이용한 방법)</vt:lpstr>
      <vt:lpstr>View 의 생성 (SQL문을 이용한 방법)</vt:lpstr>
      <vt:lpstr>View 의 생성 (SQL문을 이용한 방법)</vt:lpstr>
      <vt:lpstr>View의 생성(GUI환경을 이용하는 방법)</vt:lpstr>
      <vt:lpstr>View의 생성(GUI환경을 이용하는 방법)</vt:lpstr>
      <vt:lpstr>View의 생성(GUI환경을 이용하는 방법)</vt:lpstr>
      <vt:lpstr>View의 생성(GUI환경을 이용하는 방법)</vt:lpstr>
      <vt:lpstr>View를 이용한 검색</vt:lpstr>
      <vt:lpstr>View 의 삭제</vt:lpstr>
      <vt:lpstr>Stored Procedure</vt:lpstr>
      <vt:lpstr>System stored procedure</vt:lpstr>
      <vt:lpstr>Stored Procedure 생성</vt:lpstr>
      <vt:lpstr>Stored Procedure 실행</vt:lpstr>
      <vt:lpstr>Stored Procedure 실행결과</vt:lpstr>
      <vt:lpstr>Stored Procedure 삭제</vt:lpstr>
      <vt:lpstr>Trigger</vt:lpstr>
      <vt:lpstr>Trigger 생성</vt:lpstr>
      <vt:lpstr>Update문 수행시 Trigger 수행 결과</vt:lpstr>
      <vt:lpstr>Trigger 삭제</vt:lpstr>
      <vt:lpstr>Index 설정 방법</vt:lpstr>
      <vt:lpstr>Index 의 개념</vt:lpstr>
      <vt:lpstr>인덱스의 종류</vt:lpstr>
      <vt:lpstr>클러스터 인덱스 구조 예</vt:lpstr>
      <vt:lpstr>넌 클러스터 인덱스 구조</vt:lpstr>
      <vt:lpstr>Cont’</vt:lpstr>
      <vt:lpstr>Cont’</vt:lpstr>
      <vt:lpstr>인덱스 생성 실습</vt:lpstr>
      <vt:lpstr>PRIMARY KEY를 지정할 때 생성되는 인덱스 </vt:lpstr>
      <vt:lpstr>Nonclusted Index</vt:lpstr>
      <vt:lpstr>인덱스 만들기(CREATE INDEX) </vt:lpstr>
      <vt:lpstr>인덱스 예제 1</vt:lpstr>
      <vt:lpstr>인덱스 예제 2</vt:lpstr>
      <vt:lpstr>인덱스 예제 3</vt:lpstr>
      <vt:lpstr>인덱스 예제 4</vt:lpstr>
      <vt:lpstr>인덱스 예제 5</vt:lpstr>
      <vt:lpstr>과 제</vt:lpstr>
    </vt:vector>
  </TitlesOfParts>
  <Company>Hallym Univ. DBLAB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&amp; SQL Server Installation</dc:title>
  <dc:creator>SangKyoon, Hong</dc:creator>
  <cp:lastModifiedBy>안원영</cp:lastModifiedBy>
  <cp:revision>150</cp:revision>
  <dcterms:created xsi:type="dcterms:W3CDTF">2009-09-05T04:59:30Z</dcterms:created>
  <dcterms:modified xsi:type="dcterms:W3CDTF">2019-10-23T05:22:51Z</dcterms:modified>
</cp:coreProperties>
</file>