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3"/>
  </p:notesMasterIdLst>
  <p:sldIdLst>
    <p:sldId id="256" r:id="rId2"/>
    <p:sldId id="257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258" r:id="rId21"/>
    <p:sldId id="312" r:id="rId22"/>
    <p:sldId id="313" r:id="rId23"/>
    <p:sldId id="259" r:id="rId24"/>
    <p:sldId id="260" r:id="rId25"/>
    <p:sldId id="261" r:id="rId26"/>
    <p:sldId id="262" r:id="rId27"/>
    <p:sldId id="293" r:id="rId28"/>
    <p:sldId id="294" r:id="rId29"/>
    <p:sldId id="265" r:id="rId30"/>
    <p:sldId id="267" r:id="rId31"/>
    <p:sldId id="269" r:id="rId32"/>
    <p:sldId id="270" r:id="rId33"/>
    <p:sldId id="268" r:id="rId34"/>
    <p:sldId id="271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291" r:id="rId50"/>
    <p:sldId id="292" r:id="rId51"/>
    <p:sldId id="290" r:id="rId5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4" autoAdjust="0"/>
    <p:restoredTop sz="77193" autoAdjust="0"/>
  </p:normalViewPr>
  <p:slideViewPr>
    <p:cSldViewPr>
      <p:cViewPr>
        <p:scale>
          <a:sx n="75" d="100"/>
          <a:sy n="75" d="100"/>
        </p:scale>
        <p:origin x="-1620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600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3A07652-E6F8-499D-9D8F-7ADFDD5288C0}" type="datetimeFigureOut">
              <a:rPr lang="ko-KR" altLang="en-US"/>
              <a:pPr>
                <a:defRPr/>
              </a:pPr>
              <a:t>2019-11-06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93187A7-23EB-4996-BDCD-54CF2636E7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463327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굴림" charset="-127"/>
                <a:ea typeface="굴림" charset="-127"/>
              </a:rPr>
              <a:t>이번 시간에는 지난 시간에 설치한 </a:t>
            </a:r>
            <a:r>
              <a:rPr lang="en-US" altLang="ko-KR" dirty="0" smtClean="0">
                <a:latin typeface="굴림" charset="-127"/>
                <a:ea typeface="굴림" charset="-127"/>
              </a:rPr>
              <a:t>JDBC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드라이버를 통해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SQL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을 연동하는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JAVA 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프로그램을 작성해보도록 하겠습니다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.</a:t>
            </a:r>
            <a:endParaRPr lang="ko-KR" altLang="en-US" dirty="0" smtClean="0">
              <a:latin typeface="굴림" charset="-127"/>
              <a:ea typeface="굴림" charset="-127"/>
            </a:endParaRPr>
          </a:p>
        </p:txBody>
      </p:sp>
      <p:sp>
        <p:nvSpPr>
          <p:cNvPr id="1536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1C2009-8A46-4E49-B89A-DAA205D4127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설치된 드라이버를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와 연동하기 위해서는 </a:t>
            </a:r>
            <a:r>
              <a:rPr lang="en-US" altLang="ko-KR" dirty="0" err="1" smtClean="0"/>
              <a:t>classpath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설정이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우선 제어판에서 시스템 항목을 실행 후 </a:t>
            </a: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고급 시스템 설정</a:t>
            </a:r>
            <a:r>
              <a:rPr lang="en-US" altLang="ko-KR" baseline="0" dirty="0" smtClean="0"/>
              <a:t>]</a:t>
            </a:r>
            <a:r>
              <a:rPr lang="ko-KR" altLang="en-US" baseline="0" dirty="0" smtClean="0"/>
              <a:t>을 선택합니다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[</a:t>
            </a:r>
            <a:r>
              <a:rPr lang="ko-KR" altLang="en-US" baseline="0" dirty="0" smtClean="0"/>
              <a:t>시스템 속성</a:t>
            </a:r>
            <a:r>
              <a:rPr lang="en-US" altLang="ko-KR" baseline="0" dirty="0" smtClean="0"/>
              <a:t>]</a:t>
            </a:r>
            <a:r>
              <a:rPr lang="ko-KR" altLang="en-US" baseline="0" dirty="0" smtClean="0"/>
              <a:t>창에서 </a:t>
            </a: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고급</a:t>
            </a:r>
            <a:r>
              <a:rPr lang="en-US" altLang="ko-KR" baseline="0" dirty="0" smtClean="0"/>
              <a:t>]</a:t>
            </a:r>
            <a:r>
              <a:rPr lang="ko-KR" altLang="en-US" baseline="0" dirty="0" smtClean="0"/>
              <a:t>탭을 선택하면 </a:t>
            </a:r>
            <a:r>
              <a:rPr lang="en-US" altLang="ko-KR" baseline="0" dirty="0" err="1" smtClean="0"/>
              <a:t>classpath</a:t>
            </a:r>
            <a:r>
              <a:rPr lang="ko-KR" altLang="en-US" baseline="0" dirty="0" smtClean="0"/>
              <a:t>를 등록할 수 있는 </a:t>
            </a: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환경변수</a:t>
            </a:r>
            <a:r>
              <a:rPr lang="en-US" altLang="ko-KR" baseline="0" dirty="0" smtClean="0"/>
              <a:t>]</a:t>
            </a:r>
            <a:r>
              <a:rPr lang="ko-KR" altLang="en-US" baseline="0" dirty="0" smtClean="0"/>
              <a:t>가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80763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classpath</a:t>
            </a:r>
            <a:r>
              <a:rPr lang="ko-KR" altLang="en-US" dirty="0" smtClean="0"/>
              <a:t>에 직접 등록하여도 되지만 긴 경로가 많고 관리를 위해 </a:t>
            </a:r>
            <a:r>
              <a:rPr lang="en-US" altLang="ko-KR" dirty="0" smtClean="0"/>
              <a:t>MSJDBC</a:t>
            </a:r>
            <a:r>
              <a:rPr lang="ko-KR" altLang="en-US" dirty="0" smtClean="0"/>
              <a:t>라는 환경변수를 추가해줍니다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변수 값은 본인이 설치한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드라이버 폴더의 </a:t>
            </a:r>
            <a:r>
              <a:rPr lang="en-US" altLang="ko-KR" dirty="0" smtClean="0"/>
              <a:t>sqljdbc4.jar </a:t>
            </a:r>
            <a:r>
              <a:rPr lang="ko-KR" altLang="en-US" dirty="0" smtClean="0"/>
              <a:t>파일을 지정하면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본 강좌 내용과 동일한 경로에 설치하였다면 </a:t>
            </a:r>
            <a:r>
              <a:rPr lang="en-US" altLang="ko-KR" dirty="0" smtClean="0"/>
              <a:t>“C:\JDBC\Microsoft SQL Server JDBC Driver 3.0\sqljdbc_3.0\</a:t>
            </a:r>
            <a:r>
              <a:rPr lang="en-US" altLang="ko-KR" dirty="0" err="1" smtClean="0"/>
              <a:t>kor</a:t>
            </a:r>
            <a:r>
              <a:rPr lang="en-US" altLang="ko-KR" dirty="0" smtClean="0"/>
              <a:t>\sqljdbc4.jar”</a:t>
            </a:r>
            <a:r>
              <a:rPr lang="ko-KR" altLang="en-US" dirty="0" smtClean="0"/>
              <a:t>로 입력하면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29719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MSJDBC </a:t>
            </a:r>
            <a:r>
              <a:rPr lang="ko-KR" altLang="en-US" dirty="0" smtClean="0"/>
              <a:t>환경 변수를 등록하였다면 이 환경 변수를 </a:t>
            </a:r>
            <a:r>
              <a:rPr lang="en-US" altLang="ko-KR" dirty="0" err="1" smtClean="0"/>
              <a:t>classpath</a:t>
            </a:r>
            <a:r>
              <a:rPr lang="ko-KR" altLang="en-US" dirty="0" smtClean="0"/>
              <a:t>에 추가해줍니다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26941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다음으로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-net software</a:t>
            </a:r>
            <a:r>
              <a:rPr lang="ko-KR" altLang="en-US" dirty="0" smtClean="0"/>
              <a:t>사의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드라이버를 설치해보도록 하겠습니다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i</a:t>
            </a:r>
            <a:r>
              <a:rPr lang="en-US" altLang="ko-KR" dirty="0" smtClean="0"/>
              <a:t>-net</a:t>
            </a:r>
            <a:r>
              <a:rPr lang="en-US" altLang="ko-KR" baseline="0" dirty="0" smtClean="0"/>
              <a:t> software</a:t>
            </a:r>
            <a:r>
              <a:rPr lang="ko-KR" altLang="en-US" baseline="0" dirty="0" smtClean="0"/>
              <a:t>에서 제공하는 </a:t>
            </a:r>
            <a:r>
              <a:rPr lang="en-US" altLang="ko-KR" baseline="0" dirty="0" smtClean="0"/>
              <a:t>JDBC</a:t>
            </a:r>
            <a:r>
              <a:rPr lang="ko-KR" altLang="en-US" baseline="0" dirty="0" smtClean="0"/>
              <a:t>드라이버는 상용으로 별도로 구입해서 사용할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하지만 </a:t>
            </a:r>
            <a:r>
              <a:rPr lang="ko-KR" altLang="en-US" baseline="0" dirty="0" err="1" smtClean="0"/>
              <a:t>기간제한형의</a:t>
            </a:r>
            <a:r>
              <a:rPr lang="ko-KR" altLang="en-US" baseline="0" dirty="0" smtClean="0"/>
              <a:t> 무료버전을 제공하고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제공하는 드라이버는 모두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 이며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지원하는 </a:t>
            </a:r>
            <a:r>
              <a:rPr lang="en-US" altLang="ko-KR" baseline="0" dirty="0" smtClean="0"/>
              <a:t>JDBC </a:t>
            </a:r>
            <a:r>
              <a:rPr lang="ko-KR" altLang="en-US" baseline="0" dirty="0" smtClean="0"/>
              <a:t>버전에 따라 </a:t>
            </a:r>
            <a:r>
              <a:rPr lang="en-US" altLang="ko-KR" baseline="0" dirty="0" smtClean="0"/>
              <a:t>MERLIA, OPTA, SPRINTA, UNA</a:t>
            </a:r>
            <a:r>
              <a:rPr lang="ko-KR" altLang="en-US" baseline="0" dirty="0" smtClean="0"/>
              <a:t>라는 이름을 사용합니다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드라이버는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-net software </a:t>
            </a:r>
            <a:r>
              <a:rPr lang="ko-KR" altLang="en-US" dirty="0" smtClean="0"/>
              <a:t>홈페이지를 통해 다운로드 받을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19912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i</a:t>
            </a:r>
            <a:r>
              <a:rPr lang="en-US" altLang="ko-KR" dirty="0" smtClean="0"/>
              <a:t>-net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홈페이지에서 다운로드 항목을 선택하면 </a:t>
            </a:r>
            <a:r>
              <a:rPr lang="en-US" altLang="ko-KR" baseline="0" dirty="0" err="1" smtClean="0"/>
              <a:t>i</a:t>
            </a:r>
            <a:r>
              <a:rPr lang="en-US" altLang="ko-KR" baseline="0" dirty="0" smtClean="0"/>
              <a:t>-net</a:t>
            </a:r>
            <a:r>
              <a:rPr lang="ko-KR" altLang="en-US" baseline="0" dirty="0" smtClean="0"/>
              <a:t>에서 제공하는 제품들의 목록을 볼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이 중에서 여러분은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-net </a:t>
            </a:r>
            <a:r>
              <a:rPr lang="en-US" altLang="ko-KR" dirty="0" err="1" smtClean="0"/>
              <a:t>Merlia</a:t>
            </a:r>
            <a:r>
              <a:rPr lang="ko-KR" altLang="en-US" dirty="0" smtClean="0"/>
              <a:t>를 선택하여 </a:t>
            </a:r>
            <a:r>
              <a:rPr lang="ko-KR" altLang="en-US" dirty="0" err="1" smtClean="0"/>
              <a:t>다운로드하면</a:t>
            </a:r>
            <a:r>
              <a:rPr lang="ko-KR" altLang="en-US" dirty="0" smtClean="0"/>
              <a:t>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991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i</a:t>
            </a:r>
            <a:r>
              <a:rPr lang="en-US" altLang="ko-KR" dirty="0" smtClean="0"/>
              <a:t>-net</a:t>
            </a:r>
            <a:r>
              <a:rPr lang="ko-KR" altLang="en-US" dirty="0" smtClean="0"/>
              <a:t>에서 드라이버를 받았다면 마이크로소프트의 드라이버와 동일한 방식으로 압축을 풀고</a:t>
            </a:r>
            <a:r>
              <a:rPr lang="ko-KR" altLang="en-US" baseline="0" dirty="0" smtClean="0"/>
              <a:t> 드라이버를 </a:t>
            </a:r>
            <a:r>
              <a:rPr lang="en-US" altLang="ko-KR" baseline="0" dirty="0" err="1" smtClean="0"/>
              <a:t>classpath</a:t>
            </a:r>
            <a:r>
              <a:rPr lang="ko-KR" altLang="en-US" baseline="0" dirty="0" smtClean="0"/>
              <a:t>에 등록해주면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본 강좌에서는 </a:t>
            </a:r>
            <a:r>
              <a:rPr lang="en-US" altLang="ko-KR" baseline="0" dirty="0" smtClean="0"/>
              <a:t>“C:\JDBC\Merlia”</a:t>
            </a:r>
            <a:r>
              <a:rPr lang="ko-KR" altLang="en-US" baseline="0" dirty="0" smtClean="0"/>
              <a:t>에 설치하였습니다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830375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MSJDBC</a:t>
            </a:r>
            <a:r>
              <a:rPr lang="ko-KR" altLang="en-US" dirty="0" smtClean="0"/>
              <a:t>변수를 등록했던 방법과 동일하게 </a:t>
            </a:r>
            <a:r>
              <a:rPr lang="en-US" altLang="ko-KR" dirty="0" smtClean="0"/>
              <a:t>merlia.jar </a:t>
            </a:r>
            <a:r>
              <a:rPr lang="ko-KR" altLang="en-US" dirty="0" smtClean="0"/>
              <a:t>파일을 등록합니다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02523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classpath</a:t>
            </a:r>
            <a:r>
              <a:rPr lang="ko-KR" altLang="en-US" dirty="0" smtClean="0"/>
              <a:t>에 방금 등록한 </a:t>
            </a:r>
            <a:r>
              <a:rPr lang="en-US" altLang="ko-KR" dirty="0" err="1" smtClean="0"/>
              <a:t>merlia</a:t>
            </a:r>
            <a:r>
              <a:rPr lang="ko-KR" altLang="en-US" dirty="0" smtClean="0"/>
              <a:t>변수를 추가해줍니다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지금까지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드라이버에 대하여 알아보고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드라이버를 설치하는 과정을 살펴보았습니다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다른 드라이버의 설치 방법도 이와 비슷합니다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다음 강좌에서는 설치한 드라이버를 이용한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프로그램을 작성해보도록 하겠습니다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70115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이것은 이번 실습에 사용될 예제 데이터베이스의 테이블 구조로 </a:t>
            </a:r>
            <a:r>
              <a:rPr lang="en-US" altLang="ko-KR" dirty="0" err="1" smtClean="0"/>
              <a:t>Northwind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데이터베이스의 </a:t>
            </a:r>
            <a:r>
              <a:rPr lang="en-US" altLang="ko-KR" dirty="0" smtClean="0"/>
              <a:t>Orders</a:t>
            </a:r>
            <a:r>
              <a:rPr lang="ko-KR" altLang="en-US" dirty="0" smtClean="0"/>
              <a:t>테이블의 스키마 구조를 나타낸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MS</a:t>
            </a:r>
            <a:r>
              <a:rPr lang="ko-KR" altLang="en-US" dirty="0" smtClean="0"/>
              <a:t>사의 </a:t>
            </a:r>
            <a:r>
              <a:rPr lang="en-US" altLang="ko-KR" sz="1600" dirty="0" smtClean="0"/>
              <a:t>JDBC</a:t>
            </a:r>
            <a:r>
              <a:rPr lang="ko-KR" altLang="en-US" sz="1600" dirty="0" smtClean="0"/>
              <a:t>를 이용하여 데이터베이스에 접근하고 </a:t>
            </a:r>
            <a:r>
              <a:rPr lang="en-US" altLang="ko-KR" sz="1600" dirty="0" smtClean="0"/>
              <a:t>Statement</a:t>
            </a:r>
            <a:r>
              <a:rPr lang="ko-KR" altLang="en-US" sz="1600" dirty="0" smtClean="0"/>
              <a:t>를 통해 쿼리를 수행하여 데이터를 처리하는 과정을 살펴보도록 하겠습니다</a:t>
            </a:r>
            <a:r>
              <a:rPr lang="en-US" altLang="ko-KR" sz="1600" dirty="0" smtClean="0"/>
              <a:t>.</a:t>
            </a:r>
          </a:p>
          <a:p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우선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사용을 위한 패키지를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시킵니다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패키지에는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인터페이스로  정의되어 있습니다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데이터베이스 연결을 위한 </a:t>
            </a:r>
            <a:r>
              <a:rPr lang="en-US" altLang="ko-KR" dirty="0" smtClean="0"/>
              <a:t>JDBC-URL(</a:t>
            </a:r>
            <a:r>
              <a:rPr lang="ko-KR" altLang="en-US" dirty="0" smtClean="0"/>
              <a:t>연결기술자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부분입니다</a:t>
            </a:r>
            <a:r>
              <a:rPr lang="en-US" altLang="ko-KR" dirty="0" smtClean="0"/>
              <a:t>. URL</a:t>
            </a:r>
            <a:r>
              <a:rPr lang="ko-KR" altLang="en-US" dirty="0" smtClean="0"/>
              <a:t>에는</a:t>
            </a:r>
            <a:r>
              <a:rPr lang="ko-KR" altLang="en-US" baseline="0" dirty="0" smtClean="0"/>
              <a:t> 접속하려는 방식</a:t>
            </a:r>
            <a:r>
              <a:rPr lang="en-US" altLang="ko-KR" baseline="0" dirty="0" smtClean="0"/>
              <a:t>(ODBC</a:t>
            </a:r>
            <a:r>
              <a:rPr lang="ko-KR" altLang="en-US" baseline="0" dirty="0" smtClean="0"/>
              <a:t>라면 </a:t>
            </a:r>
            <a:r>
              <a:rPr lang="en-US" altLang="ko-KR" baseline="0" dirty="0" smtClean="0"/>
              <a:t>ODBC</a:t>
            </a:r>
            <a:r>
              <a:rPr lang="ko-KR" altLang="en-US" baseline="0" dirty="0" smtClean="0"/>
              <a:t>로 변경</a:t>
            </a:r>
            <a:r>
              <a:rPr lang="en-US" altLang="ko-KR" baseline="0" dirty="0" smtClean="0"/>
              <a:t>)</a:t>
            </a:r>
            <a:r>
              <a:rPr lang="ko-KR" altLang="en-US" dirty="0" smtClean="0"/>
              <a:t>과 함께 연결할 서버의 주소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필요한 경우 포트번호도 나열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사용하고자 하는 데이터베이스 이름을 작성합니다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본래 </a:t>
            </a:r>
            <a:r>
              <a:rPr lang="en-US" altLang="ko-KR" dirty="0" smtClean="0"/>
              <a:t>MS-SQL </a:t>
            </a:r>
            <a:r>
              <a:rPr lang="ko-KR" altLang="en-US" dirty="0" smtClean="0"/>
              <a:t>서버의 경우 </a:t>
            </a:r>
            <a:r>
              <a:rPr lang="en-US" altLang="ko-KR" dirty="0" smtClean="0"/>
              <a:t>1433</a:t>
            </a:r>
            <a:r>
              <a:rPr lang="ko-KR" altLang="en-US" dirty="0" smtClean="0"/>
              <a:t>번 포트를 사용하기 때문에 생략 가능하지만 </a:t>
            </a:r>
            <a:r>
              <a:rPr lang="en-US" altLang="ko-KR" dirty="0" smtClean="0"/>
              <a:t>hyacinth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2433</a:t>
            </a:r>
            <a:r>
              <a:rPr lang="ko-KR" altLang="en-US" dirty="0" smtClean="0"/>
              <a:t>번을 사용하기 때문에 반드시 명시해 </a:t>
            </a:r>
            <a:r>
              <a:rPr lang="ko-KR" altLang="en-US" dirty="0" err="1" smtClean="0"/>
              <a:t>주어야합니다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연결용 기술자를 지정했으면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드라이버 로딩을 위해 </a:t>
            </a:r>
            <a:r>
              <a:rPr lang="en-US" altLang="ko-KR" dirty="0" err="1" smtClean="0"/>
              <a:t>Class.forName</a:t>
            </a:r>
            <a:r>
              <a:rPr lang="ko-KR" altLang="en-US" dirty="0" smtClean="0"/>
              <a:t>을 통해 드라이버를 지정해주어야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이 과정의 경우 </a:t>
            </a:r>
            <a:r>
              <a:rPr lang="en-US" altLang="ko-KR" dirty="0" smtClean="0"/>
              <a:t>3.0</a:t>
            </a:r>
            <a:r>
              <a:rPr lang="ko-KR" altLang="en-US" dirty="0" smtClean="0"/>
              <a:t>버전에서는 생략 가능하게 변경되었습니다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그리고 실행할 </a:t>
            </a:r>
            <a:r>
              <a:rPr lang="ko-KR" altLang="en-US" dirty="0" err="1" smtClean="0"/>
              <a:t>질의문을</a:t>
            </a:r>
            <a:r>
              <a:rPr lang="ko-KR" altLang="en-US" dirty="0" smtClean="0"/>
              <a:t> 작성합니다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SQL</a:t>
            </a:r>
            <a:r>
              <a:rPr lang="ko-KR" altLang="en-US" dirty="0" smtClean="0"/>
              <a:t>서버의 연결객체를 선언합니다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쿼리를 실행하기 위한 </a:t>
            </a:r>
            <a:r>
              <a:rPr lang="en-US" altLang="ko-KR" dirty="0" smtClean="0"/>
              <a:t>Statement </a:t>
            </a:r>
            <a:r>
              <a:rPr lang="ko-KR" altLang="en-US" dirty="0" smtClean="0"/>
              <a:t>객체를 선언합니다</a:t>
            </a:r>
            <a:r>
              <a:rPr lang="en-US" altLang="ko-KR" dirty="0" smtClean="0"/>
              <a:t>.</a:t>
            </a:r>
          </a:p>
          <a:p>
            <a:pPr marL="228600" indent="-228600">
              <a:buNone/>
            </a:pPr>
            <a:endParaRPr lang="en-US" altLang="ko-KR" dirty="0" smtClean="0"/>
          </a:p>
          <a:p>
            <a:pPr marL="228600" indent="-228600">
              <a:buNone/>
            </a:pPr>
            <a:r>
              <a:rPr lang="en-US" altLang="ko-KR" dirty="0" smtClean="0"/>
              <a:t>4, 5</a:t>
            </a:r>
            <a:r>
              <a:rPr lang="ko-KR" altLang="en-US" dirty="0" smtClean="0"/>
              <a:t>의 과정은 인터페이스이므로 우선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형식으로 선언해두고 관련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 객체를 </a:t>
            </a:r>
            <a:r>
              <a:rPr lang="ko-KR" altLang="en-US" dirty="0" err="1" smtClean="0"/>
              <a:t>할당받게</a:t>
            </a:r>
            <a:r>
              <a:rPr lang="ko-KR" altLang="en-US" dirty="0" smtClean="0"/>
              <a:t>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3797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실습을 진행하기 위해서는 다음의 실습조건을 충족하여야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또한 이번 강좌에서는 </a:t>
            </a:r>
            <a:r>
              <a:rPr lang="en-US" altLang="ko-KR" dirty="0" smtClean="0"/>
              <a:t>MS-SQL</a:t>
            </a:r>
            <a:r>
              <a:rPr lang="ko-KR" altLang="en-US" dirty="0" smtClean="0"/>
              <a:t>에 기본으로 제공되던 </a:t>
            </a:r>
            <a:r>
              <a:rPr lang="en-US" altLang="ko-KR" dirty="0" err="1" smtClean="0"/>
              <a:t>Northwind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예제 데이터베이스를 사용하여야 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2005</a:t>
            </a:r>
            <a:r>
              <a:rPr lang="ko-KR" altLang="en-US" baseline="0" dirty="0" smtClean="0"/>
              <a:t>버전부터 예제 데이터베이스가 삭제되었기 때문에 여러분이 별도로 설치한 </a:t>
            </a:r>
            <a:r>
              <a:rPr lang="en-US" altLang="ko-KR" baseline="0" dirty="0" smtClean="0"/>
              <a:t>SQL</a:t>
            </a:r>
            <a:r>
              <a:rPr lang="ko-KR" altLang="en-US" baseline="0" dirty="0" smtClean="0"/>
              <a:t>서버에는 해당 데이터베이스가 없을 겁니다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가급적 이번 실습 내용은 수업 서버인 </a:t>
            </a:r>
            <a:r>
              <a:rPr lang="en-US" altLang="ko-KR" baseline="0" dirty="0" smtClean="0"/>
              <a:t>hyacinth</a:t>
            </a:r>
            <a:r>
              <a:rPr lang="ko-KR" altLang="en-US" baseline="0" dirty="0" smtClean="0"/>
              <a:t>를 접근하여 사용하시기 바랍니다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17411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65283A-86E6-45FB-9D6A-43BA7D9F8A81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MS</a:t>
            </a:r>
            <a:r>
              <a:rPr lang="ko-KR" altLang="en-US" dirty="0" smtClean="0"/>
              <a:t>사의 </a:t>
            </a:r>
            <a:r>
              <a:rPr lang="en-US" altLang="ko-KR" sz="1600" dirty="0" smtClean="0"/>
              <a:t>JDBC</a:t>
            </a:r>
            <a:r>
              <a:rPr lang="ko-KR" altLang="en-US" sz="1600" dirty="0" smtClean="0"/>
              <a:t>를 이용하여 데이터베이스에 접근하고 </a:t>
            </a:r>
            <a:r>
              <a:rPr lang="en-US" altLang="ko-KR" sz="1600" dirty="0" smtClean="0"/>
              <a:t>Statement</a:t>
            </a:r>
            <a:r>
              <a:rPr lang="ko-KR" altLang="en-US" sz="1600" dirty="0" smtClean="0"/>
              <a:t>를 통해 쿼리를 수행하여 데이터를 처리하는 과정을 살펴보도록 하겠습니다</a:t>
            </a:r>
            <a:r>
              <a:rPr lang="en-US" altLang="ko-KR" sz="1600" dirty="0" smtClean="0"/>
              <a:t>.</a:t>
            </a:r>
          </a:p>
          <a:p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우선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사용을 위한 패키지를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시킵니다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패키지에는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인터페이스로  정의되어 있습니다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데이터베이스 연결을 위한 </a:t>
            </a:r>
            <a:r>
              <a:rPr lang="en-US" altLang="ko-KR" dirty="0" smtClean="0"/>
              <a:t>JDBC-URL(</a:t>
            </a:r>
            <a:r>
              <a:rPr lang="ko-KR" altLang="en-US" dirty="0" smtClean="0"/>
              <a:t>연결기술자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부분입니다</a:t>
            </a:r>
            <a:r>
              <a:rPr lang="en-US" altLang="ko-KR" dirty="0" smtClean="0"/>
              <a:t>. URL</a:t>
            </a:r>
            <a:r>
              <a:rPr lang="ko-KR" altLang="en-US" dirty="0" smtClean="0"/>
              <a:t>에는</a:t>
            </a:r>
            <a:r>
              <a:rPr lang="ko-KR" altLang="en-US" baseline="0" dirty="0" smtClean="0"/>
              <a:t> 접속하려는 방식</a:t>
            </a:r>
            <a:r>
              <a:rPr lang="en-US" altLang="ko-KR" baseline="0" dirty="0" smtClean="0"/>
              <a:t>(ODBC</a:t>
            </a:r>
            <a:r>
              <a:rPr lang="ko-KR" altLang="en-US" baseline="0" dirty="0" smtClean="0"/>
              <a:t>라면 </a:t>
            </a:r>
            <a:r>
              <a:rPr lang="en-US" altLang="ko-KR" baseline="0" dirty="0" smtClean="0"/>
              <a:t>ODBC</a:t>
            </a:r>
            <a:r>
              <a:rPr lang="ko-KR" altLang="en-US" baseline="0" dirty="0" smtClean="0"/>
              <a:t>로 변경</a:t>
            </a:r>
            <a:r>
              <a:rPr lang="en-US" altLang="ko-KR" baseline="0" dirty="0" smtClean="0"/>
              <a:t>)</a:t>
            </a:r>
            <a:r>
              <a:rPr lang="ko-KR" altLang="en-US" dirty="0" smtClean="0"/>
              <a:t>과 함께 연결할 서버의 주소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필요한 경우 포트번호도 나열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사용하고자 하는 데이터베이스 이름을 작성합니다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본래 </a:t>
            </a:r>
            <a:r>
              <a:rPr lang="en-US" altLang="ko-KR" dirty="0" smtClean="0"/>
              <a:t>MS-SQL </a:t>
            </a:r>
            <a:r>
              <a:rPr lang="ko-KR" altLang="en-US" dirty="0" smtClean="0"/>
              <a:t>서버의 경우 </a:t>
            </a:r>
            <a:r>
              <a:rPr lang="en-US" altLang="ko-KR" dirty="0" smtClean="0"/>
              <a:t>1433</a:t>
            </a:r>
            <a:r>
              <a:rPr lang="ko-KR" altLang="en-US" dirty="0" smtClean="0"/>
              <a:t>번 포트를 사용하기 때문에 생략 가능하지만 </a:t>
            </a:r>
            <a:r>
              <a:rPr lang="en-US" altLang="ko-KR" dirty="0" smtClean="0"/>
              <a:t>hyacinth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2433</a:t>
            </a:r>
            <a:r>
              <a:rPr lang="ko-KR" altLang="en-US" dirty="0" smtClean="0"/>
              <a:t>번을 사용하기 때문에 반드시 명시해 </a:t>
            </a:r>
            <a:r>
              <a:rPr lang="ko-KR" altLang="en-US" dirty="0" err="1" smtClean="0"/>
              <a:t>주어야합니다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연결용 기술자를 지정했으면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드라이버 로딩을 위해 </a:t>
            </a:r>
            <a:r>
              <a:rPr lang="en-US" altLang="ko-KR" dirty="0" err="1" smtClean="0"/>
              <a:t>Class.forName</a:t>
            </a:r>
            <a:r>
              <a:rPr lang="ko-KR" altLang="en-US" dirty="0" smtClean="0"/>
              <a:t>을 통해 드라이버를 지정해주어야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이 과정의 경우 </a:t>
            </a:r>
            <a:r>
              <a:rPr lang="en-US" altLang="ko-KR" dirty="0" smtClean="0"/>
              <a:t>3.0</a:t>
            </a:r>
            <a:r>
              <a:rPr lang="ko-KR" altLang="en-US" dirty="0" smtClean="0"/>
              <a:t>버전에서는 생략 가능하게 변경되었습니다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그리고 실행할 </a:t>
            </a:r>
            <a:r>
              <a:rPr lang="ko-KR" altLang="en-US" dirty="0" err="1" smtClean="0"/>
              <a:t>질의문을</a:t>
            </a:r>
            <a:r>
              <a:rPr lang="ko-KR" altLang="en-US" dirty="0" smtClean="0"/>
              <a:t> 작성합니다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SQL</a:t>
            </a:r>
            <a:r>
              <a:rPr lang="ko-KR" altLang="en-US" dirty="0" smtClean="0"/>
              <a:t>서버의 연결객체를 선언합니다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쿼리를 실행하기 위한 </a:t>
            </a:r>
            <a:r>
              <a:rPr lang="en-US" altLang="ko-KR" dirty="0" smtClean="0"/>
              <a:t>Statement </a:t>
            </a:r>
            <a:r>
              <a:rPr lang="ko-KR" altLang="en-US" dirty="0" smtClean="0"/>
              <a:t>객체를 선언합니다</a:t>
            </a:r>
            <a:r>
              <a:rPr lang="en-US" altLang="ko-KR" dirty="0" smtClean="0"/>
              <a:t>.</a:t>
            </a:r>
          </a:p>
          <a:p>
            <a:pPr marL="228600" indent="-228600">
              <a:buNone/>
            </a:pPr>
            <a:endParaRPr lang="en-US" altLang="ko-KR" dirty="0" smtClean="0"/>
          </a:p>
          <a:p>
            <a:pPr marL="228600" indent="-228600">
              <a:buNone/>
            </a:pPr>
            <a:r>
              <a:rPr lang="en-US" altLang="ko-KR" dirty="0" smtClean="0"/>
              <a:t>4, 5</a:t>
            </a:r>
            <a:r>
              <a:rPr lang="ko-KR" altLang="en-US" dirty="0" smtClean="0"/>
              <a:t>의 과정은 인터페이스이므로 우선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형식으로 선언해두고 관련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 객체를 </a:t>
            </a:r>
            <a:r>
              <a:rPr lang="ko-KR" altLang="en-US" dirty="0" err="1" smtClean="0"/>
              <a:t>할당받게</a:t>
            </a:r>
            <a:r>
              <a:rPr lang="ko-KR" altLang="en-US" dirty="0" smtClean="0"/>
              <a:t>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108005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그럼 먼저 데이터베이스에 접속하는 방법에 대해 알아보겠습니다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데이터 베이스에 접속하기 위해서는 제일먼저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드라이버를 로딩해야 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JDK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를 위한 </a:t>
            </a:r>
            <a:r>
              <a:rPr lang="en-US" altLang="ko-KR" dirty="0" smtClean="0"/>
              <a:t>java.sql.* </a:t>
            </a:r>
            <a:r>
              <a:rPr lang="ko-KR" altLang="en-US" dirty="0" smtClean="0"/>
              <a:t>클래스들이 있는데 이 클래스는 </a:t>
            </a:r>
            <a:r>
              <a:rPr lang="en-US" altLang="ko-KR" dirty="0" smtClean="0"/>
              <a:t>JDBC API</a:t>
            </a:r>
            <a:r>
              <a:rPr lang="ko-KR" altLang="en-US" dirty="0" smtClean="0"/>
              <a:t>의 인터페이스 정의에 대한 것만 담고 있을 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개별 데이터베이스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예를 들면 </a:t>
            </a:r>
            <a:r>
              <a:rPr lang="ko-KR" altLang="en-US" dirty="0" err="1" smtClean="0"/>
              <a:t>오라클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postgreSQL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와는 무관합니다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따라서</a:t>
            </a:r>
            <a:r>
              <a:rPr lang="en-US" altLang="ko-KR" dirty="0" smtClean="0"/>
              <a:t>, Java</a:t>
            </a:r>
            <a:r>
              <a:rPr lang="ko-KR" altLang="en-US" dirty="0" smtClean="0"/>
              <a:t>가 제공하는 </a:t>
            </a:r>
            <a:r>
              <a:rPr lang="en-US" altLang="ko-KR" dirty="0" smtClean="0"/>
              <a:t>JDBC API</a:t>
            </a:r>
            <a:r>
              <a:rPr lang="ko-KR" altLang="en-US" dirty="0" smtClean="0"/>
              <a:t>를 사용하기 위해서는 개별 데이터베이스에 맞게 구현된 드라이버가 있어야만 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주의할 점은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버전마다 요구 </a:t>
            </a:r>
            <a:r>
              <a:rPr lang="ko-KR" altLang="en-US" dirty="0" err="1" smtClean="0"/>
              <a:t>스펙이</a:t>
            </a:r>
            <a:r>
              <a:rPr lang="ko-KR" altLang="en-US" dirty="0" smtClean="0"/>
              <a:t> 다르므로</a:t>
            </a:r>
            <a:r>
              <a:rPr lang="en-US" altLang="ko-KR" dirty="0" smtClean="0"/>
              <a:t>, JDBC</a:t>
            </a:r>
            <a:r>
              <a:rPr lang="ko-KR" altLang="en-US" dirty="0" smtClean="0"/>
              <a:t>버전에 요구되는 </a:t>
            </a:r>
            <a:r>
              <a:rPr lang="en-US" altLang="ko-KR" dirty="0" smtClean="0"/>
              <a:t>JDK</a:t>
            </a:r>
            <a:r>
              <a:rPr lang="ko-KR" altLang="en-US" dirty="0" smtClean="0"/>
              <a:t>버전을 사용하여야 정상적인 처리가 가능합니다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참고로 본 강좌에서는 </a:t>
            </a:r>
            <a:r>
              <a:rPr lang="en-US" altLang="ko-KR" dirty="0" smtClean="0"/>
              <a:t>JDBC 3.0 </a:t>
            </a:r>
            <a:r>
              <a:rPr lang="ko-KR" altLang="en-US" dirty="0" smtClean="0"/>
              <a:t>드라이버를 사용 중  이기 때문에 </a:t>
            </a:r>
            <a:r>
              <a:rPr lang="en-US" altLang="ko-KR" dirty="0" smtClean="0"/>
              <a:t>JDK 1.6(SUN JAVA 6.0)</a:t>
            </a:r>
            <a:r>
              <a:rPr lang="ko-KR" altLang="en-US" dirty="0" smtClean="0"/>
              <a:t>이상의 버전이 필요합니다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우선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드라이버를 통한 데이터 처리 과정을 살펴보겠습니다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먼전 </a:t>
            </a:r>
            <a:r>
              <a:rPr lang="en-US" altLang="ko-KR" dirty="0" err="1" smtClean="0"/>
              <a:t>Class.forname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통해 드라이버를 탐색합니다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다음 </a:t>
            </a:r>
            <a:r>
              <a:rPr lang="en-US" altLang="ko-KR" dirty="0" err="1" smtClean="0"/>
              <a:t>DriverManager</a:t>
            </a:r>
            <a:r>
              <a:rPr lang="ko-KR" altLang="en-US" dirty="0" smtClean="0"/>
              <a:t>를 통해 연결</a:t>
            </a:r>
            <a:r>
              <a:rPr lang="en-US" altLang="ko-KR" dirty="0" smtClean="0"/>
              <a:t>(Connection)</a:t>
            </a:r>
            <a:r>
              <a:rPr lang="ko-KR" altLang="en-US" dirty="0" smtClean="0"/>
              <a:t>을 성립시킵니다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Connection</a:t>
            </a:r>
            <a:r>
              <a:rPr lang="ko-KR" altLang="en-US" dirty="0" smtClean="0"/>
              <a:t>이 성립이 되면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이 성립되게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세션이 성립되고 나면 </a:t>
            </a:r>
            <a:r>
              <a:rPr lang="en-US" altLang="ko-KR" dirty="0" smtClean="0"/>
              <a:t>Statement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PreparedStatement</a:t>
            </a:r>
            <a:r>
              <a:rPr lang="ko-KR" altLang="en-US" dirty="0" smtClean="0"/>
              <a:t>를 이용하여 데이터를 처리합니다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세션에 대한 정의는 </a:t>
            </a:r>
            <a:r>
              <a:rPr lang="en-US" altLang="ko-KR" dirty="0" smtClean="0"/>
              <a:t>http://en.wikipedia.org/wiki/Session_(computer_science)</a:t>
            </a:r>
            <a:r>
              <a:rPr lang="ko-KR" altLang="en-US" dirty="0" smtClean="0"/>
              <a:t>를 참고하시기 바랍니다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JDBC</a:t>
            </a:r>
            <a:r>
              <a:rPr lang="ko-KR" altLang="en-US" dirty="0" smtClean="0"/>
              <a:t>는 데이터 또는 질의를 스트링 및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형태로 입력 받을 수 있으며 다음의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방식 </a:t>
            </a:r>
            <a:r>
              <a:rPr lang="en-US" altLang="ko-KR" dirty="0" smtClean="0"/>
              <a:t>Statement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PreparedStatement</a:t>
            </a:r>
            <a:r>
              <a:rPr lang="ko-KR" altLang="en-US" dirty="0" smtClean="0"/>
              <a:t>를 통해 데이터베이스와 통신합니다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두가지</a:t>
            </a:r>
            <a:r>
              <a:rPr lang="ko-KR" altLang="en-US" dirty="0" smtClean="0"/>
              <a:t> 방식은 나름대로의 장단점이 있지만 </a:t>
            </a:r>
            <a:r>
              <a:rPr lang="en-US" altLang="ko-KR" dirty="0" smtClean="0"/>
              <a:t>Statement</a:t>
            </a:r>
            <a:r>
              <a:rPr lang="ko-KR" altLang="en-US" dirty="0" smtClean="0"/>
              <a:t>를 사용하는 것이 조금 더 간단합니다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일반적으로 똑같은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문의 일부만 변경하여 자주 사용될 경우에는 구문 생성 및 처리 시간 단축을 위해 </a:t>
            </a:r>
            <a:r>
              <a:rPr lang="en-US" altLang="ko-KR" dirty="0" err="1" smtClean="0"/>
              <a:t>PreparedStatement</a:t>
            </a:r>
            <a:r>
              <a:rPr lang="ko-KR" altLang="en-US" dirty="0" smtClean="0"/>
              <a:t>를 사용합니다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점에서 </a:t>
            </a:r>
            <a:r>
              <a:rPr lang="ko-KR" altLang="en-US" dirty="0" err="1" smtClean="0"/>
              <a:t>저장프로시져</a:t>
            </a:r>
            <a:r>
              <a:rPr lang="en-US" altLang="ko-KR" dirty="0" smtClean="0"/>
              <a:t>(Stored Procedure)</a:t>
            </a:r>
            <a:r>
              <a:rPr lang="ko-KR" altLang="en-US" dirty="0" smtClean="0"/>
              <a:t>와 유사한 장점을 가지고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우선 </a:t>
            </a:r>
            <a:r>
              <a:rPr lang="en-US" altLang="ko-KR" dirty="0" smtClean="0"/>
              <a:t>Statement</a:t>
            </a:r>
            <a:r>
              <a:rPr lang="ko-KR" altLang="en-US" dirty="0" smtClean="0"/>
              <a:t>를 사용한 데이터 처리를 살펴보도록 하겠습니다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Statement</a:t>
            </a:r>
            <a:r>
              <a:rPr lang="ko-KR" altLang="en-US" dirty="0" smtClean="0"/>
              <a:t>의 사용법은 단순합니다</a:t>
            </a:r>
            <a:r>
              <a:rPr lang="en-US" altLang="ko-KR" dirty="0" smtClean="0"/>
              <a:t>. Statement</a:t>
            </a:r>
            <a:r>
              <a:rPr lang="ko-KR" altLang="en-US" dirty="0" smtClean="0"/>
              <a:t>를 생성하기 위해서는 </a:t>
            </a:r>
            <a:r>
              <a:rPr lang="en-US" altLang="ko-KR" dirty="0" smtClean="0"/>
              <a:t>Connection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여기서는 </a:t>
            </a:r>
            <a:r>
              <a:rPr lang="en-US" altLang="ko-KR" dirty="0" smtClean="0"/>
              <a:t>con</a:t>
            </a:r>
            <a:r>
              <a:rPr lang="ko-KR" altLang="en-US" dirty="0" smtClean="0"/>
              <a:t>으로 선언하였음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createStatement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이용하여 현 세션에</a:t>
            </a:r>
            <a:r>
              <a:rPr lang="ko-KR" altLang="en-US" baseline="0" dirty="0" smtClean="0"/>
              <a:t> 종속되는 </a:t>
            </a:r>
            <a:r>
              <a:rPr lang="en-US" altLang="ko-KR" baseline="0" dirty="0" smtClean="0"/>
              <a:t>Statement </a:t>
            </a:r>
            <a:r>
              <a:rPr lang="ko-KR" altLang="en-US" baseline="0" dirty="0" smtClean="0"/>
              <a:t>객체를 생성하고 이 객체</a:t>
            </a:r>
            <a:r>
              <a:rPr lang="en-US" altLang="ko-KR" baseline="0" dirty="0" smtClean="0"/>
              <a:t>(stmt)</a:t>
            </a:r>
            <a:r>
              <a:rPr lang="ko-KR" altLang="en-US" baseline="0" dirty="0" smtClean="0"/>
              <a:t>를 통해 질의를 수행하면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이때 수행하는 쿼리에 따라 반환 값이 있는 경우가 있고 없는 경우가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일반적으로 </a:t>
            </a:r>
            <a:r>
              <a:rPr lang="en-US" altLang="ko-KR" baseline="0" dirty="0" smtClean="0"/>
              <a:t>select</a:t>
            </a:r>
            <a:r>
              <a:rPr lang="ko-KR" altLang="en-US" baseline="0" dirty="0" smtClean="0"/>
              <a:t>문과 같은 쿼리를 실행할 때는 </a:t>
            </a:r>
            <a:r>
              <a:rPr lang="en-US" altLang="ko-KR" baseline="0" dirty="0" err="1" smtClean="0"/>
              <a:t>ResultSet</a:t>
            </a:r>
            <a:r>
              <a:rPr lang="ko-KR" altLang="en-US" baseline="0" dirty="0" smtClean="0"/>
              <a:t>이라는 객체를 반환합니다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하지만 사용법이 단순한 반면 성능과 확장성의 제약이 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MS</a:t>
            </a:r>
            <a:r>
              <a:rPr lang="ko-KR" altLang="en-US" dirty="0" smtClean="0"/>
              <a:t>사의 </a:t>
            </a:r>
            <a:r>
              <a:rPr lang="en-US" altLang="ko-KR" sz="1600" dirty="0" smtClean="0"/>
              <a:t>JDBC</a:t>
            </a:r>
            <a:r>
              <a:rPr lang="ko-KR" altLang="en-US" sz="1600" dirty="0" smtClean="0"/>
              <a:t>를 이용하여 데이터베이스에 접근하고 </a:t>
            </a:r>
            <a:r>
              <a:rPr lang="en-US" altLang="ko-KR" sz="1600" dirty="0" smtClean="0"/>
              <a:t>Statement</a:t>
            </a:r>
            <a:r>
              <a:rPr lang="ko-KR" altLang="en-US" sz="1600" dirty="0" smtClean="0"/>
              <a:t>를 통해 쿼리를 수행하여 데이터를 처리하는 과정을 살펴보도록 하겠습니다</a:t>
            </a:r>
            <a:r>
              <a:rPr lang="en-US" altLang="ko-KR" sz="1600" dirty="0" smtClean="0"/>
              <a:t>.</a:t>
            </a:r>
          </a:p>
          <a:p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우선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사용을 위한 패키지를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시킵니다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패키지에는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인터페이스로  정의되어 있습니다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데이터베이스 연결을 위한 </a:t>
            </a:r>
            <a:r>
              <a:rPr lang="en-US" altLang="ko-KR" dirty="0" smtClean="0"/>
              <a:t>JDBC-URL(</a:t>
            </a:r>
            <a:r>
              <a:rPr lang="ko-KR" altLang="en-US" dirty="0" smtClean="0"/>
              <a:t>연결기술자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부분입니다</a:t>
            </a:r>
            <a:r>
              <a:rPr lang="en-US" altLang="ko-KR" dirty="0" smtClean="0"/>
              <a:t>. URL</a:t>
            </a:r>
            <a:r>
              <a:rPr lang="ko-KR" altLang="en-US" dirty="0" smtClean="0"/>
              <a:t>에는</a:t>
            </a:r>
            <a:r>
              <a:rPr lang="ko-KR" altLang="en-US" baseline="0" dirty="0" smtClean="0"/>
              <a:t> 접속하려는 방식</a:t>
            </a:r>
            <a:r>
              <a:rPr lang="en-US" altLang="ko-KR" baseline="0" dirty="0" smtClean="0"/>
              <a:t>(ODBC</a:t>
            </a:r>
            <a:r>
              <a:rPr lang="ko-KR" altLang="en-US" baseline="0" dirty="0" smtClean="0"/>
              <a:t>라면 </a:t>
            </a:r>
            <a:r>
              <a:rPr lang="en-US" altLang="ko-KR" baseline="0" dirty="0" smtClean="0"/>
              <a:t>ODBC</a:t>
            </a:r>
            <a:r>
              <a:rPr lang="ko-KR" altLang="en-US" baseline="0" dirty="0" smtClean="0"/>
              <a:t>로 변경</a:t>
            </a:r>
            <a:r>
              <a:rPr lang="en-US" altLang="ko-KR" baseline="0" dirty="0" smtClean="0"/>
              <a:t>)</a:t>
            </a:r>
            <a:r>
              <a:rPr lang="ko-KR" altLang="en-US" dirty="0" smtClean="0"/>
              <a:t>과 함께 연결할 서버의 주소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필요한 경우 포트번호도 나열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사용하고자 하는 데이터베이스 이름을 작성합니다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본래 </a:t>
            </a:r>
            <a:r>
              <a:rPr lang="en-US" altLang="ko-KR" dirty="0" smtClean="0"/>
              <a:t>MS-SQL </a:t>
            </a:r>
            <a:r>
              <a:rPr lang="ko-KR" altLang="en-US" dirty="0" smtClean="0"/>
              <a:t>서버의 경우 </a:t>
            </a:r>
            <a:r>
              <a:rPr lang="en-US" altLang="ko-KR" dirty="0" smtClean="0"/>
              <a:t>1433</a:t>
            </a:r>
            <a:r>
              <a:rPr lang="ko-KR" altLang="en-US" dirty="0" smtClean="0"/>
              <a:t>번 포트를 사용하기 때문에 생략 가능하지만 </a:t>
            </a:r>
            <a:r>
              <a:rPr lang="en-US" altLang="ko-KR" dirty="0" smtClean="0"/>
              <a:t>hyacinth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2433</a:t>
            </a:r>
            <a:r>
              <a:rPr lang="ko-KR" altLang="en-US" dirty="0" smtClean="0"/>
              <a:t>번을 사용하기 때문에 반드시 명시해 </a:t>
            </a:r>
            <a:r>
              <a:rPr lang="ko-KR" altLang="en-US" dirty="0" err="1" smtClean="0"/>
              <a:t>주어야합니다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연결용 기술자를 지정했으면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드라이버 로딩을 위해 </a:t>
            </a:r>
            <a:r>
              <a:rPr lang="en-US" altLang="ko-KR" dirty="0" err="1" smtClean="0"/>
              <a:t>Class.forName</a:t>
            </a:r>
            <a:r>
              <a:rPr lang="ko-KR" altLang="en-US" dirty="0" smtClean="0"/>
              <a:t>을 통해 드라이버를 지정해주어야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이 과정의 경우 </a:t>
            </a:r>
            <a:r>
              <a:rPr lang="en-US" altLang="ko-KR" dirty="0" smtClean="0"/>
              <a:t>3.0</a:t>
            </a:r>
            <a:r>
              <a:rPr lang="ko-KR" altLang="en-US" dirty="0" smtClean="0"/>
              <a:t>버전에서는 생략 가능하게 변경되었습니다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그리고 실행할 </a:t>
            </a:r>
            <a:r>
              <a:rPr lang="ko-KR" altLang="en-US" dirty="0" err="1" smtClean="0"/>
              <a:t>질의문을</a:t>
            </a:r>
            <a:r>
              <a:rPr lang="ko-KR" altLang="en-US" dirty="0" smtClean="0"/>
              <a:t> 작성합니다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SQL</a:t>
            </a:r>
            <a:r>
              <a:rPr lang="ko-KR" altLang="en-US" dirty="0" smtClean="0"/>
              <a:t>서버의 연결객체를 선언합니다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쿼리를 실행하기 위한 </a:t>
            </a:r>
            <a:r>
              <a:rPr lang="en-US" altLang="ko-KR" dirty="0" smtClean="0"/>
              <a:t>Statement </a:t>
            </a:r>
            <a:r>
              <a:rPr lang="ko-KR" altLang="en-US" dirty="0" smtClean="0"/>
              <a:t>객체를 선언합니다</a:t>
            </a:r>
            <a:r>
              <a:rPr lang="en-US" altLang="ko-KR" dirty="0" smtClean="0"/>
              <a:t>.</a:t>
            </a:r>
          </a:p>
          <a:p>
            <a:pPr marL="228600" indent="-228600">
              <a:buNone/>
            </a:pPr>
            <a:endParaRPr lang="en-US" altLang="ko-KR" dirty="0" smtClean="0"/>
          </a:p>
          <a:p>
            <a:pPr marL="228600" indent="-228600">
              <a:buNone/>
            </a:pPr>
            <a:r>
              <a:rPr lang="en-US" altLang="ko-KR" dirty="0" smtClean="0"/>
              <a:t>4, 5</a:t>
            </a:r>
            <a:r>
              <a:rPr lang="ko-KR" altLang="en-US" dirty="0" smtClean="0"/>
              <a:t>의 과정은 인터페이스이므로 우선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형식으로 선언해두고 관련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 객체를 </a:t>
            </a:r>
            <a:r>
              <a:rPr lang="ko-KR" altLang="en-US" dirty="0" err="1" smtClean="0"/>
              <a:t>할당받게</a:t>
            </a:r>
            <a:r>
              <a:rPr lang="ko-KR" altLang="en-US" dirty="0" smtClean="0"/>
              <a:t>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ko-KR" altLang="en-US" dirty="0" smtClean="0"/>
              <a:t>드라이버매니저를 통해 연결과 세션을 성립합니다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매개변수로 이전에 선언한 연결기술자와 함께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서버</a:t>
            </a:r>
            <a:r>
              <a:rPr lang="ko-KR" altLang="en-US" baseline="0" dirty="0" smtClean="0"/>
              <a:t> 접속을 위한 계정과 비밀번호를 지정합니다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연결 객체를 통해 </a:t>
            </a:r>
            <a:r>
              <a:rPr lang="en-US" altLang="ko-KR" baseline="0" dirty="0" smtClean="0"/>
              <a:t>statement</a:t>
            </a:r>
            <a:r>
              <a:rPr lang="ko-KR" altLang="en-US" baseline="0" dirty="0" smtClean="0"/>
              <a:t> 객체를 할당하고 </a:t>
            </a:r>
            <a:r>
              <a:rPr lang="en-US" altLang="ko-KR" baseline="0" dirty="0" smtClean="0"/>
              <a:t>statement</a:t>
            </a:r>
            <a:r>
              <a:rPr lang="ko-KR" altLang="en-US" baseline="0" dirty="0" smtClean="0"/>
              <a:t>객체</a:t>
            </a:r>
            <a:r>
              <a:rPr lang="en-US" altLang="ko-KR" baseline="0" dirty="0" smtClean="0"/>
              <a:t>(stmt)</a:t>
            </a:r>
            <a:r>
              <a:rPr lang="ko-KR" altLang="en-US" baseline="0" dirty="0" smtClean="0"/>
              <a:t>를 통해 질의를 실행시킵니다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실행된 질의의 반환 값에 따라 </a:t>
            </a:r>
            <a:r>
              <a:rPr lang="en-US" altLang="ko-KR" baseline="0" dirty="0" err="1" smtClean="0"/>
              <a:t>ResultSet</a:t>
            </a:r>
            <a:r>
              <a:rPr lang="ko-KR" altLang="en-US" baseline="0" dirty="0" smtClean="0"/>
              <a:t> 등을 사용하여 데이터를 처리합니다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모든 처리가 끝났다면 </a:t>
            </a:r>
            <a:r>
              <a:rPr lang="en-US" altLang="ko-KR" baseline="0" dirty="0" smtClean="0"/>
              <a:t>SQL</a:t>
            </a:r>
            <a:r>
              <a:rPr lang="ko-KR" altLang="en-US" baseline="0" dirty="0" smtClean="0"/>
              <a:t>서버와의 연결을 해제하여 네트워크 </a:t>
            </a:r>
            <a:r>
              <a:rPr lang="ko-KR" altLang="en-US" baseline="0" dirty="0" err="1" smtClean="0"/>
              <a:t>연결등의</a:t>
            </a:r>
            <a:r>
              <a:rPr lang="ko-KR" altLang="en-US" baseline="0" dirty="0" smtClean="0"/>
              <a:t> 리소스를 확보합니다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앞서 다룬 예제를 실행시킨 결과입니다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소스파일은 </a:t>
            </a:r>
            <a:r>
              <a:rPr lang="en-US" altLang="ko-KR" dirty="0" smtClean="0"/>
              <a:t>Ex1.java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이번에는 </a:t>
            </a:r>
            <a:r>
              <a:rPr lang="en-US" altLang="ko-KR" dirty="0" err="1" smtClean="0"/>
              <a:t>PreparedStatement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인터페이스를 살펴보겠습니다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err="1" smtClean="0"/>
              <a:t>PreparedStatement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Statement</a:t>
            </a:r>
            <a:r>
              <a:rPr lang="ko-KR" altLang="en-US" dirty="0" smtClean="0"/>
              <a:t>인터페이스로부터 상속되었으며</a:t>
            </a:r>
            <a:r>
              <a:rPr lang="en-US" altLang="ko-KR" dirty="0" smtClean="0"/>
              <a:t>, Statement</a:t>
            </a:r>
            <a:r>
              <a:rPr lang="ko-KR" altLang="en-US" dirty="0" smtClean="0"/>
              <a:t>와 동일하게 질의를 실행시키는 객체라고 보시면 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-&gt;statement</a:t>
            </a:r>
            <a:r>
              <a:rPr lang="ko-KR" altLang="en-US" dirty="0" smtClean="0"/>
              <a:t>랑 다르게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구문 포함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PreparedStatement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Statement</a:t>
            </a:r>
            <a:r>
              <a:rPr lang="ko-KR" altLang="en-US" dirty="0" smtClean="0"/>
              <a:t>와 다른점이 </a:t>
            </a:r>
            <a:r>
              <a:rPr lang="ko-KR" altLang="en-US" dirty="0" err="1" smtClean="0"/>
              <a:t>몇가지</a:t>
            </a:r>
            <a:r>
              <a:rPr lang="ko-KR" altLang="en-US" dirty="0" smtClean="0"/>
              <a:t> 있는데</a:t>
            </a:r>
            <a:r>
              <a:rPr lang="ko-KR" altLang="en-US" baseline="0" dirty="0" smtClean="0"/>
              <a:t> 우선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컴파일시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SQL</a:t>
            </a:r>
            <a:r>
              <a:rPr lang="ko-KR" altLang="en-US" baseline="0" dirty="0" smtClean="0"/>
              <a:t>구문을 포함시키고 </a:t>
            </a:r>
            <a:r>
              <a:rPr lang="ko-KR" altLang="en-US" baseline="0" dirty="0" err="1" smtClean="0"/>
              <a:t>프로시져와</a:t>
            </a:r>
            <a:r>
              <a:rPr lang="ko-KR" altLang="en-US" baseline="0" dirty="0" smtClean="0"/>
              <a:t> 유사하게 변수를 받아서 처리를 하게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질의 조건만 바뀌는 질의의 반복 </a:t>
            </a:r>
            <a:r>
              <a:rPr lang="ko-KR" altLang="en-US" baseline="0" dirty="0" err="1" smtClean="0"/>
              <a:t>실행시에</a:t>
            </a:r>
            <a:r>
              <a:rPr lang="ko-KR" altLang="en-US" baseline="0" dirty="0" smtClean="0"/>
              <a:t> 보다 빠른 처리가 가능해지는 장점을 가지게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이는 </a:t>
            </a:r>
            <a:r>
              <a:rPr lang="ko-KR" altLang="en-US" baseline="0" dirty="0" err="1" smtClean="0"/>
              <a:t>저장프로시져의</a:t>
            </a:r>
            <a:r>
              <a:rPr lang="ko-KR" altLang="en-US" baseline="0" dirty="0" smtClean="0"/>
              <a:t> 장점과 유사합니다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ko-KR" altLang="en-US" baseline="0" dirty="0" smtClean="0"/>
              <a:t>우선 질의문의 경우 </a:t>
            </a:r>
            <a:r>
              <a:rPr lang="en-US" altLang="ko-KR" baseline="0" dirty="0" smtClean="0"/>
              <a:t>SELECT WHERE</a:t>
            </a:r>
            <a:r>
              <a:rPr lang="ko-KR" altLang="en-US" baseline="0" dirty="0" smtClean="0"/>
              <a:t>와 같이 조건이 명시되는 쿼리를 사용합니다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이때 매개변수로 값이 지정되는 부분은 물음표</a:t>
            </a:r>
            <a:r>
              <a:rPr lang="en-US" altLang="ko-KR" baseline="0" dirty="0" smtClean="0"/>
              <a:t>(?)</a:t>
            </a:r>
            <a:r>
              <a:rPr lang="ko-KR" altLang="en-US" baseline="0" dirty="0" smtClean="0"/>
              <a:t>로 표시하게 됩니다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질의를 실행시키는 객체로 </a:t>
            </a:r>
            <a:r>
              <a:rPr lang="en-US" altLang="ko-KR" baseline="0" dirty="0" smtClean="0"/>
              <a:t>Statement </a:t>
            </a:r>
            <a:r>
              <a:rPr lang="ko-KR" altLang="en-US" baseline="0" dirty="0" smtClean="0"/>
              <a:t>대신 </a:t>
            </a:r>
            <a:r>
              <a:rPr lang="en-US" altLang="ko-KR" dirty="0" err="1" smtClean="0"/>
              <a:t>PreparedStatement</a:t>
            </a:r>
            <a:r>
              <a:rPr lang="ko-KR" altLang="en-US" dirty="0" smtClean="0"/>
              <a:t>를 선언합니다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연결 객체에서 </a:t>
            </a:r>
            <a:r>
              <a:rPr lang="en-US" altLang="ko-KR" dirty="0" err="1" smtClean="0"/>
              <a:t>createStatement</a:t>
            </a:r>
            <a:r>
              <a:rPr lang="ko-KR" altLang="en-US" dirty="0" smtClean="0"/>
              <a:t>가 아닌 </a:t>
            </a:r>
            <a:r>
              <a:rPr lang="en-US" altLang="ko-KR" dirty="0" err="1" smtClean="0"/>
              <a:t>preparedStatement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메소드를</a:t>
            </a:r>
            <a:r>
              <a:rPr lang="ko-KR" altLang="en-US" baseline="0" dirty="0" smtClean="0"/>
              <a:t> 통해 </a:t>
            </a:r>
            <a:r>
              <a:rPr lang="en-US" altLang="ko-KR" dirty="0" err="1" smtClean="0"/>
              <a:t>PreparedStatement</a:t>
            </a:r>
            <a:r>
              <a:rPr lang="ko-KR" altLang="en-US" dirty="0" smtClean="0"/>
              <a:t>를 할당합니다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JDBC</a:t>
            </a:r>
            <a:r>
              <a:rPr lang="ko-KR" altLang="en-US" dirty="0" smtClean="0"/>
              <a:t>란 </a:t>
            </a:r>
            <a:r>
              <a:rPr lang="en-US" altLang="ko-KR" dirty="0" smtClean="0"/>
              <a:t>Java Database Connectivity </a:t>
            </a:r>
            <a:r>
              <a:rPr lang="ko-KR" altLang="en-US" dirty="0" smtClean="0"/>
              <a:t>의 약어로 </a:t>
            </a:r>
            <a:r>
              <a:rPr lang="en-US" altLang="ko-KR" dirty="0" smtClean="0"/>
              <a:t>High level language</a:t>
            </a:r>
            <a:r>
              <a:rPr lang="ko-KR" altLang="en-US" dirty="0" smtClean="0"/>
              <a:t>인 자바와 데이터베이스 사이에서 둘 사이를 연결하고 데이터베이스의 종류와 상관없이 동일한 방법으로 자바가 데이터베이스 내에서 발생하는 트랜젝션을 제어할 수 있도록 하는 환경을 제공 하는 역할을 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7411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65283A-86E6-45FB-9D6A-43BA7D9F8A81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1004954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 startAt="4"/>
            </a:pPr>
            <a:r>
              <a:rPr lang="ko-KR" altLang="en-US" dirty="0" smtClean="0"/>
              <a:t>할당된 </a:t>
            </a:r>
            <a:r>
              <a:rPr lang="en-US" altLang="ko-KR" dirty="0" err="1" smtClean="0"/>
              <a:t>PreparedStatement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pstmt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객체에 매개변수 값을 지정합니다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setXXX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사용하여 물음표</a:t>
            </a:r>
            <a:r>
              <a:rPr lang="en-US" altLang="ko-KR" dirty="0" smtClean="0"/>
              <a:t>(?)</a:t>
            </a:r>
            <a:r>
              <a:rPr lang="ko-KR" altLang="en-US" dirty="0" smtClean="0"/>
              <a:t>에 해당하는 매개변수의 값을 지정합니다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예제에서는 첫 번째 물음표에 정수형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를 지정하였습니다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</a:t>
            </a:r>
            <a:r>
              <a:rPr lang="en-US" altLang="ko-KR" baseline="0" dirty="0" smtClean="0"/>
              <a:t>“Select </a:t>
            </a:r>
            <a:r>
              <a:rPr lang="en-US" altLang="ko-KR" baseline="0" dirty="0" err="1" smtClean="0"/>
              <a:t>OrderID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CustomerID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EmployeeID</a:t>
            </a:r>
            <a:r>
              <a:rPr lang="en-US" altLang="ko-KR" baseline="0" dirty="0" smtClean="0"/>
              <a:t> from orders where </a:t>
            </a:r>
            <a:r>
              <a:rPr lang="en-US" altLang="ko-KR" baseline="0" dirty="0" err="1" smtClean="0"/>
              <a:t>EmployeeID</a:t>
            </a:r>
            <a:r>
              <a:rPr lang="en-US" altLang="ko-KR" baseline="0" dirty="0" smtClean="0"/>
              <a:t> = ?”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“Select </a:t>
            </a:r>
            <a:r>
              <a:rPr lang="en-US" altLang="ko-KR" baseline="0" dirty="0" err="1" smtClean="0"/>
              <a:t>OrderID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CustomerID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EmployeeID</a:t>
            </a:r>
            <a:r>
              <a:rPr lang="en-US" altLang="ko-KR" baseline="0" dirty="0" smtClean="0"/>
              <a:t> from orders where </a:t>
            </a:r>
            <a:r>
              <a:rPr lang="en-US" altLang="ko-KR" baseline="0" dirty="0" err="1" smtClean="0"/>
              <a:t>EmployeeID</a:t>
            </a:r>
            <a:r>
              <a:rPr lang="en-US" altLang="ko-KR" baseline="0" dirty="0" smtClean="0"/>
              <a:t> = 4”</a:t>
            </a:r>
            <a:r>
              <a:rPr lang="ko-KR" altLang="en-US" baseline="0" dirty="0" smtClean="0"/>
              <a:t>의 질의가 실행되게 됩니다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None/>
            </a:pPr>
            <a:endParaRPr lang="en-US" altLang="ko-KR" baseline="0" dirty="0" smtClean="0"/>
          </a:p>
          <a:p>
            <a:pPr marL="228600" indent="-228600">
              <a:buNone/>
            </a:pPr>
            <a:r>
              <a:rPr lang="ko-KR" altLang="en-US" baseline="0" dirty="0" smtClean="0"/>
              <a:t>그 외의 처리 과정은 </a:t>
            </a:r>
            <a:r>
              <a:rPr lang="en-US" altLang="ko-KR" baseline="0" dirty="0" smtClean="0"/>
              <a:t>Statement</a:t>
            </a:r>
            <a:r>
              <a:rPr lang="ko-KR" altLang="en-US" baseline="0" dirty="0" smtClean="0"/>
              <a:t>를 사용한 처리과정과 동일하게 이루어집니다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 예제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통해 </a:t>
            </a:r>
            <a:r>
              <a:rPr lang="en-US" altLang="ko-KR" dirty="0" err="1" smtClean="0"/>
              <a:t>PreparedStatement</a:t>
            </a:r>
            <a:r>
              <a:rPr lang="ko-KR" altLang="en-US" dirty="0" smtClean="0"/>
              <a:t>의 사용법을 살펴보도록 하겠습니다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번 끝에 </a:t>
            </a:r>
            <a:r>
              <a:rPr lang="en-US" altLang="ko-KR" dirty="0" smtClean="0"/>
              <a:t>? </a:t>
            </a:r>
            <a:r>
              <a:rPr lang="ko-KR" altLang="en-US" dirty="0" smtClean="0"/>
              <a:t>부분에 </a:t>
            </a:r>
            <a:r>
              <a:rPr lang="en-US" altLang="ko-KR" dirty="0" err="1" smtClean="0"/>
              <a:t>preparedStatement</a:t>
            </a:r>
            <a:r>
              <a:rPr lang="ko-KR" altLang="en-US" dirty="0" err="1" smtClean="0"/>
              <a:t>들어가는부분</a:t>
            </a:r>
            <a:endParaRPr lang="en-US" altLang="ko-KR" dirty="0" smtClean="0"/>
          </a:p>
          <a:p>
            <a:r>
              <a:rPr lang="ko-KR" altLang="en-US" dirty="0" smtClean="0"/>
              <a:t>기본적으로 연결을</a:t>
            </a:r>
            <a:r>
              <a:rPr lang="ko-KR" altLang="en-US" baseline="0" dirty="0" smtClean="0"/>
              <a:t> 성립하고 데이터를 처리하고 종료하는 과정은 예제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과 동일함으로 바뀌는 부분에 대해서만 설명하도록 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수행 결과입니다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이번에는 질의 결과 데이터를 처리하는 과정에서 커서를 사용하는 방법을 알아보도록 하겠습니다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데이터베이스에서 그냥 </a:t>
            </a:r>
            <a:r>
              <a:rPr lang="ko-KR" altLang="en-US" dirty="0" err="1" smtClean="0"/>
              <a:t>뭉탱이로</a:t>
            </a:r>
            <a:r>
              <a:rPr lang="ko-KR" altLang="en-US" dirty="0" smtClean="0"/>
              <a:t> 주는 데이터를 하나의 행으로 처리하고 싶어서 사용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커서는 결과 순차 파일의 레코드를 사용하는 것과 유사한 방법으로 결과 집합의 개별 행을 나타내는 개념입니다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데이터베이스에서 추출한 데이터는 일련의 배열과 같은 형태로 저장되기 때문에 커서를 통해 내용을 나누어 사용할 수 있게 해줍니다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프로그래머는 데이터의 양에 상관없이 프로그램을 작성할 수 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커서는 질의 실행객체</a:t>
            </a:r>
            <a:r>
              <a:rPr lang="en-US" altLang="ko-KR" dirty="0" smtClean="0"/>
              <a:t>(statement,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preparedStatement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를 할당할 때 지정됩니다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커서의 속성값들이 </a:t>
            </a:r>
            <a:r>
              <a:rPr lang="en-US" altLang="ko-KR" baseline="0" dirty="0" smtClean="0"/>
              <a:t>‘</a:t>
            </a:r>
            <a:r>
              <a:rPr lang="en-US" altLang="ko-KR" baseline="0" dirty="0" err="1" smtClean="0"/>
              <a:t>createStatement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여기</a:t>
            </a:r>
            <a:r>
              <a:rPr lang="en-US" altLang="ko-KR" baseline="0" dirty="0" smtClean="0"/>
              <a:t>)’ </a:t>
            </a:r>
            <a:r>
              <a:rPr lang="ko-KR" altLang="en-US" baseline="0" dirty="0" smtClean="0"/>
              <a:t>에 들어간다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이때 명시적으로 커서의 종류를 지정하게 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커서는 두 가지 항목을 지정할 수 있습니다</a:t>
            </a:r>
            <a:r>
              <a:rPr lang="en-US" altLang="ko-KR" dirty="0" smtClean="0"/>
              <a:t>. 1</a:t>
            </a:r>
            <a:r>
              <a:rPr lang="ko-KR" altLang="en-US" dirty="0" smtClean="0"/>
              <a:t>번은 커서의 진행 방향에 대한 </a:t>
            </a:r>
            <a:r>
              <a:rPr lang="ko-KR" altLang="en-US" dirty="0" err="1" smtClean="0"/>
              <a:t>지정값이고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번은 커서를 통한 </a:t>
            </a:r>
            <a:r>
              <a:rPr lang="en-US" altLang="ko-KR" dirty="0" err="1" smtClean="0"/>
              <a:t>RecordSet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갱신 허용 여부입니다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커서는 다은과 같은 </a:t>
            </a:r>
            <a:r>
              <a:rPr lang="ko-KR" altLang="en-US" dirty="0" err="1" smtClean="0"/>
              <a:t>메소드들을</a:t>
            </a:r>
            <a:r>
              <a:rPr lang="ko-KR" altLang="en-US" dirty="0" smtClean="0"/>
              <a:t> 통해 동작하게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커서 자체는 질의 결과에서 특정 부분을 지칭하는 역할을 하기 때문에 주로 커서의 위치를 이동시키는 위주로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구성되어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커서의 종류에 따라 특정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수행되지 않을 수도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예를 들어 </a:t>
            </a:r>
            <a:r>
              <a:rPr lang="en-US" altLang="ko-KR" dirty="0" smtClean="0"/>
              <a:t>TYPE_FORWARD_ONLY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next</a:t>
            </a:r>
            <a:r>
              <a:rPr lang="ko-KR" altLang="en-US" dirty="0" smtClean="0"/>
              <a:t>는 허용이 되는 반면 </a:t>
            </a:r>
            <a:r>
              <a:rPr lang="en-US" altLang="ko-KR" dirty="0" smtClean="0"/>
              <a:t>previous</a:t>
            </a:r>
            <a:r>
              <a:rPr lang="ko-KR" altLang="en-US" dirty="0" smtClean="0"/>
              <a:t>는 허용이 되지 않습니다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 예제를 통해 커서를 통한 역방향 출력을 살펴보겠습니다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우선 이번 예제는 </a:t>
            </a:r>
            <a:r>
              <a:rPr lang="en-US" altLang="ko-KR" dirty="0" smtClean="0"/>
              <a:t>MS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드라이버가 아닌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-net</a:t>
            </a:r>
            <a:r>
              <a:rPr lang="ko-KR" altLang="en-US" dirty="0" smtClean="0"/>
              <a:t>사의 드라이버를 사용해보도록 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기본적인 사항은 </a:t>
            </a:r>
            <a:r>
              <a:rPr lang="en-US" altLang="ko-KR" dirty="0" smtClean="0"/>
              <a:t>MS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드라이버를 사용하는 방법과 동일합니다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err="1" smtClean="0"/>
              <a:t>연결지정자로</a:t>
            </a:r>
            <a:r>
              <a:rPr lang="ko-KR" altLang="en-US" dirty="0" smtClean="0"/>
              <a:t> 사용할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문자열입니다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기본 형태는 동일합니다만 </a:t>
            </a:r>
            <a:r>
              <a:rPr lang="en-US" altLang="ko-KR" dirty="0" smtClean="0"/>
              <a:t>inetdae7</a:t>
            </a:r>
            <a:r>
              <a:rPr lang="ko-KR" altLang="en-US" dirty="0" smtClean="0"/>
              <a:t>으로 드라이버 지정이 바뀌었습니다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데이터베이스를 지정하는 구문이 생략이 되었습니다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기존과 동일하게 사용하여도 됩니다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데이터베이스가 지정되지 않았을 경우에는 </a:t>
            </a:r>
            <a:r>
              <a:rPr lang="en-US" altLang="ko-KR" dirty="0" err="1" smtClean="0"/>
              <a:t>setCatalog</a:t>
            </a:r>
            <a:r>
              <a:rPr lang="ko-KR" altLang="en-US" dirty="0" smtClean="0"/>
              <a:t>를 사용하여 지정해줄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동적으로 사용하여야하는 데이터베이스가 변경되는 경우에</a:t>
            </a:r>
            <a:r>
              <a:rPr lang="ko-KR" altLang="en-US" baseline="0" dirty="0" smtClean="0"/>
              <a:t> 유용합니다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altLang="ko-KR" dirty="0" err="1" smtClean="0"/>
              <a:t>createStatement</a:t>
            </a:r>
            <a:r>
              <a:rPr lang="ko-KR" altLang="en-US" dirty="0" smtClean="0"/>
              <a:t>를 이용하여 질의 객체를 할당합니다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커서 사용을 위해 커서의 종류를 명시합니다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역방향 출력을 위해 커서를 </a:t>
            </a:r>
            <a:r>
              <a:rPr lang="en-US" altLang="ko-KR" dirty="0" err="1" smtClean="0"/>
              <a:t>RecordSet</a:t>
            </a:r>
            <a:r>
              <a:rPr lang="ko-KR" altLang="en-US" dirty="0" smtClean="0"/>
              <a:t>의 제일 마지막으로 이동시킵니다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참고로 </a:t>
            </a:r>
            <a:r>
              <a:rPr lang="en-US" altLang="ko-KR" dirty="0" err="1" smtClean="0"/>
              <a:t>afterLast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RecordSet</a:t>
            </a:r>
            <a:r>
              <a:rPr lang="ko-KR" altLang="en-US" dirty="0" smtClean="0"/>
              <a:t>의 마지막 </a:t>
            </a:r>
            <a:r>
              <a:rPr lang="en-US" altLang="ko-KR" dirty="0" smtClean="0"/>
              <a:t>Record</a:t>
            </a:r>
            <a:r>
              <a:rPr lang="ko-KR" altLang="en-US" dirty="0" smtClean="0"/>
              <a:t>가 아닌 </a:t>
            </a:r>
            <a:r>
              <a:rPr lang="en-US" altLang="ko-KR" dirty="0" smtClean="0"/>
              <a:t>EOF(End Of</a:t>
            </a:r>
            <a:r>
              <a:rPr lang="en-US" altLang="ko-KR" baseline="0" dirty="0" smtClean="0"/>
              <a:t> FILE), </a:t>
            </a:r>
            <a:r>
              <a:rPr lang="ko-KR" altLang="en-US" baseline="0" dirty="0" smtClean="0"/>
              <a:t>즉 마지막 레코드의 뒤를 </a:t>
            </a:r>
            <a:r>
              <a:rPr lang="ko-KR" altLang="en-US" baseline="0" dirty="0" err="1" smtClean="0"/>
              <a:t>가르키게</a:t>
            </a:r>
            <a:r>
              <a:rPr lang="ko-KR" altLang="en-US" baseline="0" dirty="0" smtClean="0"/>
              <a:t> 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역방향이기 때문에 </a:t>
            </a:r>
            <a:r>
              <a:rPr lang="en-US" altLang="ko-KR" dirty="0" smtClean="0"/>
              <a:t>next</a:t>
            </a:r>
            <a:r>
              <a:rPr lang="ko-KR" altLang="en-US" dirty="0" smtClean="0"/>
              <a:t>가 아닌 </a:t>
            </a:r>
            <a:r>
              <a:rPr lang="en-US" altLang="ko-KR" dirty="0" smtClean="0"/>
              <a:t>previous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메소드를</a:t>
            </a:r>
            <a:r>
              <a:rPr lang="ko-KR" altLang="en-US" baseline="0" dirty="0" smtClean="0"/>
              <a:t> 통해 이전의 레코드들을 접근하여 처리합니다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커서를 통해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예제의 결과를 역순으로 출력한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자바에서는 </a:t>
            </a:r>
            <a:r>
              <a:rPr lang="en-US" altLang="ko-KR" dirty="0" smtClean="0"/>
              <a:t>JDBC Driver Manager</a:t>
            </a:r>
            <a:r>
              <a:rPr lang="ko-KR" altLang="en-US" dirty="0" smtClean="0"/>
              <a:t>를 통하여 데이터베이스에 접근할 수 있게 되는데 드라이버 매니저는 애플리케이션과 데이터베이스 드라이버 사이에서 프로그래머로 하여금 드라이버를 손쉽게 제어할 수 있게 하며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다양한 범주의 드라이버를 단일한 드라이버 인터페이스를 통해 제어함으로써 프로그램 </a:t>
            </a:r>
            <a:r>
              <a:rPr lang="ko-KR" altLang="en-US" dirty="0" err="1" smtClean="0"/>
              <a:t>이식성을</a:t>
            </a:r>
            <a:r>
              <a:rPr lang="ko-KR" altLang="en-US" dirty="0" smtClean="0"/>
              <a:t> 지원합니다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25379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그런데 커서를 사용한 역방향 출력과 </a:t>
            </a:r>
            <a:r>
              <a:rPr lang="ko-KR" altLang="en-US" dirty="0" err="1" smtClean="0"/>
              <a:t>역정렬</a:t>
            </a:r>
            <a:r>
              <a:rPr lang="ko-KR" altLang="en-US" dirty="0" smtClean="0"/>
              <a:t> 출력이 동일할까요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정답은 그럴 수 있지만 일반적으로 다른 결과입니다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역방향 출력을 데이터베이스로부터 가져온 결과상의 역순서이지 </a:t>
            </a:r>
            <a:r>
              <a:rPr lang="ko-KR" altLang="en-US" dirty="0" err="1" smtClean="0"/>
              <a:t>역정렬은</a:t>
            </a:r>
            <a:r>
              <a:rPr lang="ko-KR" altLang="en-US" dirty="0" smtClean="0"/>
              <a:t> 아니기 때문입니다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위의 질의처럼 </a:t>
            </a:r>
            <a:r>
              <a:rPr lang="en-US" altLang="ko-KR" dirty="0" err="1" smtClean="0"/>
              <a:t>OrderID</a:t>
            </a:r>
            <a:r>
              <a:rPr lang="ko-KR" altLang="en-US" dirty="0" smtClean="0"/>
              <a:t>의 역정렬을 했는데 데이터베이스 내에 </a:t>
            </a:r>
            <a:r>
              <a:rPr lang="en-US" altLang="ko-KR" dirty="0" err="1" smtClean="0"/>
              <a:t>OrderID</a:t>
            </a:r>
            <a:r>
              <a:rPr lang="ko-KR" altLang="en-US" dirty="0" smtClean="0"/>
              <a:t>의 순서대로 저장되어 있다면 결과는 동일하게 나올 수 도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경우 질의를 통해 </a:t>
            </a:r>
            <a:r>
              <a:rPr lang="ko-KR" altLang="en-US" dirty="0" err="1" smtClean="0"/>
              <a:t>역정렬을</a:t>
            </a:r>
            <a:r>
              <a:rPr lang="ko-KR" altLang="en-US" dirty="0" smtClean="0"/>
              <a:t> 하는 것보다 데이터베이스 내용을 그대로 가져와 역방향 출력을 하는</a:t>
            </a:r>
            <a:r>
              <a:rPr lang="ko-KR" altLang="en-US" baseline="0" dirty="0" smtClean="0"/>
              <a:t> 것이 더 빠른 결과를 낼 수 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만약 여러분이 데이터베이스를 사용한 프로그램을 작성한다면 이러한 점을 활용한 다면 보다 좋은 프로그램을 작성할 수 있을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이번에는 </a:t>
            </a:r>
            <a:r>
              <a:rPr lang="en-US" altLang="ko-KR" dirty="0" err="1" smtClean="0"/>
              <a:t>RecordSet</a:t>
            </a:r>
            <a:r>
              <a:rPr lang="ko-KR" altLang="en-US" dirty="0" smtClean="0"/>
              <a:t>의 메소드에 대하여 살펴보도록 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레코드셋에는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레코드셋에는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레코드셋에서의</a:t>
            </a:r>
            <a:r>
              <a:rPr lang="ko-KR" altLang="en-US" dirty="0" smtClean="0"/>
              <a:t> 커서 이동이나 레코드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삭제와 같은 다양한 </a:t>
            </a:r>
            <a:r>
              <a:rPr lang="ko-KR" altLang="en-US" dirty="0" err="1" smtClean="0"/>
              <a:t>메소드들이</a:t>
            </a:r>
            <a:r>
              <a:rPr lang="ko-KR" altLang="en-US" dirty="0" smtClean="0"/>
              <a:t> 존재합니다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예제를 통해 </a:t>
            </a:r>
            <a:r>
              <a:rPr lang="ko-KR" altLang="en-US" dirty="0" err="1" smtClean="0"/>
              <a:t>레코드셋의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메소드들의</a:t>
            </a:r>
            <a:r>
              <a:rPr lang="ko-KR" altLang="en-US" dirty="0" smtClean="0"/>
              <a:t> 기능을 살펴보겠습니다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우선 이번 예제를 수행하기 이전에 위의 그림과 같은 스키마와 데이터를 가지는 </a:t>
            </a:r>
            <a:r>
              <a:rPr lang="en-US" altLang="ko-KR" dirty="0" smtClean="0"/>
              <a:t>score </a:t>
            </a:r>
            <a:r>
              <a:rPr lang="ko-KR" altLang="en-US" dirty="0" smtClean="0"/>
              <a:t>테이블을 본인의 데이터베이스에 생성하시기 바랍니다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이번에는 </a:t>
            </a:r>
            <a:r>
              <a:rPr lang="en-US" altLang="ko-KR" dirty="0" smtClean="0"/>
              <a:t>main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Ex4</a:t>
            </a:r>
            <a:r>
              <a:rPr lang="ko-KR" altLang="en-US" dirty="0" smtClean="0"/>
              <a:t>클래스를 사용하여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서버에 접속 및 질의를 수행해보겠습니다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ko-KR" altLang="en-US" dirty="0" err="1" smtClean="0"/>
              <a:t>레코드셋을</a:t>
            </a:r>
            <a:r>
              <a:rPr lang="ko-KR" altLang="en-US" dirty="0" smtClean="0"/>
              <a:t> 이용하여 삽입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수정을 하기 위해 커서를 반드시 </a:t>
            </a:r>
            <a:r>
              <a:rPr lang="en-US" altLang="ko-KR" dirty="0" smtClean="0"/>
              <a:t>TYPE_SCROLL_SENSITIVE, COCUR_UPDATEABLE</a:t>
            </a:r>
            <a:r>
              <a:rPr lang="ko-KR" altLang="en-US" dirty="0" smtClean="0"/>
              <a:t>로 지정합니다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첫 블록은 </a:t>
            </a:r>
            <a:r>
              <a:rPr lang="ko-KR" altLang="en-US" dirty="0" err="1" smtClean="0"/>
              <a:t>레코드셋에서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번째 레코드로 커서를 이동시키고</a:t>
            </a:r>
            <a:r>
              <a:rPr lang="en-US" altLang="ko-KR" dirty="0" smtClean="0"/>
              <a:t>(absolute(4)), </a:t>
            </a:r>
            <a:r>
              <a:rPr lang="ko-KR" altLang="en-US" dirty="0" smtClean="0"/>
              <a:t>커서가 </a:t>
            </a:r>
            <a:r>
              <a:rPr lang="ko-KR" altLang="en-US" dirty="0" err="1" smtClean="0"/>
              <a:t>가르키는</a:t>
            </a:r>
            <a:r>
              <a:rPr lang="ko-KR" altLang="en-US" dirty="0" smtClean="0"/>
              <a:t> 레코드를 삭제하는 동작입니다</a:t>
            </a:r>
            <a:r>
              <a:rPr lang="en-US" altLang="ko-KR" dirty="0" smtClean="0"/>
              <a:t>.(</a:t>
            </a:r>
            <a:r>
              <a:rPr lang="en-US" altLang="ko-KR" dirty="0" err="1" smtClean="0"/>
              <a:t>deleteRow</a:t>
            </a:r>
            <a:r>
              <a:rPr lang="en-US" altLang="ko-KR" dirty="0" smtClean="0"/>
              <a:t>())</a:t>
            </a:r>
          </a:p>
          <a:p>
            <a:pPr marL="228600" indent="-22860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두 번째 블록은 새로운 레코드를 삽입할 수 있는 예비 공간으로 커서를 이동시키고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moveToInsertRow</a:t>
            </a:r>
            <a:r>
              <a:rPr lang="en-US" altLang="ko-KR" dirty="0" smtClean="0"/>
              <a:t>()),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s_id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korean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english</a:t>
            </a:r>
            <a:r>
              <a:rPr lang="en-US" altLang="ko-KR" baseline="0" dirty="0" smtClean="0"/>
              <a:t>, math</a:t>
            </a:r>
            <a:r>
              <a:rPr lang="ko-KR" altLang="en-US" baseline="0" dirty="0" smtClean="0"/>
              <a:t>의 컬럼의 값을 수정합니다</a:t>
            </a:r>
            <a:r>
              <a:rPr lang="en-US" altLang="ko-KR" baseline="0" dirty="0" smtClean="0"/>
              <a:t>.(</a:t>
            </a:r>
            <a:r>
              <a:rPr lang="ko-KR" altLang="en-US" baseline="0" dirty="0" smtClean="0"/>
              <a:t>추가되는 부분이기 때문에 실제로는 삽입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그리고 예비된 공간의 레코드를 현재의 </a:t>
            </a:r>
            <a:r>
              <a:rPr lang="ko-KR" altLang="en-US" baseline="0" dirty="0" err="1" smtClean="0"/>
              <a:t>레코드셋에</a:t>
            </a:r>
            <a:r>
              <a:rPr lang="ko-KR" altLang="en-US" baseline="0" dirty="0" smtClean="0"/>
              <a:t> 추가합니다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None/>
            </a:pPr>
            <a:r>
              <a:rPr lang="en-US" altLang="ko-KR" baseline="0" dirty="0" smtClean="0"/>
              <a:t>	</a:t>
            </a:r>
            <a:r>
              <a:rPr lang="ko-KR" altLang="en-US" baseline="0" dirty="0" smtClean="0"/>
              <a:t>세 번째 블록에서는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번째 위치로 커서를 이동시킨 후</a:t>
            </a:r>
            <a:r>
              <a:rPr lang="en-US" altLang="ko-KR" baseline="0" dirty="0" smtClean="0"/>
              <a:t>(absolute(2)), </a:t>
            </a:r>
            <a:r>
              <a:rPr lang="en-US" altLang="ko-KR" baseline="0" dirty="0" err="1" smtClean="0"/>
              <a:t>korean</a:t>
            </a:r>
            <a:r>
              <a:rPr lang="ko-KR" altLang="en-US" baseline="0" dirty="0" err="1" smtClean="0"/>
              <a:t>컬럼의</a:t>
            </a:r>
            <a:r>
              <a:rPr lang="ko-KR" altLang="en-US" baseline="0" dirty="0" smtClean="0"/>
              <a:t> 값을 </a:t>
            </a:r>
            <a:r>
              <a:rPr lang="en-US" altLang="ko-KR" baseline="0" dirty="0" smtClean="0"/>
              <a:t>95</a:t>
            </a:r>
            <a:r>
              <a:rPr lang="ko-KR" altLang="en-US" baseline="0" dirty="0" smtClean="0"/>
              <a:t>로 변경합니다</a:t>
            </a:r>
            <a:r>
              <a:rPr lang="en-US" altLang="ko-KR" baseline="0" dirty="0" smtClean="0"/>
              <a:t>.(</a:t>
            </a:r>
            <a:r>
              <a:rPr lang="en-US" altLang="ko-KR" baseline="0" dirty="0" err="1" smtClean="0"/>
              <a:t>updateInt</a:t>
            </a:r>
            <a:r>
              <a:rPr lang="en-US" altLang="ko-KR" baseline="0" dirty="0" smtClean="0"/>
              <a:t>(“</a:t>
            </a:r>
            <a:r>
              <a:rPr lang="en-US" altLang="ko-KR" baseline="0" dirty="0" err="1" smtClean="0"/>
              <a:t>korean</a:t>
            </a:r>
            <a:r>
              <a:rPr lang="en-US" altLang="ko-KR" baseline="0" dirty="0" smtClean="0"/>
              <a:t>”, 95)). </a:t>
            </a:r>
            <a:r>
              <a:rPr lang="ko-KR" altLang="en-US" baseline="0" dirty="0" smtClean="0"/>
              <a:t>그리고 변경된 내용을 레코드에 반영시킵니다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updateRow</a:t>
            </a:r>
            <a:r>
              <a:rPr lang="en-US" altLang="ko-KR" baseline="0" dirty="0" smtClean="0"/>
              <a:t>()). </a:t>
            </a:r>
            <a:r>
              <a:rPr lang="ko-KR" altLang="en-US" baseline="0" dirty="0" smtClean="0"/>
              <a:t>마지막으로 변경된 내용들을 반영 시키게 됩니다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refreshRow</a:t>
            </a:r>
            <a:r>
              <a:rPr lang="en-US" altLang="ko-KR" baseline="0" dirty="0" smtClean="0"/>
              <a:t>()).</a:t>
            </a:r>
          </a:p>
          <a:p>
            <a:pPr marL="228600" indent="-228600">
              <a:buNone/>
            </a:pPr>
            <a:r>
              <a:rPr lang="ko-KR" altLang="en-US" baseline="0" dirty="0" smtClean="0"/>
              <a:t>순서 </a:t>
            </a:r>
            <a:r>
              <a:rPr lang="en-US" altLang="ko-KR" baseline="0" dirty="0" smtClean="0"/>
              <a:t>– </a:t>
            </a:r>
            <a:r>
              <a:rPr lang="ko-KR" altLang="en-US" baseline="0" dirty="0" err="1" smtClean="0"/>
              <a:t>앱솔루트</a:t>
            </a:r>
            <a:r>
              <a:rPr lang="ko-KR" altLang="en-US" baseline="0" dirty="0" smtClean="0"/>
              <a:t> 이용</a:t>
            </a:r>
            <a:r>
              <a:rPr lang="en-US" altLang="ko-KR" baseline="0" dirty="0" smtClean="0"/>
              <a:t> 4</a:t>
            </a:r>
            <a:r>
              <a:rPr lang="ko-KR" altLang="en-US" baseline="0" dirty="0" smtClean="0"/>
              <a:t>번째로 커서 이동</a:t>
            </a:r>
            <a:r>
              <a:rPr lang="en-US" altLang="ko-KR" baseline="0" dirty="0" smtClean="0"/>
              <a:t>,4</a:t>
            </a:r>
            <a:r>
              <a:rPr lang="ko-KR" altLang="en-US" baseline="0" dirty="0" smtClean="0"/>
              <a:t>번째 </a:t>
            </a:r>
            <a:r>
              <a:rPr lang="en-US" altLang="ko-KR" baseline="0" dirty="0" smtClean="0"/>
              <a:t>row </a:t>
            </a:r>
            <a:r>
              <a:rPr lang="ko-KR" altLang="en-US" baseline="0" dirty="0" smtClean="0"/>
              <a:t>데이터 삭제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데이터를 인서트 </a:t>
            </a:r>
            <a:r>
              <a:rPr lang="ko-KR" altLang="en-US" baseline="0" dirty="0" err="1" smtClean="0"/>
              <a:t>한후</a:t>
            </a:r>
            <a:r>
              <a:rPr lang="ko-KR" altLang="en-US" baseline="0" dirty="0" smtClean="0"/>
              <a:t> 커서를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번째로 이동해서 프린터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ko-KR" altLang="en-US" dirty="0" smtClean="0"/>
              <a:t>변경이 반영된 </a:t>
            </a:r>
            <a:r>
              <a:rPr lang="ko-KR" altLang="en-US" dirty="0" err="1" smtClean="0"/>
              <a:t>레코드셋의</a:t>
            </a:r>
            <a:r>
              <a:rPr lang="ko-KR" altLang="en-US" dirty="0" smtClean="0"/>
              <a:t> 각 레코드의 값을 출력합니다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리소스 확보를 위해 모든 연결을 해제합니다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예제를 수행한 결과입니다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노란색으로 표시된 부분에는 첫 블록에서 </a:t>
            </a:r>
            <a:r>
              <a:rPr lang="en-US" altLang="ko-KR" dirty="0" smtClean="0"/>
              <a:t>4</a:t>
            </a:r>
            <a:r>
              <a:rPr lang="ko-KR" altLang="en-US" dirty="0" smtClean="0"/>
              <a:t>번째 레코드를 </a:t>
            </a:r>
            <a:r>
              <a:rPr lang="ko-KR" altLang="en-US" dirty="0" err="1" smtClean="0"/>
              <a:t>삭제한것이</a:t>
            </a:r>
            <a:r>
              <a:rPr lang="ko-KR" altLang="en-US" dirty="0" smtClean="0"/>
              <a:t> 적용되었음을 볼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파란색 부분에는 새로 추가된 레코드가 적용이 되었습니다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녹색으로 표시된 부분에는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번째 </a:t>
            </a:r>
            <a:r>
              <a:rPr lang="ko-KR" altLang="en-US" dirty="0" err="1" smtClean="0"/>
              <a:t>레코드셋에서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korean</a:t>
            </a:r>
            <a:r>
              <a:rPr lang="ko-KR" altLang="en-US" dirty="0" smtClean="0"/>
              <a:t>의 값이 변경된 것을 반영된 것을 볼 수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다음의 두 연습문제를 각자 </a:t>
            </a:r>
            <a:r>
              <a:rPr lang="ko-KR" altLang="en-US" dirty="0" err="1" smtClean="0"/>
              <a:t>따라해보시기</a:t>
            </a:r>
            <a:r>
              <a:rPr lang="ko-KR" altLang="en-US" dirty="0" smtClean="0"/>
              <a:t> 바랍니다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이번 강좌에서는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드라이버를 통한 간단한 데이터베이스 연동에 대해서 살펴보았습니다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이러한 방법은 </a:t>
            </a:r>
            <a:r>
              <a:rPr lang="en-US" altLang="ko-KR" dirty="0" smtClean="0"/>
              <a:t>ODBC</a:t>
            </a:r>
            <a:r>
              <a:rPr lang="ko-KR" altLang="en-US" dirty="0" smtClean="0"/>
              <a:t>를 사용할 때도 유사하며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프로그래밍 언어를 사용하여 </a:t>
            </a:r>
            <a:r>
              <a:rPr lang="ko-KR" altLang="en-US" dirty="0" err="1" smtClean="0"/>
              <a:t>연동할때도</a:t>
            </a:r>
            <a:r>
              <a:rPr lang="ko-KR" altLang="en-US" dirty="0" smtClean="0"/>
              <a:t> 유사한 과정을 통해 처리됩니다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JDBC </a:t>
            </a:r>
            <a:r>
              <a:rPr lang="ko-KR" altLang="en-US" dirty="0" smtClean="0"/>
              <a:t>드라이버의 종류는 </a:t>
            </a:r>
            <a:r>
              <a:rPr lang="en-US" altLang="ko-KR" dirty="0" smtClean="0"/>
              <a:t>Driver Manager</a:t>
            </a:r>
            <a:r>
              <a:rPr lang="ko-KR" altLang="en-US" dirty="0" smtClean="0"/>
              <a:t>에 의해 제공되는 드라이버는 다음의 네가지로 분류됩니다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80510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앞서 열거한 각각의 타입에 따라서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드라이버의 구현방법이 다르며</a:t>
            </a:r>
            <a:r>
              <a:rPr lang="en-US" altLang="ko-KR" dirty="0" smtClean="0"/>
              <a:t>, System independency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performance </a:t>
            </a:r>
            <a:r>
              <a:rPr lang="ko-KR" altLang="en-US" dirty="0" smtClean="0"/>
              <a:t>등에 기본적으로 차이가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일반적으로 상위 타입으로 갈수록 </a:t>
            </a:r>
            <a:r>
              <a:rPr lang="en-US" altLang="ko-KR" dirty="0" smtClean="0"/>
              <a:t>performance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independency</a:t>
            </a:r>
            <a:r>
              <a:rPr lang="ko-KR" altLang="en-US" dirty="0" smtClean="0"/>
              <a:t>가 증가하기 때문에 프로그래머에게 보다 강력한 성능과 독립성을 제공하여 프로그래밍의 편의를 돕습니다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보다 복잡한 작업을 수행하기 위해서는 하위 타입의 기능이 필요한 경우도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64812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마이크로소프트에서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드라이버를 받으려면 마이크로소프트 다운로드 사이트나 </a:t>
            </a:r>
            <a:r>
              <a:rPr lang="en-US" altLang="ko-KR" dirty="0" smtClean="0"/>
              <a:t>MSDN</a:t>
            </a:r>
            <a:r>
              <a:rPr lang="ko-KR" altLang="en-US" dirty="0" smtClean="0"/>
              <a:t>을 이용하면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14870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다운로드 받은 드라이버는 각자 본인이 드라이버를 설치할 경로를 설정하여 압축을 풀어줍니다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본 강좌에서는 </a:t>
            </a:r>
            <a:r>
              <a:rPr lang="en-US" altLang="ko-KR" dirty="0" smtClean="0"/>
              <a:t>“C:\JDBC\Microsoft SQL Server JDBC Driver 3.0”</a:t>
            </a:r>
            <a:r>
              <a:rPr lang="ko-KR" altLang="en-US" dirty="0" smtClean="0"/>
              <a:t>의 경로에 설치하였습니다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6624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드라이버가 설치된 폴더에 다음의 파일들이 존재하면 필요한 드라이버가 준비된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90581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사각형 21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10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F5E58287-E3A6-4496-9D74-1D4267EB343E}" type="datetime1">
              <a:rPr lang="ko-KR" altLang="en-US"/>
              <a:pPr>
                <a:defRPr/>
              </a:pPr>
              <a:t>2019-11-06</a:t>
            </a:fld>
            <a:endParaRPr lang="ko-KR" altLang="en-US"/>
          </a:p>
        </p:txBody>
      </p:sp>
      <p:sp>
        <p:nvSpPr>
          <p:cNvPr id="11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 vert="horz"/>
          <a:lstStyle>
            <a:lvl1pPr algn="ct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en-US" altLang="ko-KR" sz="1400" kern="1200" smtClean="0">
                <a:solidFill>
                  <a:schemeClr val="tx2"/>
                </a:solidFill>
                <a:latin typeface="Impact" pitchFamily="34" charset="0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Database Laboratory</a:t>
            </a:r>
            <a:endParaRPr lang="en-US" dirty="0"/>
          </a:p>
        </p:txBody>
      </p:sp>
      <p:sp>
        <p:nvSpPr>
          <p:cNvPr id="12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F8986-6BEA-4856-B1B7-1EA1F41C040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602E6-1427-4F83-9098-5668769D3327}" type="datetime1">
              <a:rPr lang="ko-KR" altLang="en-US"/>
              <a:pPr>
                <a:defRPr/>
              </a:pPr>
              <a:t>2019-11-06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56CC3-4A61-4DBD-B31B-DEB46FD7B2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5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선 연결선 8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DA538-3649-4456-83B2-0473AB1927F2}" type="datetime1">
              <a:rPr lang="ko-KR" altLang="en-US"/>
              <a:pPr>
                <a:defRPr/>
              </a:pPr>
              <a:t>2019-11-06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CA57E-4D25-47A0-9093-C280C0A515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  <a:lvl2pPr>
              <a:defRPr>
                <a:latin typeface="굴림" pitchFamily="50" charset="-127"/>
                <a:ea typeface="굴림" pitchFamily="50" charset="-127"/>
              </a:defRPr>
            </a:lvl2pPr>
            <a:lvl3pPr>
              <a:defRPr>
                <a:latin typeface="굴림" pitchFamily="50" charset="-127"/>
                <a:ea typeface="굴림" pitchFamily="50" charset="-127"/>
              </a:defRPr>
            </a:lvl3pPr>
            <a:lvl4pPr>
              <a:defRPr>
                <a:latin typeface="굴림" pitchFamily="50" charset="-127"/>
                <a:ea typeface="굴림" pitchFamily="50" charset="-127"/>
              </a:defRPr>
            </a:lvl4pPr>
            <a:lvl5pPr>
              <a:defRPr>
                <a:latin typeface="굴림" pitchFamily="50" charset="-127"/>
                <a:ea typeface="굴림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37F49-47BE-4710-8E0D-C3EEAFB2F7E8}" type="datetime1">
              <a:rPr lang="ko-KR" altLang="en-US"/>
              <a:pPr>
                <a:defRPr/>
              </a:pPr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latin typeface="Impact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Database Laboratory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Impact" pitchFamily="34" charset="0"/>
              </a:defRPr>
            </a:lvl1pPr>
          </a:lstStyle>
          <a:p>
            <a:pPr>
              <a:defRPr/>
            </a:pPr>
            <a:fld id="{2891E293-76DF-4E4F-A12F-AF906AD29F7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7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DAD7A-1D24-426E-8104-2404EDCE6756}" type="datetime1">
              <a:rPr lang="ko-KR" altLang="en-US"/>
              <a:pPr>
                <a:defRPr/>
              </a:pPr>
              <a:t>2019-11-06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ABBBE-F1A2-47F4-9F0C-0CD51ECF54D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EBC06-E10D-4C3E-BFEA-2147EE88BA73}" type="datetime1">
              <a:rPr lang="ko-KR" altLang="en-US"/>
              <a:pPr>
                <a:defRPr/>
              </a:pPr>
              <a:t>2019-11-06</a:t>
            </a:fld>
            <a:endParaRPr lang="ko-KR" alt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01319-9D7B-441E-9568-4947E0CB0DB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CD191-902D-44C0-A925-0D3EB2EABEAA}" type="datetime1">
              <a:rPr lang="ko-KR" altLang="en-US"/>
              <a:pPr>
                <a:defRPr/>
              </a:pPr>
              <a:t>2019-11-06</a:t>
            </a:fld>
            <a:endParaRPr lang="ko-KR" altLang="en-US"/>
          </a:p>
        </p:txBody>
      </p:sp>
      <p:sp>
        <p:nvSpPr>
          <p:cNvPr id="8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786A3-D7C8-41F0-B037-4F47EBB4F1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7913D-D7C4-4D2E-85C4-7C272089E4CD}" type="datetime1">
              <a:rPr lang="ko-KR" altLang="en-US"/>
              <a:pPr>
                <a:defRPr/>
              </a:pPr>
              <a:t>2019-11-06</a:t>
            </a:fld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F7D8F-C9FB-4530-A6CB-D7B983910B8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3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E37BB-8F96-4494-BB28-8883738AFBB7}" type="datetime1">
              <a:rPr lang="ko-KR" altLang="en-US"/>
              <a:pPr>
                <a:defRPr/>
              </a:pPr>
              <a:t>2019-11-06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2400A-415A-4383-879F-159E75881B9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직선 연결선 9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82DDE-3EBB-41D1-9733-4C068F2BB9B0}" type="datetime1">
              <a:rPr lang="ko-KR" altLang="en-US"/>
              <a:pPr>
                <a:defRPr/>
              </a:pPr>
              <a:t>2019-11-06</a:t>
            </a:fld>
            <a:endParaRPr lang="ko-KR" alt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0F8F4-6628-44EE-A730-D051B8F82F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9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C7EE8-9E69-4845-A175-C90A0E0EAF2F}" type="datetime1">
              <a:rPr lang="ko-KR" altLang="en-US"/>
              <a:pPr>
                <a:defRPr/>
              </a:pPr>
              <a:t>2019-11-06</a:t>
            </a:fld>
            <a:endParaRPr lang="ko-KR" alt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1CE09-6B69-4223-8C0E-FCA9D036DBA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BEA4C84-D07F-44EF-B53B-F19480FCBB78}" type="datetime1">
              <a:rPr lang="ko-KR" altLang="en-US"/>
              <a:pPr>
                <a:defRPr/>
              </a:pPr>
              <a:t>2019-11-06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ct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en-US" altLang="ko-KR" sz="1400" kern="1200" smtClean="0">
                <a:solidFill>
                  <a:schemeClr val="tx2"/>
                </a:solidFill>
                <a:latin typeface="Impact" pitchFamily="34" charset="0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Database Laboratory</a:t>
            </a:r>
            <a:endParaRPr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1A9630-B806-427E-B222-1ADA5BA4D4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</p:spPr>
        <p:txBody>
          <a:bodyPr vert="horz"/>
          <a:lstStyle/>
          <a:p>
            <a:pPr algn="ctr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kern="1200">
              <a:solidFill>
                <a:schemeClr val="tx2"/>
              </a:solidFill>
              <a:latin typeface="Impact" pitchFamily="34" charset="0"/>
              <a:ea typeface="굴림" pitchFamily="50" charset="-127"/>
              <a:cs typeface="+mn-cs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1" r:id="rId4"/>
    <p:sldLayoutId id="2147483682" r:id="rId5"/>
    <p:sldLayoutId id="2147483687" r:id="rId6"/>
    <p:sldLayoutId id="2147483688" r:id="rId7"/>
    <p:sldLayoutId id="2147483689" r:id="rId8"/>
    <p:sldLayoutId id="2147483690" r:id="rId9"/>
    <p:sldLayoutId id="2147483683" r:id="rId10"/>
    <p:sldLayoutId id="2147483691" r:id="rId11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9pPr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ko-kr/library/ms378749.asp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굴림" charset="-127"/>
                <a:ea typeface="굴림" charset="-127"/>
              </a:rPr>
              <a:t>JDBC</a:t>
            </a:r>
            <a:r>
              <a:rPr lang="ko-KR" altLang="en-US" dirty="0" smtClean="0">
                <a:latin typeface="굴림" charset="-127"/>
                <a:ea typeface="굴림" charset="-127"/>
              </a:rPr>
              <a:t>를 통한 </a:t>
            </a:r>
            <a:r>
              <a:rPr lang="en-US" altLang="ko-KR" dirty="0" smtClean="0">
                <a:latin typeface="굴림" charset="-127"/>
                <a:ea typeface="굴림" charset="-127"/>
              </a:rPr>
              <a:t>SQL </a:t>
            </a:r>
            <a:r>
              <a:rPr lang="ko-KR" altLang="en-US" dirty="0" smtClean="0">
                <a:latin typeface="굴림" charset="-127"/>
                <a:ea typeface="굴림" charset="-127"/>
              </a:rPr>
              <a:t>연동</a:t>
            </a:r>
            <a:r>
              <a:rPr lang="en-US" altLang="ko-KR" dirty="0" smtClean="0">
                <a:latin typeface="굴림" charset="-127"/>
                <a:ea typeface="굴림" charset="-127"/>
              </a:rPr>
              <a:t/>
            </a:r>
            <a:br>
              <a:rPr lang="en-US" altLang="ko-KR" dirty="0" smtClean="0">
                <a:latin typeface="굴림" charset="-127"/>
                <a:ea typeface="굴림" charset="-127"/>
              </a:rPr>
            </a:br>
            <a:r>
              <a:rPr lang="en-US" altLang="ko-KR" dirty="0" smtClean="0">
                <a:latin typeface="굴림" charset="-127"/>
                <a:ea typeface="굴림" charset="-127"/>
              </a:rPr>
              <a:t>JAVA</a:t>
            </a:r>
            <a:r>
              <a:rPr lang="ko-KR" altLang="en-US" dirty="0" smtClean="0">
                <a:latin typeface="굴림" charset="-127"/>
                <a:ea typeface="굴림" charset="-127"/>
              </a:rPr>
              <a:t>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altLang="ko-KR" dirty="0" smtClean="0"/>
              <a:t>Database Laboratory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print"/>
          <a:srcRect l="18869" t="32407" r="394"/>
          <a:stretch/>
        </p:blipFill>
        <p:spPr>
          <a:xfrm>
            <a:off x="1583668" y="2321705"/>
            <a:ext cx="5976664" cy="204317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Driver Download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JDBC </a:t>
            </a:r>
            <a:r>
              <a:rPr lang="ko-KR" altLang="en-US" dirty="0" smtClean="0"/>
              <a:t>드라이버 설치</a:t>
            </a:r>
          </a:p>
          <a:p>
            <a:pPr lvl="1"/>
            <a:r>
              <a:rPr lang="en-US" altLang="ko-KR" dirty="0" err="1" smtClean="0"/>
              <a:t>Slef-extarct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형태의 압축 파일이 다운로드 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실행하여 압축을 해제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 rot="5400000">
            <a:off x="3416249" y="3581261"/>
            <a:ext cx="670897" cy="37769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4214810" y="5072074"/>
            <a:ext cx="670897" cy="37769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3200" y="4137178"/>
            <a:ext cx="3305175" cy="20669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40414" y="4038611"/>
            <a:ext cx="33051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54118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Driver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JDBC </a:t>
            </a:r>
            <a:r>
              <a:rPr lang="ko-KR" altLang="en-US" dirty="0" smtClean="0"/>
              <a:t>드라이버 설치</a:t>
            </a:r>
          </a:p>
          <a:p>
            <a:pPr lvl="1"/>
            <a:r>
              <a:rPr lang="ko-KR" altLang="en-US" dirty="0" smtClean="0"/>
              <a:t>압축을 해제하고 경로를 확인한다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028" y="2428868"/>
            <a:ext cx="8829943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24450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717" y="3126958"/>
            <a:ext cx="6054335" cy="341195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74258" y="3141426"/>
            <a:ext cx="3217342" cy="358004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Driver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Classpath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제어판</a:t>
            </a:r>
            <a:r>
              <a:rPr lang="en-US" altLang="ko-KR" dirty="0" smtClean="0"/>
              <a:t>]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[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]</a:t>
            </a:r>
            <a:r>
              <a:rPr lang="ko-KR" altLang="en-US" dirty="0" smtClean="0"/>
              <a:t>을 통해 </a:t>
            </a:r>
            <a:r>
              <a:rPr lang="en-US" altLang="ko-KR" dirty="0" smtClean="0"/>
              <a:t>[</a:t>
            </a:r>
            <a:r>
              <a:rPr lang="ko-KR" altLang="en-US" dirty="0" smtClean="0"/>
              <a:t>고급 시스템 설정</a:t>
            </a:r>
            <a:r>
              <a:rPr lang="en-US" altLang="ko-KR" dirty="0" smtClean="0"/>
              <a:t>]</a:t>
            </a:r>
            <a:r>
              <a:rPr lang="ko-KR" altLang="en-US" dirty="0" smtClean="0"/>
              <a:t>을 선택한다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시스템 속성</a:t>
            </a:r>
            <a:r>
              <a:rPr lang="en-US" altLang="ko-KR" dirty="0" smtClean="0"/>
              <a:t>]</a:t>
            </a:r>
            <a:r>
              <a:rPr lang="ko-KR" altLang="en-US" dirty="0" smtClean="0"/>
              <a:t>창에서 </a:t>
            </a:r>
            <a:r>
              <a:rPr lang="en-US" altLang="ko-KR" dirty="0" smtClean="0"/>
              <a:t>[</a:t>
            </a:r>
            <a:r>
              <a:rPr lang="ko-KR" altLang="en-US" dirty="0" smtClean="0"/>
              <a:t>고급</a:t>
            </a:r>
            <a:r>
              <a:rPr lang="en-US" altLang="ko-KR" dirty="0" smtClean="0"/>
              <a:t>]</a:t>
            </a:r>
            <a:r>
              <a:rPr lang="ko-KR" altLang="en-US" dirty="0" smtClean="0"/>
              <a:t>탭을 선택하고 </a:t>
            </a:r>
            <a:r>
              <a:rPr lang="en-US" altLang="ko-KR" dirty="0" smtClean="0"/>
              <a:t>[</a:t>
            </a:r>
            <a:r>
              <a:rPr lang="ko-KR" altLang="en-US" dirty="0" smtClean="0"/>
              <a:t>환경변수</a:t>
            </a:r>
            <a:r>
              <a:rPr lang="en-US" altLang="ko-KR" dirty="0" smtClean="0"/>
              <a:t>]</a:t>
            </a:r>
            <a:r>
              <a:rPr lang="ko-KR" altLang="en-US" dirty="0" smtClean="0"/>
              <a:t>를 선택한다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9717" y="4077072"/>
            <a:ext cx="1024295" cy="20000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682190" y="5988608"/>
            <a:ext cx="1180794" cy="28575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32105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Driver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000628" y="1219200"/>
            <a:ext cx="3686172" cy="4937760"/>
          </a:xfrm>
        </p:spPr>
        <p:txBody>
          <a:bodyPr/>
          <a:lstStyle/>
          <a:p>
            <a:r>
              <a:rPr lang="en-US" altLang="ko-KR" sz="2400" dirty="0" err="1" smtClean="0"/>
              <a:t>Classpath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설정</a:t>
            </a:r>
          </a:p>
          <a:p>
            <a:pPr lvl="1"/>
            <a:r>
              <a:rPr lang="ko-KR" altLang="en-US" sz="2000" dirty="0" smtClean="0"/>
              <a:t>시스템 변수에 새로 만들기를 클릭하여 </a:t>
            </a:r>
            <a:r>
              <a:rPr lang="en-US" altLang="ko-KR" sz="2000" dirty="0" smtClean="0"/>
              <a:t>MSJDBC</a:t>
            </a:r>
            <a:r>
              <a:rPr lang="ko-KR" altLang="en-US" sz="2000" dirty="0" smtClean="0"/>
              <a:t>라는 변수를 생성한다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변수 값은 본인이 설치한 </a:t>
            </a:r>
            <a:r>
              <a:rPr lang="en-US" altLang="ko-KR" sz="2000" dirty="0" smtClean="0"/>
              <a:t>JDBC</a:t>
            </a:r>
            <a:r>
              <a:rPr lang="ko-KR" altLang="en-US" sz="2000" dirty="0" smtClean="0"/>
              <a:t>드라이버 위치에 존재하는 </a:t>
            </a:r>
            <a:r>
              <a:rPr lang="en-US" altLang="ko-KR" sz="2000" dirty="0" smtClean="0"/>
              <a:t>sqljdbc.jar</a:t>
            </a:r>
            <a:r>
              <a:rPr lang="ko-KR" altLang="en-US" sz="2000" dirty="0" smtClean="0"/>
              <a:t>파일을 써주면 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만일 본인이 </a:t>
            </a:r>
            <a:r>
              <a:rPr lang="en-US" altLang="ko-KR" sz="2000" dirty="0" err="1" smtClean="0"/>
              <a:t>jdk</a:t>
            </a:r>
            <a:r>
              <a:rPr lang="en-US" altLang="ko-KR" sz="2000" dirty="0" smtClean="0"/>
              <a:t> 1.6</a:t>
            </a:r>
            <a:r>
              <a:rPr lang="ko-KR" altLang="en-US" sz="2000" dirty="0" smtClean="0"/>
              <a:t>이상의 버전을 사용한다면 </a:t>
            </a:r>
            <a:r>
              <a:rPr lang="en-US" altLang="ko-KR" sz="2000" dirty="0" smtClean="0"/>
              <a:t>sqljdbc4.jar</a:t>
            </a:r>
            <a:r>
              <a:rPr lang="ko-KR" altLang="en-US" sz="2000" dirty="0" smtClean="0"/>
              <a:t>로 설정한다</a:t>
            </a:r>
            <a:r>
              <a:rPr lang="en-US" altLang="ko-KR" sz="2000" dirty="0" smtClean="0"/>
              <a:t>.</a:t>
            </a:r>
          </a:p>
          <a:p>
            <a:endParaRPr lang="ko-KR" altLang="en-US" sz="24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9654" y="1342390"/>
            <a:ext cx="4688641" cy="44382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3190" y="2276872"/>
            <a:ext cx="4542759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7219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Driver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000628" y="1219200"/>
            <a:ext cx="3686172" cy="4937760"/>
          </a:xfrm>
        </p:spPr>
        <p:txBody>
          <a:bodyPr/>
          <a:lstStyle/>
          <a:p>
            <a:r>
              <a:rPr lang="en-US" altLang="ko-KR" sz="2400" dirty="0" err="1" smtClean="0"/>
              <a:t>Classpath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설정</a:t>
            </a:r>
          </a:p>
          <a:p>
            <a:pPr lvl="1"/>
            <a:r>
              <a:rPr lang="en-US" altLang="ko-KR" sz="2000" dirty="0" err="1" smtClean="0"/>
              <a:t>Classpath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변수를 편집하여 </a:t>
            </a:r>
            <a:r>
              <a:rPr lang="en-US" altLang="ko-KR" sz="2000" dirty="0" smtClean="0"/>
              <a:t>MSJDBC</a:t>
            </a:r>
            <a:r>
              <a:rPr lang="ko-KR" altLang="en-US" sz="2000" dirty="0" smtClean="0"/>
              <a:t>변수를 </a:t>
            </a:r>
            <a:r>
              <a:rPr lang="en-US" altLang="ko-KR" sz="2000" dirty="0" err="1" smtClean="0"/>
              <a:t>classpath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변수에 등록</a:t>
            </a:r>
            <a:endParaRPr lang="en-US" altLang="ko-KR" sz="2000" dirty="0" smtClean="0"/>
          </a:p>
          <a:p>
            <a:endParaRPr lang="ko-KR" altLang="en-US" sz="24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1321822"/>
            <a:ext cx="5001102" cy="469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90742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Driver Download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i</a:t>
            </a:r>
            <a:r>
              <a:rPr lang="en-US" altLang="ko-KR" dirty="0" smtClean="0"/>
              <a:t>-net software</a:t>
            </a:r>
            <a:r>
              <a:rPr lang="ko-KR" altLang="en-US" dirty="0" smtClean="0"/>
              <a:t>사의 </a:t>
            </a:r>
            <a:r>
              <a:rPr lang="en-US" altLang="ko-KR" dirty="0" smtClean="0"/>
              <a:t>MS-SQL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드라이버</a:t>
            </a:r>
          </a:p>
          <a:p>
            <a:pPr lvl="1"/>
            <a:r>
              <a:rPr lang="en-US" altLang="ko-KR" dirty="0" smtClean="0"/>
              <a:t>MERLIA : JDBC 3.0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4.0</a:t>
            </a:r>
            <a:r>
              <a:rPr lang="ko-KR" altLang="en-US" dirty="0" smtClean="0"/>
              <a:t>지원</a:t>
            </a:r>
          </a:p>
          <a:p>
            <a:pPr lvl="1"/>
            <a:r>
              <a:rPr lang="en-US" altLang="ko-KR" dirty="0" smtClean="0"/>
              <a:t>OPTA : JDBC 2.0 </a:t>
            </a:r>
            <a:r>
              <a:rPr lang="ko-KR" altLang="en-US" dirty="0" smtClean="0"/>
              <a:t>과 추가 기능 지원</a:t>
            </a:r>
          </a:p>
          <a:p>
            <a:pPr lvl="1"/>
            <a:r>
              <a:rPr lang="en-US" altLang="ko-KR" dirty="0" smtClean="0"/>
              <a:t>SPRINTA : JDBC 2.0</a:t>
            </a:r>
            <a:r>
              <a:rPr lang="ko-KR" altLang="en-US" dirty="0" smtClean="0"/>
              <a:t>지원</a:t>
            </a:r>
          </a:p>
          <a:p>
            <a:pPr lvl="1"/>
            <a:r>
              <a:rPr lang="en-US" altLang="ko-KR" dirty="0" smtClean="0"/>
              <a:t>UNA : JDBC 1.22</a:t>
            </a:r>
            <a:r>
              <a:rPr lang="ko-KR" altLang="en-US" dirty="0" smtClean="0"/>
              <a:t>지원</a:t>
            </a:r>
          </a:p>
          <a:p>
            <a:endParaRPr lang="ko-KR" altLang="en-US" dirty="0" smtClean="0"/>
          </a:p>
          <a:p>
            <a:pPr lvl="1"/>
            <a:r>
              <a:rPr lang="en-US" altLang="ko-KR" dirty="0" smtClean="0"/>
              <a:t>https://www.inetsoftware.de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20986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Driver Download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i</a:t>
            </a:r>
            <a:r>
              <a:rPr lang="en-US" altLang="ko-KR" dirty="0" smtClean="0"/>
              <a:t>-net software</a:t>
            </a:r>
            <a:r>
              <a:rPr lang="ko-KR" altLang="en-US" dirty="0" smtClean="0"/>
              <a:t>사의 </a:t>
            </a:r>
            <a:r>
              <a:rPr lang="en-US" altLang="ko-KR" dirty="0" smtClean="0"/>
              <a:t>MS-SQL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드라이버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73016"/>
            <a:ext cx="509587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7684"/>
            <a:ext cx="216217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91252" y="1727508"/>
            <a:ext cx="25146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67544" y="2348880"/>
            <a:ext cx="20162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627784" y="2307759"/>
            <a:ext cx="564996" cy="1101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263260" y="2080672"/>
            <a:ext cx="158417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427984" y="3068960"/>
            <a:ext cx="0" cy="86409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91344" y="5877272"/>
            <a:ext cx="158417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구부러진 연결선 17"/>
          <p:cNvCxnSpPr>
            <a:endCxn id="1026" idx="2"/>
          </p:cNvCxnSpPr>
          <p:nvPr/>
        </p:nvCxnSpPr>
        <p:spPr>
          <a:xfrm rot="5400000" flipH="1" flipV="1">
            <a:off x="5734056" y="4139152"/>
            <a:ext cx="1584176" cy="1460016"/>
          </a:xfrm>
          <a:prstGeom prst="curvedConnector3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63840" y="1772816"/>
            <a:ext cx="2984624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83440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Driver Download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merlia</a:t>
            </a:r>
            <a:r>
              <a:rPr lang="en-US" altLang="ko-KR" dirty="0" smtClean="0"/>
              <a:t> </a:t>
            </a:r>
            <a:r>
              <a:rPr lang="ko-KR" altLang="en-US" dirty="0" smtClean="0"/>
              <a:t>드라이버  설치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1785926"/>
            <a:ext cx="6924675" cy="4552950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36123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Driver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000628" y="1219200"/>
            <a:ext cx="3686172" cy="4937760"/>
          </a:xfrm>
        </p:spPr>
        <p:txBody>
          <a:bodyPr/>
          <a:lstStyle/>
          <a:p>
            <a:r>
              <a:rPr lang="en-US" altLang="ko-KR" sz="2400" dirty="0" err="1" smtClean="0"/>
              <a:t>Classpath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설정</a:t>
            </a:r>
          </a:p>
          <a:p>
            <a:pPr lvl="1"/>
            <a:r>
              <a:rPr lang="ko-KR" altLang="en-US" sz="2000" dirty="0" smtClean="0"/>
              <a:t>시스템 변수에서 새로 만들기를 클릭하여 </a:t>
            </a:r>
            <a:r>
              <a:rPr lang="en-US" altLang="ko-KR" sz="2000" dirty="0" smtClean="0"/>
              <a:t>MERLIA</a:t>
            </a:r>
            <a:r>
              <a:rPr lang="ko-KR" altLang="en-US" sz="2000" dirty="0" smtClean="0"/>
              <a:t>라는 변수를 생성한다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err="1" smtClean="0"/>
              <a:t>변수값은</a:t>
            </a:r>
            <a:r>
              <a:rPr lang="ko-KR" altLang="en-US" sz="2000" dirty="0" smtClean="0"/>
              <a:t> 본인이 설치한 </a:t>
            </a:r>
            <a:r>
              <a:rPr lang="en-US" altLang="ko-KR" sz="2000" dirty="0" smtClean="0"/>
              <a:t>JDBC</a:t>
            </a:r>
            <a:r>
              <a:rPr lang="ko-KR" altLang="en-US" sz="2000" dirty="0" smtClean="0"/>
              <a:t>드라이버 위치에 존재하는 </a:t>
            </a:r>
            <a:r>
              <a:rPr lang="en-US" altLang="ko-KR" sz="2000" dirty="0" smtClean="0"/>
              <a:t>Merlia.jar </a:t>
            </a:r>
            <a:r>
              <a:rPr lang="ko-KR" altLang="en-US" sz="2000" dirty="0" smtClean="0"/>
              <a:t>파일을 적어준다</a:t>
            </a:r>
            <a:r>
              <a:rPr lang="en-US" altLang="ko-KR" sz="2000" dirty="0" smtClean="0"/>
              <a:t>.</a:t>
            </a:r>
            <a:endParaRPr lang="ko-KR" altLang="en-US" sz="24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716" y="1375793"/>
            <a:ext cx="4679338" cy="442947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7568" y="3927114"/>
            <a:ext cx="62198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449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Driver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000628" y="1219200"/>
            <a:ext cx="3686172" cy="4937760"/>
          </a:xfrm>
        </p:spPr>
        <p:txBody>
          <a:bodyPr/>
          <a:lstStyle/>
          <a:p>
            <a:r>
              <a:rPr lang="en-US" altLang="ko-KR" sz="2400" dirty="0" err="1" smtClean="0"/>
              <a:t>Classpath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설정</a:t>
            </a:r>
          </a:p>
          <a:p>
            <a:pPr lvl="1"/>
            <a:r>
              <a:rPr lang="en-US" altLang="ko-KR" sz="2000" dirty="0" err="1" smtClean="0"/>
              <a:t>Classpath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변수를 편집하여 </a:t>
            </a:r>
            <a:r>
              <a:rPr lang="en-US" altLang="ko-KR" sz="2000" dirty="0" smtClean="0"/>
              <a:t>MERLIA</a:t>
            </a:r>
            <a:r>
              <a:rPr lang="ko-KR" altLang="en-US" sz="2000" dirty="0" smtClean="0"/>
              <a:t>변수를 </a:t>
            </a:r>
            <a:r>
              <a:rPr lang="en-US" altLang="ko-KR" sz="2000" dirty="0" err="1" smtClean="0"/>
              <a:t>Classpath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변수에 등록한다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956" y="1316102"/>
            <a:ext cx="4804037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677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굴림" charset="-127"/>
                <a:ea typeface="굴림" charset="-127"/>
              </a:rPr>
              <a:t>준비사항</a:t>
            </a:r>
          </a:p>
        </p:txBody>
      </p:sp>
      <p:sp>
        <p:nvSpPr>
          <p:cNvPr id="1638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latin typeface="굴림" charset="-127"/>
                <a:ea typeface="굴림" charset="-127"/>
              </a:rPr>
              <a:t>실습 조건</a:t>
            </a:r>
          </a:p>
          <a:p>
            <a:pPr lvl="1" eaLnBrk="1" hangingPunct="1"/>
            <a:r>
              <a:rPr lang="en-US" altLang="ko-KR" dirty="0" smtClean="0">
                <a:latin typeface="굴림" charset="-127"/>
                <a:ea typeface="굴림" charset="-127"/>
              </a:rPr>
              <a:t>MS-SQL Server</a:t>
            </a:r>
            <a:r>
              <a:rPr lang="ko-KR" altLang="en-US" dirty="0" smtClean="0">
                <a:latin typeface="굴림" charset="-127"/>
                <a:ea typeface="굴림" charset="-127"/>
              </a:rPr>
              <a:t>에 연결 가능한 컴퓨터</a:t>
            </a:r>
          </a:p>
          <a:p>
            <a:pPr lvl="1" eaLnBrk="1" hangingPunct="1"/>
            <a:r>
              <a:rPr lang="ko-KR" altLang="en-US" dirty="0" smtClean="0">
                <a:latin typeface="굴림" charset="-127"/>
                <a:ea typeface="굴림" charset="-127"/>
              </a:rPr>
              <a:t>실습용 서버 혹은 별도의 </a:t>
            </a:r>
            <a:r>
              <a:rPr lang="en-US" altLang="ko-KR" dirty="0" smtClean="0">
                <a:latin typeface="굴림" charset="-127"/>
                <a:ea typeface="굴림" charset="-127"/>
              </a:rPr>
              <a:t>MS-SQL</a:t>
            </a:r>
            <a:r>
              <a:rPr lang="ko-KR" altLang="en-US" dirty="0" smtClean="0">
                <a:latin typeface="굴림" charset="-127"/>
                <a:ea typeface="굴림" charset="-127"/>
              </a:rPr>
              <a:t>서버</a:t>
            </a:r>
          </a:p>
          <a:p>
            <a:pPr eaLnBrk="1" hangingPunct="1"/>
            <a:endParaRPr lang="ko-KR" altLang="en-US" dirty="0" smtClean="0">
              <a:latin typeface="굴림" charset="-127"/>
              <a:ea typeface="굴림" charset="-127"/>
            </a:endParaRPr>
          </a:p>
          <a:p>
            <a:pPr eaLnBrk="1" hangingPunct="1"/>
            <a:r>
              <a:rPr lang="en-US" altLang="ko-KR" dirty="0" err="1" smtClean="0">
                <a:latin typeface="굴림" charset="-127"/>
                <a:ea typeface="굴림" charset="-127"/>
              </a:rPr>
              <a:t>Northwind</a:t>
            </a:r>
            <a:r>
              <a:rPr lang="en-US" altLang="ko-KR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dirty="0" smtClean="0">
                <a:latin typeface="굴림" charset="-127"/>
                <a:ea typeface="굴림" charset="-127"/>
              </a:rPr>
              <a:t>데이터베이스</a:t>
            </a:r>
          </a:p>
          <a:p>
            <a:pPr lvl="1" eaLnBrk="1" hangingPunct="1"/>
            <a:r>
              <a:rPr lang="en-US" altLang="ko-KR" dirty="0" smtClean="0">
                <a:latin typeface="굴림" charset="-127"/>
                <a:ea typeface="굴림" charset="-127"/>
              </a:rPr>
              <a:t>MS-SQL 2000</a:t>
            </a:r>
            <a:r>
              <a:rPr lang="ko-KR" altLang="en-US" dirty="0" smtClean="0">
                <a:latin typeface="굴림" charset="-127"/>
                <a:ea typeface="굴림" charset="-127"/>
              </a:rPr>
              <a:t>에 제공되는 예제 데이터베이스</a:t>
            </a:r>
          </a:p>
          <a:p>
            <a:pPr lvl="1" eaLnBrk="1" hangingPunct="1"/>
            <a:r>
              <a:rPr lang="en-US" altLang="ko-KR" dirty="0" smtClean="0">
                <a:latin typeface="굴림" charset="-127"/>
                <a:ea typeface="굴림" charset="-127"/>
              </a:rPr>
              <a:t>MS-SQL 2008</a:t>
            </a:r>
            <a:r>
              <a:rPr lang="ko-KR" altLang="en-US" dirty="0" smtClean="0">
                <a:latin typeface="굴림" charset="-127"/>
                <a:ea typeface="굴림" charset="-127"/>
              </a:rPr>
              <a:t>에는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Northwind</a:t>
            </a:r>
            <a:r>
              <a:rPr lang="ko-KR" altLang="en-US" dirty="0" smtClean="0">
                <a:latin typeface="굴림" charset="-127"/>
                <a:ea typeface="굴림" charset="-127"/>
              </a:rPr>
              <a:t>가 기본으로 제공되지 않기 때문에 실습용 서버를 사용할 것을 권장</a:t>
            </a:r>
          </a:p>
        </p:txBody>
      </p:sp>
      <p:sp>
        <p:nvSpPr>
          <p:cNvPr id="16387" name="바닥글 개체 틀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mtClean="0">
                <a:ea typeface="굴림" charset="-127"/>
              </a:rPr>
              <a:t>Database Laboratory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16388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7D6062-E3BF-4E23-8BA3-CAFE70522F26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데이터베이스의 테이블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786314" y="1219200"/>
            <a:ext cx="3900486" cy="4937760"/>
          </a:xfrm>
        </p:spPr>
        <p:txBody>
          <a:bodyPr/>
          <a:lstStyle/>
          <a:p>
            <a:r>
              <a:rPr lang="ko-KR" altLang="en-US" dirty="0" smtClean="0"/>
              <a:t>예제 데이터베이스 </a:t>
            </a:r>
            <a:r>
              <a:rPr lang="en-US" altLang="ko-KR" dirty="0" err="1" smtClean="0"/>
              <a:t>Northwind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Orders </a:t>
            </a:r>
            <a:r>
              <a:rPr lang="ko-KR" altLang="en-US" dirty="0" smtClean="0"/>
              <a:t>테이블의 스키마는 다음과 같다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실습은 이 테이블을 이용하여 진행한다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1714488"/>
            <a:ext cx="4542325" cy="4071966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Northwind</a:t>
            </a:r>
            <a:r>
              <a:rPr lang="en-US" altLang="ko-KR" dirty="0" smtClean="0"/>
              <a:t> Database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orders Table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Database </a:t>
            </a:r>
            <a:r>
              <a:rPr lang="ko-KR" altLang="en-US" dirty="0" smtClean="0"/>
              <a:t>구조 설명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2132856"/>
            <a:ext cx="43053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9031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Northwind</a:t>
            </a:r>
            <a:r>
              <a:rPr lang="en-US" altLang="ko-KR" dirty="0" smtClean="0"/>
              <a:t> Database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orders Table</a:t>
            </a:r>
            <a:r>
              <a:rPr lang="ko-KR" altLang="en-US" dirty="0" smtClean="0"/>
              <a:t>에 들어있는 값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Database </a:t>
            </a:r>
            <a:r>
              <a:rPr lang="ko-KR" altLang="en-US" dirty="0" smtClean="0"/>
              <a:t>구조 설명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1844824"/>
            <a:ext cx="7704856" cy="423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9627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접속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드라이버 로딩</a:t>
            </a:r>
          </a:p>
          <a:p>
            <a:pPr lvl="1"/>
            <a:r>
              <a:rPr lang="en-US" altLang="ko-KR" dirty="0" smtClean="0"/>
              <a:t>JDK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를 위한 </a:t>
            </a:r>
            <a:r>
              <a:rPr lang="en-US" altLang="ko-KR" dirty="0" smtClean="0"/>
              <a:t>java.sql.* </a:t>
            </a:r>
            <a:r>
              <a:rPr lang="ko-KR" altLang="en-US" dirty="0" smtClean="0"/>
              <a:t>클래스들이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 클래스는 </a:t>
            </a:r>
            <a:r>
              <a:rPr lang="en-US" altLang="ko-KR" dirty="0" smtClean="0"/>
              <a:t>JDBC API</a:t>
            </a:r>
            <a:r>
              <a:rPr lang="ko-KR" altLang="en-US" dirty="0" smtClean="0"/>
              <a:t>의 인터페이스 정의에 대한 것만 담고 있을 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개별 데이터베이스 </a:t>
            </a:r>
            <a:r>
              <a:rPr lang="en-US" altLang="ko-KR" dirty="0" smtClean="0"/>
              <a:t>(MS-SQL, </a:t>
            </a:r>
            <a:r>
              <a:rPr lang="ko-KR" altLang="en-US" dirty="0" err="1" smtClean="0"/>
              <a:t>오라클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와는 무관</a:t>
            </a:r>
          </a:p>
          <a:p>
            <a:pPr lvl="1"/>
            <a:r>
              <a:rPr lang="ko-KR" altLang="en-US" dirty="0" smtClean="0"/>
              <a:t>따라서</a:t>
            </a:r>
            <a:r>
              <a:rPr lang="en-US" altLang="ko-KR" dirty="0" smtClean="0"/>
              <a:t>, JAVA</a:t>
            </a:r>
            <a:r>
              <a:rPr lang="ko-KR" altLang="en-US" dirty="0" smtClean="0"/>
              <a:t>가 제공하는 </a:t>
            </a:r>
            <a:r>
              <a:rPr lang="en-US" altLang="ko-KR" dirty="0" smtClean="0"/>
              <a:t>JDBC API</a:t>
            </a:r>
            <a:r>
              <a:rPr lang="ko-KR" altLang="en-US" dirty="0" smtClean="0"/>
              <a:t>를 사용하기 위해서는 개별 데이터베이스에 맞게 구현된 드라이버가 </a:t>
            </a:r>
            <a:r>
              <a:rPr lang="ko-KR" altLang="en-US" dirty="0" err="1" smtClean="0"/>
              <a:t>있어야함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JDBC</a:t>
            </a:r>
            <a:r>
              <a:rPr lang="ko-KR" altLang="en-US" dirty="0" smtClean="0"/>
              <a:t>버전에 따라 </a:t>
            </a:r>
            <a:r>
              <a:rPr lang="en-US" altLang="ko-KR" dirty="0" smtClean="0"/>
              <a:t>JDK </a:t>
            </a:r>
            <a:r>
              <a:rPr lang="ko-KR" altLang="en-US" dirty="0" smtClean="0"/>
              <a:t>요구 버전이 다름</a:t>
            </a:r>
          </a:p>
          <a:p>
            <a:pPr lvl="2"/>
            <a:r>
              <a:rPr lang="en-US" altLang="ko-KR" dirty="0" smtClean="0"/>
              <a:t>JDBC 2.0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JDK 1.2</a:t>
            </a:r>
            <a:r>
              <a:rPr lang="ko-KR" altLang="en-US" dirty="0" smtClean="0"/>
              <a:t>이상</a:t>
            </a:r>
          </a:p>
          <a:p>
            <a:pPr lvl="2"/>
            <a:r>
              <a:rPr lang="en-US" altLang="ko-KR" dirty="0" smtClean="0"/>
              <a:t>JDBC 3.0 &amp; 4.0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JDK 1.6</a:t>
            </a:r>
            <a:r>
              <a:rPr lang="ko-KR" altLang="en-US" dirty="0" smtClean="0"/>
              <a:t>이상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처리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0" y="1219200"/>
            <a:ext cx="4114800" cy="4937760"/>
          </a:xfrm>
        </p:spPr>
        <p:txBody>
          <a:bodyPr/>
          <a:lstStyle/>
          <a:p>
            <a:r>
              <a:rPr lang="ko-KR" altLang="en-US" dirty="0" smtClean="0"/>
              <a:t>드라이버 검색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Connection </a:t>
            </a:r>
            <a:r>
              <a:rPr lang="ko-KR" altLang="en-US" dirty="0" smtClean="0"/>
              <a:t>성립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400" dirty="0" smtClean="0"/>
          </a:p>
          <a:p>
            <a:r>
              <a:rPr lang="en-US" altLang="ko-KR" dirty="0" smtClean="0"/>
              <a:t>Session </a:t>
            </a:r>
            <a:r>
              <a:rPr lang="ko-KR" altLang="en-US" dirty="0" smtClean="0"/>
              <a:t>성립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데이터 처리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1428728" y="4144964"/>
            <a:ext cx="2214578" cy="504825"/>
          </a:xfrm>
          <a:prstGeom prst="roundRect">
            <a:avLst>
              <a:gd name="adj" fmla="val 16667"/>
            </a:avLst>
          </a:prstGeom>
          <a:solidFill>
            <a:srgbClr val="009DD9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Connection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428728" y="2781299"/>
            <a:ext cx="2214578" cy="504825"/>
          </a:xfrm>
          <a:prstGeom prst="roundRect">
            <a:avLst>
              <a:gd name="adj" fmla="val 16667"/>
            </a:avLst>
          </a:prstGeom>
          <a:solidFill>
            <a:srgbClr val="009DD9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DriverManager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1428728" y="5495943"/>
            <a:ext cx="2214578" cy="504825"/>
          </a:xfrm>
          <a:prstGeom prst="roundRect">
            <a:avLst>
              <a:gd name="adj" fmla="val 16667"/>
            </a:avLst>
          </a:prstGeom>
          <a:solidFill>
            <a:srgbClr val="009DD9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Statement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PreparedStatement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1428728" y="1428736"/>
            <a:ext cx="2197130" cy="504825"/>
          </a:xfrm>
          <a:prstGeom prst="roundRect">
            <a:avLst>
              <a:gd name="adj" fmla="val 16667"/>
            </a:avLst>
          </a:prstGeom>
          <a:solidFill>
            <a:srgbClr val="009DD9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Class.forName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2143108" y="4714884"/>
            <a:ext cx="714380" cy="714380"/>
          </a:xfrm>
          <a:prstGeom prst="downArrow">
            <a:avLst/>
          </a:prstGeom>
          <a:solidFill>
            <a:srgbClr val="DBF5F9">
              <a:lumMod val="75000"/>
            </a:srgbClr>
          </a:solidFill>
          <a:ln w="9525">
            <a:solidFill>
              <a:srgbClr val="04617B">
                <a:lumMod val="40000"/>
                <a:lumOff val="60000"/>
              </a:srgbClr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2143108" y="3357562"/>
            <a:ext cx="714380" cy="714380"/>
          </a:xfrm>
          <a:prstGeom prst="downArrow">
            <a:avLst/>
          </a:prstGeom>
          <a:solidFill>
            <a:srgbClr val="DBF5F9">
              <a:lumMod val="75000"/>
            </a:srgbClr>
          </a:solidFill>
          <a:ln w="9525">
            <a:solidFill>
              <a:srgbClr val="04617B">
                <a:lumMod val="40000"/>
                <a:lumOff val="60000"/>
              </a:srgbClr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9" name="아래쪽 화살표 18"/>
          <p:cNvSpPr/>
          <p:nvPr/>
        </p:nvSpPr>
        <p:spPr>
          <a:xfrm>
            <a:off x="2143108" y="2000240"/>
            <a:ext cx="714380" cy="714380"/>
          </a:xfrm>
          <a:prstGeom prst="downArrow">
            <a:avLst/>
          </a:prstGeom>
          <a:solidFill>
            <a:srgbClr val="DBF5F9">
              <a:lumMod val="75000"/>
            </a:srgbClr>
          </a:solidFill>
          <a:ln w="9525">
            <a:solidFill>
              <a:srgbClr val="04617B">
                <a:lumMod val="40000"/>
                <a:lumOff val="60000"/>
              </a:srgbClr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처리의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JDBC</a:t>
            </a:r>
            <a:r>
              <a:rPr lang="ko-KR" altLang="en-US" dirty="0" smtClean="0"/>
              <a:t>는 데이터 또는 질의를 스트링 및 여러 형태로 입력 받을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다음의 두 가지 방식을 통해 데이터베이스 서버와 통신한다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Statement </a:t>
            </a:r>
            <a:r>
              <a:rPr lang="ko-KR" altLang="en-US" dirty="0" smtClean="0"/>
              <a:t>인터페이스</a:t>
            </a:r>
          </a:p>
          <a:p>
            <a:pPr lvl="2"/>
            <a:r>
              <a:rPr lang="en-US" altLang="ko-KR" dirty="0" smtClean="0"/>
              <a:t>SQL </a:t>
            </a:r>
            <a:r>
              <a:rPr lang="ko-KR" altLang="en-US" dirty="0" smtClean="0"/>
              <a:t>명령을 수행하고 그 결과값을 저장하기 위한 객체</a:t>
            </a:r>
          </a:p>
          <a:p>
            <a:pPr lvl="2"/>
            <a:r>
              <a:rPr lang="en-US" altLang="ko-KR" dirty="0" smtClean="0"/>
              <a:t>JDBC</a:t>
            </a:r>
            <a:r>
              <a:rPr lang="ko-KR" altLang="en-US" dirty="0" smtClean="0"/>
              <a:t>가 데이터베이스 서버와 통신할 수 있는 가장 기본적인 메소드 제공</a:t>
            </a:r>
          </a:p>
          <a:p>
            <a:endParaRPr lang="ko-KR" altLang="en-US" dirty="0" smtClean="0"/>
          </a:p>
          <a:p>
            <a:pPr lvl="1"/>
            <a:r>
              <a:rPr lang="en-US" altLang="ko-KR" dirty="0" err="1" smtClean="0"/>
              <a:t>PreparedStatement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</a:p>
          <a:p>
            <a:pPr lvl="2"/>
            <a:r>
              <a:rPr lang="en-US" altLang="ko-KR" dirty="0" smtClean="0"/>
              <a:t>Statement</a:t>
            </a:r>
            <a:r>
              <a:rPr lang="ko-KR" altLang="en-US" dirty="0" smtClean="0"/>
              <a:t>를 확장하는 인터페이스</a:t>
            </a:r>
          </a:p>
          <a:p>
            <a:pPr lvl="2"/>
            <a:r>
              <a:rPr lang="en-US" altLang="ko-KR" dirty="0" smtClean="0"/>
              <a:t>Statement </a:t>
            </a:r>
            <a:r>
              <a:rPr lang="ko-KR" altLang="en-US" dirty="0" smtClean="0"/>
              <a:t>인터페이스에서 상속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Statement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Statement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Statement </a:t>
            </a:r>
            <a:r>
              <a:rPr lang="ko-KR" altLang="en-US" dirty="0" smtClean="0"/>
              <a:t>오브젝트를 선언 후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createStatement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이용하여 현 세션에 종속되는 </a:t>
            </a:r>
            <a:r>
              <a:rPr lang="en-US" altLang="ko-KR" dirty="0" smtClean="0"/>
              <a:t>Statement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한계점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프로그램의 성능에 영향을 줄 수 있음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반복되는 질의가 수행되더라도 매번 질의를 해석하는 상황이 발생할 수 있어 리소스와 네트워크 </a:t>
            </a:r>
            <a:r>
              <a:rPr lang="ko-KR" altLang="en-US" dirty="0" err="1" smtClean="0"/>
              <a:t>트래픽</a:t>
            </a:r>
            <a:r>
              <a:rPr lang="ko-KR" altLang="en-US" dirty="0" smtClean="0"/>
              <a:t> 유발 가능성이 있음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프로그램 </a:t>
            </a:r>
            <a:r>
              <a:rPr lang="ko-KR" altLang="en-US" dirty="0" err="1" smtClean="0"/>
              <a:t>확장성</a:t>
            </a:r>
            <a:r>
              <a:rPr lang="ko-KR" altLang="en-US" dirty="0" smtClean="0"/>
              <a:t> 제한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동적으로 조건이 변경되더라도 </a:t>
            </a:r>
            <a:r>
              <a:rPr lang="en-US" altLang="ko-KR" dirty="0" smtClean="0"/>
              <a:t>Statement </a:t>
            </a:r>
            <a:r>
              <a:rPr lang="ko-KR" altLang="en-US" dirty="0" smtClean="0"/>
              <a:t>객체에서는 이를 효과적으로 처리하지 못함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28728" y="3066162"/>
            <a:ext cx="700092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Statement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stmt = null;</a:t>
            </a:r>
          </a:p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stmt =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con.createStatement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String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query = “SELECT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OrderID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CustomerID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EmployeeID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FROM orders”;</a:t>
            </a:r>
          </a:p>
          <a:p>
            <a:r>
              <a:rPr lang="en-US" altLang="ko-KR" sz="16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ResultSet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rs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stmt.executeQuery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(query);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 : </a:t>
            </a:r>
            <a:r>
              <a:rPr lang="en-US" altLang="ko-KR" dirty="0" err="1" smtClean="0"/>
              <a:t>Staetment</a:t>
            </a:r>
            <a:r>
              <a:rPr lang="ko-KR" altLang="en-US" dirty="0" smtClean="0"/>
              <a:t>를 통한 질의 처리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 marL="731838" lvl="1" indent="-457200">
              <a:buAutoNum type="arabicPeriod"/>
            </a:pPr>
            <a:r>
              <a:rPr lang="en-US" altLang="ko-KR" sz="2000" dirty="0" smtClean="0"/>
              <a:t>JDBC</a:t>
            </a:r>
            <a:r>
              <a:rPr lang="ko-KR" altLang="en-US" sz="2000" dirty="0" smtClean="0"/>
              <a:t>를 위한 클래스</a:t>
            </a:r>
            <a:endParaRPr lang="en-US" altLang="ko-KR" sz="2000" dirty="0" smtClean="0"/>
          </a:p>
          <a:p>
            <a:pPr marL="731838" lvl="1" indent="-457200">
              <a:buAutoNum type="arabicPeriod"/>
            </a:pPr>
            <a:r>
              <a:rPr lang="en-US" altLang="ko-KR" sz="2000" dirty="0" smtClean="0"/>
              <a:t>MS-JDBC</a:t>
            </a:r>
            <a:r>
              <a:rPr lang="ko-KR" altLang="en-US" sz="2000" dirty="0" smtClean="0"/>
              <a:t>드라이버를 통해 </a:t>
            </a:r>
            <a:r>
              <a:rPr lang="en-US" altLang="ko-KR" sz="2000" dirty="0" smtClean="0"/>
              <a:t>MS-SQL</a:t>
            </a:r>
            <a:r>
              <a:rPr lang="ko-KR" altLang="en-US" sz="2000" dirty="0" smtClean="0"/>
              <a:t>에 연결하기 위한 접근자</a:t>
            </a:r>
            <a:endParaRPr lang="en-US" altLang="ko-KR" sz="2000" dirty="0" smtClean="0"/>
          </a:p>
          <a:p>
            <a:pPr marL="731838" lvl="1" indent="-457200">
              <a:buAutoNum type="arabicPeriod"/>
            </a:pPr>
            <a:r>
              <a:rPr lang="en-US" altLang="ko-KR" sz="2000" dirty="0" smtClean="0"/>
              <a:t>SQL</a:t>
            </a:r>
            <a:r>
              <a:rPr lang="ko-KR" altLang="en-US" sz="2000" dirty="0" smtClean="0"/>
              <a:t>서버에서 수행할 질의</a:t>
            </a:r>
            <a:endParaRPr lang="en-US" altLang="ko-KR" sz="2000" dirty="0" smtClean="0"/>
          </a:p>
          <a:p>
            <a:pPr marL="731838" lvl="1" indent="-457200">
              <a:buAutoNum type="arabicPeriod"/>
            </a:pPr>
            <a:r>
              <a:rPr lang="en-US" altLang="ko-KR" sz="2000" dirty="0" smtClean="0"/>
              <a:t>SQL</a:t>
            </a:r>
            <a:r>
              <a:rPr lang="ko-KR" altLang="en-US" sz="2000" dirty="0" smtClean="0"/>
              <a:t>서버에 세션연결을 수행할 </a:t>
            </a:r>
            <a:r>
              <a:rPr lang="en-US" altLang="ko-KR" sz="2000" dirty="0" smtClean="0"/>
              <a:t>Connection </a:t>
            </a:r>
            <a:r>
              <a:rPr lang="ko-KR" altLang="en-US" sz="2000" dirty="0" smtClean="0"/>
              <a:t>인터페이스</a:t>
            </a:r>
            <a:endParaRPr lang="en-US" altLang="ko-KR" sz="2000" dirty="0" smtClean="0"/>
          </a:p>
          <a:p>
            <a:pPr marL="731838" lvl="1" indent="-457200">
              <a:buAutoNum type="arabicPeriod"/>
            </a:pPr>
            <a:r>
              <a:rPr lang="en-US" altLang="ko-KR" sz="2000" dirty="0" smtClean="0"/>
              <a:t>SQL </a:t>
            </a:r>
            <a:r>
              <a:rPr lang="ko-KR" altLang="en-US" sz="2000" dirty="0" smtClean="0"/>
              <a:t>명령을 수행하고 그 결과값을 저장하기 위해 정의된 </a:t>
            </a:r>
            <a:r>
              <a:rPr lang="en-US" altLang="ko-KR" sz="2000" dirty="0" smtClean="0"/>
              <a:t>Statement </a:t>
            </a:r>
            <a:r>
              <a:rPr lang="ko-KR" altLang="en-US" sz="2000" dirty="0" smtClean="0"/>
              <a:t>객체</a:t>
            </a:r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204" t="8793" r="52035" b="75232"/>
          <a:stretch/>
        </p:blipFill>
        <p:spPr bwMode="auto">
          <a:xfrm>
            <a:off x="683568" y="1757368"/>
            <a:ext cx="7416823" cy="23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Statement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708261" y="2130783"/>
            <a:ext cx="1571636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42" name="TextBox 8"/>
          <p:cNvSpPr txBox="1"/>
          <p:nvPr/>
        </p:nvSpPr>
        <p:spPr>
          <a:xfrm>
            <a:off x="372091" y="1925974"/>
            <a:ext cx="28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tantia"/>
                <a:ea typeface="HY신명조"/>
                <a:cs typeface="+mn-cs"/>
              </a:rPr>
              <a:t>①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tantia"/>
              <a:ea typeface="HY신명조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557358" y="3254504"/>
            <a:ext cx="5421878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44" name="TextBox 11"/>
          <p:cNvSpPr txBox="1"/>
          <p:nvPr/>
        </p:nvSpPr>
        <p:spPr>
          <a:xfrm>
            <a:off x="1107996" y="3004572"/>
            <a:ext cx="28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tantia"/>
                <a:ea typeface="HY신명조"/>
                <a:cs typeface="+mn-cs"/>
              </a:rPr>
              <a:t>②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tantia"/>
              <a:ea typeface="HY신명조"/>
              <a:cs typeface="+mn-cs"/>
            </a:endParaRPr>
          </a:p>
        </p:txBody>
      </p:sp>
      <p:sp>
        <p:nvSpPr>
          <p:cNvPr id="45" name="TextBox 12"/>
          <p:cNvSpPr txBox="1"/>
          <p:nvPr/>
        </p:nvSpPr>
        <p:spPr>
          <a:xfrm>
            <a:off x="1107996" y="3196861"/>
            <a:ext cx="28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tantia"/>
                <a:ea typeface="HY신명조"/>
                <a:cs typeface="+mn-cs"/>
              </a:rPr>
              <a:t>③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tantia"/>
              <a:ea typeface="HY신명조"/>
              <a:cs typeface="+mn-cs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2746936" y="3429000"/>
            <a:ext cx="4705384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47" name="TextBox 15"/>
          <p:cNvSpPr txBox="1"/>
          <p:nvPr/>
        </p:nvSpPr>
        <p:spPr>
          <a:xfrm>
            <a:off x="1107996" y="3557188"/>
            <a:ext cx="28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tantia"/>
                <a:ea typeface="HY신명조"/>
                <a:cs typeface="+mn-cs"/>
              </a:rPr>
              <a:t>④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tantia"/>
              <a:ea typeface="HY신명조"/>
              <a:cs typeface="+mn-cs"/>
            </a:endParaRPr>
          </a:p>
        </p:txBody>
      </p:sp>
      <p:sp>
        <p:nvSpPr>
          <p:cNvPr id="48" name="TextBox 16"/>
          <p:cNvSpPr txBox="1"/>
          <p:nvPr/>
        </p:nvSpPr>
        <p:spPr>
          <a:xfrm>
            <a:off x="1107996" y="3749477"/>
            <a:ext cx="28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tantia"/>
                <a:ea typeface="HY신명조"/>
                <a:cs typeface="+mn-cs"/>
              </a:rPr>
              <a:t>⑤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tantia"/>
              <a:ea typeface="HY신명조"/>
              <a:cs typeface="+mn-cs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1391111" y="3843934"/>
            <a:ext cx="888786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50" name="직선 연결선 49"/>
          <p:cNvCxnSpPr/>
          <p:nvPr/>
        </p:nvCxnSpPr>
        <p:spPr>
          <a:xfrm>
            <a:off x="1391111" y="4026718"/>
            <a:ext cx="857256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52" name="AutoShape 4"/>
          <p:cNvSpPr>
            <a:spLocks/>
          </p:cNvSpPr>
          <p:nvPr/>
        </p:nvSpPr>
        <p:spPr bwMode="auto">
          <a:xfrm>
            <a:off x="5380501" y="2333640"/>
            <a:ext cx="2263771" cy="357190"/>
          </a:xfrm>
          <a:prstGeom prst="borderCallout2">
            <a:avLst>
              <a:gd name="adj1" fmla="val 22713"/>
              <a:gd name="adj2" fmla="val -2759"/>
              <a:gd name="adj3" fmla="val 22713"/>
              <a:gd name="adj4" fmla="val -16773"/>
              <a:gd name="adj5" fmla="val 206940"/>
              <a:gd name="adj6" fmla="val -30958"/>
            </a:avLst>
          </a:prstGeom>
          <a:solidFill>
            <a:srgbClr val="0BD0D9"/>
          </a:solidFill>
          <a:ln w="25400" cap="flat" cmpd="sng" algn="ctr">
            <a:solidFill>
              <a:srgbClr val="0BD0D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데이터베이스 주소</a:t>
            </a:r>
          </a:p>
        </p:txBody>
      </p:sp>
      <p:sp>
        <p:nvSpPr>
          <p:cNvPr id="53" name="AutoShape 6"/>
          <p:cNvSpPr>
            <a:spLocks/>
          </p:cNvSpPr>
          <p:nvPr/>
        </p:nvSpPr>
        <p:spPr bwMode="auto">
          <a:xfrm>
            <a:off x="4086867" y="3900251"/>
            <a:ext cx="1285884" cy="357190"/>
          </a:xfrm>
          <a:prstGeom prst="borderCallout2">
            <a:avLst>
              <a:gd name="adj1" fmla="val 26375"/>
              <a:gd name="adj2" fmla="val 104602"/>
              <a:gd name="adj3" fmla="val 26375"/>
              <a:gd name="adj4" fmla="val 113231"/>
              <a:gd name="adj5" fmla="val -185713"/>
              <a:gd name="adj6" fmla="val 121861"/>
            </a:avLst>
          </a:prstGeom>
          <a:solidFill>
            <a:srgbClr val="0BD0D9"/>
          </a:solidFill>
          <a:ln w="25400" cap="flat" cmpd="sng" algn="ctr">
            <a:solidFill>
              <a:srgbClr val="0BD0D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포트번호</a:t>
            </a:r>
          </a:p>
        </p:txBody>
      </p:sp>
      <p:sp>
        <p:nvSpPr>
          <p:cNvPr id="55" name="AutoShape 10"/>
          <p:cNvSpPr>
            <a:spLocks/>
          </p:cNvSpPr>
          <p:nvPr/>
        </p:nvSpPr>
        <p:spPr bwMode="auto">
          <a:xfrm>
            <a:off x="6041372" y="3900251"/>
            <a:ext cx="785818" cy="357190"/>
          </a:xfrm>
          <a:prstGeom prst="borderCallout2">
            <a:avLst>
              <a:gd name="adj1" fmla="val 22713"/>
              <a:gd name="adj2" fmla="val 107463"/>
              <a:gd name="adj3" fmla="val 22713"/>
              <a:gd name="adj4" fmla="val 115861"/>
              <a:gd name="adj5" fmla="val -169894"/>
              <a:gd name="adj6" fmla="val 124259"/>
            </a:avLst>
          </a:prstGeom>
          <a:solidFill>
            <a:srgbClr val="0BD0D9"/>
          </a:solidFill>
          <a:ln w="25400" cap="flat" cmpd="sng" algn="ctr">
            <a:solidFill>
              <a:srgbClr val="0BD0D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DB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xmlns="" val="4109842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3798" y="1649376"/>
            <a:ext cx="6560490" cy="2643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 : </a:t>
            </a:r>
            <a:r>
              <a:rPr lang="en-US" altLang="ko-KR" dirty="0" err="1" smtClean="0"/>
              <a:t>Staetment</a:t>
            </a:r>
            <a:r>
              <a:rPr lang="ko-KR" altLang="en-US" dirty="0" smtClean="0"/>
              <a:t>를 통한 질의 처리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 marL="731838" lvl="1" indent="-457200">
              <a:buAutoNum type="arabicPeriod"/>
            </a:pPr>
            <a:endParaRPr lang="en-US" altLang="ko-KR" sz="1000" dirty="0" smtClean="0"/>
          </a:p>
          <a:p>
            <a:pPr marL="731838" lvl="1" indent="-457200">
              <a:buAutoNum type="arabicPeriod"/>
            </a:pPr>
            <a:r>
              <a:rPr lang="en-US" altLang="ko-KR" sz="1600" dirty="0" err="1" smtClean="0"/>
              <a:t>DriverManager</a:t>
            </a:r>
            <a:r>
              <a:rPr lang="ko-KR" altLang="en-US" sz="1600" dirty="0" smtClean="0"/>
              <a:t>를 통한 </a:t>
            </a:r>
            <a:r>
              <a:rPr lang="en-US" altLang="ko-KR" sz="1600" dirty="0" smtClean="0"/>
              <a:t>Connection </a:t>
            </a:r>
            <a:r>
              <a:rPr lang="ko-KR" altLang="en-US" sz="1600" dirty="0" smtClean="0"/>
              <a:t>성립</a:t>
            </a:r>
            <a:endParaRPr lang="en-US" altLang="ko-KR" sz="1600" dirty="0" smtClean="0"/>
          </a:p>
          <a:p>
            <a:pPr marL="1006475" lvl="2" indent="-457200">
              <a:buFont typeface="Arial" pitchFamily="34" charset="0"/>
              <a:buChar char="•"/>
            </a:pPr>
            <a:r>
              <a:rPr lang="en-US" altLang="ko-KR" sz="1400" dirty="0" smtClean="0"/>
              <a:t>Connection</a:t>
            </a:r>
            <a:r>
              <a:rPr lang="ko-KR" altLang="en-US" sz="1400" dirty="0" smtClean="0"/>
              <a:t>에서는 </a:t>
            </a:r>
            <a:r>
              <a:rPr lang="en-US" altLang="ko-KR" sz="1400" dirty="0" smtClean="0"/>
              <a:t>Session</a:t>
            </a:r>
            <a:r>
              <a:rPr lang="ko-KR" altLang="en-US" sz="1400" dirty="0" smtClean="0"/>
              <a:t>을 성립시킴</a:t>
            </a:r>
            <a:endParaRPr lang="en-US" altLang="ko-KR" sz="1400" dirty="0" smtClean="0"/>
          </a:p>
          <a:p>
            <a:pPr marL="731838" lvl="1" indent="-457200">
              <a:buAutoNum type="arabicPeriod"/>
            </a:pPr>
            <a:r>
              <a:rPr lang="ko-KR" altLang="en-US" sz="1600" dirty="0" smtClean="0"/>
              <a:t>데이터 처리 과정</a:t>
            </a:r>
            <a:endParaRPr lang="en-US" altLang="ko-KR" sz="1600" dirty="0" smtClean="0"/>
          </a:p>
          <a:p>
            <a:pPr marL="1006475" lvl="2" indent="-457200">
              <a:buFont typeface="Arial" pitchFamily="34" charset="0"/>
              <a:buChar char="•"/>
            </a:pPr>
            <a:r>
              <a:rPr lang="en-US" altLang="ko-KR" sz="1400" dirty="0" smtClean="0"/>
              <a:t>Statement</a:t>
            </a:r>
            <a:r>
              <a:rPr lang="ko-KR" altLang="en-US" sz="1400" dirty="0" smtClean="0"/>
              <a:t>를 통해 질의를 수행하고 </a:t>
            </a:r>
            <a:r>
              <a:rPr lang="en-US" altLang="ko-KR" sz="1400" dirty="0" err="1" smtClean="0"/>
              <a:t>ResultSet</a:t>
            </a:r>
            <a:r>
              <a:rPr lang="ko-KR" altLang="en-US" sz="1400" dirty="0" smtClean="0"/>
              <a:t>의 결과를 반환</a:t>
            </a:r>
            <a:endParaRPr lang="en-US" altLang="ko-KR" sz="1400" dirty="0" smtClean="0"/>
          </a:p>
          <a:p>
            <a:pPr marL="1006475" lvl="2" indent="-457200">
              <a:buFont typeface="Arial" pitchFamily="34" charset="0"/>
              <a:buChar char="•"/>
            </a:pPr>
            <a:r>
              <a:rPr lang="en-US" altLang="ko-KR" sz="1400" dirty="0" err="1" smtClean="0"/>
              <a:t>ResultSet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next()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통해 각 </a:t>
            </a:r>
            <a:r>
              <a:rPr lang="en-US" altLang="ko-KR" sz="1400" dirty="0" smtClean="0"/>
              <a:t>Row</a:t>
            </a:r>
            <a:r>
              <a:rPr lang="ko-KR" altLang="en-US" sz="1400" dirty="0" smtClean="0"/>
              <a:t>의 데이터를 가져오고 </a:t>
            </a:r>
            <a:r>
              <a:rPr lang="en-US" altLang="ko-KR" sz="1400" dirty="0" err="1" smtClean="0"/>
              <a:t>getXXX</a:t>
            </a:r>
            <a:r>
              <a:rPr lang="en-US" altLang="ko-KR" sz="1400" dirty="0" smtClean="0"/>
              <a:t>()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통해 각 </a:t>
            </a:r>
            <a:r>
              <a:rPr lang="en-US" altLang="ko-KR" sz="1400" dirty="0" smtClean="0"/>
              <a:t>Column</a:t>
            </a:r>
            <a:r>
              <a:rPr lang="ko-KR" altLang="en-US" sz="1400" dirty="0" smtClean="0"/>
              <a:t>의 데이터를 지정한 타입으로 가져옮</a:t>
            </a:r>
            <a:endParaRPr lang="en-US" altLang="ko-KR" sz="1400" dirty="0" smtClean="0"/>
          </a:p>
          <a:p>
            <a:pPr marL="1006475" lvl="2" indent="-457200">
              <a:buFont typeface="Arial" pitchFamily="34" charset="0"/>
              <a:buChar char="•"/>
            </a:pPr>
            <a:r>
              <a:rPr lang="en-US" altLang="ko-KR" sz="1400" dirty="0" smtClean="0"/>
              <a:t>next()</a:t>
            </a:r>
            <a:r>
              <a:rPr lang="ko-KR" altLang="en-US" sz="1400" dirty="0" smtClean="0"/>
              <a:t>를 통해 더 이상 참조할 결과가 없다면 </a:t>
            </a:r>
            <a:r>
              <a:rPr lang="en-US" altLang="ko-KR" sz="1400" dirty="0" smtClean="0"/>
              <a:t>false</a:t>
            </a:r>
            <a:r>
              <a:rPr lang="ko-KR" altLang="en-US" sz="1400" dirty="0" smtClean="0"/>
              <a:t>를 반환</a:t>
            </a:r>
            <a:endParaRPr lang="en-US" altLang="ko-KR" sz="1400" dirty="0" smtClean="0"/>
          </a:p>
          <a:p>
            <a:pPr marL="731838" lvl="1" indent="-457200">
              <a:buAutoNum type="arabicPeriod"/>
            </a:pPr>
            <a:r>
              <a:rPr lang="ko-KR" altLang="en-US" sz="1600" dirty="0" smtClean="0"/>
              <a:t>리소스 확보를 위해 연결 종료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Statement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1691680" y="1906572"/>
            <a:ext cx="5292682" cy="1026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7" name="TextBox 31"/>
          <p:cNvSpPr txBox="1"/>
          <p:nvPr/>
        </p:nvSpPr>
        <p:spPr>
          <a:xfrm>
            <a:off x="1331640" y="1753071"/>
            <a:ext cx="28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tantia"/>
                <a:ea typeface="HY신명조"/>
                <a:cs typeface="+mn-cs"/>
              </a:rPr>
              <a:t>①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tantia"/>
              <a:ea typeface="HY신명조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93530" y="1908519"/>
            <a:ext cx="5470758" cy="10801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tantia"/>
              <a:ea typeface="HY신명조"/>
              <a:cs typeface="+mn-cs"/>
            </a:endParaRPr>
          </a:p>
        </p:txBody>
      </p:sp>
      <p:sp>
        <p:nvSpPr>
          <p:cNvPr id="19" name="TextBox 36"/>
          <p:cNvSpPr txBox="1"/>
          <p:nvPr/>
        </p:nvSpPr>
        <p:spPr>
          <a:xfrm>
            <a:off x="1331640" y="2204864"/>
            <a:ext cx="28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tantia"/>
                <a:ea typeface="HY신명조"/>
                <a:cs typeface="+mn-cs"/>
              </a:rPr>
              <a:t>②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tantia"/>
              <a:ea typeface="HY신명조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646790" y="3097859"/>
            <a:ext cx="1185048" cy="37821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tantia"/>
              <a:ea typeface="HY신명조"/>
              <a:cs typeface="+mn-cs"/>
            </a:endParaRPr>
          </a:p>
        </p:txBody>
      </p:sp>
      <p:sp>
        <p:nvSpPr>
          <p:cNvPr id="21" name="TextBox 38"/>
          <p:cNvSpPr txBox="1"/>
          <p:nvPr/>
        </p:nvSpPr>
        <p:spPr>
          <a:xfrm>
            <a:off x="1331640" y="3143383"/>
            <a:ext cx="28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tantia"/>
                <a:ea typeface="HY신명조"/>
                <a:cs typeface="+mn-cs"/>
              </a:rPr>
              <a:t>③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tantia"/>
              <a:ea typeface="HY신명조"/>
              <a:cs typeface="+mn-cs"/>
            </a:endParaRPr>
          </a:p>
        </p:txBody>
      </p:sp>
      <p:sp>
        <p:nvSpPr>
          <p:cNvPr id="22" name="AutoShape 6"/>
          <p:cNvSpPr>
            <a:spLocks/>
          </p:cNvSpPr>
          <p:nvPr/>
        </p:nvSpPr>
        <p:spPr bwMode="auto">
          <a:xfrm>
            <a:off x="5223283" y="2132856"/>
            <a:ext cx="1711511" cy="357190"/>
          </a:xfrm>
          <a:prstGeom prst="borderCallout2">
            <a:avLst>
              <a:gd name="adj1" fmla="val 26375"/>
              <a:gd name="adj2" fmla="val 104602"/>
              <a:gd name="adj3" fmla="val 26375"/>
              <a:gd name="adj4" fmla="val 113231"/>
              <a:gd name="adj5" fmla="val -72454"/>
              <a:gd name="adj6" fmla="val 45084"/>
            </a:avLst>
          </a:prstGeom>
          <a:solidFill>
            <a:srgbClr val="0BD0D9"/>
          </a:solidFill>
          <a:ln w="25400" cap="flat" cmpd="sng" algn="ctr">
            <a:solidFill>
              <a:srgbClr val="0BD0D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계정과 암호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4788024" y="1703088"/>
            <a:ext cx="1224136" cy="285752"/>
          </a:xfrm>
          <a:prstGeom prst="ellips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tantia"/>
              <a:ea typeface="HY신명조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6436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Statement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 : </a:t>
            </a:r>
            <a:r>
              <a:rPr lang="en-US" altLang="ko-KR" dirty="0" err="1" smtClean="0"/>
              <a:t>Staetment</a:t>
            </a:r>
            <a:r>
              <a:rPr lang="ko-KR" altLang="en-US" dirty="0" smtClean="0"/>
              <a:t>를 통한 질의 처리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질의문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Select </a:t>
            </a:r>
            <a:r>
              <a:rPr lang="en-US" altLang="ko-KR" dirty="0" err="1" smtClean="0"/>
              <a:t>OrderID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CustomerID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EmployeeID</a:t>
            </a:r>
            <a:r>
              <a:rPr lang="en-US" altLang="ko-KR" dirty="0" smtClean="0"/>
              <a:t> from orders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소스파일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Ex1.java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실행클래스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Ex1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050" y="2564167"/>
            <a:ext cx="6357950" cy="4150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굴림" charset="-127"/>
                <a:ea typeface="굴림" charset="-127"/>
              </a:rPr>
              <a:t>JDBC</a:t>
            </a:r>
            <a:endParaRPr lang="ko-KR" altLang="en-US" dirty="0" smtClean="0">
              <a:latin typeface="굴림" charset="-127"/>
              <a:ea typeface="굴림" charset="-127"/>
            </a:endParaRPr>
          </a:p>
        </p:txBody>
      </p:sp>
      <p:sp>
        <p:nvSpPr>
          <p:cNvPr id="1638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굴림" charset="-127"/>
                <a:ea typeface="굴림" charset="-127"/>
              </a:rPr>
              <a:t>What is the JDBC?</a:t>
            </a:r>
          </a:p>
          <a:p>
            <a:pPr lvl="1" eaLnBrk="1" hangingPunct="1"/>
            <a:r>
              <a:rPr lang="en-US" altLang="ko-KR" dirty="0" smtClean="0">
                <a:latin typeface="굴림" charset="-127"/>
                <a:ea typeface="굴림" charset="-127"/>
              </a:rPr>
              <a:t>JAVA Database Connectivity</a:t>
            </a:r>
            <a:r>
              <a:rPr lang="ko-KR" altLang="en-US" dirty="0" smtClean="0">
                <a:latin typeface="굴림" charset="-127"/>
                <a:ea typeface="굴림" charset="-127"/>
              </a:rPr>
              <a:t>의 약어</a:t>
            </a:r>
          </a:p>
          <a:p>
            <a:pPr lvl="1" eaLnBrk="1" hangingPunct="1"/>
            <a:r>
              <a:rPr lang="ko-KR" altLang="en-US" dirty="0" smtClean="0">
                <a:latin typeface="굴림" charset="-127"/>
                <a:ea typeface="굴림" charset="-127"/>
              </a:rPr>
              <a:t>자바와 데이터베이스 사이를 연결</a:t>
            </a:r>
          </a:p>
          <a:p>
            <a:pPr lvl="1" eaLnBrk="1" hangingPunct="1"/>
            <a:r>
              <a:rPr lang="ko-KR" altLang="en-US" dirty="0" smtClean="0">
                <a:latin typeface="굴림" charset="-127"/>
                <a:ea typeface="굴림" charset="-127"/>
              </a:rPr>
              <a:t>연결된 데이터베이스의 종류와 상관없이 동일한 방법으로 자바가 데이터베이스 내에서 발생하는 트랜잭션을 제어할 수 있도록 하는 환경을 제공</a:t>
            </a:r>
          </a:p>
          <a:p>
            <a:pPr lvl="1" eaLnBrk="1" hangingPunct="1"/>
            <a:endParaRPr lang="ko-KR" altLang="en-US" dirty="0" smtClean="0">
              <a:latin typeface="굴림" charset="-127"/>
              <a:ea typeface="굴림" charset="-127"/>
            </a:endParaRPr>
          </a:p>
        </p:txBody>
      </p:sp>
      <p:sp>
        <p:nvSpPr>
          <p:cNvPr id="16387" name="바닥글 개체 틀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mtClean="0">
                <a:ea typeface="굴림" charset="-127"/>
              </a:rPr>
              <a:t>Database Laboratory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16388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7D6062-E3BF-4E23-8BA3-CAFE70522F26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4290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PreparedStatement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PreparedStatement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Statement</a:t>
            </a:r>
            <a:r>
              <a:rPr lang="ko-KR" altLang="en-US" dirty="0" smtClean="0"/>
              <a:t>를 확장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Statement</a:t>
            </a:r>
            <a:r>
              <a:rPr lang="ko-KR" altLang="en-US" dirty="0" smtClean="0"/>
              <a:t>로부터 상속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Statement</a:t>
            </a:r>
            <a:r>
              <a:rPr lang="ko-KR" altLang="en-US" dirty="0" smtClean="0"/>
              <a:t>와 다른 점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컴파일시</a:t>
            </a:r>
            <a:r>
              <a:rPr lang="ko-KR" altLang="en-US" dirty="0" smtClean="0"/>
              <a:t> 함께 </a:t>
            </a:r>
            <a:r>
              <a:rPr lang="ko-KR" altLang="en-US" dirty="0" err="1" smtClean="0"/>
              <a:t>컴파일된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구문 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변수를 받아서 처리 가능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질의문이</a:t>
            </a:r>
            <a:r>
              <a:rPr lang="ko-KR" altLang="en-US" dirty="0" smtClean="0"/>
              <a:t> 미리 </a:t>
            </a:r>
            <a:r>
              <a:rPr lang="ko-KR" altLang="en-US" dirty="0" err="1" smtClean="0"/>
              <a:t>컴파일됨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Statement </a:t>
            </a:r>
            <a:r>
              <a:rPr lang="ko-KR" altLang="en-US" dirty="0" smtClean="0"/>
              <a:t>보다 </a:t>
            </a:r>
            <a:r>
              <a:rPr lang="ko-KR" altLang="en-US" dirty="0" smtClean="0"/>
              <a:t>빠른 질의 처리가 가능하고 다양한 질의문을 한번의 컴파일로 처리할 수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Statement</a:t>
            </a:r>
            <a:r>
              <a:rPr lang="ko-KR" altLang="en-US" dirty="0" smtClean="0"/>
              <a:t>보다 빠른 질의 처리가 가능하며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다양한 질의를 한번의 컴파일로 처리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PreparedStatement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 : </a:t>
            </a:r>
            <a:r>
              <a:rPr lang="en-US" altLang="ko-KR" dirty="0" err="1" smtClean="0"/>
              <a:t>PreparedStaetment</a:t>
            </a:r>
            <a:r>
              <a:rPr lang="ko-KR" altLang="en-US" dirty="0" smtClean="0"/>
              <a:t>를 통한 질의 처리</a:t>
            </a:r>
            <a:endParaRPr lang="en-US" altLang="ko-KR" dirty="0" smtClean="0"/>
          </a:p>
          <a:p>
            <a:pPr marL="850392" lvl="1" indent="-457200">
              <a:buAutoNum type="arabicPeriod"/>
            </a:pPr>
            <a:r>
              <a:rPr lang="en-US" altLang="ko-KR" sz="2000" dirty="0" err="1" smtClean="0"/>
              <a:t>PreparedStatement</a:t>
            </a:r>
            <a:r>
              <a:rPr lang="ko-KR" altLang="en-US" sz="2000" dirty="0" smtClean="0"/>
              <a:t>를 사용하기 위한 질의</a:t>
            </a:r>
            <a:endParaRPr lang="en-US" altLang="ko-KR" sz="2000" dirty="0" smtClean="0"/>
          </a:p>
          <a:p>
            <a:pPr marL="1124712" lvl="2" indent="-457200"/>
            <a:r>
              <a:rPr lang="en-US" altLang="ko-KR" sz="1800" dirty="0" smtClean="0"/>
              <a:t>‘?’ </a:t>
            </a:r>
            <a:r>
              <a:rPr lang="ko-KR" altLang="en-US" sz="1800" dirty="0" smtClean="0"/>
              <a:t>자리에 </a:t>
            </a:r>
            <a:r>
              <a:rPr lang="ko-KR" altLang="en-US" sz="1800" dirty="0" err="1" smtClean="0"/>
              <a:t>파라미터의</a:t>
            </a:r>
            <a:r>
              <a:rPr lang="ko-KR" altLang="en-US" sz="1800" dirty="0" smtClean="0"/>
              <a:t> 값이 대체됨</a:t>
            </a:r>
            <a:endParaRPr lang="en-US" altLang="ko-KR" sz="1800" dirty="0" smtClean="0"/>
          </a:p>
          <a:p>
            <a:pPr marL="850392" lvl="1" indent="-457200">
              <a:buAutoNum type="arabicPeriod"/>
            </a:pPr>
            <a:r>
              <a:rPr lang="en-US" altLang="ko-KR" sz="2000" dirty="0" err="1" smtClean="0"/>
              <a:t>PreparedStatement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오브젝트 선언</a:t>
            </a:r>
            <a:endParaRPr lang="en-US" altLang="ko-KR" sz="2000" dirty="0" smtClean="0"/>
          </a:p>
          <a:p>
            <a:pPr marL="850392" lvl="1" indent="-457200">
              <a:buAutoNum type="arabicPeriod"/>
            </a:pPr>
            <a:r>
              <a:rPr lang="ko-KR" altLang="en-US" sz="2000" dirty="0" err="1" smtClean="0"/>
              <a:t>질의문을</a:t>
            </a:r>
            <a:r>
              <a:rPr lang="ko-KR" altLang="en-US" sz="2000" dirty="0" smtClean="0"/>
              <a:t> 가지고 </a:t>
            </a:r>
            <a:r>
              <a:rPr lang="en-US" altLang="ko-KR" sz="2000" dirty="0" err="1" smtClean="0"/>
              <a:t>PreparedStatement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초기화</a:t>
            </a:r>
            <a:endParaRPr lang="en-US" altLang="ko-KR" sz="2000" dirty="0" smtClean="0"/>
          </a:p>
          <a:p>
            <a:pPr marL="1124712" lvl="2" indent="-457200"/>
            <a:r>
              <a:rPr lang="en-US" altLang="ko-KR" sz="1800" dirty="0" err="1" smtClean="0"/>
              <a:t>PreparedStatement</a:t>
            </a:r>
            <a:r>
              <a:rPr lang="ko-KR" altLang="en-US" sz="1800" dirty="0" smtClean="0"/>
              <a:t>는 초기화 단계에서 질의문을 가지고 있기 때문에 미리 질의를 </a:t>
            </a:r>
            <a:r>
              <a:rPr lang="ko-KR" altLang="en-US" sz="1800" dirty="0" err="1" smtClean="0"/>
              <a:t>컴파일해서</a:t>
            </a:r>
            <a:r>
              <a:rPr lang="ko-KR" altLang="en-US" sz="1800" dirty="0" smtClean="0"/>
              <a:t> 가지고 있지만</a:t>
            </a:r>
            <a:r>
              <a:rPr lang="en-US" altLang="ko-KR" sz="1800" dirty="0" smtClean="0"/>
              <a:t>, Statement</a:t>
            </a:r>
            <a:r>
              <a:rPr lang="ko-KR" altLang="en-US" sz="1800" dirty="0" smtClean="0"/>
              <a:t>는 질의를 실행시키는 과정에서 질의문을 지정하므로 매번 질의에 대한 컴파일이 이루어짐</a:t>
            </a:r>
            <a:endParaRPr lang="en-US" altLang="ko-KR" sz="1800" dirty="0" smtClean="0"/>
          </a:p>
          <a:p>
            <a:pPr marL="1124712" lvl="2" indent="-457200"/>
            <a:r>
              <a:rPr lang="en-US" altLang="ko-KR" sz="1800" dirty="0" smtClean="0"/>
              <a:t>Statement </a:t>
            </a:r>
            <a:r>
              <a:rPr lang="ko-KR" altLang="en-US" sz="1800" dirty="0" smtClean="0"/>
              <a:t>의 초기화와 질의 실행</a:t>
            </a:r>
            <a:endParaRPr lang="en-US" altLang="ko-KR" sz="1800" dirty="0" smtClean="0"/>
          </a:p>
          <a:p>
            <a:pPr marL="1124712" lvl="2" indent="-457200"/>
            <a:endParaRPr lang="en-US" altLang="ko-KR" sz="1800" dirty="0" smtClean="0"/>
          </a:p>
          <a:p>
            <a:pPr marL="1124712" lvl="2" indent="-457200"/>
            <a:endParaRPr lang="ko-KR" altLang="en-US" sz="1800" dirty="0" smtClean="0"/>
          </a:p>
          <a:p>
            <a:pPr marL="1124712" lvl="2" indent="-457200"/>
            <a:r>
              <a:rPr lang="en-US" altLang="ko-KR" sz="1800" dirty="0" err="1" smtClean="0"/>
              <a:t>PreparedStatement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의 초기화와 질의 실행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14480" y="4643446"/>
            <a:ext cx="48577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Statement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stmt =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myCon.createStatement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r>
              <a:rPr lang="en-US" altLang="ko-KR" sz="16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ResultSet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rs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stmt.executeQuery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(query);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4480" y="5715016"/>
            <a:ext cx="592935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PrepareStatement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pstmt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myCon.preparedStatement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(query);</a:t>
            </a:r>
          </a:p>
          <a:p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pstmt.setInt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(1, 4);</a:t>
            </a:r>
          </a:p>
          <a:p>
            <a:r>
              <a:rPr lang="en-US" altLang="ko-KR" sz="16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ResultSet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rs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pstmt.executeQuery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();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PreparedStatement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 : </a:t>
            </a:r>
            <a:r>
              <a:rPr lang="en-US" altLang="ko-KR" dirty="0" err="1" smtClean="0"/>
              <a:t>PreparedStaetment</a:t>
            </a:r>
            <a:r>
              <a:rPr lang="ko-KR" altLang="en-US" dirty="0" smtClean="0"/>
              <a:t>를 통한 질의 처리</a:t>
            </a:r>
            <a:endParaRPr lang="en-US" altLang="ko-KR" dirty="0" smtClean="0"/>
          </a:p>
          <a:p>
            <a:pPr marL="850392" lvl="1" indent="-457200">
              <a:buFont typeface="+mj-lt"/>
              <a:buAutoNum type="arabicPeriod" startAt="4"/>
            </a:pPr>
            <a:endParaRPr lang="en-US" altLang="ko-KR" dirty="0" smtClean="0"/>
          </a:p>
          <a:p>
            <a:pPr marL="850392" lvl="1" indent="-457200">
              <a:buFont typeface="+mj-lt"/>
              <a:buAutoNum type="arabicPeriod" startAt="4"/>
            </a:pPr>
            <a:r>
              <a:rPr lang="en-US" altLang="ko-KR" dirty="0" err="1" smtClean="0"/>
              <a:t>PreparedStatement</a:t>
            </a:r>
            <a:r>
              <a:rPr lang="ko-KR" altLang="en-US" dirty="0" smtClean="0"/>
              <a:t>를 사용한 질의의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값 지정</a:t>
            </a:r>
            <a:endParaRPr lang="en-US" altLang="ko-KR" dirty="0" smtClean="0"/>
          </a:p>
          <a:p>
            <a:pPr marL="1124712" lvl="2" indent="-457200"/>
            <a:r>
              <a:rPr lang="en-US" altLang="ko-KR" dirty="0" err="1" smtClean="0"/>
              <a:t>setXXX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 </a:t>
            </a:r>
            <a:r>
              <a:rPr lang="en-US" altLang="ko-KR" dirty="0" smtClean="0"/>
              <a:t>‘?’ </a:t>
            </a:r>
            <a:r>
              <a:rPr lang="ko-KR" altLang="en-US" dirty="0" smtClean="0"/>
              <a:t>자리에 대체될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값을 지정</a:t>
            </a:r>
            <a:endParaRPr lang="en-US" altLang="ko-KR" dirty="0" smtClean="0"/>
          </a:p>
          <a:p>
            <a:pPr marL="1124712" lvl="2" indent="-457200"/>
            <a:r>
              <a:rPr lang="ko-KR" altLang="en-US" dirty="0" smtClean="0"/>
              <a:t>예제에서는 정수형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의 값을 사용할 것이기 때문에 </a:t>
            </a:r>
            <a:r>
              <a:rPr lang="en-US" altLang="ko-KR" dirty="0" err="1" smtClean="0"/>
              <a:t>setInt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첫 번째 인자는 </a:t>
            </a:r>
            <a:r>
              <a:rPr lang="en-US" altLang="ko-KR" dirty="0" smtClean="0"/>
              <a:t>‘?’</a:t>
            </a:r>
            <a:r>
              <a:rPr lang="ko-KR" altLang="en-US" dirty="0" smtClean="0"/>
              <a:t>의 순서를 의미하며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번째 인자는 대체될 값을 의미함</a:t>
            </a:r>
            <a:endParaRPr lang="en-US" altLang="ko-KR" dirty="0" smtClean="0"/>
          </a:p>
          <a:p>
            <a:pPr marL="850392" lvl="1" indent="-457200">
              <a:buAutoNum type="arabicPeriod" startAt="4"/>
            </a:pPr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32</a:t>
            </a:fld>
            <a:endParaRPr lang="ko-KR" altLang="en-US" dirty="0"/>
          </a:p>
        </p:txBody>
      </p:sp>
      <p:sp>
        <p:nvSpPr>
          <p:cNvPr id="7" name="TextBox 4"/>
          <p:cNvSpPr txBox="1"/>
          <p:nvPr/>
        </p:nvSpPr>
        <p:spPr>
          <a:xfrm>
            <a:off x="1428728" y="4487299"/>
            <a:ext cx="707236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pstmt.setInt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(1, 4);		//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첫 번째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파라미터를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정수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로 지정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pstmt.setString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(2, “John”);	//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두 번째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파라미터를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문자열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“John”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으로 지정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083" t="8793" r="45833" b="50000"/>
          <a:stretch/>
        </p:blipFill>
        <p:spPr bwMode="auto">
          <a:xfrm>
            <a:off x="622795" y="1643050"/>
            <a:ext cx="7486889" cy="502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PreparedStatement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 : </a:t>
            </a:r>
            <a:r>
              <a:rPr lang="en-US" altLang="ko-KR" dirty="0" err="1" smtClean="0"/>
              <a:t>PreparedStaetment</a:t>
            </a:r>
            <a:r>
              <a:rPr lang="ko-KR" altLang="en-US" dirty="0" smtClean="0"/>
              <a:t>를 통한 질의 처리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256782" y="2741090"/>
            <a:ext cx="66995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6"/>
          <p:cNvSpPr txBox="1"/>
          <p:nvPr/>
        </p:nvSpPr>
        <p:spPr>
          <a:xfrm>
            <a:off x="899592" y="2524766"/>
            <a:ext cx="28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rgbClr val="FF0000"/>
                </a:solidFill>
              </a:rPr>
              <a:t>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56782" y="3241156"/>
            <a:ext cx="230710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99592" y="3024832"/>
            <a:ext cx="28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rgbClr val="FF0000"/>
                </a:solidFill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520616" y="4016947"/>
            <a:ext cx="146720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/>
        </p:nvSpPr>
        <p:spPr>
          <a:xfrm>
            <a:off x="1163426" y="3810148"/>
            <a:ext cx="28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rgbClr val="FF0000"/>
                </a:solidFill>
              </a:rPr>
              <a:t>④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0616" y="3845678"/>
            <a:ext cx="26913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5"/>
          <p:cNvSpPr txBox="1"/>
          <p:nvPr/>
        </p:nvSpPr>
        <p:spPr>
          <a:xfrm>
            <a:off x="1163426" y="3615754"/>
            <a:ext cx="28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rgbClr val="FF0000"/>
                </a:solidFill>
              </a:rPr>
              <a:t>③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PreparedStatement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 : </a:t>
            </a:r>
            <a:r>
              <a:rPr lang="en-US" altLang="ko-KR" dirty="0" err="1" smtClean="0"/>
              <a:t>PreparedStaetment</a:t>
            </a:r>
            <a:r>
              <a:rPr lang="ko-KR" altLang="en-US" dirty="0" smtClean="0"/>
              <a:t>를 통한 질의 처리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질의문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Select </a:t>
            </a:r>
            <a:r>
              <a:rPr lang="en-US" altLang="ko-KR" dirty="0" err="1" smtClean="0"/>
              <a:t>OrderID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CustomerID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EmployeeID</a:t>
            </a:r>
            <a:r>
              <a:rPr lang="en-US" altLang="ko-KR" dirty="0" smtClean="0"/>
              <a:t> from orders Where </a:t>
            </a:r>
            <a:r>
              <a:rPr lang="en-US" altLang="ko-KR" dirty="0" err="1" smtClean="0"/>
              <a:t>EmployeeID</a:t>
            </a:r>
            <a:r>
              <a:rPr lang="en-US" altLang="ko-KR" dirty="0" smtClean="0"/>
              <a:t> = ?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소스파일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Ex2.java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실행 클래스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Ex2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34</a:t>
            </a:fld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3286" y="2790850"/>
            <a:ext cx="6010746" cy="3924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커서 </a:t>
            </a:r>
            <a:r>
              <a:rPr lang="en-US" altLang="ko-KR" dirty="0" smtClean="0"/>
              <a:t>(Cursor)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/>
              <a:t>커서란</a:t>
            </a:r>
            <a:r>
              <a:rPr lang="en-US" altLang="ko-KR" sz="2000" dirty="0" smtClean="0"/>
              <a:t>?</a:t>
            </a:r>
          </a:p>
          <a:p>
            <a:pPr lvl="1"/>
            <a:r>
              <a:rPr lang="ko-KR" altLang="en-US" sz="1800" dirty="0" smtClean="0"/>
              <a:t>질의 결과 집합에서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다음 행</a:t>
            </a:r>
            <a:r>
              <a:rPr lang="en-US" altLang="ko-KR" sz="1800" dirty="0" smtClean="0"/>
              <a:t>”</a:t>
            </a:r>
            <a:r>
              <a:rPr lang="ko-KR" altLang="en-US" sz="1800" dirty="0" smtClean="0"/>
              <a:t>이라는 개념이 없기 때문에 전체 결과 집합을 커서라는 개념으로 나타내어 순차 파일의 레코드를 사용하는 것과 유사한 방법으로 결과 집합의 개별 행을 나타낼 수 있게 하는 개념</a:t>
            </a:r>
            <a:endParaRPr lang="en-US" altLang="ko-KR" sz="1800" dirty="0" smtClean="0"/>
          </a:p>
          <a:p>
            <a:r>
              <a:rPr lang="ko-KR" altLang="en-US" sz="2000" dirty="0" smtClean="0"/>
              <a:t>커서의 역할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데이터베이스에서 추출한 데이터를 일련의 배열에 저장함으로써 프로그램에서 그 내용을 필요에 맞는 양으로 나누어 검색할 수 있게 한다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프로그래머는 얼마만큼의 데이터가 추출되는지 상관없이 보기에 편리한 프로그램을 작성하도록 돕는다</a:t>
            </a:r>
            <a:r>
              <a:rPr lang="en-US" altLang="ko-KR" sz="1800" dirty="0" smtClean="0"/>
              <a:t>.</a:t>
            </a:r>
            <a:endParaRPr lang="ko-KR" altLang="en-US" sz="18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35</a:t>
            </a:fld>
            <a:endParaRPr lang="ko-KR" altLang="en-US" dirty="0"/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573088" y="4556147"/>
            <a:ext cx="1223963" cy="936625"/>
          </a:xfrm>
          <a:prstGeom prst="can">
            <a:avLst>
              <a:gd name="adj" fmla="val 25000"/>
            </a:avLst>
          </a:prstGeom>
          <a:solidFill>
            <a:srgbClr val="0BD0D9"/>
          </a:solidFill>
          <a:ln w="25400" cap="flat" cmpd="sng" algn="ctr">
            <a:solidFill>
              <a:srgbClr val="0BD0D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Database</a:t>
            </a: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2517776" y="4700610"/>
            <a:ext cx="2663825" cy="649287"/>
          </a:xfrm>
          <a:prstGeom prst="hexagon">
            <a:avLst>
              <a:gd name="adj" fmla="val 102567"/>
              <a:gd name="vf" fmla="val 115470"/>
            </a:avLst>
          </a:prstGeom>
          <a:solidFill>
            <a:srgbClr val="0BD0D9"/>
          </a:solidFill>
          <a:ln w="25400" cap="flat" cmpd="sng" algn="ctr">
            <a:solidFill>
              <a:srgbClr val="0BD0D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Select * from table</a:t>
            </a:r>
          </a:p>
        </p:txBody>
      </p:sp>
      <p:sp>
        <p:nvSpPr>
          <p:cNvPr id="17" name="AutoShape 11"/>
          <p:cNvSpPr>
            <a:spLocks noChangeArrowheads="1"/>
          </p:cNvSpPr>
          <p:nvPr/>
        </p:nvSpPr>
        <p:spPr bwMode="auto">
          <a:xfrm>
            <a:off x="5829301" y="4071942"/>
            <a:ext cx="1223962" cy="2087563"/>
          </a:xfrm>
          <a:prstGeom prst="roundRect">
            <a:avLst>
              <a:gd name="adj" fmla="val 16667"/>
            </a:avLst>
          </a:prstGeom>
          <a:solidFill>
            <a:srgbClr val="0BD0D9"/>
          </a:solidFill>
          <a:ln w="25400" cap="flat" cmpd="sng" algn="ctr">
            <a:solidFill>
              <a:srgbClr val="0BD0D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Row 1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Row 2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Row 3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Row 4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Row 5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Row 6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...</a:t>
            </a:r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 flipH="1" flipV="1">
            <a:off x="6838950" y="5378445"/>
            <a:ext cx="863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7681913" y="5168895"/>
            <a:ext cx="889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Cursor</a:t>
            </a:r>
          </a:p>
        </p:txBody>
      </p:sp>
      <p:cxnSp>
        <p:nvCxnSpPr>
          <p:cNvPr id="20" name="AutoShape 14"/>
          <p:cNvCxnSpPr>
            <a:cxnSpLocks noChangeShapeType="1"/>
          </p:cNvCxnSpPr>
          <p:nvPr/>
        </p:nvCxnSpPr>
        <p:spPr bwMode="auto">
          <a:xfrm flipV="1">
            <a:off x="8062913" y="4730745"/>
            <a:ext cx="1587" cy="503237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21" name="AutoShape 15"/>
          <p:cNvCxnSpPr>
            <a:cxnSpLocks noChangeShapeType="1"/>
          </p:cNvCxnSpPr>
          <p:nvPr/>
        </p:nvCxnSpPr>
        <p:spPr bwMode="auto">
          <a:xfrm>
            <a:off x="8062913" y="5594345"/>
            <a:ext cx="1587" cy="504825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22" name="AutoShape 16"/>
          <p:cNvCxnSpPr>
            <a:cxnSpLocks noChangeShapeType="1"/>
            <a:stCxn id="15" idx="4"/>
            <a:endCxn id="16" idx="2"/>
          </p:cNvCxnSpPr>
          <p:nvPr/>
        </p:nvCxnSpPr>
        <p:spPr bwMode="auto">
          <a:xfrm>
            <a:off x="1797051" y="5024460"/>
            <a:ext cx="720725" cy="1587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23" name="AutoShape 17"/>
          <p:cNvCxnSpPr>
            <a:cxnSpLocks noChangeShapeType="1"/>
            <a:stCxn id="16" idx="1"/>
          </p:cNvCxnSpPr>
          <p:nvPr/>
        </p:nvCxnSpPr>
        <p:spPr bwMode="auto">
          <a:xfrm>
            <a:off x="5181601" y="5026047"/>
            <a:ext cx="576262" cy="0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커서 </a:t>
            </a:r>
            <a:r>
              <a:rPr lang="en-US" altLang="ko-KR" dirty="0" smtClean="0"/>
              <a:t>(Cursor)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커서 생성 예제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위와 같이 </a:t>
            </a:r>
            <a:r>
              <a:rPr lang="en-US" altLang="ko-KR" dirty="0" err="1" smtClean="0"/>
              <a:t>createStatement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상수파라미터를</a:t>
            </a:r>
            <a:r>
              <a:rPr lang="ko-KR" altLang="en-US" dirty="0" smtClean="0"/>
              <a:t> 주어 다양한 특성의 커서를 사용할 수 있게 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36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4395" y="2071678"/>
            <a:ext cx="9001156" cy="142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altLang="ko-KR" sz="15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Statement</a:t>
            </a:r>
            <a:r>
              <a:rPr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stmt</a:t>
            </a:r>
          </a:p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= </a:t>
            </a:r>
            <a:r>
              <a:rPr lang="en-US" altLang="ko-KR" sz="15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con.createStatement</a:t>
            </a:r>
            <a:r>
              <a:rPr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5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ResultSet</a:t>
            </a:r>
            <a:r>
              <a:rPr lang="en-US" altLang="ko-KR" sz="15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.TYPE_SCROLL_SENSITIVE</a:t>
            </a:r>
            <a:r>
              <a:rPr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 </a:t>
            </a:r>
            <a:r>
              <a:rPr lang="en-US" altLang="ko-KR" sz="15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ResultSet</a:t>
            </a:r>
            <a:r>
              <a:rPr lang="en-US" altLang="ko-KR" sz="15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.CONCUR_READ_ONLY</a:t>
            </a:r>
            <a:r>
              <a:rPr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5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ResultSet</a:t>
            </a:r>
            <a:r>
              <a:rPr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5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rs</a:t>
            </a:r>
            <a:endParaRPr lang="en-US" altLang="ko-KR" sz="15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= </a:t>
            </a:r>
            <a:r>
              <a:rPr lang="en-US" altLang="ko-KR" sz="15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stmt.executeQuery</a:t>
            </a:r>
            <a:r>
              <a:rPr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("SELECT </a:t>
            </a:r>
            <a:r>
              <a:rPr lang="en-US" altLang="ko-KR" sz="15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cof_name</a:t>
            </a:r>
            <a:r>
              <a:rPr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price FROM coffees");</a:t>
            </a:r>
            <a:endParaRPr lang="ko-KR" altLang="en-US" sz="15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커서 </a:t>
            </a:r>
            <a:r>
              <a:rPr lang="en-US" altLang="ko-KR" dirty="0" smtClean="0"/>
              <a:t>(Cursor)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커서 생성 </a:t>
            </a:r>
            <a:r>
              <a:rPr lang="ko-KR" altLang="en-US" dirty="0" err="1" smtClean="0"/>
              <a:t>파라미터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createStatement</a:t>
            </a:r>
            <a:r>
              <a:rPr lang="en-US" altLang="ko-KR" dirty="0" smtClean="0"/>
              <a:t>(PARAMETER 1, PARAMETER 2);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37</a:t>
            </a:fld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71472" y="2714622"/>
          <a:ext cx="8001056" cy="3357584"/>
        </p:xfrm>
        <a:graphic>
          <a:graphicData uri="http://schemas.openxmlformats.org/drawingml/2006/table">
            <a:tbl>
              <a:tblPr firstRow="1" bandRow="1"/>
              <a:tblGrid>
                <a:gridCol w="1428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860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862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7284"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파라미터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파라미터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 종류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파라미터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 기능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D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4224">
                <a:tc rowSpan="3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Parameter</a:t>
                      </a:r>
                      <a:r>
                        <a:rPr lang="en-US" altLang="ko-KR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lang="ko-KR" altLang="en-US" sz="16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D0D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TYPE_SCROLL_SENSITIVE</a:t>
                      </a:r>
                      <a:endParaRPr lang="ko-KR" altLang="en-US" sz="16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D0D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스크롤 가능하며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데이터베이스의 테이블에 저장된 값에 업데이트가 발생하면 바로 반영됨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D0D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0422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TYPE_SCROLL_INSENSITIVE</a:t>
                      </a:r>
                      <a:endParaRPr lang="ko-KR" altLang="en-US" sz="16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D0D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스크롤 가능하며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데이터베이스의 테이블에 저장된 값에 업데이트가 발생해도 반영되지 않음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D0D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72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TYPE_FORWARD_ONLY</a:t>
                      </a:r>
                      <a:endParaRPr lang="ko-KR" altLang="en-US" sz="16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D0D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스크롤이 되지 않으며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다음 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row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만 진행 가능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D0D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7284">
                <a:tc rowSpan="2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Parameter</a:t>
                      </a:r>
                      <a:r>
                        <a:rPr lang="en-US" altLang="ko-KR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2</a:t>
                      </a:r>
                      <a:endParaRPr lang="en-US" altLang="ko-KR" sz="16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D0D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CONCUR_READ_ONLY</a:t>
                      </a:r>
                      <a:endParaRPr lang="ko-KR" altLang="en-US" sz="16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D0D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ResultSet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을 갱신할 수 없이 읽기만 가능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D0D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72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CONCUR_UPDATABLE</a:t>
                      </a:r>
                      <a:endParaRPr lang="ko-KR" altLang="en-US" sz="16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D0D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ResultSet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을 갱신할 수 있음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D0D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커서 </a:t>
            </a:r>
            <a:r>
              <a:rPr lang="en-US" altLang="ko-KR" dirty="0" smtClean="0"/>
              <a:t>(Cursor)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커서의 종류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next()</a:t>
            </a:r>
          </a:p>
          <a:p>
            <a:pPr lvl="2"/>
            <a:r>
              <a:rPr lang="ko-KR" altLang="en-US" dirty="0" smtClean="0"/>
              <a:t>순방향 검색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커서를 다음 행으로 이동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previous()</a:t>
            </a:r>
          </a:p>
          <a:p>
            <a:pPr lvl="2"/>
            <a:r>
              <a:rPr lang="ko-KR" altLang="en-US" dirty="0" smtClean="0"/>
              <a:t>역방향 검색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커서를 이전 행으로 이동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afterLast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마지막 데이터의 다음으로 커서를 </a:t>
            </a:r>
            <a:r>
              <a:rPr lang="ko-KR" altLang="en-US" dirty="0" smtClean="0"/>
              <a:t>위치시킴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커서를 강제로 마지막 데이터로 이동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isAfterLast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커서의 위치가 마지막 데이터의 다음 위치인지를 </a:t>
            </a:r>
            <a:r>
              <a:rPr lang="ko-KR" altLang="en-US" dirty="0" smtClean="0"/>
              <a:t>판별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커서가 마지막 데이터까지 읽었는지 </a:t>
            </a:r>
            <a:r>
              <a:rPr lang="ko-KR" altLang="en-US" dirty="0" err="1" smtClean="0"/>
              <a:t>안읽었는지</a:t>
            </a:r>
            <a:r>
              <a:rPr lang="ko-KR" altLang="en-US" dirty="0" smtClean="0"/>
              <a:t> 판별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 : </a:t>
            </a:r>
            <a:r>
              <a:rPr lang="ko-KR" altLang="en-US" dirty="0" smtClean="0"/>
              <a:t>커서를 사용한 역방향 출력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850392" lvl="1" indent="-457200">
              <a:buAutoNum type="arabicPeriod"/>
            </a:pPr>
            <a:r>
              <a:rPr lang="en-US" altLang="ko-KR" dirty="0" err="1" smtClean="0"/>
              <a:t>i</a:t>
            </a:r>
            <a:r>
              <a:rPr lang="en-US" altLang="ko-KR" dirty="0" smtClean="0"/>
              <a:t>-net software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연결 </a:t>
            </a:r>
            <a:r>
              <a:rPr lang="ko-KR" altLang="en-US" dirty="0" err="1" smtClean="0"/>
              <a:t>접근자</a:t>
            </a:r>
            <a:endParaRPr lang="en-US" altLang="ko-KR" dirty="0" smtClean="0"/>
          </a:p>
          <a:p>
            <a:pPr marL="850392" lvl="1" indent="-457200">
              <a:buAutoNum type="arabicPeriod"/>
            </a:pPr>
            <a:r>
              <a:rPr lang="ko-KR" altLang="en-US" dirty="0" smtClean="0"/>
              <a:t>동적으로 사용할 데이터베이스가 변경이 되는 경우라면 연결 접근자가 아닌 </a:t>
            </a:r>
            <a:r>
              <a:rPr lang="en-US" altLang="ko-KR" dirty="0" err="1" smtClean="0"/>
              <a:t>setCatalog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사용할 데이터베이스를 지정 가능</a:t>
            </a:r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222" t="10086" r="54577" b="73034"/>
          <a:stretch/>
        </p:blipFill>
        <p:spPr bwMode="auto">
          <a:xfrm>
            <a:off x="611560" y="1844824"/>
            <a:ext cx="7104419" cy="2569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커서 </a:t>
            </a:r>
            <a:r>
              <a:rPr lang="en-US" altLang="ko-KR" dirty="0" smtClean="0"/>
              <a:t>(Cursor)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39</a:t>
            </a:fld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353968" y="2619483"/>
            <a:ext cx="521497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6"/>
          <p:cNvSpPr txBox="1"/>
          <p:nvPr/>
        </p:nvSpPr>
        <p:spPr>
          <a:xfrm>
            <a:off x="1068216" y="2383144"/>
            <a:ext cx="28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rgbClr val="FF0000"/>
                </a:solidFill>
              </a:rPr>
              <a:t>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712200" y="4002331"/>
            <a:ext cx="257176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8"/>
          <p:cNvSpPr txBox="1"/>
          <p:nvPr/>
        </p:nvSpPr>
        <p:spPr>
          <a:xfrm>
            <a:off x="1426448" y="3786007"/>
            <a:ext cx="28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rgbClr val="FF0000"/>
                </a:solidFill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Driver Manager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자바는 </a:t>
            </a:r>
            <a:r>
              <a:rPr lang="en-US" altLang="ko-KR" dirty="0" smtClean="0"/>
              <a:t>JDBC Driver Manager</a:t>
            </a:r>
            <a:r>
              <a:rPr lang="ko-KR" altLang="en-US" dirty="0" smtClean="0"/>
              <a:t>를 통하여 데이터베이스에 접근 가능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드라이버 매니저는 애플리케이션과 데이터베이스 드라이버 사이에서 프로그래머로 하여금 드라이버를 손쉽게 제어할 수 있게 함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다양한 범주의 드라이버를 단일한 드라이버 인터페이스를 통해 제어하여 프로그램 </a:t>
            </a:r>
            <a:r>
              <a:rPr lang="ko-KR" altLang="en-US" dirty="0" err="1" smtClean="0"/>
              <a:t>이식성</a:t>
            </a:r>
            <a:r>
              <a:rPr lang="ko-KR" altLang="en-US" dirty="0" smtClean="0"/>
              <a:t> 제공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97419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커서 </a:t>
            </a:r>
            <a:r>
              <a:rPr lang="en-US" altLang="ko-KR" dirty="0" smtClean="0"/>
              <a:t>(Cursor)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 : </a:t>
            </a:r>
            <a:r>
              <a:rPr lang="ko-KR" altLang="en-US" dirty="0" smtClean="0"/>
              <a:t>커서를 사용한 역방향 출력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850392" lvl="1" indent="-457200">
              <a:buAutoNum type="arabicPeriod"/>
            </a:pPr>
            <a:endParaRPr lang="en-US" altLang="ko-KR" sz="2000" dirty="0" smtClean="0"/>
          </a:p>
          <a:p>
            <a:pPr marL="850392" lvl="1" indent="-457200">
              <a:buAutoNum type="arabicPeriod"/>
            </a:pPr>
            <a:r>
              <a:rPr lang="ko-KR" altLang="en-US" sz="2000" dirty="0" smtClean="0"/>
              <a:t>커서 속성을 지정한 </a:t>
            </a:r>
            <a:r>
              <a:rPr lang="en-US" altLang="ko-KR" sz="2000" dirty="0" smtClean="0"/>
              <a:t>Statement </a:t>
            </a:r>
            <a:r>
              <a:rPr lang="ko-KR" altLang="en-US" sz="2000" dirty="0" smtClean="0"/>
              <a:t>생성</a:t>
            </a:r>
            <a:endParaRPr lang="en-US" altLang="ko-KR" sz="2000" dirty="0" smtClean="0"/>
          </a:p>
          <a:p>
            <a:pPr marL="850392" lvl="1" indent="-457200">
              <a:buAutoNum type="arabicPeriod"/>
            </a:pPr>
            <a:r>
              <a:rPr lang="ko-KR" altLang="en-US" sz="2000" dirty="0" smtClean="0"/>
              <a:t>역방향 출력을 위해 가장 마지막 행의 다음으로 커서를 이동</a:t>
            </a:r>
            <a:endParaRPr lang="en-US" altLang="ko-KR" sz="2000" dirty="0" smtClean="0"/>
          </a:p>
          <a:p>
            <a:pPr marL="850392" lvl="1" indent="-457200">
              <a:buAutoNum type="arabicPeriod"/>
            </a:pPr>
            <a:r>
              <a:rPr lang="ko-KR" altLang="en-US" sz="2000" dirty="0" smtClean="0"/>
              <a:t>커서를 이전 행으로 이동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첫 행보다 앞이라면 </a:t>
            </a:r>
            <a:r>
              <a:rPr lang="en-US" altLang="ko-KR" sz="2000" dirty="0" smtClean="0"/>
              <a:t>false</a:t>
            </a:r>
            <a:r>
              <a:rPr lang="ko-KR" altLang="en-US" sz="2000" dirty="0" smtClean="0"/>
              <a:t>를 반환</a:t>
            </a:r>
            <a:endParaRPr lang="ko-KR" altLang="en-US" sz="24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40</a:t>
            </a:fld>
            <a:endParaRPr lang="ko-KR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7642" y="1648569"/>
            <a:ext cx="69723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연결선 6"/>
          <p:cNvCxnSpPr/>
          <p:nvPr/>
        </p:nvCxnSpPr>
        <p:spPr>
          <a:xfrm>
            <a:off x="1071538" y="1857364"/>
            <a:ext cx="67151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6"/>
          <p:cNvSpPr txBox="1"/>
          <p:nvPr/>
        </p:nvSpPr>
        <p:spPr>
          <a:xfrm>
            <a:off x="785786" y="1643050"/>
            <a:ext cx="28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rgbClr val="FF0000"/>
                </a:solidFill>
              </a:rPr>
              <a:t>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71538" y="2145126"/>
            <a:ext cx="121444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8"/>
          <p:cNvSpPr txBox="1"/>
          <p:nvPr/>
        </p:nvSpPr>
        <p:spPr>
          <a:xfrm>
            <a:off x="785786" y="1928802"/>
            <a:ext cx="28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rgbClr val="FF0000"/>
                </a:solidFill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214414" y="2623167"/>
            <a:ext cx="164307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5"/>
          <p:cNvSpPr txBox="1"/>
          <p:nvPr/>
        </p:nvSpPr>
        <p:spPr>
          <a:xfrm>
            <a:off x="928662" y="2406843"/>
            <a:ext cx="28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rgbClr val="FF0000"/>
                </a:solidFill>
              </a:rPr>
              <a:t>③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커서 </a:t>
            </a:r>
            <a:r>
              <a:rPr lang="en-US" altLang="ko-KR" dirty="0" smtClean="0"/>
              <a:t>(Cursor)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 : </a:t>
            </a:r>
            <a:r>
              <a:rPr lang="ko-KR" altLang="en-US" dirty="0" smtClean="0"/>
              <a:t>커서를 사용한 역방향 출력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질의문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Select </a:t>
            </a:r>
            <a:r>
              <a:rPr lang="en-US" altLang="ko-KR" dirty="0" err="1" smtClean="0"/>
              <a:t>OrderID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CustomerID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EmployeeID</a:t>
            </a:r>
            <a:r>
              <a:rPr lang="en-US" altLang="ko-KR" dirty="0" smtClean="0"/>
              <a:t> from orders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소스파일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Ex3.java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실행 클래스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Ex3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41</a:t>
            </a:fld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20" y="2539370"/>
            <a:ext cx="6286512" cy="410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커서 </a:t>
            </a:r>
            <a:r>
              <a:rPr lang="en-US" altLang="ko-KR" dirty="0" smtClean="0"/>
              <a:t>(Cursor)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 : </a:t>
            </a:r>
            <a:r>
              <a:rPr lang="ko-KR" altLang="en-US" dirty="0" smtClean="0"/>
              <a:t>커서를 사용한 역방향 출력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42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85852" y="2571744"/>
            <a:ext cx="6000792" cy="785818"/>
          </a:xfrm>
          <a:prstGeom prst="rect">
            <a:avLst/>
          </a:prstGeom>
          <a:solidFill>
            <a:srgbClr val="0BD0D9"/>
          </a:solidFill>
          <a:ln w="25400" cap="flat" cmpd="sng" algn="ctr">
            <a:solidFill>
              <a:srgbClr val="0BD0D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2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Select 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OrderID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CustomerID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EmployeeID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from orders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커서를 사용하지 않고 역방향으로 출력하고 싶다면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nstantia"/>
              <a:ea typeface="HY신명조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85852" y="4429132"/>
            <a:ext cx="6000792" cy="785818"/>
          </a:xfrm>
          <a:prstGeom prst="rect">
            <a:avLst/>
          </a:prstGeom>
          <a:solidFill>
            <a:srgbClr val="0BD0D9"/>
          </a:solidFill>
          <a:ln w="25400" cap="flat" cmpd="sng" algn="ctr">
            <a:solidFill>
              <a:srgbClr val="0BD0D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2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Select 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OrderID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CustomerID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EmployeeID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from orders </a:t>
            </a:r>
            <a:r>
              <a:rPr kumimoji="0" lang="en-US" altLang="ko-KR" sz="1800" b="1" i="1" u="sng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ORDER BY </a:t>
            </a:r>
            <a:r>
              <a:rPr kumimoji="0" lang="en-US" altLang="ko-KR" sz="1800" b="1" i="1" u="sng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OrderID</a:t>
            </a:r>
            <a:r>
              <a:rPr kumimoji="0" lang="en-US" altLang="ko-KR" sz="1800" b="1" i="1" u="sng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DESC</a:t>
            </a:r>
          </a:p>
        </p:txBody>
      </p:sp>
      <p:sp>
        <p:nvSpPr>
          <p:cNvPr id="11" name="아래쪽 화살표 10"/>
          <p:cNvSpPr/>
          <p:nvPr/>
        </p:nvSpPr>
        <p:spPr>
          <a:xfrm>
            <a:off x="3571868" y="3571876"/>
            <a:ext cx="1428760" cy="642942"/>
          </a:xfrm>
          <a:prstGeom prst="downArrow">
            <a:avLst/>
          </a:prstGeom>
          <a:solidFill>
            <a:srgbClr val="0BD0D9"/>
          </a:solidFill>
          <a:ln w="25400" cap="flat" cmpd="sng" algn="ctr">
            <a:solidFill>
              <a:srgbClr val="0BD0D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7429520" y="3214686"/>
            <a:ext cx="9286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0" b="1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8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레코드셋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RecordSet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RecordSet</a:t>
            </a:r>
            <a:r>
              <a:rPr lang="ko-KR" altLang="en-US" dirty="0" smtClean="0"/>
              <a:t>에 제공되는 메소드</a:t>
            </a:r>
            <a:endParaRPr lang="en-US" altLang="ko-KR" dirty="0" smtClean="0"/>
          </a:p>
          <a:p>
            <a:pPr lvl="1"/>
            <a:r>
              <a:rPr lang="en-US" altLang="ko-KR" sz="1800" dirty="0" smtClean="0"/>
              <a:t>absolute(n) : n </a:t>
            </a:r>
            <a:r>
              <a:rPr lang="ko-KR" altLang="en-US" sz="1800" dirty="0" smtClean="0"/>
              <a:t>번째 </a:t>
            </a:r>
            <a:r>
              <a:rPr lang="en-US" altLang="ko-KR" sz="1800" dirty="0" smtClean="0"/>
              <a:t>row</a:t>
            </a:r>
            <a:r>
              <a:rPr lang="ko-KR" altLang="en-US" sz="1800" dirty="0" smtClean="0"/>
              <a:t>로 커서를 이동</a:t>
            </a:r>
            <a:endParaRPr lang="en-US" altLang="ko-KR" sz="1800" dirty="0" smtClean="0"/>
          </a:p>
          <a:p>
            <a:pPr lvl="1"/>
            <a:r>
              <a:rPr lang="en-US" altLang="ko-KR" sz="1800" dirty="0" err="1" smtClean="0"/>
              <a:t>deleteRow</a:t>
            </a:r>
            <a:r>
              <a:rPr lang="en-US" altLang="ko-KR" sz="1800" dirty="0" smtClean="0"/>
              <a:t>() : </a:t>
            </a:r>
            <a:r>
              <a:rPr lang="ko-KR" altLang="en-US" sz="1800" dirty="0" smtClean="0"/>
              <a:t>커서가 </a:t>
            </a:r>
            <a:r>
              <a:rPr lang="ko-KR" altLang="en-US" sz="1800" dirty="0" err="1" smtClean="0"/>
              <a:t>가르키는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row</a:t>
            </a:r>
            <a:r>
              <a:rPr lang="ko-KR" altLang="en-US" sz="1800" dirty="0" smtClean="0"/>
              <a:t>를 </a:t>
            </a:r>
            <a:r>
              <a:rPr lang="ko-KR" altLang="en-US" sz="1800" dirty="0" smtClean="0"/>
              <a:t>삭제</a:t>
            </a:r>
            <a:endParaRPr lang="en-US" altLang="ko-KR" sz="1800" dirty="0" smtClean="0"/>
          </a:p>
          <a:p>
            <a:pPr lvl="1"/>
            <a:r>
              <a:rPr lang="en-US" altLang="ko-KR" sz="1800" dirty="0" err="1" smtClean="0"/>
              <a:t>moveToInsertRow</a:t>
            </a:r>
            <a:r>
              <a:rPr lang="en-US" altLang="ko-KR" sz="1800" dirty="0" smtClean="0"/>
              <a:t>() : </a:t>
            </a:r>
            <a:r>
              <a:rPr lang="ko-KR" altLang="en-US" sz="1800" dirty="0" smtClean="0"/>
              <a:t>새로운 데이터 </a:t>
            </a:r>
            <a:r>
              <a:rPr lang="ko-KR" altLang="en-US" sz="1800" dirty="0" err="1" smtClean="0"/>
              <a:t>튜플을</a:t>
            </a:r>
            <a:r>
              <a:rPr lang="ko-KR" altLang="en-US" sz="1800" dirty="0" smtClean="0"/>
              <a:t> 추가하기 위하여 예비된 공간으로 커서를 </a:t>
            </a:r>
            <a:r>
              <a:rPr lang="ko-KR" altLang="en-US" sz="1800" dirty="0" smtClean="0"/>
              <a:t>이동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업데이트시</a:t>
            </a:r>
            <a:r>
              <a:rPr lang="ko-KR" altLang="en-US" sz="1800" dirty="0" smtClean="0"/>
              <a:t> 입력할 </a:t>
            </a:r>
            <a:r>
              <a:rPr lang="en-US" altLang="ko-KR" sz="1800" dirty="0" smtClean="0"/>
              <a:t>row</a:t>
            </a:r>
            <a:r>
              <a:rPr lang="ko-KR" altLang="en-US" sz="1800" dirty="0" smtClean="0"/>
              <a:t>로 미리 </a:t>
            </a:r>
            <a:r>
              <a:rPr lang="ko-KR" altLang="en-US" sz="1800" dirty="0" err="1" smtClean="0"/>
              <a:t>이동시킬때</a:t>
            </a:r>
            <a:r>
              <a:rPr lang="en-US" altLang="ko-KR" sz="1800" dirty="0" smtClean="0"/>
              <a:t>)</a:t>
            </a:r>
            <a:endParaRPr lang="en-US" altLang="ko-KR" sz="1800" dirty="0" smtClean="0"/>
          </a:p>
          <a:p>
            <a:pPr lvl="1"/>
            <a:r>
              <a:rPr lang="en-US" altLang="ko-KR" sz="1800" dirty="0" err="1" smtClean="0"/>
              <a:t>updateXXX</a:t>
            </a:r>
            <a:r>
              <a:rPr lang="en-US" altLang="ko-KR" sz="1800" dirty="0" smtClean="0"/>
              <a:t>(key, value) : key</a:t>
            </a:r>
            <a:r>
              <a:rPr lang="ko-KR" altLang="en-US" sz="1800" dirty="0" smtClean="0"/>
              <a:t>에 해당하는 </a:t>
            </a:r>
            <a:r>
              <a:rPr lang="en-US" altLang="ko-KR" sz="1800" dirty="0" smtClean="0"/>
              <a:t>column</a:t>
            </a:r>
            <a:r>
              <a:rPr lang="ko-KR" altLang="en-US" sz="1800" dirty="0" smtClean="0"/>
              <a:t>의 값을 </a:t>
            </a:r>
            <a:r>
              <a:rPr lang="en-US" altLang="ko-KR" sz="1800" dirty="0" smtClean="0"/>
              <a:t>value</a:t>
            </a:r>
            <a:r>
              <a:rPr lang="ko-KR" altLang="en-US" sz="1800" dirty="0" smtClean="0"/>
              <a:t>로 변경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moveToInsertRow</a:t>
            </a:r>
            <a:r>
              <a:rPr lang="en-US" altLang="ko-KR" sz="1800" dirty="0" smtClean="0"/>
              <a:t>()</a:t>
            </a:r>
            <a:r>
              <a:rPr lang="ko-KR" altLang="en-US" sz="1800" dirty="0" smtClean="0"/>
              <a:t>를 통해 현재 커서가 새로운 </a:t>
            </a:r>
            <a:r>
              <a:rPr lang="ko-KR" altLang="en-US" sz="1800" dirty="0" err="1" smtClean="0"/>
              <a:t>튜플을</a:t>
            </a:r>
            <a:r>
              <a:rPr lang="ko-KR" altLang="en-US" sz="1800" dirty="0" smtClean="0"/>
              <a:t> 생성 중이라면 데이터가 새로 생성됨</a:t>
            </a:r>
            <a:endParaRPr lang="en-US" altLang="ko-KR" sz="1800" dirty="0" smtClean="0"/>
          </a:p>
          <a:p>
            <a:pPr lvl="2"/>
            <a:r>
              <a:rPr lang="en-US" altLang="ko-KR" sz="1800" dirty="0" err="1" smtClean="0"/>
              <a:t>updateString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updateInt</a:t>
            </a:r>
            <a:r>
              <a:rPr lang="ko-KR" altLang="en-US" sz="1800" dirty="0" smtClean="0"/>
              <a:t>등이 있음</a:t>
            </a:r>
            <a:endParaRPr lang="en-US" altLang="ko-KR" sz="1800" dirty="0" smtClean="0"/>
          </a:p>
          <a:p>
            <a:pPr lvl="1"/>
            <a:r>
              <a:rPr lang="en-US" altLang="ko-KR" sz="1800" dirty="0" err="1" smtClean="0"/>
              <a:t>insertRow</a:t>
            </a:r>
            <a:r>
              <a:rPr lang="en-US" altLang="ko-KR" sz="1800" dirty="0" smtClean="0"/>
              <a:t>() : </a:t>
            </a:r>
            <a:r>
              <a:rPr lang="en-US" altLang="ko-KR" sz="1800" dirty="0" err="1" smtClean="0"/>
              <a:t>moveToInertRow</a:t>
            </a:r>
            <a:r>
              <a:rPr lang="en-US" altLang="ko-KR" sz="1800" dirty="0" smtClean="0"/>
              <a:t>()</a:t>
            </a:r>
            <a:r>
              <a:rPr lang="ko-KR" altLang="en-US" sz="1800" dirty="0" smtClean="0"/>
              <a:t>를 통해 새로운 </a:t>
            </a:r>
            <a:r>
              <a:rPr lang="ko-KR" altLang="en-US" sz="1800" dirty="0" err="1" smtClean="0"/>
              <a:t>튜플을</a:t>
            </a:r>
            <a:r>
              <a:rPr lang="ko-KR" altLang="en-US" sz="1800" dirty="0" smtClean="0"/>
              <a:t> 생성한 것을 반영</a:t>
            </a:r>
            <a:endParaRPr lang="en-US" altLang="ko-KR" sz="1800" dirty="0" smtClean="0"/>
          </a:p>
          <a:p>
            <a:pPr lvl="1"/>
            <a:r>
              <a:rPr lang="en-US" altLang="ko-KR" sz="1800" dirty="0" err="1" smtClean="0"/>
              <a:t>refreshRow</a:t>
            </a:r>
            <a:r>
              <a:rPr lang="en-US" altLang="ko-KR" sz="1800" dirty="0" smtClean="0"/>
              <a:t>() : </a:t>
            </a:r>
            <a:r>
              <a:rPr lang="ko-KR" altLang="en-US" sz="1800" dirty="0" smtClean="0"/>
              <a:t>새롭게 변경된 내용을 반영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이 외에도 이전에 설명한 </a:t>
            </a:r>
            <a:r>
              <a:rPr lang="en-US" altLang="ko-KR" sz="1800" dirty="0" smtClean="0"/>
              <a:t>next(), previous()</a:t>
            </a:r>
            <a:r>
              <a:rPr lang="ko-KR" altLang="en-US" sz="1800" dirty="0" smtClean="0"/>
              <a:t>등의 </a:t>
            </a:r>
            <a:r>
              <a:rPr lang="ko-KR" altLang="en-US" sz="1800" dirty="0" err="1" smtClean="0"/>
              <a:t>메소드와</a:t>
            </a:r>
            <a:r>
              <a:rPr lang="ko-KR" altLang="en-US" sz="1800" dirty="0" smtClean="0"/>
              <a:t> 그 외 다양한 </a:t>
            </a:r>
            <a:r>
              <a:rPr lang="ko-KR" altLang="en-US" sz="1800" dirty="0" err="1" smtClean="0"/>
              <a:t>메소드들이</a:t>
            </a:r>
            <a:r>
              <a:rPr lang="ko-KR" altLang="en-US" sz="1800" dirty="0" smtClean="0"/>
              <a:t> 존재</a:t>
            </a:r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43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레코드셋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RecordSet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 : </a:t>
            </a:r>
            <a:r>
              <a:rPr lang="en-US" altLang="ko-KR" dirty="0" err="1" smtClean="0"/>
              <a:t>RecordSet</a:t>
            </a:r>
            <a:r>
              <a:rPr lang="ko-KR" altLang="en-US" dirty="0" smtClean="0"/>
              <a:t>을 통한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4</a:t>
            </a:r>
            <a:r>
              <a:rPr lang="ko-KR" altLang="en-US" dirty="0" smtClean="0"/>
              <a:t>에서 사용되는 </a:t>
            </a:r>
            <a:r>
              <a:rPr lang="en-US" altLang="ko-KR" dirty="0" smtClean="0"/>
              <a:t>score </a:t>
            </a:r>
            <a:r>
              <a:rPr lang="ko-KR" altLang="en-US" dirty="0" smtClean="0"/>
              <a:t>테이블의 구조 및 데이터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sz="800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4</a:t>
            </a:r>
            <a:r>
              <a:rPr lang="ko-KR" altLang="en-US" dirty="0" smtClean="0"/>
              <a:t>를 수행하기 위하여 본인의 데이터베이스에 반드시 추가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44</a:t>
            </a:fld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4487" y="2204864"/>
            <a:ext cx="4800600" cy="150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85925" y="3743339"/>
            <a:ext cx="5843588" cy="175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레코드셋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RecordSet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 : </a:t>
            </a:r>
            <a:r>
              <a:rPr lang="en-US" altLang="ko-KR" dirty="0" err="1" smtClean="0"/>
              <a:t>RecordSet</a:t>
            </a:r>
            <a:r>
              <a:rPr lang="ko-KR" altLang="en-US" dirty="0" smtClean="0"/>
              <a:t>을 통한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850392" lvl="1" indent="-457200">
              <a:buAutoNum type="arabicPeriod"/>
            </a:pPr>
            <a:r>
              <a:rPr lang="en-US" altLang="ko-KR" dirty="0" smtClean="0"/>
              <a:t>Ex4 </a:t>
            </a:r>
            <a:r>
              <a:rPr lang="ko-KR" altLang="en-US" dirty="0" smtClean="0"/>
              <a:t>클래스 객체를 사용하여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서버에 접속 및 질의 수행</a:t>
            </a:r>
            <a:endParaRPr lang="en-US" altLang="ko-KR" dirty="0" smtClean="0"/>
          </a:p>
          <a:p>
            <a:pPr marL="850392" lvl="1" indent="-457200">
              <a:buAutoNum type="arabicPeriod"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45</a:t>
            </a:fld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440" y="1643050"/>
            <a:ext cx="8048625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14348" y="2878516"/>
            <a:ext cx="28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rgbClr val="FF0000"/>
                </a:solidFill>
              </a:rPr>
              <a:t>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10610" y="2857496"/>
            <a:ext cx="1714512" cy="35719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레코드셋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RecordSet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 : </a:t>
            </a:r>
            <a:r>
              <a:rPr lang="en-US" altLang="ko-KR" dirty="0" err="1" smtClean="0"/>
              <a:t>RecordSet</a:t>
            </a:r>
            <a:r>
              <a:rPr lang="ko-KR" altLang="en-US" dirty="0" smtClean="0"/>
              <a:t>을 통한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850392" lvl="1" indent="-457200">
              <a:buAutoNum type="arabicPeriod"/>
            </a:pPr>
            <a:r>
              <a:rPr lang="en-US" altLang="ko-KR" dirty="0" err="1" smtClean="0"/>
              <a:t>RecordSet</a:t>
            </a:r>
            <a:r>
              <a:rPr lang="ko-KR" altLang="en-US" dirty="0" smtClean="0"/>
              <a:t>을 통해 업데이트가 가능하고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업데이트된 내용이 </a:t>
            </a:r>
            <a:r>
              <a:rPr lang="en-US" altLang="ko-KR" dirty="0" err="1" smtClean="0"/>
              <a:t>RecordSet</a:t>
            </a:r>
            <a:r>
              <a:rPr lang="ko-KR" altLang="en-US" dirty="0" smtClean="0"/>
              <a:t>에 반영되도록 커서를 설적</a:t>
            </a:r>
            <a:endParaRPr lang="en-US" altLang="ko-KR" dirty="0" smtClean="0"/>
          </a:p>
          <a:p>
            <a:pPr marL="850392" lvl="1" indent="-457200">
              <a:buAutoNum type="arabicPeriod"/>
            </a:pPr>
            <a:r>
              <a:rPr lang="en-US" altLang="ko-KR" dirty="0" err="1" smtClean="0"/>
              <a:t>RecordSet</a:t>
            </a:r>
            <a:r>
              <a:rPr lang="ko-KR" altLang="en-US" dirty="0" smtClean="0"/>
              <a:t>을 통한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수정의 과정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46</a:t>
            </a:fld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4431" y="1643050"/>
            <a:ext cx="7058025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연결선 6"/>
          <p:cNvCxnSpPr/>
          <p:nvPr/>
        </p:nvCxnSpPr>
        <p:spPr>
          <a:xfrm>
            <a:off x="1378733" y="2142111"/>
            <a:ext cx="67151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9"/>
          <p:cNvSpPr txBox="1"/>
          <p:nvPr/>
        </p:nvSpPr>
        <p:spPr>
          <a:xfrm>
            <a:off x="1021543" y="1906777"/>
            <a:ext cx="28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rgbClr val="FF0000"/>
                </a:solidFill>
              </a:rPr>
              <a:t>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12"/>
          <p:cNvSpPr txBox="1"/>
          <p:nvPr/>
        </p:nvSpPr>
        <p:spPr>
          <a:xfrm>
            <a:off x="1021543" y="3335537"/>
            <a:ext cx="28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rgbClr val="FF0000"/>
                </a:solidFill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78733" y="2397338"/>
            <a:ext cx="2714644" cy="2103232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78733" y="2418358"/>
            <a:ext cx="2714644" cy="3677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378733" y="2786058"/>
            <a:ext cx="2714644" cy="1071570"/>
          </a:xfrm>
          <a:prstGeom prst="rect">
            <a:avLst/>
          </a:prstGeom>
          <a:solidFill>
            <a:srgbClr val="00B0F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378733" y="3857628"/>
            <a:ext cx="2714644" cy="642942"/>
          </a:xfrm>
          <a:prstGeom prst="rect">
            <a:avLst/>
          </a:prstGeom>
          <a:solidFill>
            <a:srgbClr val="92D0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레코드셋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RecordSet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 : </a:t>
            </a:r>
            <a:r>
              <a:rPr lang="en-US" altLang="ko-KR" dirty="0" err="1" smtClean="0"/>
              <a:t>RecordSet</a:t>
            </a:r>
            <a:r>
              <a:rPr lang="ko-KR" altLang="en-US" dirty="0" smtClean="0"/>
              <a:t>을 통한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850392" lvl="1" indent="-457200">
              <a:buAutoNum type="arabicPeriod"/>
            </a:pPr>
            <a:endParaRPr lang="en-US" altLang="ko-KR" dirty="0" smtClean="0"/>
          </a:p>
          <a:p>
            <a:pPr marL="850392" lvl="1" indent="-457200">
              <a:buAutoNum type="arabicPeriod"/>
            </a:pPr>
            <a:endParaRPr lang="en-US" altLang="ko-KR" sz="1200" dirty="0" smtClean="0"/>
          </a:p>
          <a:p>
            <a:pPr marL="850392" lvl="1" indent="-457200">
              <a:buAutoNum type="arabicPeriod"/>
            </a:pPr>
            <a:r>
              <a:rPr lang="en-US" altLang="ko-KR" sz="2000" dirty="0" err="1" smtClean="0"/>
              <a:t>RecordSet</a:t>
            </a:r>
            <a:r>
              <a:rPr lang="ko-KR" altLang="en-US" sz="2000" dirty="0" smtClean="0"/>
              <a:t>에 삽입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삭제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수정된 내용이 반영된 내용을 출력</a:t>
            </a:r>
            <a:endParaRPr lang="en-US" altLang="ko-KR" sz="2000" dirty="0" smtClean="0"/>
          </a:p>
          <a:p>
            <a:pPr marL="850392" lvl="1" indent="-457200">
              <a:buAutoNum type="arabicPeriod"/>
            </a:pPr>
            <a:r>
              <a:rPr lang="ko-KR" altLang="en-US" sz="2000" dirty="0" smtClean="0"/>
              <a:t>연결 해제를 위한 </a:t>
            </a:r>
            <a:r>
              <a:rPr lang="ko-KR" altLang="en-US" sz="2000" dirty="0" err="1" smtClean="0"/>
              <a:t>메소드</a:t>
            </a:r>
            <a:endParaRPr lang="ko-KR" altLang="en-US" sz="24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47</a:t>
            </a:fld>
            <a:endParaRPr lang="ko-KR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0262" y="1285860"/>
            <a:ext cx="61722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13"/>
          <p:cNvSpPr txBox="1"/>
          <p:nvPr/>
        </p:nvSpPr>
        <p:spPr>
          <a:xfrm>
            <a:off x="1700214" y="2049653"/>
            <a:ext cx="28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rgbClr val="FF0000"/>
                </a:solidFill>
              </a:rPr>
              <a:t>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TextBox 14"/>
          <p:cNvSpPr txBox="1"/>
          <p:nvPr/>
        </p:nvSpPr>
        <p:spPr>
          <a:xfrm>
            <a:off x="1557338" y="4549983"/>
            <a:ext cx="28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rgbClr val="FF0000"/>
                </a:solidFill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28842" y="1540082"/>
            <a:ext cx="5929354" cy="146029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43090" y="3897536"/>
            <a:ext cx="3357586" cy="167460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레코드셋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RecordSet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 : </a:t>
            </a:r>
            <a:r>
              <a:rPr lang="en-US" altLang="ko-KR" dirty="0" err="1" smtClean="0"/>
              <a:t>RecordSet</a:t>
            </a:r>
            <a:r>
              <a:rPr lang="ko-KR" altLang="en-US" dirty="0" smtClean="0"/>
              <a:t>을 통한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질의문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Select * from score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소스파일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Ex4.java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실행 클래스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Ex4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48</a:t>
            </a:fld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2300" y="2786058"/>
            <a:ext cx="6541732" cy="350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2714612" y="4572008"/>
            <a:ext cx="4071966" cy="285752"/>
          </a:xfrm>
          <a:prstGeom prst="rect">
            <a:avLst/>
          </a:prstGeom>
          <a:solidFill>
            <a:srgbClr val="FFFF00">
              <a:alpha val="5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nstantia"/>
              <a:ea typeface="HY신명조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14643" y="5001186"/>
            <a:ext cx="4000528" cy="285752"/>
          </a:xfrm>
          <a:prstGeom prst="rect">
            <a:avLst/>
          </a:prstGeom>
          <a:solidFill>
            <a:srgbClr val="04617B">
              <a:lumMod val="40000"/>
              <a:lumOff val="60000"/>
              <a:alpha val="32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nstantia"/>
              <a:ea typeface="HY신명조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29124" y="4071942"/>
            <a:ext cx="500066" cy="285752"/>
          </a:xfrm>
          <a:prstGeom prst="rect">
            <a:avLst/>
          </a:prstGeom>
          <a:solidFill>
            <a:srgbClr val="10CF9B">
              <a:alpha val="32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nstantia"/>
              <a:ea typeface="HY신명조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Statement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실습 과제 </a:t>
            </a:r>
            <a:r>
              <a:rPr lang="en-US" altLang="ko-KR" dirty="0" smtClean="0"/>
              <a:t>1</a:t>
            </a:r>
          </a:p>
          <a:p>
            <a:pPr lvl="1"/>
            <a:r>
              <a:rPr lang="en-US" altLang="ko-KR" dirty="0" smtClean="0"/>
              <a:t>Products </a:t>
            </a:r>
            <a:r>
              <a:rPr lang="ko-KR" altLang="en-US" dirty="0" smtClean="0"/>
              <a:t>테이블에서 </a:t>
            </a:r>
            <a:r>
              <a:rPr lang="en-US" altLang="ko-KR" dirty="0" err="1" smtClean="0"/>
              <a:t>ProductName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‘C’</a:t>
            </a:r>
            <a:r>
              <a:rPr lang="ko-KR" altLang="en-US" dirty="0" smtClean="0"/>
              <a:t>로 시작하는 모든 상품을 찾아서 </a:t>
            </a:r>
            <a:r>
              <a:rPr lang="en-US" altLang="ko-KR" dirty="0" err="1" smtClean="0"/>
              <a:t>ProductName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UnitPrice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UnitsinStock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그리고 </a:t>
            </a:r>
            <a:r>
              <a:rPr lang="en-US" altLang="ko-KR" dirty="0" err="1" smtClean="0"/>
              <a:t>UnitPrice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UnitsinStock</a:t>
            </a:r>
            <a:r>
              <a:rPr lang="ko-KR" altLang="en-US" dirty="0" smtClean="0"/>
              <a:t>을 곱하여 전체 해당 상품의 전체 </a:t>
            </a:r>
            <a:r>
              <a:rPr lang="en-US" altLang="ko-KR" dirty="0" smtClean="0"/>
              <a:t>Price</a:t>
            </a:r>
            <a:r>
              <a:rPr lang="ko-KR" altLang="en-US" dirty="0" smtClean="0"/>
              <a:t>를 계산하여 출력하라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49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33334" y="3212976"/>
            <a:ext cx="7327098" cy="281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4937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Driver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드라이버 매니저에 의해 제공되는 드라이버는 다음의 네 가지 타입으로 분류</a:t>
            </a:r>
          </a:p>
          <a:p>
            <a:pPr lvl="1">
              <a:buNone/>
            </a:pPr>
            <a:endParaRPr lang="en-US" altLang="ko-KR" dirty="0" smtClean="0"/>
          </a:p>
          <a:p>
            <a:pPr marL="731838" lvl="1" indent="-457200">
              <a:buAutoNum type="arabicPeriod"/>
            </a:pPr>
            <a:r>
              <a:rPr lang="en-US" altLang="ko-KR" dirty="0" smtClean="0"/>
              <a:t>JDBC-ODBC bridge driver</a:t>
            </a:r>
          </a:p>
          <a:p>
            <a:pPr marL="731838" lvl="1" indent="-457200">
              <a:buAutoNum type="arabicPeriod"/>
            </a:pPr>
            <a:endParaRPr lang="en-US" altLang="ko-KR" dirty="0" smtClean="0"/>
          </a:p>
          <a:p>
            <a:pPr marL="731838" lvl="1" indent="-457200">
              <a:buAutoNum type="arabicPeriod"/>
            </a:pPr>
            <a:r>
              <a:rPr lang="en-US" altLang="ko-KR" dirty="0" smtClean="0"/>
              <a:t>Native-AIP partly-JAVA driver</a:t>
            </a:r>
          </a:p>
          <a:p>
            <a:pPr marL="731838" lvl="1" indent="-457200">
              <a:buAutoNum type="arabicPeriod"/>
            </a:pPr>
            <a:endParaRPr lang="en-US" altLang="ko-KR" dirty="0" smtClean="0"/>
          </a:p>
          <a:p>
            <a:pPr marL="731838" lvl="1" indent="-457200">
              <a:buAutoNum type="arabicPeriod"/>
            </a:pPr>
            <a:r>
              <a:rPr lang="en-US" altLang="ko-KR" dirty="0" smtClean="0"/>
              <a:t>JDBC-NET pure JAVA driver</a:t>
            </a:r>
          </a:p>
          <a:p>
            <a:pPr marL="731838" lvl="1" indent="-457200">
              <a:buAutoNum type="arabicPeriod"/>
            </a:pPr>
            <a:endParaRPr lang="en-US" altLang="ko-KR" dirty="0" smtClean="0"/>
          </a:p>
          <a:p>
            <a:pPr marL="731838" lvl="1" indent="-457200">
              <a:buAutoNum type="arabicPeriod"/>
            </a:pPr>
            <a:r>
              <a:rPr lang="en-US" altLang="ko-KR" dirty="0" smtClean="0"/>
              <a:t>Native-protocol pure JAVA driver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7" name="위쪽/아래쪽 화살표 6"/>
          <p:cNvSpPr/>
          <p:nvPr/>
        </p:nvSpPr>
        <p:spPr>
          <a:xfrm>
            <a:off x="6858016" y="2071678"/>
            <a:ext cx="500066" cy="3786214"/>
          </a:xfrm>
          <a:prstGeom prst="upDown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6286512" y="2345288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상위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type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6286512" y="513137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하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위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type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0273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PreparedStatement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실습 과제 </a:t>
            </a:r>
            <a:r>
              <a:rPr lang="en-US" altLang="ko-KR" dirty="0" smtClean="0"/>
              <a:t>2</a:t>
            </a:r>
          </a:p>
          <a:p>
            <a:pPr lvl="1"/>
            <a:r>
              <a:rPr lang="en-US" altLang="ko-KR" dirty="0" smtClean="0"/>
              <a:t>Customers </a:t>
            </a:r>
            <a:r>
              <a:rPr lang="ko-KR" altLang="en-US" dirty="0" smtClean="0"/>
              <a:t>테이블에서 사용자로부터 검색하고자 하는 나라</a:t>
            </a:r>
            <a:r>
              <a:rPr lang="en-US" altLang="ko-KR" dirty="0" smtClean="0"/>
              <a:t>(Country)</a:t>
            </a:r>
            <a:r>
              <a:rPr lang="ko-KR" altLang="en-US" dirty="0" smtClean="0"/>
              <a:t>를 입력 받아 </a:t>
            </a:r>
            <a:r>
              <a:rPr lang="en-US" altLang="ko-KR" dirty="0" err="1" smtClean="0"/>
              <a:t>CompanyName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ContactName</a:t>
            </a:r>
            <a:r>
              <a:rPr lang="en-US" altLang="ko-KR" dirty="0" smtClean="0"/>
              <a:t>, Phone</a:t>
            </a:r>
            <a:r>
              <a:rPr lang="ko-KR" altLang="en-US" dirty="0" smtClean="0"/>
              <a:t>를 출력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50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24944"/>
            <a:ext cx="7776864" cy="3162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62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실습 과제 </a:t>
            </a:r>
            <a:r>
              <a:rPr lang="en-US" altLang="ko-KR" dirty="0" smtClean="0"/>
              <a:t>1~2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3~4</a:t>
            </a:r>
            <a:r>
              <a:rPr lang="ko-KR" altLang="en-US" dirty="0" smtClean="0"/>
              <a:t>번 실행 후 소스는 한글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워드 파일에 복사하고 실행화면은 </a:t>
            </a:r>
            <a:r>
              <a:rPr lang="ko-KR" altLang="en-US" dirty="0" err="1" smtClean="0"/>
              <a:t>캡쳐해서</a:t>
            </a:r>
            <a:r>
              <a:rPr lang="ko-KR" altLang="en-US" dirty="0" smtClean="0"/>
              <a:t> 제출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13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23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59</a:t>
            </a:r>
            <a:r>
              <a:rPr lang="ko-KR" altLang="en-US" dirty="0" smtClean="0"/>
              <a:t>분까지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스마트 캠퍼스 과제 </a:t>
            </a:r>
            <a:r>
              <a:rPr lang="ko-KR" altLang="en-US" dirty="0" err="1" smtClean="0"/>
              <a:t>제출란</a:t>
            </a:r>
            <a:r>
              <a:rPr lang="ko-KR" altLang="en-US" dirty="0" smtClean="0"/>
              <a:t> 제출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82003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Driver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각각의 타입에 따라서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드라이버의 구현 방법이 다르며</a:t>
            </a:r>
            <a:r>
              <a:rPr lang="en-US" altLang="ko-KR" dirty="0" smtClean="0"/>
              <a:t>, System independency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performance </a:t>
            </a:r>
            <a:r>
              <a:rPr lang="ko-KR" altLang="en-US" dirty="0" smtClean="0"/>
              <a:t>등에 기본적인 차이를 보임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일반적으로 상위 타입으로 갈수록 </a:t>
            </a:r>
            <a:r>
              <a:rPr lang="en-US" altLang="ko-KR" dirty="0" smtClean="0"/>
              <a:t>performance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independency</a:t>
            </a:r>
            <a:r>
              <a:rPr lang="ko-KR" altLang="en-US" dirty="0" smtClean="0"/>
              <a:t>가 증가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4975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Driver Download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 dirty="0" smtClean="0"/>
              <a:t>JDBC </a:t>
            </a:r>
            <a:r>
              <a:rPr lang="ko-KR" altLang="en-US" dirty="0" smtClean="0"/>
              <a:t>드라이버 검색</a:t>
            </a:r>
          </a:p>
          <a:p>
            <a:endParaRPr lang="ko-KR" altLang="en-US" dirty="0" smtClean="0"/>
          </a:p>
          <a:p>
            <a:pPr lvl="1"/>
            <a:r>
              <a:rPr lang="en-US" altLang="ko-KR" dirty="0" smtClean="0"/>
              <a:t>Microsoft Download</a:t>
            </a:r>
          </a:p>
          <a:p>
            <a:pPr lvl="2"/>
            <a:r>
              <a:rPr lang="en-US" altLang="ko-KR" dirty="0"/>
              <a:t>https://</a:t>
            </a:r>
            <a:r>
              <a:rPr lang="en-US" altLang="ko-KR" dirty="0" smtClean="0"/>
              <a:t>www.microsoft.com/ko-kr/download/details.aspx?id=57175</a:t>
            </a:r>
          </a:p>
          <a:p>
            <a:pPr lvl="1"/>
            <a:r>
              <a:rPr lang="en-US" altLang="ko-KR" dirty="0" smtClean="0"/>
              <a:t>MSDN</a:t>
            </a:r>
          </a:p>
          <a:p>
            <a:pPr lvl="2"/>
            <a:r>
              <a:rPr lang="en-US" altLang="ko-KR" dirty="0" smtClean="0">
                <a:hlinkClick r:id="rId3"/>
              </a:rPr>
              <a:t>http://msdn.microsoft.com/ko-kr/library/ms378749.aspx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23196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Microsoft SQL Server JDBC </a:t>
            </a:r>
            <a:r>
              <a:rPr lang="ko-KR" altLang="en-US" dirty="0" smtClean="0"/>
              <a:t>드라이버 다운로드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342390"/>
            <a:ext cx="6167003" cy="442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6024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Microsoft SQL Server JDBC </a:t>
            </a:r>
            <a:r>
              <a:rPr lang="ko-KR" altLang="en-US" dirty="0" smtClean="0"/>
              <a:t>드라이버 다운로드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20059"/>
            <a:ext cx="5358015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635896" y="2348880"/>
            <a:ext cx="172819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645025"/>
            <a:ext cx="5311130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563888" y="4293096"/>
            <a:ext cx="21602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44408" y="5877272"/>
            <a:ext cx="486594" cy="216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24161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4469</TotalTime>
  <Words>4224</Words>
  <Application>Microsoft Office PowerPoint</Application>
  <PresentationFormat>화면 슬라이드 쇼(4:3)</PresentationFormat>
  <Paragraphs>758</Paragraphs>
  <Slides>51</Slides>
  <Notes>48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2" baseType="lpstr">
      <vt:lpstr>원본</vt:lpstr>
      <vt:lpstr>JDBC를 통한 SQL 연동 JAVA프로그래밍</vt:lpstr>
      <vt:lpstr>준비사항</vt:lpstr>
      <vt:lpstr>JDBC</vt:lpstr>
      <vt:lpstr>JDBC Driver Manager</vt:lpstr>
      <vt:lpstr>JDBC Driver 종류</vt:lpstr>
      <vt:lpstr>JDBC Driver 종류</vt:lpstr>
      <vt:lpstr>JDBC Driver Download</vt:lpstr>
      <vt:lpstr>Microsoft SQL Server JDBC 드라이버 다운로드</vt:lpstr>
      <vt:lpstr>Microsoft SQL Server JDBC 드라이버 다운로드</vt:lpstr>
      <vt:lpstr>JDBC Driver Download</vt:lpstr>
      <vt:lpstr>JDBC Driver 설정</vt:lpstr>
      <vt:lpstr>JDBC Driver 설정</vt:lpstr>
      <vt:lpstr>JDBC Driver 설정</vt:lpstr>
      <vt:lpstr>JDBC Driver 설정</vt:lpstr>
      <vt:lpstr>JDBC Driver Download (2)</vt:lpstr>
      <vt:lpstr>JDBC Driver Download (2)</vt:lpstr>
      <vt:lpstr>JDBC Driver Download (2)</vt:lpstr>
      <vt:lpstr>JDBC Driver 설정 (2)</vt:lpstr>
      <vt:lpstr>JDBC Driver 설정 (2)</vt:lpstr>
      <vt:lpstr>예제 데이터베이스의 테이블 구조</vt:lpstr>
      <vt:lpstr>Database 구조 설명</vt:lpstr>
      <vt:lpstr>Database 구조 설명</vt:lpstr>
      <vt:lpstr>데이터베이스 접속</vt:lpstr>
      <vt:lpstr>데이터 처리 과정</vt:lpstr>
      <vt:lpstr>데이터 처리의 유형</vt:lpstr>
      <vt:lpstr>Statement 인터페이스</vt:lpstr>
      <vt:lpstr>Statement 인터페이스</vt:lpstr>
      <vt:lpstr>Statement 인터페이스</vt:lpstr>
      <vt:lpstr>Statement 인터페이스</vt:lpstr>
      <vt:lpstr>PreparedStatement 인터페이스</vt:lpstr>
      <vt:lpstr>PreparedStatement 인터페이스</vt:lpstr>
      <vt:lpstr>PreparedStatement 인터페이스</vt:lpstr>
      <vt:lpstr>PreparedStatement 인터페이스</vt:lpstr>
      <vt:lpstr>PreparedStatement 인터페이스</vt:lpstr>
      <vt:lpstr>커서 (Cursor)</vt:lpstr>
      <vt:lpstr>커서 (Cursor)</vt:lpstr>
      <vt:lpstr>커서 (Cursor)</vt:lpstr>
      <vt:lpstr>커서 (Cursor)</vt:lpstr>
      <vt:lpstr>커서 (Cursor)</vt:lpstr>
      <vt:lpstr>커서 (Cursor)</vt:lpstr>
      <vt:lpstr>커서 (Cursor)</vt:lpstr>
      <vt:lpstr>커서 (Cursor)</vt:lpstr>
      <vt:lpstr>레코드셋 (RecordSet)</vt:lpstr>
      <vt:lpstr>레코드셋 (RecordSet)</vt:lpstr>
      <vt:lpstr>레코드셋 (RecordSet)</vt:lpstr>
      <vt:lpstr>레코드셋 (RecordSet)</vt:lpstr>
      <vt:lpstr>레코드셋 (RecordSet)</vt:lpstr>
      <vt:lpstr>레코드셋 (RecordSet)</vt:lpstr>
      <vt:lpstr>Statement 인터페이스</vt:lpstr>
      <vt:lpstr>PreparedStatement 인터페이스</vt:lpstr>
      <vt:lpstr>과제</vt:lpstr>
    </vt:vector>
  </TitlesOfParts>
  <Company>Hallym Univ. DBLAB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&amp; SQL Server Installation</dc:title>
  <dc:creator>SangKyoon, Hong</dc:creator>
  <cp:lastModifiedBy>안원영</cp:lastModifiedBy>
  <cp:revision>287</cp:revision>
  <dcterms:created xsi:type="dcterms:W3CDTF">2009-09-05T04:59:30Z</dcterms:created>
  <dcterms:modified xsi:type="dcterms:W3CDTF">2019-11-06T05:52:45Z</dcterms:modified>
</cp:coreProperties>
</file>