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4" autoAdjust="0"/>
    <p:restoredTop sz="84038" autoAdjust="0"/>
  </p:normalViewPr>
  <p:slideViewPr>
    <p:cSldViewPr>
      <p:cViewPr varScale="1">
        <p:scale>
          <a:sx n="65" d="100"/>
          <a:sy n="65" d="100"/>
        </p:scale>
        <p:origin x="-64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966" y="-84"/>
      </p:cViewPr>
      <p:guideLst>
        <p:guide orient="horz" pos="3127"/>
        <p:guide pos="210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3A07652-E6F8-499D-9D8F-7ADFDD5288C0}" type="datetimeFigureOut">
              <a:rPr lang="ko-KR" altLang="en-US"/>
              <a:pPr>
                <a:defRPr/>
              </a:pPr>
              <a:t>2019-11-13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93187A7-23EB-4996-BDCD-54CF2636E7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14405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이번 시간에는 </a:t>
            </a:r>
            <a:r>
              <a:rPr lang="en-US" altLang="ko-KR" dirty="0" smtClean="0"/>
              <a:t>2-Tier </a:t>
            </a:r>
            <a:r>
              <a:rPr lang="ko-KR" altLang="en-US" dirty="0" smtClean="0"/>
              <a:t>환경에서 웹 기반의 데이터 베이스 연동 방법을 학습하겠습니다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1536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D7ACD6-D357-429E-AF03-E732180C14C7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다음은 애플릿을 실행하기 위한 준비과정을 설명합니다</a:t>
            </a:r>
            <a:r>
              <a:rPr lang="en-US" altLang="ko-KR" dirty="0" smtClean="0"/>
              <a:t>. </a:t>
            </a:r>
          </a:p>
          <a:p>
            <a:pPr eaLnBrk="1" hangingPunct="1"/>
            <a:r>
              <a:rPr lang="ko-KR" altLang="en-US" dirty="0" smtClean="0"/>
              <a:t>프로그램을 실행하기 위해서는 이전 시간에 설명한 바와 같이 다음과 같은 조건이 준비되어 있어야 합니다</a:t>
            </a:r>
            <a:r>
              <a:rPr lang="en-US" altLang="ko-KR" dirty="0" smtClean="0"/>
              <a:t>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1. JDBC </a:t>
            </a:r>
            <a:r>
              <a:rPr lang="ko-KR" altLang="en-US" dirty="0" smtClean="0"/>
              <a:t>드라이버의 </a:t>
            </a:r>
            <a:r>
              <a:rPr lang="en-US" altLang="ko-KR" dirty="0" smtClean="0"/>
              <a:t>CLASSPATH </a:t>
            </a:r>
            <a:r>
              <a:rPr lang="ko-KR" altLang="en-US" dirty="0" smtClean="0"/>
              <a:t>설정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접속하는 </a:t>
            </a:r>
            <a:r>
              <a:rPr lang="en-US" altLang="ko-KR" dirty="0" smtClean="0"/>
              <a:t>Database </a:t>
            </a:r>
            <a:r>
              <a:rPr lang="ko-KR" altLang="en-US" dirty="0" smtClean="0"/>
              <a:t>서버에 자바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파일과 </a:t>
            </a:r>
            <a:r>
              <a:rPr lang="en-US" altLang="ko-KR" dirty="0" smtClean="0"/>
              <a:t>JDBC Driver</a:t>
            </a:r>
            <a:r>
              <a:rPr lang="ko-KR" altLang="en-US" dirty="0" smtClean="0"/>
              <a:t>가 위치해 있어야 한다</a:t>
            </a:r>
          </a:p>
          <a:p>
            <a:pPr eaLnBrk="1" hangingPunct="1"/>
            <a:r>
              <a:rPr lang="ko-KR" altLang="en-US" dirty="0" smtClean="0"/>
              <a:t>아래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코드는 애플릿 프로그램을 실행하기 위한 코드이다</a:t>
            </a:r>
            <a:r>
              <a:rPr lang="en-US" altLang="ko-KR" dirty="0" smtClean="0"/>
              <a:t>. </a:t>
            </a:r>
          </a:p>
          <a:p>
            <a:pPr eaLnBrk="1" hangingPunct="1"/>
            <a:r>
              <a:rPr lang="ko-KR" altLang="en-US" dirty="0" smtClean="0"/>
              <a:t>여기서 </a:t>
            </a:r>
            <a:r>
              <a:rPr lang="en-US" altLang="ko-KR" dirty="0" smtClean="0"/>
              <a:t>codebase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archive </a:t>
            </a:r>
            <a:r>
              <a:rPr lang="ko-KR" altLang="en-US" dirty="0" smtClean="0"/>
              <a:t>태그의 기능은 다음과 같다</a:t>
            </a:r>
            <a:r>
              <a:rPr lang="en-US" altLang="ko-KR" dirty="0" smtClean="0"/>
              <a:t>. </a:t>
            </a:r>
          </a:p>
          <a:p>
            <a:pPr eaLnBrk="1" hangingPunct="1"/>
            <a:r>
              <a:rPr lang="en-US" altLang="ko-KR" dirty="0" smtClean="0"/>
              <a:t>codebase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접속하는 웹 서버의 </a:t>
            </a:r>
            <a:r>
              <a:rPr lang="ko-KR" altLang="en-US" dirty="0" err="1" smtClean="0">
                <a:sym typeface="Wingdings" pitchFamily="2" charset="2"/>
              </a:rPr>
              <a:t>디렉토리로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class </a:t>
            </a:r>
            <a:r>
              <a:rPr lang="ko-KR" altLang="en-US" dirty="0" smtClean="0">
                <a:sym typeface="Wingdings" pitchFamily="2" charset="2"/>
              </a:rPr>
              <a:t>파일과 드라이버가 </a:t>
            </a:r>
          </a:p>
          <a:p>
            <a:pPr eaLnBrk="1" hangingPunct="1"/>
            <a:r>
              <a:rPr lang="ko-KR" altLang="en-US" dirty="0" smtClean="0">
                <a:sym typeface="Wingdings" pitchFamily="2" charset="2"/>
              </a:rPr>
              <a:t>                 위치한 곳을 가리킨다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eaLnBrk="1" hangingPunct="1"/>
            <a:r>
              <a:rPr lang="en-US" altLang="ko-KR" dirty="0" smtClean="0">
                <a:sym typeface="Wingdings" pitchFamily="2" charset="2"/>
              </a:rPr>
              <a:t>                 [</a:t>
            </a:r>
            <a:r>
              <a:rPr lang="ko-KR" altLang="en-US" dirty="0" smtClean="0">
                <a:sym typeface="Wingdings" pitchFamily="2" charset="2"/>
              </a:rPr>
              <a:t>로컬 데이터 베이스에서 작동 할 때는 작성 할 필요가 없다</a:t>
            </a:r>
            <a:r>
              <a:rPr lang="en-US" altLang="ko-KR" dirty="0" smtClean="0">
                <a:sym typeface="Wingdings" pitchFamily="2" charset="2"/>
              </a:rPr>
              <a:t>.]</a:t>
            </a:r>
          </a:p>
          <a:p>
            <a:pPr eaLnBrk="1" hangingPunct="1"/>
            <a:r>
              <a:rPr lang="en-US" altLang="ko-KR" dirty="0" smtClean="0"/>
              <a:t>archive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브라우저에 드라이버를 적재한다</a:t>
            </a:r>
            <a:r>
              <a:rPr lang="en-US" altLang="ko-KR" dirty="0" smtClean="0">
                <a:sym typeface="Wingdings" pitchFamily="2" charset="2"/>
              </a:rPr>
              <a:t>.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다음은 전체 검색에 대한 전체 소스코드를 살펴봅니다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Class.forName</a:t>
            </a:r>
            <a:r>
              <a:rPr lang="ko-KR" altLang="en-US" dirty="0" smtClean="0"/>
              <a:t>클래스를 이용하여 </a:t>
            </a:r>
            <a:r>
              <a:rPr lang="en-US" altLang="ko-KR" dirty="0" err="1" smtClean="0"/>
              <a:t>com.tds.TdsDriver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불러옵니다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다음은 인터페이스를 생성하는 부분이다</a:t>
            </a:r>
            <a:r>
              <a:rPr lang="en-US" altLang="ko-KR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버튼이 눌릴 때 일어나는 액션을 처리한다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1200" dirty="0" smtClean="0"/>
              <a:t>전체 검색하는 </a:t>
            </a:r>
            <a:r>
              <a:rPr lang="en-US" altLang="ko-KR" sz="1200" dirty="0" err="1" smtClean="0"/>
              <a:t>TotalgetDBSearch</a:t>
            </a:r>
            <a:r>
              <a:rPr lang="en-US" altLang="ko-KR" sz="1200" dirty="0" smtClean="0"/>
              <a:t>()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설명하겠습니다</a:t>
            </a:r>
            <a:r>
              <a:rPr lang="en-US" altLang="ko-KR" sz="1200" dirty="0" smtClean="0"/>
              <a:t>. </a:t>
            </a:r>
          </a:p>
          <a:p>
            <a:pPr eaLnBrk="1" hangingPunct="1"/>
            <a:r>
              <a:rPr lang="en-US" altLang="ko-KR" sz="1200" dirty="0" smtClean="0"/>
              <a:t>Where </a:t>
            </a:r>
            <a:r>
              <a:rPr lang="ko-KR" altLang="en-US" sz="1200" dirty="0" err="1" smtClean="0"/>
              <a:t>조건절</a:t>
            </a:r>
            <a:r>
              <a:rPr lang="ko-KR" altLang="en-US" sz="1200" dirty="0" smtClean="0"/>
              <a:t> 없이 </a:t>
            </a:r>
            <a:r>
              <a:rPr lang="en-US" altLang="ko-KR" sz="1200" dirty="0" smtClean="0"/>
              <a:t>Select * from customer </a:t>
            </a:r>
            <a:r>
              <a:rPr lang="ko-KR" altLang="en-US" sz="1200" dirty="0" smtClean="0"/>
              <a:t>로 전체 데이터를 검색 합니다</a:t>
            </a:r>
            <a:r>
              <a:rPr lang="en-US" altLang="ko-KR" sz="1200" dirty="0" smtClean="0"/>
              <a:t>. </a:t>
            </a:r>
          </a:p>
          <a:p>
            <a:pPr eaLnBrk="1" hangingPunct="1"/>
            <a:r>
              <a:rPr lang="en-US" altLang="ko-KR" sz="1200" dirty="0" smtClean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검색 결과를 표시하는 부분은 다음과 같습니다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4BD056-065F-4B66-B371-59AD21A4C570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다음은 데이터 삽입 메소드를 설명합니다</a:t>
            </a:r>
            <a:r>
              <a:rPr lang="en-US" altLang="ko-KR"/>
              <a:t>. </a:t>
            </a:r>
          </a:p>
          <a:p>
            <a:r>
              <a:rPr lang="ko-KR" altLang="en-US"/>
              <a:t>검색에서 </a:t>
            </a:r>
            <a:r>
              <a:rPr lang="en-US" altLang="ko-KR"/>
              <a:t>executeQuery() </a:t>
            </a:r>
            <a:r>
              <a:rPr lang="ko-KR" altLang="en-US"/>
              <a:t>를 사용한 것과는 달리 검색</a:t>
            </a:r>
            <a:r>
              <a:rPr lang="en-US" altLang="ko-KR"/>
              <a:t>, </a:t>
            </a:r>
            <a:r>
              <a:rPr lang="ko-KR" altLang="en-US"/>
              <a:t>삭제</a:t>
            </a:r>
            <a:r>
              <a:rPr lang="en-US" altLang="ko-KR"/>
              <a:t>, </a:t>
            </a:r>
            <a:r>
              <a:rPr lang="ko-KR" altLang="en-US"/>
              <a:t>갱신 시에는</a:t>
            </a:r>
          </a:p>
          <a:p>
            <a:r>
              <a:rPr lang="en-US" altLang="ko-KR"/>
              <a:t>executeUpdate() </a:t>
            </a:r>
            <a:r>
              <a:rPr lang="ko-KR" altLang="en-US"/>
              <a:t>메소드를 사용한다</a:t>
            </a:r>
            <a:r>
              <a:rPr lang="en-US" altLang="ko-KR"/>
              <a:t>.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8E571-5A9C-4BCB-81E7-028C2BDDEFEA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다음은 삭제과정을 실습해 보겠습니다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다음과 같이 선택박스를 삭제</a:t>
            </a:r>
            <a:r>
              <a:rPr lang="en-US" altLang="ko-KR"/>
              <a:t>, </a:t>
            </a:r>
            <a:r>
              <a:rPr lang="ko-KR" altLang="en-US"/>
              <a:t>전체로 설정하고 삭제할 이름을 입력한 후 실행 버튼을 누르면 해당 고객의 데이터가 삭제 됩니다</a:t>
            </a:r>
            <a:r>
              <a:rPr lang="en-US" altLang="ko-KR"/>
              <a:t>.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0256E-FD0B-4CE5-842F-651B64E28739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앞에서 삭제한 고객의 이름은 검색해보면 삭제된 결과를 확인할 수 있습니다</a:t>
            </a:r>
            <a:r>
              <a:rPr lang="en-US" altLang="ko-KR"/>
              <a:t>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우선 웹 환경에서 데이터베이스 시스템을 연동하는 방법은 다음과 같습니다</a:t>
            </a:r>
            <a:r>
              <a:rPr lang="en-US" altLang="ko-KR" dirty="0" smtClean="0"/>
              <a:t>.</a:t>
            </a:r>
          </a:p>
          <a:p>
            <a:pPr eaLnBrk="1" hangingPunct="1"/>
            <a:r>
              <a:rPr lang="ko-KR" altLang="en-US" dirty="0" smtClean="0"/>
              <a:t>서버 클라이언트 구조의 </a:t>
            </a:r>
            <a:r>
              <a:rPr lang="en-US" altLang="ko-KR" dirty="0" smtClean="0"/>
              <a:t>2-tier </a:t>
            </a:r>
            <a:r>
              <a:rPr lang="ko-KR" altLang="en-US" dirty="0" smtClean="0"/>
              <a:t>기법과</a:t>
            </a:r>
          </a:p>
          <a:p>
            <a:pPr eaLnBrk="1" hangingPunct="1"/>
            <a:r>
              <a:rPr lang="ko-KR" altLang="en-US" dirty="0" smtClean="0"/>
              <a:t>서버와 클라이언트 사이에 </a:t>
            </a:r>
            <a:r>
              <a:rPr lang="ko-KR" altLang="en-US" dirty="0" err="1" smtClean="0"/>
              <a:t>미들웨어를</a:t>
            </a:r>
            <a:r>
              <a:rPr lang="ko-KR" altLang="en-US" dirty="0" smtClean="0"/>
              <a:t> 위치시킨 </a:t>
            </a:r>
            <a:r>
              <a:rPr lang="en-US" altLang="ko-KR" dirty="0" smtClean="0"/>
              <a:t>3-tier </a:t>
            </a:r>
            <a:r>
              <a:rPr lang="ko-KR" altLang="en-US" dirty="0" smtClean="0"/>
              <a:t>기법의 있습니다</a:t>
            </a:r>
            <a:r>
              <a:rPr lang="en-US" altLang="ko-KR" dirty="0" smtClean="0"/>
              <a:t>. -&gt; </a:t>
            </a:r>
            <a:r>
              <a:rPr lang="ko-KR" altLang="en-US" dirty="0" smtClean="0"/>
              <a:t>바로 </a:t>
            </a:r>
            <a:r>
              <a:rPr lang="ko-KR" altLang="en-US" dirty="0" err="1" smtClean="0"/>
              <a:t>연동하지않고</a:t>
            </a:r>
            <a:r>
              <a:rPr lang="ko-KR" altLang="en-US" dirty="0" smtClean="0"/>
              <a:t> 중간에 </a:t>
            </a:r>
            <a:r>
              <a:rPr lang="ko-KR" altLang="en-US" dirty="0" err="1" smtClean="0"/>
              <a:t>미들웨어써서</a:t>
            </a:r>
            <a:r>
              <a:rPr lang="ko-KR" altLang="en-US" dirty="0" smtClean="0"/>
              <a:t> 연동하는 방법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4D3D95-43CB-4733-8D74-F77F7D4137E5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다음은 삭제 메소드를 보이고 있습니다</a:t>
            </a:r>
            <a:r>
              <a:rPr lang="en-US" altLang="ko-KR"/>
              <a:t>.</a:t>
            </a:r>
          </a:p>
          <a:p>
            <a:r>
              <a:rPr lang="ko-KR" altLang="en-US"/>
              <a:t>이 애플리케이션은 고객의 이름으로만 삭제가 가능한 기능을 가지고 있습니다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AD2B2E-CC78-4653-930D-1304FA31BAA0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다음은 업데이트 과정을 실습합니다</a:t>
            </a:r>
            <a:r>
              <a:rPr lang="en-US" altLang="ko-KR"/>
              <a:t>. </a:t>
            </a:r>
          </a:p>
          <a:p>
            <a:r>
              <a:rPr lang="ko-KR" altLang="en-US"/>
              <a:t>상태박스를 갱신</a:t>
            </a:r>
            <a:r>
              <a:rPr lang="en-US" altLang="ko-KR"/>
              <a:t>, </a:t>
            </a:r>
            <a:r>
              <a:rPr lang="ko-KR" altLang="en-US"/>
              <a:t>나이로 설정 한 후 실행버튼을 누르면 모든 고객의 나이가 </a:t>
            </a:r>
            <a:r>
              <a:rPr lang="en-US" altLang="ko-KR"/>
              <a:t>1</a:t>
            </a:r>
            <a:r>
              <a:rPr lang="ko-KR" altLang="en-US"/>
              <a:t>년 증가한 결과를 볼 수 있습니다</a:t>
            </a:r>
            <a:r>
              <a:rPr lang="en-US" altLang="ko-KR"/>
              <a:t>. </a:t>
            </a:r>
          </a:p>
          <a:p>
            <a:r>
              <a:rPr lang="ko-KR" altLang="en-US"/>
              <a:t>다음페이지에서 갱신결과를 보이겠습니다</a:t>
            </a:r>
            <a:r>
              <a:rPr lang="en-US" altLang="ko-KR"/>
              <a:t>.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3D0EC8-38CD-4E57-828A-B367C49C5D94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데이터 검색을 통하여 갱신된 결과를 확인 할 수 있습니다</a:t>
            </a:r>
            <a:r>
              <a:rPr lang="en-US" altLang="ko-KR"/>
              <a:t>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이번 시간에는 자바 애플릿을 이용한 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클라이언트의 연동을 실습합니다</a:t>
            </a:r>
            <a:r>
              <a:rPr lang="en-US" altLang="ko-KR" dirty="0" smtClean="0"/>
              <a:t>. </a:t>
            </a:r>
          </a:p>
          <a:p>
            <a:pPr eaLnBrk="1" hangingPunct="1"/>
            <a:r>
              <a:rPr lang="ko-KR" altLang="en-US" dirty="0" smtClean="0"/>
              <a:t>애플릿에서 </a:t>
            </a:r>
            <a:r>
              <a:rPr lang="en-US" altLang="ko-KR" dirty="0" smtClean="0"/>
              <a:t>2-tier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3-tier </a:t>
            </a:r>
            <a:r>
              <a:rPr lang="ko-KR" altLang="en-US" dirty="0" smtClean="0"/>
              <a:t>기법을 구현하는 방법은 다음과 같습니다</a:t>
            </a:r>
            <a:r>
              <a:rPr lang="en-US" altLang="ko-KR" dirty="0" smtClean="0"/>
              <a:t>.. </a:t>
            </a:r>
          </a:p>
          <a:p>
            <a:pPr eaLnBrk="1" hangingPunct="1"/>
            <a:r>
              <a:rPr lang="ko-KR" altLang="en-US" dirty="0" smtClean="0"/>
              <a:t>직접 </a:t>
            </a:r>
            <a:r>
              <a:rPr lang="en-US" altLang="ko-KR" dirty="0" smtClean="0"/>
              <a:t>Applet </a:t>
            </a:r>
            <a:r>
              <a:rPr lang="ko-KR" altLang="en-US" dirty="0" smtClean="0"/>
              <a:t>코드에 </a:t>
            </a:r>
            <a:r>
              <a:rPr lang="en-US" altLang="ko-KR" dirty="0" smtClean="0"/>
              <a:t>JDBC API </a:t>
            </a:r>
            <a:r>
              <a:rPr lang="ko-KR" altLang="en-US" dirty="0" smtClean="0"/>
              <a:t>를 사용하는 </a:t>
            </a:r>
            <a:r>
              <a:rPr lang="en-US" altLang="ko-KR" dirty="0" smtClean="0"/>
              <a:t>2-tier </a:t>
            </a:r>
            <a:r>
              <a:rPr lang="ko-KR" altLang="en-US" dirty="0" smtClean="0"/>
              <a:t>기법</a:t>
            </a:r>
          </a:p>
          <a:p>
            <a:pPr eaLnBrk="1" hangingPunct="1"/>
            <a:r>
              <a:rPr lang="ko-KR" altLang="en-US" dirty="0" smtClean="0"/>
              <a:t>클라이언트의 애플릿은 단지 </a:t>
            </a:r>
            <a:r>
              <a:rPr lang="en-US" altLang="ko-KR" dirty="0" smtClean="0"/>
              <a:t>middleware</a:t>
            </a:r>
            <a:r>
              <a:rPr lang="ko-KR" altLang="en-US" dirty="0" smtClean="0"/>
              <a:t>와 통신하는 기능만 담당하고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서버와의 통신은 </a:t>
            </a:r>
            <a:r>
              <a:rPr lang="en-US" altLang="ko-KR" dirty="0" smtClean="0"/>
              <a:t>middleware</a:t>
            </a:r>
            <a:r>
              <a:rPr lang="ko-KR" altLang="en-US" dirty="0" smtClean="0"/>
              <a:t>가 담당하여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클라이언트의</a:t>
            </a:r>
          </a:p>
          <a:p>
            <a:pPr eaLnBrk="1" hangingPunct="1"/>
            <a:r>
              <a:rPr lang="ko-KR" altLang="en-US" dirty="0" smtClean="0"/>
              <a:t>질의를 전달하는 기법인 </a:t>
            </a:r>
            <a:r>
              <a:rPr lang="en-US" altLang="ko-KR" dirty="0" smtClean="0"/>
              <a:t>3-tier </a:t>
            </a:r>
            <a:r>
              <a:rPr lang="ko-KR" altLang="en-US" dirty="0" smtClean="0"/>
              <a:t>방법이 있습니다</a:t>
            </a:r>
            <a:r>
              <a:rPr lang="en-US" altLang="ko-KR" dirty="0" smtClean="0"/>
              <a:t>. </a:t>
            </a:r>
          </a:p>
          <a:p>
            <a:pPr eaLnBrk="1" hangingPunct="1"/>
            <a:r>
              <a:rPr lang="ko-KR" altLang="en-US" dirty="0" smtClean="0"/>
              <a:t>이번 시간에는 자바 애플릿을 이용한 </a:t>
            </a:r>
            <a:r>
              <a:rPr lang="en-US" altLang="ko-KR" dirty="0" smtClean="0"/>
              <a:t>2-tier </a:t>
            </a:r>
            <a:r>
              <a:rPr lang="ko-KR" altLang="en-US" dirty="0" smtClean="0"/>
              <a:t>프로그램을 실습합니다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데이터 베이스의 연동을 위한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드라이버의 종류를 살펴보면 다음과 같습니다</a:t>
            </a:r>
            <a:r>
              <a:rPr lang="en-US" altLang="ko-KR" dirty="0" smtClean="0"/>
              <a:t>. </a:t>
            </a:r>
          </a:p>
          <a:p>
            <a:pPr eaLnBrk="1" hangingPunct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웹 기반 데이터베이스 연동을 위해서는 </a:t>
            </a:r>
            <a:r>
              <a:rPr lang="en-US" altLang="ko-KR" dirty="0" smtClean="0"/>
              <a:t>Type 3</a:t>
            </a:r>
            <a:r>
              <a:rPr lang="ko-KR" altLang="en-US" dirty="0" smtClean="0"/>
              <a:t>번이나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 드라이버를 사용해야 합니다</a:t>
            </a:r>
            <a:r>
              <a:rPr lang="en-US" altLang="ko-KR" dirty="0" smtClean="0"/>
              <a:t>. </a:t>
            </a:r>
          </a:p>
          <a:p>
            <a:pPr eaLnBrk="1" hangingPunct="1"/>
            <a:r>
              <a:rPr lang="en-US" altLang="ko-KR" dirty="0" smtClean="0"/>
              <a:t>JDBC </a:t>
            </a:r>
            <a:r>
              <a:rPr lang="ko-KR" altLang="en-US" dirty="0" smtClean="0"/>
              <a:t>드라이버의 위치는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드라이버를 적재하여 클래스 패스를 설정하고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서버에 애플릿 클래스가 위치해 있는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드라이버를 적재 한다</a:t>
            </a:r>
            <a:r>
              <a:rPr lang="en-US" altLang="ko-KR" dirty="0" smtClean="0"/>
              <a:t>. </a:t>
            </a:r>
          </a:p>
          <a:p>
            <a:pPr eaLnBrk="1" hangingPunct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그럼 위의 </a:t>
            </a:r>
            <a:r>
              <a:rPr lang="en-US" altLang="ko-KR" dirty="0" smtClean="0"/>
              <a:t>http://210.115.229.77/jdbc/TSearch.html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에 접속하고</a:t>
            </a:r>
            <a:r>
              <a:rPr lang="en-US" altLang="ko-KR" dirty="0" smtClean="0"/>
              <a:t>, </a:t>
            </a:r>
          </a:p>
          <a:p>
            <a:pPr eaLnBrk="1" hangingPunct="1"/>
            <a:r>
              <a:rPr lang="ko-KR" altLang="en-US" dirty="0" smtClean="0"/>
              <a:t>접속이 안될 경우 </a:t>
            </a:r>
            <a:r>
              <a:rPr lang="en-US" altLang="ko-KR" dirty="0" err="1" smtClean="0"/>
              <a:t>ppt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파일과 함께 올려놓은 자료를 다운받아 본인의 폴더에 넣고</a:t>
            </a:r>
            <a:endParaRPr lang="en-US" altLang="ko-KR" baseline="0" dirty="0" smtClean="0"/>
          </a:p>
          <a:p>
            <a:pPr eaLnBrk="1" hangingPunct="1"/>
            <a:r>
              <a:rPr lang="en-US" altLang="ko-KR" dirty="0" smtClean="0"/>
              <a:t>command </a:t>
            </a:r>
            <a:r>
              <a:rPr lang="ko-KR" altLang="en-US" dirty="0" smtClean="0"/>
              <a:t>창에서 파일이 있는 경로의 폴더로 가서 애플릿 </a:t>
            </a:r>
            <a:r>
              <a:rPr lang="ko-KR" altLang="en-US" dirty="0" err="1" smtClean="0"/>
              <a:t>뷰어를</a:t>
            </a:r>
            <a:r>
              <a:rPr lang="ko-KR" altLang="en-US" dirty="0" smtClean="0"/>
              <a:t> 실행하여 실습</a:t>
            </a:r>
            <a:r>
              <a:rPr lang="ko-KR" altLang="en-US" baseline="0" dirty="0" smtClean="0"/>
              <a:t> 하시면 됩니다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간단히 데이터베이스 연동을 실습해보겠습니다</a:t>
            </a:r>
            <a:r>
              <a:rPr lang="en-US" altLang="ko-KR" dirty="0" smtClean="0"/>
              <a:t>. </a:t>
            </a:r>
          </a:p>
          <a:p>
            <a:pPr eaLnBrk="1" hangingPunct="1"/>
            <a:r>
              <a:rPr lang="ko-KR" altLang="en-US" dirty="0" smtClean="0"/>
              <a:t>위의 서버에는 다음과 같은 </a:t>
            </a:r>
            <a:r>
              <a:rPr lang="en-US" altLang="ko-KR" dirty="0" smtClean="0"/>
              <a:t>customer </a:t>
            </a:r>
            <a:r>
              <a:rPr lang="ko-KR" altLang="en-US" dirty="0" smtClean="0"/>
              <a:t>테이블이 있습니다</a:t>
            </a:r>
            <a:r>
              <a:rPr lang="en-US" altLang="ko-KR" dirty="0" smtClean="0"/>
              <a:t>.</a:t>
            </a:r>
          </a:p>
          <a:p>
            <a:pPr eaLnBrk="1" hangingPunct="1"/>
            <a:r>
              <a:rPr lang="en-US" altLang="ko-KR" dirty="0" smtClean="0"/>
              <a:t>Customer </a:t>
            </a:r>
            <a:r>
              <a:rPr lang="ko-KR" altLang="en-US" dirty="0" smtClean="0"/>
              <a:t>테이블은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속성을 가지고 있고</a:t>
            </a:r>
            <a:r>
              <a:rPr lang="en-US" altLang="ko-KR" dirty="0" smtClean="0"/>
              <a:t>, </a:t>
            </a:r>
          </a:p>
          <a:p>
            <a:pPr eaLnBrk="1" hangingPunct="1"/>
            <a:r>
              <a:rPr lang="ko-KR" altLang="en-US" dirty="0" smtClean="0"/>
              <a:t>저장된 정보는 다음과 같습니다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다음은 전체 검색하는 과정입니다</a:t>
            </a:r>
            <a:r>
              <a:rPr lang="en-US" altLang="ko-KR" dirty="0" smtClean="0"/>
              <a:t>. </a:t>
            </a:r>
          </a:p>
          <a:p>
            <a:pPr eaLnBrk="1" hangingPunct="1"/>
            <a:r>
              <a:rPr lang="ko-KR" altLang="en-US" dirty="0" smtClean="0"/>
              <a:t>검색 조건을 전체로 선택하고 검색 버튼을 누르면 다음과 같은 검색 결과가 나타납니다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왼쪽은 </a:t>
            </a:r>
            <a:r>
              <a:rPr lang="en-US" altLang="ko-KR" dirty="0" smtClean="0"/>
              <a:t>html, </a:t>
            </a:r>
            <a:r>
              <a:rPr lang="ko-KR" altLang="en-US" dirty="0" smtClean="0"/>
              <a:t>오른쪽은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창에서 실행한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모습입니다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다음은 이름검색 입니다</a:t>
            </a:r>
            <a:r>
              <a:rPr lang="en-US" altLang="ko-KR" dirty="0" smtClean="0"/>
              <a:t>. </a:t>
            </a:r>
          </a:p>
          <a:p>
            <a:pPr eaLnBrk="1" hangingPunct="1"/>
            <a:r>
              <a:rPr lang="ko-KR" altLang="en-US" dirty="0" smtClean="0"/>
              <a:t>검색조건을 이름으로 설정하고 검색 할 이름을 </a:t>
            </a:r>
            <a:r>
              <a:rPr lang="en-US" altLang="ko-KR" dirty="0" smtClean="0"/>
              <a:t>jerry </a:t>
            </a:r>
            <a:r>
              <a:rPr lang="ko-KR" altLang="en-US" dirty="0" smtClean="0"/>
              <a:t>로 한 후 검색 버튼을 누르면 다음과 같은 검색 결과나 나옵니다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성별로 검색은 </a:t>
            </a:r>
            <a:r>
              <a:rPr lang="ko-KR" altLang="en-US" dirty="0" err="1" smtClean="0"/>
              <a:t>레포트로</a:t>
            </a:r>
            <a:r>
              <a:rPr lang="ko-KR" altLang="en-US" dirty="0" smtClean="0"/>
              <a:t> 제출하시면 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나이검색과 성별 검색도 같은 방법으로 그 검색 결과가 다음과 같습니다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21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0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5E58287-E3A6-4496-9D74-1D4267EB343E}" type="datetime1">
              <a:rPr lang="ko-KR" altLang="en-US"/>
              <a:pPr>
                <a:defRPr/>
              </a:pPr>
              <a:t>2019-11-13</a:t>
            </a:fld>
            <a:endParaRPr lang="ko-KR" altLang="en-US"/>
          </a:p>
        </p:txBody>
      </p:sp>
      <p:sp>
        <p:nvSpPr>
          <p:cNvPr id="11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 dirty="0"/>
          </a:p>
        </p:txBody>
      </p:sp>
      <p:sp>
        <p:nvSpPr>
          <p:cNvPr id="12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F8986-6BEA-4856-B1B7-1EA1F41C040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602E6-1427-4F83-9098-5668769D3327}" type="datetime1">
              <a:rPr lang="ko-KR" altLang="en-US"/>
              <a:pPr>
                <a:defRPr/>
              </a:pPr>
              <a:t>2019-11-13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56CC3-4A61-4DBD-B31B-DEB46FD7B2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5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선 연결선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DA538-3649-4456-83B2-0473AB1927F2}" type="datetime1">
              <a:rPr lang="ko-KR" altLang="en-US"/>
              <a:pPr>
                <a:defRPr/>
              </a:pPr>
              <a:t>2019-11-13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CA57E-4D25-47A0-9093-C280C0A515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214313"/>
            <a:ext cx="7972425" cy="9112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539750" y="1484313"/>
            <a:ext cx="4133850" cy="46196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26000" y="1484313"/>
            <a:ext cx="4133850" cy="46196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39750" y="62372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419475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AFD420B-7CFD-486A-A771-40F53F0F9FC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863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  <a:lvl2pPr>
              <a:defRPr>
                <a:latin typeface="굴림" pitchFamily="50" charset="-127"/>
                <a:ea typeface="굴림" pitchFamily="50" charset="-127"/>
              </a:defRPr>
            </a:lvl2pPr>
            <a:lvl3pPr>
              <a:defRPr>
                <a:latin typeface="굴림" pitchFamily="50" charset="-127"/>
                <a:ea typeface="굴림" pitchFamily="50" charset="-127"/>
              </a:defRPr>
            </a:lvl3pPr>
            <a:lvl4pPr>
              <a:defRPr>
                <a:latin typeface="굴림" pitchFamily="50" charset="-127"/>
                <a:ea typeface="굴림" pitchFamily="50" charset="-127"/>
              </a:defRPr>
            </a:lvl4pPr>
            <a:lvl5pPr>
              <a:defRPr>
                <a:latin typeface="굴림" pitchFamily="50" charset="-127"/>
                <a:ea typeface="굴림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37F49-47BE-4710-8E0D-C3EEAFB2F7E8}" type="datetime1">
              <a:rPr lang="ko-KR" altLang="en-US"/>
              <a:pPr>
                <a:defRPr/>
              </a:pPr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latin typeface="Impact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Impact" pitchFamily="34" charset="0"/>
              </a:defRPr>
            </a:lvl1pPr>
          </a:lstStyle>
          <a:p>
            <a:pPr>
              <a:defRPr/>
            </a:pPr>
            <a:fld id="{2891E293-76DF-4E4F-A12F-AF906AD29F7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7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DAD7A-1D24-426E-8104-2404EDCE6756}" type="datetime1">
              <a:rPr lang="ko-KR" altLang="en-US"/>
              <a:pPr>
                <a:defRPr/>
              </a:pPr>
              <a:t>2019-11-13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ABBBE-F1A2-47F4-9F0C-0CD51ECF54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EBC06-E10D-4C3E-BFEA-2147EE88BA73}" type="datetime1">
              <a:rPr lang="ko-KR" altLang="en-US"/>
              <a:pPr>
                <a:defRPr/>
              </a:pPr>
              <a:t>2019-11-13</a:t>
            </a:fld>
            <a:endParaRPr lang="ko-KR" alt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01319-9D7B-441E-9568-4947E0CB0D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CD191-902D-44C0-A925-0D3EB2EABEAA}" type="datetime1">
              <a:rPr lang="ko-KR" altLang="en-US"/>
              <a:pPr>
                <a:defRPr/>
              </a:pPr>
              <a:t>2019-11-13</a:t>
            </a:fld>
            <a:endParaRPr lang="ko-KR" altLang="en-US"/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786A3-D7C8-41F0-B037-4F47EBB4F1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7913D-D7C4-4D2E-85C4-7C272089E4CD}" type="datetime1">
              <a:rPr lang="ko-KR" altLang="en-US"/>
              <a:pPr>
                <a:defRPr/>
              </a:pPr>
              <a:t>2019-11-13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F7D8F-C9FB-4530-A6CB-D7B983910B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3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E37BB-8F96-4494-BB28-8883738AFBB7}" type="datetime1">
              <a:rPr lang="ko-KR" altLang="en-US"/>
              <a:pPr>
                <a:defRPr/>
              </a:pPr>
              <a:t>2019-11-13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2400A-415A-4383-879F-159E75881B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직선 연결선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82DDE-3EBB-41D1-9733-4C068F2BB9B0}" type="datetime1">
              <a:rPr lang="ko-KR" altLang="en-US"/>
              <a:pPr>
                <a:defRPr/>
              </a:pPr>
              <a:t>2019-11-13</a:t>
            </a:fld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0F8F4-6628-44EE-A730-D051B8F82F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9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C7EE8-9E69-4845-A175-C90A0E0EAF2F}" type="datetime1">
              <a:rPr lang="ko-KR" altLang="en-US"/>
              <a:pPr>
                <a:defRPr/>
              </a:pPr>
              <a:t>2019-11-13</a:t>
            </a:fld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1CE09-6B69-4223-8C0E-FCA9D036DB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BEA4C84-D07F-44EF-B53B-F19480FCBB78}" type="datetime1">
              <a:rPr lang="ko-KR" altLang="en-US"/>
              <a:pPr>
                <a:defRPr/>
              </a:pPr>
              <a:t>2019-11-13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1A9630-B806-427E-B222-1ADA5BA4D4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1" r:id="rId4"/>
    <p:sldLayoutId id="2147483682" r:id="rId5"/>
    <p:sldLayoutId id="2147483687" r:id="rId6"/>
    <p:sldLayoutId id="2147483688" r:id="rId7"/>
    <p:sldLayoutId id="2147483689" r:id="rId8"/>
    <p:sldLayoutId id="2147483690" r:id="rId9"/>
    <p:sldLayoutId id="2147483683" r:id="rId10"/>
    <p:sldLayoutId id="2147483691" r:id="rId11"/>
    <p:sldLayoutId id="2147483692" r:id="rId12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hyacinth.ce.hallym.ac.kr/jdbc/TSearch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제목 1"/>
          <p:cNvSpPr>
            <a:spLocks noGrp="1"/>
          </p:cNvSpPr>
          <p:nvPr>
            <p:ph type="ctrTitle"/>
          </p:nvPr>
        </p:nvSpPr>
        <p:spPr>
          <a:xfrm>
            <a:off x="1219200" y="3929066"/>
            <a:ext cx="6858000" cy="928694"/>
          </a:xfrm>
        </p:spPr>
        <p:txBody>
          <a:bodyPr/>
          <a:lstStyle/>
          <a:p>
            <a:pPr eaLnBrk="1" hangingPunct="1">
              <a:lnSpc>
                <a:spcPts val="2000"/>
              </a:lnSpc>
            </a:pPr>
            <a:r>
              <a:rPr lang="en-US" altLang="ko-KR" dirty="0" smtClean="0"/>
              <a:t>DB</a:t>
            </a:r>
            <a:r>
              <a:rPr lang="ko-KR" altLang="en-US" dirty="0" smtClean="0"/>
              <a:t>와 </a:t>
            </a:r>
            <a:r>
              <a:rPr lang="en-US" altLang="ko-KR" dirty="0" smtClean="0"/>
              <a:t>WEB </a:t>
            </a:r>
            <a:r>
              <a:rPr lang="ko-KR" altLang="en-US" dirty="0" smtClean="0"/>
              <a:t>연동</a:t>
            </a:r>
            <a:r>
              <a:rPr lang="en-US" altLang="ko-KR" dirty="0" smtClean="0"/>
              <a:t>(1)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>
                <a:latin typeface="굴림" charset="-127"/>
                <a:ea typeface="굴림" charset="-127"/>
              </a:rPr>
              <a:t/>
            </a:r>
            <a:br>
              <a:rPr lang="en-US" altLang="ko-KR" dirty="0" smtClean="0">
                <a:latin typeface="굴림" charset="-127"/>
                <a:ea typeface="굴림" charset="-127"/>
              </a:rPr>
            </a:br>
            <a:r>
              <a:rPr lang="en-US" altLang="ko-KR" sz="2600" dirty="0" smtClean="0">
                <a:latin typeface="굴림" charset="-127"/>
                <a:ea typeface="굴림" charset="-127"/>
              </a:rPr>
              <a:t>[2-Tier] Java Applet </a:t>
            </a:r>
            <a:r>
              <a:rPr lang="ko-KR" altLang="en-US" sz="2600" dirty="0" smtClean="0">
                <a:latin typeface="굴림" charset="-127"/>
                <a:ea typeface="굴림" charset="-127"/>
              </a:rPr>
              <a:t>이용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878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 </a:t>
            </a:r>
            <a:r>
              <a:rPr lang="ko-KR" altLang="en-US" dirty="0" err="1" smtClean="0"/>
              <a:t>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나이 검색  </a:t>
            </a:r>
            <a:r>
              <a:rPr lang="en-US" altLang="ko-KR" dirty="0" smtClean="0"/>
              <a:t>		    4. </a:t>
            </a:r>
            <a:r>
              <a:rPr lang="ko-KR" altLang="en-US" dirty="0" smtClean="0"/>
              <a:t>성별 검색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844824"/>
            <a:ext cx="4104456" cy="3528392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07496" y="1844825"/>
            <a:ext cx="4356992" cy="3528392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98868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Applet Program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/>
              <a:t>프로그램을 실행하기 위해서는 다음 조건이 준비되어야 한다</a:t>
            </a:r>
            <a:r>
              <a:rPr lang="en-US" altLang="ko-KR" sz="2000" dirty="0" smtClean="0"/>
              <a:t>.</a:t>
            </a:r>
          </a:p>
          <a:p>
            <a:pPr marL="731838" lvl="1" indent="-457200">
              <a:buAutoNum type="arabicPeriod"/>
            </a:pPr>
            <a:r>
              <a:rPr lang="en-US" altLang="ko-KR" sz="1600" dirty="0" smtClean="0"/>
              <a:t>JDBC </a:t>
            </a:r>
            <a:r>
              <a:rPr lang="ko-KR" altLang="en-US" sz="1600" dirty="0" smtClean="0"/>
              <a:t>드라이버의 </a:t>
            </a:r>
            <a:r>
              <a:rPr lang="en-US" altLang="ko-KR" sz="1600" dirty="0" smtClean="0"/>
              <a:t>CLASSPATH </a:t>
            </a:r>
            <a:r>
              <a:rPr lang="ko-KR" altLang="en-US" sz="1600" dirty="0" smtClean="0"/>
              <a:t>설정</a:t>
            </a:r>
            <a:endParaRPr lang="en-US" altLang="ko-KR" sz="1600" dirty="0" smtClean="0"/>
          </a:p>
          <a:p>
            <a:pPr marL="731838" lvl="1" indent="-457200">
              <a:buAutoNum type="arabicPeriod"/>
            </a:pPr>
            <a:r>
              <a:rPr lang="ko-KR" altLang="en-US" sz="1600" dirty="0" smtClean="0"/>
              <a:t>접속하는 </a:t>
            </a:r>
            <a:r>
              <a:rPr lang="en-US" altLang="ko-KR" sz="1600" dirty="0" smtClean="0"/>
              <a:t>Database </a:t>
            </a:r>
            <a:r>
              <a:rPr lang="ko-KR" altLang="en-US" sz="1600" dirty="0" smtClean="0"/>
              <a:t>서버에 자바</a:t>
            </a:r>
            <a:r>
              <a:rPr lang="en-US" altLang="ko-KR" sz="1600" dirty="0" smtClean="0"/>
              <a:t> class</a:t>
            </a:r>
            <a:r>
              <a:rPr lang="ko-KR" altLang="en-US" sz="1600" dirty="0" smtClean="0"/>
              <a:t>파일과 </a:t>
            </a:r>
            <a:r>
              <a:rPr lang="en-US" altLang="ko-KR" sz="1600" dirty="0" smtClean="0"/>
              <a:t>JDBC </a:t>
            </a:r>
            <a:r>
              <a:rPr lang="ko-KR" altLang="en-US" sz="1600" dirty="0" smtClean="0"/>
              <a:t>드라이버가 위치해 있어야 한다</a:t>
            </a:r>
            <a:r>
              <a:rPr lang="en-US" altLang="ko-KR" sz="1600" dirty="0" smtClean="0"/>
              <a:t>.</a:t>
            </a:r>
          </a:p>
          <a:p>
            <a:pPr marL="731838" lvl="1" indent="-457200">
              <a:buAutoNum type="arabicPeriod"/>
            </a:pPr>
            <a:endParaRPr lang="en-US" altLang="ko-KR" sz="1600" dirty="0" smtClean="0"/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1600" dirty="0" smtClean="0"/>
              <a:t>[HTML CODE]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1600" dirty="0" smtClean="0"/>
              <a:t>&lt;BODY&gt;</a:t>
            </a:r>
          </a:p>
          <a:p>
            <a:pPr marL="609600" indent="-609600" eaLnBrk="1" hangingPunct="1">
              <a:buNone/>
            </a:pPr>
            <a:r>
              <a:rPr lang="en-US" altLang="ko-KR" sz="1600" dirty="0" smtClean="0"/>
              <a:t>   &lt;APPLET  CODE = “</a:t>
            </a:r>
            <a:r>
              <a:rPr lang="en-US" altLang="ko-KR" sz="1600" dirty="0" err="1" smtClean="0"/>
              <a:t>Tsearch</a:t>
            </a:r>
            <a:r>
              <a:rPr lang="en-US" altLang="ko-KR" sz="1600" dirty="0" smtClean="0"/>
              <a:t>" </a:t>
            </a:r>
            <a:r>
              <a:rPr lang="en-US" altLang="ko-KR" sz="1600" dirty="0" smtClean="0">
                <a:solidFill>
                  <a:srgbClr val="6666FF"/>
                </a:solidFill>
              </a:rPr>
              <a:t>ARCHIVE=“Merila.jar"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CODEBASE</a:t>
            </a:r>
            <a:r>
              <a:rPr lang="en-US" altLang="ko-KR" sz="1600" dirty="0" smtClean="0">
                <a:solidFill>
                  <a:schemeClr val="folHlink"/>
                </a:solidFill>
                <a:hlinkClick r:id="rId3"/>
              </a:rPr>
              <a:t>http://dblab.hallym.ac.kr/jdbc</a:t>
            </a:r>
            <a:r>
              <a:rPr lang="en-US" altLang="ko-KR" sz="1600" dirty="0" smtClean="0">
                <a:solidFill>
                  <a:srgbClr val="FF0000"/>
                </a:solidFill>
              </a:rPr>
              <a:t>"</a:t>
            </a:r>
            <a:r>
              <a:rPr lang="en-US" altLang="ko-KR" sz="1600" dirty="0" smtClean="0"/>
              <a:t>  WIDTH =500 HEIGHT=300&gt;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1600" dirty="0" smtClean="0"/>
              <a:t>   &lt;/APPLET&gt;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1600" dirty="0" smtClean="0"/>
              <a:t>&lt;/BODY&gt; </a:t>
            </a:r>
          </a:p>
          <a:p>
            <a:pPr marL="609600" indent="-609600" eaLnBrk="1" hangingPunct="1"/>
            <a:endParaRPr lang="en-US" altLang="ko-KR" sz="1600" dirty="0" smtClean="0"/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1600" dirty="0" smtClean="0"/>
              <a:t>CODBASE </a:t>
            </a:r>
            <a:r>
              <a:rPr lang="en-US" altLang="ko-KR" sz="1600" dirty="0" smtClean="0">
                <a:sym typeface="Wingdings" pitchFamily="2" charset="2"/>
              </a:rPr>
              <a:t> </a:t>
            </a:r>
            <a:r>
              <a:rPr lang="ko-KR" altLang="en-US" sz="1600" dirty="0" smtClean="0">
                <a:sym typeface="Wingdings" pitchFamily="2" charset="2"/>
              </a:rPr>
              <a:t>접속하는 웹 서버의 </a:t>
            </a:r>
            <a:r>
              <a:rPr lang="ko-KR" altLang="en-US" sz="1600" dirty="0" err="1" smtClean="0">
                <a:sym typeface="Wingdings" pitchFamily="2" charset="2"/>
              </a:rPr>
              <a:t>디렉토리로</a:t>
            </a:r>
            <a:r>
              <a:rPr lang="ko-KR" altLang="en-US" sz="1600" dirty="0" smtClean="0">
                <a:sym typeface="Wingdings" pitchFamily="2" charset="2"/>
              </a:rPr>
              <a:t> </a:t>
            </a:r>
            <a:r>
              <a:rPr lang="en-US" altLang="ko-KR" sz="1600" dirty="0" smtClean="0">
                <a:sym typeface="Wingdings" pitchFamily="2" charset="2"/>
              </a:rPr>
              <a:t>class </a:t>
            </a:r>
            <a:r>
              <a:rPr lang="ko-KR" altLang="en-US" sz="1600" dirty="0" smtClean="0">
                <a:sym typeface="Wingdings" pitchFamily="2" charset="2"/>
              </a:rPr>
              <a:t>파일과 드라이버가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ko-KR" altLang="en-US" sz="1600" dirty="0" smtClean="0">
                <a:sym typeface="Wingdings" pitchFamily="2" charset="2"/>
              </a:rPr>
              <a:t>                 위치한 곳을 가리킨다</a:t>
            </a:r>
            <a:r>
              <a:rPr lang="en-US" altLang="ko-KR" sz="1600" dirty="0" smtClean="0">
                <a:sym typeface="Wingdings" pitchFamily="2" charset="2"/>
              </a:rPr>
              <a:t>.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1600" dirty="0" smtClean="0">
                <a:sym typeface="Wingdings" pitchFamily="2" charset="2"/>
              </a:rPr>
              <a:t>                 [</a:t>
            </a:r>
            <a:r>
              <a:rPr lang="ko-KR" altLang="en-US" sz="1600" dirty="0" smtClean="0">
                <a:sym typeface="Wingdings" pitchFamily="2" charset="2"/>
              </a:rPr>
              <a:t>로컬 데이터 베이스에서 작동 할 때는 작성 할 필요가 없다</a:t>
            </a:r>
            <a:r>
              <a:rPr lang="en-US" altLang="ko-KR" sz="1600" dirty="0" smtClean="0">
                <a:sym typeface="Wingdings" pitchFamily="2" charset="2"/>
              </a:rPr>
              <a:t>.]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1600" dirty="0" smtClean="0"/>
              <a:t>ARCHIVE </a:t>
            </a:r>
            <a:r>
              <a:rPr lang="en-US" altLang="ko-KR" sz="1600" dirty="0" smtClean="0">
                <a:sym typeface="Wingdings" pitchFamily="2" charset="2"/>
              </a:rPr>
              <a:t> </a:t>
            </a:r>
            <a:r>
              <a:rPr lang="ko-KR" altLang="en-US" sz="1600" dirty="0" smtClean="0">
                <a:sym typeface="Wingdings" pitchFamily="2" charset="2"/>
              </a:rPr>
              <a:t>브라우저에 드라이버를 적재한다</a:t>
            </a:r>
            <a:r>
              <a:rPr lang="en-US" altLang="ko-KR" sz="1600" dirty="0" smtClean="0">
                <a:sym typeface="Wingdings" pitchFamily="2" charset="2"/>
              </a:rPr>
              <a:t>.</a:t>
            </a:r>
          </a:p>
          <a:p>
            <a:pPr marL="457200" indent="-457200">
              <a:buNone/>
            </a:pPr>
            <a:endParaRPr lang="en-US" altLang="ko-KR" sz="2400" dirty="0" smtClean="0"/>
          </a:p>
          <a:p>
            <a:pPr marL="457200" indent="-457200">
              <a:buNone/>
            </a:pPr>
            <a:endParaRPr lang="ko-KR" altLang="en-US" sz="24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47428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Interface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, user, password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b="1" dirty="0"/>
              <a:t>import </a:t>
            </a:r>
            <a:r>
              <a:rPr lang="en-US" altLang="ko-KR" sz="1600" b="1" dirty="0" err="1"/>
              <a:t>java.awt</a:t>
            </a:r>
            <a:r>
              <a:rPr lang="en-US" altLang="ko-KR" sz="1600" b="1" dirty="0"/>
              <a:t>.*;</a:t>
            </a:r>
          </a:p>
          <a:p>
            <a:pPr marL="0" indent="0">
              <a:buNone/>
            </a:pPr>
            <a:r>
              <a:rPr lang="en-US" altLang="ko-KR" sz="1600" b="1" dirty="0"/>
              <a:t>import </a:t>
            </a:r>
            <a:r>
              <a:rPr lang="en-US" altLang="ko-KR" sz="1600" b="1" dirty="0" err="1"/>
              <a:t>java.awt.event</a:t>
            </a:r>
            <a:r>
              <a:rPr lang="en-US" altLang="ko-KR" sz="1600" b="1" dirty="0"/>
              <a:t>.*;</a:t>
            </a:r>
          </a:p>
          <a:p>
            <a:pPr marL="0" indent="0">
              <a:buNone/>
            </a:pPr>
            <a:r>
              <a:rPr lang="en-US" altLang="ko-KR" sz="1600" b="1" dirty="0"/>
              <a:t>import </a:t>
            </a:r>
            <a:r>
              <a:rPr lang="en-US" altLang="ko-KR" sz="1600" b="1" dirty="0" err="1"/>
              <a:t>java.applet</a:t>
            </a:r>
            <a:r>
              <a:rPr lang="en-US" altLang="ko-KR" sz="1600" b="1" dirty="0"/>
              <a:t>.*;</a:t>
            </a:r>
          </a:p>
          <a:p>
            <a:pPr marL="0" indent="0">
              <a:buNone/>
            </a:pPr>
            <a:r>
              <a:rPr lang="en-US" altLang="ko-KR" sz="1600" b="1" dirty="0"/>
              <a:t>import </a:t>
            </a:r>
            <a:r>
              <a:rPr lang="en-US" altLang="ko-KR" sz="1600" b="1" dirty="0" err="1"/>
              <a:t>java.sql</a:t>
            </a:r>
            <a:r>
              <a:rPr lang="en-US" altLang="ko-KR" sz="1600" b="1" dirty="0"/>
              <a:t>.*;</a:t>
            </a:r>
          </a:p>
          <a:p>
            <a:pPr marL="0" indent="0">
              <a:buNone/>
            </a:pPr>
            <a:endParaRPr lang="ko-KR" altLang="en-US" sz="1600" dirty="0"/>
          </a:p>
          <a:p>
            <a:pPr marL="0" indent="0">
              <a:buNone/>
            </a:pPr>
            <a:r>
              <a:rPr lang="en-US" altLang="ko-KR" sz="1600" b="1" dirty="0"/>
              <a:t>public class </a:t>
            </a:r>
            <a:r>
              <a:rPr lang="en-US" altLang="ko-KR" sz="1600" b="1" u="sng" dirty="0" err="1"/>
              <a:t>AppletTest</a:t>
            </a:r>
            <a:r>
              <a:rPr lang="en-US" altLang="ko-KR" sz="1600" b="1" u="sng" dirty="0"/>
              <a:t> extends Applet implements </a:t>
            </a:r>
            <a:r>
              <a:rPr lang="en-US" altLang="ko-KR" sz="1600" b="1" u="sng" dirty="0" err="1"/>
              <a:t>ActionListener</a:t>
            </a:r>
            <a:r>
              <a:rPr lang="en-US" altLang="ko-KR" sz="1600" b="1" u="sng" dirty="0"/>
              <a:t> {</a:t>
            </a:r>
          </a:p>
          <a:p>
            <a:pPr marL="0" indent="0">
              <a:buNone/>
            </a:pPr>
            <a:r>
              <a:rPr lang="en-US" altLang="ko-KR" sz="1600" dirty="0"/>
              <a:t>Choice search</a:t>
            </a:r>
            <a:r>
              <a:rPr lang="en-US" altLang="ko-KR" sz="1600" dirty="0" smtClean="0"/>
              <a:t>;		// </a:t>
            </a:r>
            <a:r>
              <a:rPr lang="ko-KR" altLang="en-US" sz="1600" dirty="0"/>
              <a:t>선택 박스 선언</a:t>
            </a:r>
          </a:p>
          <a:p>
            <a:pPr marL="0" indent="0">
              <a:buNone/>
            </a:pPr>
            <a:r>
              <a:rPr lang="en-US" altLang="ko-KR" sz="1600" dirty="0"/>
              <a:t>Label </a:t>
            </a:r>
            <a:r>
              <a:rPr lang="en-US" altLang="ko-KR" sz="1600" dirty="0" err="1"/>
              <a:t>label</a:t>
            </a:r>
            <a:r>
              <a:rPr lang="en-US" altLang="ko-KR" sz="1600" dirty="0" smtClean="0"/>
              <a:t>;		// </a:t>
            </a:r>
            <a:r>
              <a:rPr lang="ko-KR" altLang="en-US" sz="1600" dirty="0"/>
              <a:t>라벨 선언</a:t>
            </a:r>
          </a:p>
          <a:p>
            <a:pPr marL="0" indent="0">
              <a:buNone/>
            </a:pPr>
            <a:r>
              <a:rPr lang="en-US" altLang="ko-KR" sz="1600" dirty="0" err="1"/>
              <a:t>TextField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textField</a:t>
            </a:r>
            <a:r>
              <a:rPr lang="en-US" altLang="ko-KR" sz="1600" dirty="0" smtClean="0"/>
              <a:t>;	// </a:t>
            </a:r>
            <a:r>
              <a:rPr lang="ko-KR" altLang="en-US" sz="1600" dirty="0"/>
              <a:t>값을 </a:t>
            </a:r>
            <a:r>
              <a:rPr lang="ko-KR" altLang="en-US" sz="1600" dirty="0" err="1"/>
              <a:t>입력받을</a:t>
            </a:r>
            <a:r>
              <a:rPr lang="ko-KR" altLang="en-US" sz="1600" dirty="0"/>
              <a:t> 텍스트 필드 선언</a:t>
            </a:r>
          </a:p>
          <a:p>
            <a:pPr marL="0" indent="0">
              <a:buNone/>
            </a:pPr>
            <a:r>
              <a:rPr lang="en-US" altLang="ko-KR" sz="1600" dirty="0" err="1"/>
              <a:t>TextArea</a:t>
            </a:r>
            <a:r>
              <a:rPr lang="en-US" altLang="ko-KR" sz="1600" dirty="0"/>
              <a:t> Area</a:t>
            </a:r>
            <a:r>
              <a:rPr lang="en-US" altLang="ko-KR" sz="1600" dirty="0" smtClean="0"/>
              <a:t>;		// </a:t>
            </a:r>
            <a:r>
              <a:rPr lang="ko-KR" altLang="en-US" sz="1600" dirty="0"/>
              <a:t>결과 값을 출력할 </a:t>
            </a:r>
            <a:r>
              <a:rPr lang="ko-KR" altLang="en-US" sz="1600" dirty="0" err="1"/>
              <a:t>텍스트에리어</a:t>
            </a:r>
            <a:r>
              <a:rPr lang="ko-KR" altLang="en-US" sz="1600" dirty="0"/>
              <a:t> 선언</a:t>
            </a:r>
          </a:p>
          <a:p>
            <a:pPr marL="0" indent="0">
              <a:buNone/>
            </a:pPr>
            <a:r>
              <a:rPr lang="en-US" altLang="ko-KR" sz="1600" dirty="0"/>
              <a:t>Button </a:t>
            </a:r>
            <a:r>
              <a:rPr lang="en-US" altLang="ko-KR" sz="1600" dirty="0" err="1"/>
              <a:t>button</a:t>
            </a:r>
            <a:r>
              <a:rPr lang="en-US" altLang="ko-KR" sz="1600" dirty="0" smtClean="0"/>
              <a:t>;		// </a:t>
            </a:r>
            <a:r>
              <a:rPr lang="ko-KR" altLang="en-US" sz="1600" dirty="0"/>
              <a:t>검색버튼 선언</a:t>
            </a:r>
          </a:p>
          <a:p>
            <a:pPr marL="0" indent="0">
              <a:buNone/>
            </a:pPr>
            <a:endParaRPr lang="ko-KR" altLang="en-US" sz="1600" dirty="0"/>
          </a:p>
          <a:p>
            <a:pPr marL="0" indent="0">
              <a:buNone/>
            </a:pPr>
            <a:r>
              <a:rPr lang="nb-NO" altLang="ko-KR" sz="1600" b="1" dirty="0"/>
              <a:t>private String url = "jdbc:inetdae7://210.115.229.77:2433";</a:t>
            </a:r>
          </a:p>
          <a:p>
            <a:pPr marL="0" indent="0">
              <a:buNone/>
            </a:pPr>
            <a:r>
              <a:rPr lang="en-US" altLang="ko-KR" sz="1600" b="1" dirty="0"/>
              <a:t>private String user = </a:t>
            </a:r>
            <a:r>
              <a:rPr lang="en-US" altLang="ko-KR" sz="1600" b="1" dirty="0" smtClean="0"/>
              <a:t>“id";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b="1" dirty="0"/>
              <a:t>private String pass = </a:t>
            </a:r>
            <a:r>
              <a:rPr lang="en-US" altLang="ko-KR" sz="1600" b="1" dirty="0" smtClean="0"/>
              <a:t>“password";</a:t>
            </a:r>
            <a:endParaRPr lang="ko-KR" altLang="en-US" sz="16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8732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드라이버 로딩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b="1" dirty="0"/>
              <a:t>public void </a:t>
            </a:r>
            <a:r>
              <a:rPr lang="en-US" altLang="ko-KR" sz="2000" b="1" dirty="0" err="1"/>
              <a:t>init</a:t>
            </a:r>
            <a:r>
              <a:rPr lang="en-US" altLang="ko-KR" sz="2000" b="1" dirty="0" smtClean="0"/>
              <a:t>()</a:t>
            </a:r>
          </a:p>
          <a:p>
            <a:pPr marL="0" indent="0">
              <a:buNone/>
            </a:pPr>
            <a:r>
              <a:rPr lang="en-US" altLang="ko-KR" sz="2000" b="1" dirty="0" smtClean="0"/>
              <a:t>{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 smtClean="0"/>
              <a:t>	try </a:t>
            </a:r>
          </a:p>
          <a:p>
            <a:pPr marL="0" indent="0">
              <a:buNone/>
            </a:pPr>
            <a:r>
              <a:rPr lang="en-US" altLang="ko-KR" sz="2000" b="1" dirty="0"/>
              <a:t>	</a:t>
            </a:r>
            <a:r>
              <a:rPr lang="en-US" altLang="ko-KR" sz="2000" b="1" dirty="0" smtClean="0"/>
              <a:t>{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Class.</a:t>
            </a:r>
            <a:r>
              <a:rPr lang="en-US" altLang="ko-KR" sz="2000" i="1" dirty="0" err="1" smtClean="0"/>
              <a:t>forName</a:t>
            </a:r>
            <a:r>
              <a:rPr lang="en-US" altLang="ko-KR" sz="2000" i="1" dirty="0"/>
              <a:t>("</a:t>
            </a:r>
            <a:r>
              <a:rPr lang="en-US" altLang="ko-KR" sz="2000" i="1" dirty="0" err="1"/>
              <a:t>com.inet.tds.TdsDriver</a:t>
            </a:r>
            <a:r>
              <a:rPr lang="en-US" altLang="ko-KR" sz="2000" i="1" dirty="0"/>
              <a:t>");</a:t>
            </a:r>
          </a:p>
          <a:p>
            <a:pPr marL="0" indent="0">
              <a:buNone/>
            </a:pPr>
            <a:r>
              <a:rPr lang="en-US" altLang="ko-KR" sz="2000" dirty="0" smtClean="0"/>
              <a:t>	}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b="1" dirty="0" smtClean="0"/>
              <a:t>catch 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ClassNotFoundException</a:t>
            </a:r>
            <a:r>
              <a:rPr lang="en-US" altLang="ko-KR" sz="2000" b="1" dirty="0"/>
              <a:t> e</a:t>
            </a:r>
            <a:r>
              <a:rPr lang="en-US" altLang="ko-KR" sz="2000" b="1" dirty="0" smtClean="0"/>
              <a:t>)</a:t>
            </a:r>
          </a:p>
          <a:p>
            <a:pPr marL="0" indent="0">
              <a:buNone/>
            </a:pPr>
            <a:r>
              <a:rPr lang="en-US" altLang="ko-KR" sz="2000" b="1" dirty="0"/>
              <a:t>	</a:t>
            </a:r>
            <a:r>
              <a:rPr lang="en-US" altLang="ko-KR" sz="2000" b="1" dirty="0" smtClean="0"/>
              <a:t>{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System.</a:t>
            </a:r>
            <a:r>
              <a:rPr lang="en-US" altLang="ko-KR" sz="2000" i="1" dirty="0" err="1" smtClean="0"/>
              <a:t>out.println</a:t>
            </a:r>
            <a:r>
              <a:rPr lang="en-US" altLang="ko-KR" sz="2000" i="1" dirty="0"/>
              <a:t>("Class Loading Failed");</a:t>
            </a:r>
          </a:p>
          <a:p>
            <a:pPr marL="0" indent="0">
              <a:buNone/>
            </a:pPr>
            <a:r>
              <a:rPr lang="en-US" altLang="ko-KR" sz="2000" dirty="0" smtClean="0"/>
              <a:t>	}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11560" y="6492875"/>
            <a:ext cx="1981200" cy="365125"/>
          </a:xfrm>
        </p:spPr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10932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Interface </a:t>
            </a:r>
            <a:r>
              <a:rPr lang="ko-KR" altLang="en-US" dirty="0" smtClean="0"/>
              <a:t>설정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829180" cy="4937760"/>
          </a:xfrm>
        </p:spPr>
        <p:txBody>
          <a:bodyPr/>
          <a:lstStyle/>
          <a:p>
            <a:pPr>
              <a:buNone/>
            </a:pPr>
            <a:r>
              <a:rPr lang="en-US" altLang="ko-KR" sz="1400" dirty="0" smtClean="0"/>
              <a:t>public void start() {</a:t>
            </a:r>
          </a:p>
          <a:p>
            <a:pPr>
              <a:buNone/>
            </a:pP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setLayout</a:t>
            </a:r>
            <a:r>
              <a:rPr lang="en-US" altLang="ko-KR" sz="1400" dirty="0" smtClean="0"/>
              <a:t>(new </a:t>
            </a:r>
            <a:r>
              <a:rPr lang="en-US" altLang="ko-KR" sz="1400" dirty="0" err="1" smtClean="0"/>
              <a:t>FlowLayout</a:t>
            </a:r>
            <a:r>
              <a:rPr lang="en-US" altLang="ko-KR" sz="1400" dirty="0" smtClean="0"/>
              <a:t>());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dirty="0" smtClean="0">
                <a:solidFill>
                  <a:srgbClr val="0070C0"/>
                </a:solidFill>
              </a:rPr>
              <a:t>레이아웃 배치자</a:t>
            </a:r>
          </a:p>
          <a:p>
            <a:pPr>
              <a:buNone/>
            </a:pPr>
            <a:r>
              <a:rPr lang="ko-KR" altLang="en-US" sz="1400" dirty="0" smtClean="0"/>
              <a:t>   </a:t>
            </a:r>
            <a:r>
              <a:rPr lang="en-US" altLang="ko-KR" sz="1400" dirty="0" smtClean="0"/>
              <a:t>label = new Label("</a:t>
            </a:r>
            <a:r>
              <a:rPr lang="ko-KR" altLang="en-US" sz="1400" dirty="0" smtClean="0"/>
              <a:t>검색 조건</a:t>
            </a:r>
            <a:r>
              <a:rPr lang="en-US" altLang="ko-KR" sz="1400" dirty="0" smtClean="0"/>
              <a:t>"); </a:t>
            </a:r>
          </a:p>
          <a:p>
            <a:pPr>
              <a:buNone/>
            </a:pPr>
            <a:r>
              <a:rPr lang="en-US" altLang="ko-KR" sz="1400" dirty="0" smtClean="0"/>
              <a:t>   add(label); </a:t>
            </a:r>
            <a:endParaRPr lang="en-US" altLang="ko-KR" sz="14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ko-KR" sz="1400" dirty="0" smtClean="0"/>
              <a:t>   search = new Choice();</a:t>
            </a:r>
            <a:endParaRPr lang="en-US" altLang="ko-KR" sz="14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search.add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전체</a:t>
            </a:r>
            <a:r>
              <a:rPr lang="en-US" altLang="ko-KR" sz="1400" dirty="0" smtClean="0"/>
              <a:t>"); </a:t>
            </a:r>
            <a:endParaRPr lang="en-US" altLang="ko-KR" sz="14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search.add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");</a:t>
            </a:r>
          </a:p>
          <a:p>
            <a:pPr>
              <a:buNone/>
            </a:pP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search.add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나이</a:t>
            </a:r>
            <a:r>
              <a:rPr lang="en-US" altLang="ko-KR" sz="1400" dirty="0" smtClean="0"/>
              <a:t>");</a:t>
            </a:r>
          </a:p>
          <a:p>
            <a:pPr>
              <a:buNone/>
            </a:pP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search.add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성별</a:t>
            </a:r>
            <a:r>
              <a:rPr lang="en-US" altLang="ko-KR" sz="1400" dirty="0" smtClean="0"/>
              <a:t>"); </a:t>
            </a:r>
            <a:endParaRPr lang="en-US" altLang="ko-KR" sz="14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ko-KR" sz="1400" dirty="0" smtClean="0"/>
              <a:t>   add(search);</a:t>
            </a:r>
          </a:p>
          <a:p>
            <a:pPr>
              <a:buNone/>
            </a:pP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textField</a:t>
            </a:r>
            <a:r>
              <a:rPr lang="en-US" altLang="ko-KR" sz="1400" dirty="0" smtClean="0"/>
              <a:t> = new </a:t>
            </a:r>
            <a:r>
              <a:rPr lang="en-US" altLang="ko-KR" sz="1400" dirty="0" err="1" smtClean="0"/>
              <a:t>TextField</a:t>
            </a:r>
            <a:r>
              <a:rPr lang="en-US" altLang="ko-KR" sz="1400" dirty="0" smtClean="0"/>
              <a:t>(10); </a:t>
            </a:r>
            <a:endParaRPr lang="en-US" altLang="ko-KR" sz="14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ko-KR" sz="1400" dirty="0" smtClean="0"/>
              <a:t>   add(</a:t>
            </a:r>
            <a:r>
              <a:rPr lang="en-US" altLang="ko-KR" sz="1400" dirty="0" err="1" smtClean="0"/>
              <a:t>textField</a:t>
            </a:r>
            <a:r>
              <a:rPr lang="en-US" altLang="ko-KR" sz="1400" dirty="0" smtClean="0"/>
              <a:t>);</a:t>
            </a:r>
          </a:p>
          <a:p>
            <a:pPr>
              <a:buNone/>
            </a:pPr>
            <a:r>
              <a:rPr lang="en-US" altLang="ko-KR" sz="1400" dirty="0" smtClean="0"/>
              <a:t>   button = new Button("search"); </a:t>
            </a:r>
            <a:endParaRPr lang="en-US" altLang="ko-KR" sz="14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ko-KR" sz="1400" dirty="0" smtClean="0"/>
              <a:t>   add(button);</a:t>
            </a:r>
          </a:p>
          <a:p>
            <a:pPr>
              <a:buNone/>
            </a:pPr>
            <a:r>
              <a:rPr lang="en-US" altLang="ko-KR" sz="1400" dirty="0" smtClean="0"/>
              <a:t>   Area = new </a:t>
            </a:r>
            <a:r>
              <a:rPr lang="en-US" altLang="ko-KR" sz="1400" dirty="0" err="1" smtClean="0"/>
              <a:t>TextArea</a:t>
            </a:r>
            <a:r>
              <a:rPr lang="en-US" altLang="ko-KR" sz="1400" dirty="0" smtClean="0"/>
              <a:t>(10,50); </a:t>
            </a:r>
            <a:endParaRPr lang="en-US" altLang="ko-KR" sz="14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ko-KR" sz="1400" dirty="0" smtClean="0"/>
              <a:t>   add(Area);</a:t>
            </a:r>
          </a:p>
          <a:p>
            <a:pPr>
              <a:buNone/>
            </a:pP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button.addActionListener</a:t>
            </a:r>
            <a:r>
              <a:rPr lang="en-US" altLang="ko-KR" sz="1400" dirty="0" smtClean="0"/>
              <a:t>(this);</a:t>
            </a:r>
          </a:p>
          <a:p>
            <a:pPr>
              <a:buNone/>
            </a:pPr>
            <a:r>
              <a:rPr lang="en-US" altLang="ko-KR" sz="1400" dirty="0" smtClean="0"/>
              <a:t>}</a:t>
            </a:r>
          </a:p>
          <a:p>
            <a:pPr>
              <a:buNone/>
            </a:pPr>
            <a:endParaRPr lang="ko-KR" altLang="en-US" sz="14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pic>
        <p:nvPicPr>
          <p:cNvPr id="4098" name="Picture 2" descr="C:\Users\Vienna\Desktop\캡쳐 뜬 것\K-20091202-04649-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2285992"/>
            <a:ext cx="4714908" cy="284929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</p:pic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642910" y="2071678"/>
            <a:ext cx="271464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357422" y="2071678"/>
            <a:ext cx="2357454" cy="71438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655471" y="2643182"/>
            <a:ext cx="2202017" cy="651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642910" y="4377616"/>
            <a:ext cx="271464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668668" y="4967835"/>
            <a:ext cx="271464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688590" y="5533503"/>
            <a:ext cx="271464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 rot="5400000">
            <a:off x="2357422" y="2857496"/>
            <a:ext cx="428628" cy="15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571736" y="3071810"/>
            <a:ext cx="3214710" cy="15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5400000" flipH="1" flipV="1">
            <a:off x="5679289" y="2964653"/>
            <a:ext cx="214314" cy="1588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3286116" y="2786058"/>
            <a:ext cx="3357586" cy="1500198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3428992" y="2857496"/>
            <a:ext cx="4071966" cy="200026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3357554" y="4286256"/>
            <a:ext cx="2714644" cy="1143008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86974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Action event handle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 smtClean="0"/>
              <a:t>public void </a:t>
            </a:r>
            <a:r>
              <a:rPr lang="en-US" altLang="ko-KR" sz="1800" dirty="0" err="1" smtClean="0"/>
              <a:t>actionPerformed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ActionEvent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ae</a:t>
            </a:r>
            <a:r>
              <a:rPr lang="en-US" altLang="ko-KR" sz="1800" dirty="0" smtClean="0"/>
              <a:t>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 smtClean="0"/>
              <a:t>   Connection con = null;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 smtClean="0"/>
              <a:t>   Statement stmt = null;</a:t>
            </a:r>
          </a:p>
          <a:p>
            <a:pPr eaLnBrk="1" hangingPunct="1">
              <a:lnSpc>
                <a:spcPct val="80000"/>
              </a:lnSpc>
            </a:pPr>
            <a:endParaRPr lang="en-US" altLang="ko-KR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 smtClean="0"/>
              <a:t>   String </a:t>
            </a:r>
            <a:r>
              <a:rPr lang="en-US" altLang="ko-KR" sz="1800" dirty="0" err="1" smtClean="0"/>
              <a:t>st</a:t>
            </a:r>
            <a:r>
              <a:rPr lang="en-US" altLang="ko-KR" sz="1800" dirty="0" smtClean="0"/>
              <a:t> = </a:t>
            </a:r>
            <a:r>
              <a:rPr lang="en-US" altLang="ko-KR" sz="1800" dirty="0" err="1" smtClean="0"/>
              <a:t>ae.getActionCommand</a:t>
            </a:r>
            <a:r>
              <a:rPr lang="en-US" altLang="ko-KR" sz="1800" dirty="0" smtClean="0"/>
              <a:t>(); </a:t>
            </a:r>
            <a:r>
              <a:rPr lang="en-US" altLang="ko-KR" sz="1800" dirty="0" smtClean="0">
                <a:solidFill>
                  <a:srgbClr val="0070C0"/>
                </a:solidFill>
              </a:rPr>
              <a:t>// </a:t>
            </a:r>
            <a:r>
              <a:rPr lang="ko-KR" altLang="en-US" sz="1800" dirty="0" smtClean="0">
                <a:solidFill>
                  <a:srgbClr val="0070C0"/>
                </a:solidFill>
              </a:rPr>
              <a:t>검색버튼의 </a:t>
            </a:r>
            <a:r>
              <a:rPr lang="en-US" altLang="ko-KR" sz="1800" dirty="0" smtClean="0">
                <a:solidFill>
                  <a:srgbClr val="0070C0"/>
                </a:solidFill>
              </a:rPr>
              <a:t>string </a:t>
            </a:r>
            <a:r>
              <a:rPr lang="ko-KR" altLang="en-US" sz="1800" dirty="0" smtClean="0">
                <a:solidFill>
                  <a:srgbClr val="0070C0"/>
                </a:solidFill>
              </a:rPr>
              <a:t>값을 전달 받음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 dirty="0" smtClean="0"/>
              <a:t>   </a:t>
            </a:r>
            <a:r>
              <a:rPr lang="en-US" altLang="ko-KR" sz="1800" dirty="0" smtClean="0"/>
              <a:t>String item = </a:t>
            </a:r>
            <a:r>
              <a:rPr lang="en-US" altLang="ko-KR" sz="1800" dirty="0" err="1" smtClean="0"/>
              <a:t>search.getSelectedItem</a:t>
            </a:r>
            <a:r>
              <a:rPr lang="en-US" altLang="ko-KR" sz="1800" dirty="0" smtClean="0"/>
              <a:t>();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 smtClean="0">
                <a:solidFill>
                  <a:srgbClr val="0070C0"/>
                </a:solidFill>
              </a:rPr>
              <a:t>  // </a:t>
            </a:r>
            <a:r>
              <a:rPr lang="ko-KR" altLang="en-US" sz="1800" dirty="0" smtClean="0">
                <a:solidFill>
                  <a:srgbClr val="0070C0"/>
                </a:solidFill>
              </a:rPr>
              <a:t>선택박스에서 선택된 값을 전달 </a:t>
            </a:r>
            <a:r>
              <a:rPr lang="ko-KR" altLang="en-US" sz="1800" dirty="0" smtClean="0">
                <a:solidFill>
                  <a:srgbClr val="0070C0"/>
                </a:solidFill>
              </a:rPr>
              <a:t>받음</a:t>
            </a:r>
            <a:r>
              <a:rPr lang="en-US" altLang="ko-KR" sz="1800" dirty="0" smtClean="0">
                <a:solidFill>
                  <a:srgbClr val="0070C0"/>
                </a:solidFill>
              </a:rPr>
              <a:t>,</a:t>
            </a:r>
            <a:r>
              <a:rPr lang="ko-KR" altLang="en-US" sz="1800" dirty="0" smtClean="0">
                <a:solidFill>
                  <a:srgbClr val="0070C0"/>
                </a:solidFill>
              </a:rPr>
              <a:t>지금 </a:t>
            </a:r>
            <a:r>
              <a:rPr lang="ko-KR" altLang="en-US" sz="1800" dirty="0" err="1" smtClean="0">
                <a:solidFill>
                  <a:srgbClr val="0070C0"/>
                </a:solidFill>
              </a:rPr>
              <a:t>선택되어져있는</a:t>
            </a:r>
            <a:r>
              <a:rPr lang="ko-KR" altLang="en-US" sz="1800" dirty="0" smtClean="0">
                <a:solidFill>
                  <a:srgbClr val="0070C0"/>
                </a:solidFill>
              </a:rPr>
              <a:t> </a:t>
            </a:r>
            <a:r>
              <a:rPr lang="en-US" altLang="ko-KR" sz="1800" dirty="0" smtClean="0">
                <a:solidFill>
                  <a:srgbClr val="0070C0"/>
                </a:solidFill>
              </a:rPr>
              <a:t>search </a:t>
            </a:r>
            <a:r>
              <a:rPr lang="ko-KR" altLang="en-US" sz="1800" dirty="0" smtClean="0">
                <a:solidFill>
                  <a:srgbClr val="0070C0"/>
                </a:solidFill>
              </a:rPr>
              <a:t>값들을 가져옴</a:t>
            </a:r>
            <a:endParaRPr lang="ko-KR" altLang="en-US" sz="1800" dirty="0" smtClean="0">
              <a:solidFill>
                <a:srgbClr val="0070C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 dirty="0" smtClean="0"/>
              <a:t>           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 dirty="0" smtClean="0"/>
              <a:t>   </a:t>
            </a:r>
            <a:r>
              <a:rPr lang="en-US" altLang="ko-KR" sz="1800" dirty="0" smtClean="0"/>
              <a:t>if(</a:t>
            </a:r>
            <a:r>
              <a:rPr lang="en-US" altLang="ko-KR" sz="1800" dirty="0" err="1" smtClean="0"/>
              <a:t>st.equals</a:t>
            </a:r>
            <a:r>
              <a:rPr lang="en-US" altLang="ko-KR" sz="1800" dirty="0" smtClean="0"/>
              <a:t>("search")) </a:t>
            </a:r>
            <a:r>
              <a:rPr lang="en-US" altLang="ko-KR" sz="1800" dirty="0" smtClean="0"/>
              <a:t>{//</a:t>
            </a:r>
            <a:r>
              <a:rPr lang="ko-KR" altLang="en-US" sz="1800" dirty="0" smtClean="0"/>
              <a:t>검색을 </a:t>
            </a:r>
            <a:r>
              <a:rPr lang="ko-KR" altLang="en-US" sz="1800" dirty="0" err="1" smtClean="0"/>
              <a:t>눌렀을때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 smtClean="0"/>
              <a:t>      String n = </a:t>
            </a:r>
            <a:r>
              <a:rPr lang="en-US" altLang="ko-KR" sz="1800" dirty="0" err="1" smtClean="0"/>
              <a:t>textField.getText</a:t>
            </a:r>
            <a:r>
              <a:rPr lang="en-US" altLang="ko-KR" sz="1800" dirty="0" smtClean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 smtClean="0"/>
              <a:t>      if(</a:t>
            </a:r>
            <a:r>
              <a:rPr lang="en-US" altLang="ko-KR" sz="1800" dirty="0" err="1" smtClean="0"/>
              <a:t>item.equals</a:t>
            </a:r>
            <a:r>
              <a:rPr lang="en-US" altLang="ko-KR" sz="1800" dirty="0" smtClean="0"/>
              <a:t>("</a:t>
            </a:r>
            <a:r>
              <a:rPr lang="ko-KR" altLang="en-US" sz="1800" dirty="0" smtClean="0"/>
              <a:t>전체</a:t>
            </a:r>
            <a:r>
              <a:rPr lang="en-US" altLang="ko-KR" sz="1800" dirty="0" smtClean="0"/>
              <a:t>")) </a:t>
            </a:r>
            <a:r>
              <a:rPr lang="en-US" altLang="ko-KR" sz="1800" dirty="0" smtClean="0">
                <a:solidFill>
                  <a:schemeClr val="tx2"/>
                </a:solidFill>
              </a:rPr>
              <a:t>// </a:t>
            </a:r>
            <a:r>
              <a:rPr lang="ko-KR" altLang="en-US" sz="1800" dirty="0" smtClean="0">
                <a:solidFill>
                  <a:schemeClr val="tx2"/>
                </a:solidFill>
              </a:rPr>
              <a:t>선택박스에서 </a:t>
            </a:r>
            <a:r>
              <a:rPr lang="ko-KR" altLang="en-US" sz="1800" dirty="0" smtClean="0">
                <a:solidFill>
                  <a:schemeClr val="tx2"/>
                </a:solidFill>
                <a:latin typeface="Arial" charset="0"/>
              </a:rPr>
              <a:t>‘</a:t>
            </a:r>
            <a:r>
              <a:rPr lang="ko-KR" altLang="en-US" sz="1800" dirty="0" smtClean="0">
                <a:solidFill>
                  <a:schemeClr val="tx2"/>
                </a:solidFill>
              </a:rPr>
              <a:t>전체</a:t>
            </a:r>
            <a:r>
              <a:rPr lang="ko-KR" altLang="en-US" sz="1800" dirty="0" smtClean="0">
                <a:solidFill>
                  <a:schemeClr val="tx2"/>
                </a:solidFill>
                <a:latin typeface="Arial" charset="0"/>
              </a:rPr>
              <a:t>’</a:t>
            </a:r>
            <a:r>
              <a:rPr lang="ko-KR" altLang="en-US" sz="1800" dirty="0" smtClean="0">
                <a:solidFill>
                  <a:schemeClr val="tx2"/>
                </a:solidFill>
              </a:rPr>
              <a:t> 가 선택 </a:t>
            </a:r>
            <a:r>
              <a:rPr lang="ko-KR" altLang="en-US" sz="1800" dirty="0">
                <a:solidFill>
                  <a:schemeClr val="tx2"/>
                </a:solidFill>
              </a:rPr>
              <a:t>됐</a:t>
            </a:r>
            <a:r>
              <a:rPr lang="ko-KR" altLang="en-US" sz="1800" dirty="0" smtClean="0">
                <a:solidFill>
                  <a:schemeClr val="tx2"/>
                </a:solidFill>
              </a:rPr>
              <a:t>을 경우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 dirty="0" smtClean="0"/>
              <a:t>      </a:t>
            </a:r>
            <a:r>
              <a:rPr lang="en-US" altLang="ko-KR" sz="1800" dirty="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 smtClean="0"/>
              <a:t>     	</a:t>
            </a:r>
            <a:r>
              <a:rPr lang="en-US" altLang="ko-KR" sz="1800" dirty="0" err="1" smtClean="0"/>
              <a:t>TotalgetDBSearch</a:t>
            </a:r>
            <a:r>
              <a:rPr lang="en-US" altLang="ko-KR" sz="1800" dirty="0" smtClean="0"/>
              <a:t>(); </a:t>
            </a:r>
            <a:r>
              <a:rPr lang="en-US" altLang="ko-KR" sz="1800" dirty="0" smtClean="0">
                <a:solidFill>
                  <a:schemeClr val="tx2"/>
                </a:solidFill>
              </a:rPr>
              <a:t>// </a:t>
            </a:r>
            <a:r>
              <a:rPr lang="ko-KR" altLang="en-US" sz="1800" dirty="0" smtClean="0">
                <a:solidFill>
                  <a:schemeClr val="tx2"/>
                </a:solidFill>
              </a:rPr>
              <a:t>전체 검색 </a:t>
            </a:r>
            <a:r>
              <a:rPr lang="ko-KR" altLang="en-US" sz="1800" dirty="0" err="1" smtClean="0">
                <a:solidFill>
                  <a:schemeClr val="tx2"/>
                </a:solidFill>
              </a:rPr>
              <a:t>메소드를</a:t>
            </a:r>
            <a:r>
              <a:rPr lang="ko-KR" altLang="en-US" sz="1800" dirty="0" smtClean="0">
                <a:solidFill>
                  <a:schemeClr val="tx2"/>
                </a:solidFill>
              </a:rPr>
              <a:t> </a:t>
            </a:r>
            <a:r>
              <a:rPr lang="ko-KR" altLang="en-US" sz="1800" dirty="0" smtClean="0">
                <a:solidFill>
                  <a:schemeClr val="tx2"/>
                </a:solidFill>
              </a:rPr>
              <a:t>호출</a:t>
            </a:r>
            <a:endParaRPr lang="ko-KR" altLang="en-US" sz="18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 dirty="0" smtClean="0"/>
              <a:t>       </a:t>
            </a:r>
            <a:r>
              <a:rPr lang="en-US" altLang="ko-KR" sz="1800" dirty="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 smtClean="0"/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 smtClean="0"/>
              <a:t>}</a:t>
            </a:r>
          </a:p>
          <a:p>
            <a:pPr>
              <a:buNone/>
            </a:pP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84887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검색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 smtClean="0"/>
              <a:t>private void </a:t>
            </a:r>
            <a:r>
              <a:rPr lang="en-US" altLang="ko-KR" sz="1800" dirty="0" err="1" smtClean="0"/>
              <a:t>TotalgetDBSearch</a:t>
            </a:r>
            <a:r>
              <a:rPr lang="en-US" altLang="ko-KR" sz="1800" dirty="0" smtClean="0"/>
              <a:t>() {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 smtClean="0"/>
              <a:t>   Connection con = null;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 smtClean="0"/>
              <a:t>   Statement </a:t>
            </a:r>
            <a:r>
              <a:rPr lang="en-US" altLang="ko-KR" sz="1800" dirty="0" err="1" smtClean="0"/>
              <a:t>stmt</a:t>
            </a:r>
            <a:r>
              <a:rPr lang="en-US" altLang="ko-KR" sz="1800" dirty="0" smtClean="0"/>
              <a:t> = null;</a:t>
            </a:r>
          </a:p>
          <a:p>
            <a:pPr marL="0" indent="0" eaLnBrk="1" hangingPunct="1">
              <a:lnSpc>
                <a:spcPct val="80000"/>
              </a:lnSpc>
            </a:pPr>
            <a:endParaRPr lang="en-US" altLang="ko-KR" sz="1800" dirty="0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 smtClean="0"/>
              <a:t>   try  {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 smtClean="0"/>
              <a:t>      con = </a:t>
            </a:r>
            <a:r>
              <a:rPr lang="en-US" altLang="ko-KR" sz="1800" dirty="0" err="1" smtClean="0"/>
              <a:t>DriverManager.getConnection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url,user,pass</a:t>
            </a:r>
            <a:r>
              <a:rPr lang="en-US" altLang="ko-KR" sz="1800" dirty="0" smtClean="0"/>
              <a:t>);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</a:t>
            </a:r>
            <a:r>
              <a:rPr lang="en-US" altLang="ko-KR" sz="1800" dirty="0" err="1" smtClean="0"/>
              <a:t>con.setCatalog</a:t>
            </a:r>
            <a:r>
              <a:rPr lang="en-US" altLang="ko-KR" sz="1800" dirty="0" smtClean="0"/>
              <a:t>(“DBNAME");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 smtClean="0"/>
              <a:t>      </a:t>
            </a:r>
            <a:r>
              <a:rPr lang="en-US" altLang="ko-KR" sz="1800" dirty="0" err="1" smtClean="0"/>
              <a:t>stmt</a:t>
            </a:r>
            <a:r>
              <a:rPr lang="en-US" altLang="ko-KR" sz="1800" dirty="0" smtClean="0"/>
              <a:t> = </a:t>
            </a:r>
            <a:r>
              <a:rPr lang="en-US" altLang="ko-KR" sz="1800" dirty="0" err="1" smtClean="0"/>
              <a:t>con.createStatement</a:t>
            </a:r>
            <a:r>
              <a:rPr lang="en-US" altLang="ko-KR" sz="1800" dirty="0" smtClean="0"/>
              <a:t>();</a:t>
            </a:r>
          </a:p>
          <a:p>
            <a:pPr marL="0" indent="0" eaLnBrk="1" hangingPunct="1">
              <a:lnSpc>
                <a:spcPct val="80000"/>
              </a:lnSpc>
            </a:pPr>
            <a:endParaRPr lang="en-US" altLang="ko-KR" sz="1800" dirty="0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 smtClean="0"/>
              <a:t>      </a:t>
            </a:r>
            <a:r>
              <a:rPr lang="en-US" altLang="ko-KR" sz="1800" dirty="0" err="1" smtClean="0"/>
              <a:t>ResultSet</a:t>
            </a:r>
            <a:r>
              <a:rPr lang="en-US" altLang="ko-KR" sz="1800" dirty="0" smtClean="0"/>
              <a:t> result = </a:t>
            </a:r>
            <a:r>
              <a:rPr lang="en-US" altLang="ko-KR" sz="1800" dirty="0" err="1" smtClean="0"/>
              <a:t>stmt.executeQuery</a:t>
            </a:r>
            <a:r>
              <a:rPr lang="en-US" altLang="ko-KR" sz="1800" dirty="0" smtClean="0"/>
              <a:t>("SELECT * FROM customer</a:t>
            </a:r>
            <a:r>
              <a:rPr lang="en-US" altLang="ko-KR" sz="1800" dirty="0" smtClean="0"/>
              <a:t>");//</a:t>
            </a:r>
            <a:r>
              <a:rPr lang="ko-KR" altLang="en-US" sz="1800" dirty="0" smtClean="0"/>
              <a:t>데이터를 받아옴</a:t>
            </a:r>
            <a:endParaRPr lang="en-US" altLang="ko-KR" sz="1800" dirty="0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 smtClean="0"/>
              <a:t>     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 smtClean="0">
                <a:solidFill>
                  <a:srgbClr val="0070C0"/>
                </a:solidFill>
              </a:rPr>
              <a:t>      // </a:t>
            </a:r>
            <a:r>
              <a:rPr lang="ko-KR" altLang="en-US" sz="1600" dirty="0" smtClean="0">
                <a:solidFill>
                  <a:srgbClr val="0070C0"/>
                </a:solidFill>
              </a:rPr>
              <a:t>여기부터 아래 세 번째 까지는 검색 버튼이 클릭될 때 마다 결과 창에 새로운 검색                        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 smtClean="0">
                <a:solidFill>
                  <a:srgbClr val="0070C0"/>
                </a:solidFill>
              </a:rPr>
              <a:t>           </a:t>
            </a:r>
            <a:r>
              <a:rPr lang="ko-KR" altLang="en-US" sz="1600" dirty="0" smtClean="0">
                <a:solidFill>
                  <a:srgbClr val="0070C0"/>
                </a:solidFill>
              </a:rPr>
              <a:t>결과를 보여주기 위하여 이전에 검색한 결과를 지우기 위한 </a:t>
            </a:r>
            <a:r>
              <a:rPr lang="ko-KR" altLang="en-US" sz="1600" dirty="0" smtClean="0">
                <a:solidFill>
                  <a:srgbClr val="0070C0"/>
                </a:solidFill>
              </a:rPr>
              <a:t>작업이다 </a:t>
            </a:r>
            <a:r>
              <a:rPr lang="ko-KR" altLang="en-US" sz="1600" dirty="0" err="1" smtClean="0"/>
              <a:t>전에있던</a:t>
            </a:r>
            <a:r>
              <a:rPr lang="ko-KR" altLang="en-US" sz="1600" dirty="0" smtClean="0"/>
              <a:t> 값을 지워야 선택을 </a:t>
            </a:r>
            <a:r>
              <a:rPr lang="ko-KR" altLang="en-US" sz="1600" dirty="0" err="1" smtClean="0"/>
              <a:t>했을때</a:t>
            </a:r>
            <a:r>
              <a:rPr lang="ko-KR" altLang="en-US" sz="1600" smtClean="0"/>
              <a:t> 새로운 값만 나오기 때문에 지워주는 부분</a:t>
            </a:r>
            <a:r>
              <a:rPr lang="en-US" altLang="ko-KR" sz="1600" smtClean="0">
                <a:solidFill>
                  <a:srgbClr val="0070C0"/>
                </a:solidFill>
              </a:rPr>
              <a:t>. </a:t>
            </a:r>
            <a:endParaRPr lang="en-US" altLang="ko-KR" sz="1500" dirty="0" smtClean="0">
              <a:solidFill>
                <a:schemeClr val="folHlink"/>
              </a:solidFill>
            </a:endParaRP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 smtClean="0"/>
              <a:t>      String count = </a:t>
            </a:r>
            <a:r>
              <a:rPr lang="en-US" altLang="ko-KR" sz="1800" dirty="0" err="1" smtClean="0"/>
              <a:t>Area.getText</a:t>
            </a:r>
            <a:r>
              <a:rPr lang="en-US" altLang="ko-KR" sz="1800" dirty="0" smtClean="0"/>
              <a:t>(); </a:t>
            </a:r>
            <a:r>
              <a:rPr lang="en-US" altLang="ko-KR" sz="1800" dirty="0" smtClean="0"/>
              <a:t>//</a:t>
            </a:r>
            <a:endParaRPr lang="en-US" altLang="ko-KR" sz="1800" dirty="0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 smtClean="0"/>
              <a:t>     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c = </a:t>
            </a:r>
            <a:r>
              <a:rPr lang="en-US" altLang="ko-KR" sz="1800" dirty="0" err="1" smtClean="0"/>
              <a:t>count.length</a:t>
            </a:r>
            <a:r>
              <a:rPr lang="en-US" altLang="ko-KR" sz="1800" dirty="0" smtClean="0"/>
              <a:t>();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 smtClean="0"/>
              <a:t>      </a:t>
            </a:r>
            <a:r>
              <a:rPr lang="en-US" altLang="ko-KR" sz="1800" dirty="0" err="1" smtClean="0"/>
              <a:t>Area.replaceText</a:t>
            </a:r>
            <a:r>
              <a:rPr lang="en-US" altLang="ko-KR" sz="1800" dirty="0" smtClean="0"/>
              <a:t>(" ",0,c);</a:t>
            </a:r>
            <a:r>
              <a:rPr lang="en-US" altLang="ko-KR" sz="1050" dirty="0" smtClean="0"/>
              <a:t>      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050" dirty="0" smtClean="0"/>
              <a:t>                                                </a:t>
            </a: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4807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/>
              <a:t>while(</a:t>
            </a:r>
            <a:r>
              <a:rPr lang="en-US" altLang="ko-KR" sz="2000" dirty="0" err="1" smtClean="0"/>
              <a:t>result.next</a:t>
            </a:r>
            <a:r>
              <a:rPr lang="en-US" altLang="ko-KR" sz="2000" dirty="0" smtClean="0"/>
              <a:t>())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/>
              <a:t>   String Name = </a:t>
            </a:r>
            <a:r>
              <a:rPr lang="en-US" altLang="ko-KR" sz="2000" dirty="0" err="1" smtClean="0"/>
              <a:t>result.getString</a:t>
            </a:r>
            <a:r>
              <a:rPr lang="en-US" altLang="ko-KR" sz="2000" dirty="0" smtClean="0"/>
              <a:t>(1);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/>
              <a:t>   String age =  </a:t>
            </a:r>
            <a:r>
              <a:rPr lang="en-US" altLang="ko-KR" sz="2000" dirty="0" err="1" smtClean="0"/>
              <a:t>Integer.toString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result.getInt</a:t>
            </a:r>
            <a:r>
              <a:rPr lang="en-US" altLang="ko-KR" sz="2000" dirty="0" smtClean="0"/>
              <a:t>(2));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/>
              <a:t>   String sex = </a:t>
            </a:r>
            <a:r>
              <a:rPr lang="en-US" altLang="ko-KR" sz="2000" dirty="0" err="1" smtClean="0"/>
              <a:t>result.getString</a:t>
            </a:r>
            <a:r>
              <a:rPr lang="en-US" altLang="ko-KR" sz="2000" dirty="0" smtClean="0"/>
              <a:t>(3);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/>
              <a:t>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/>
              <a:t>   String value = "</a:t>
            </a:r>
            <a:r>
              <a:rPr lang="ko-KR" altLang="en-US" sz="2000" dirty="0" smtClean="0"/>
              <a:t>이름 </a:t>
            </a:r>
            <a:r>
              <a:rPr lang="en-US" altLang="ko-KR" sz="2000" dirty="0" smtClean="0"/>
              <a:t>: " +Name+ " </a:t>
            </a:r>
            <a:r>
              <a:rPr lang="ko-KR" altLang="en-US" sz="2000" dirty="0" smtClean="0"/>
              <a:t>나이 </a:t>
            </a:r>
            <a:r>
              <a:rPr lang="en-US" altLang="ko-KR" sz="2000" dirty="0" smtClean="0"/>
              <a:t>: " +age+ " </a:t>
            </a:r>
            <a:r>
              <a:rPr lang="ko-KR" altLang="en-US" sz="2000" dirty="0" smtClean="0"/>
              <a:t>성별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latin typeface="Arial" charset="0"/>
              </a:rPr>
              <a:t>“</a:t>
            </a:r>
            <a:r>
              <a:rPr lang="en-US" altLang="ko-KR" sz="2000" dirty="0" smtClean="0"/>
              <a:t> +sex+ "\n"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>
                <a:solidFill>
                  <a:schemeClr val="folHlink"/>
                </a:solidFill>
              </a:rPr>
              <a:t>  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index = </a:t>
            </a:r>
            <a:r>
              <a:rPr lang="en-US" altLang="ko-KR" sz="2000" dirty="0" err="1"/>
              <a:t>Area.getText</a:t>
            </a:r>
            <a:r>
              <a:rPr lang="en-US" altLang="ko-KR" sz="2000" dirty="0"/>
              <a:t>().length();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>
                <a:solidFill>
                  <a:schemeClr val="folHlink"/>
                </a:solidFill>
              </a:rPr>
              <a:t>   </a:t>
            </a:r>
            <a:r>
              <a:rPr lang="en-US" altLang="ko-KR" sz="2000" dirty="0" err="1" smtClean="0"/>
              <a:t>Area.insertText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value,index</a:t>
            </a:r>
            <a:r>
              <a:rPr lang="en-US" altLang="ko-KR" sz="2000" dirty="0" smtClean="0"/>
              <a:t>); </a:t>
            </a:r>
            <a:r>
              <a:rPr lang="en-US" altLang="ko-KR" sz="1800" dirty="0" smtClean="0">
                <a:solidFill>
                  <a:srgbClr val="0070C0"/>
                </a:solidFill>
              </a:rPr>
              <a:t>// </a:t>
            </a:r>
            <a:r>
              <a:rPr lang="ko-KR" altLang="en-US" sz="1800" dirty="0" err="1" smtClean="0">
                <a:solidFill>
                  <a:srgbClr val="0070C0"/>
                </a:solidFill>
              </a:rPr>
              <a:t>결과창에</a:t>
            </a:r>
            <a:r>
              <a:rPr lang="ko-KR" altLang="en-US" sz="1800" dirty="0" smtClean="0">
                <a:solidFill>
                  <a:srgbClr val="0070C0"/>
                </a:solidFill>
              </a:rPr>
              <a:t> 결과값 추가</a:t>
            </a:r>
            <a:endParaRPr lang="ko-KR" altLang="en-US" sz="2000" dirty="0" smtClean="0">
              <a:solidFill>
                <a:srgbClr val="0070C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con.close</a:t>
            </a:r>
            <a:r>
              <a:rPr lang="en-US" altLang="ko-KR" sz="2000" dirty="0" smtClean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stmt.close</a:t>
            </a:r>
            <a:r>
              <a:rPr lang="en-US" altLang="ko-KR" sz="2000" dirty="0" smtClean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/>
              <a:t>   }catch(Exception </a:t>
            </a:r>
            <a:r>
              <a:rPr lang="en-US" altLang="ko-KR" sz="2000" dirty="0" err="1" smtClean="0"/>
              <a:t>ee</a:t>
            </a:r>
            <a:r>
              <a:rPr lang="en-US" altLang="ko-KR" sz="2000" dirty="0" smtClean="0"/>
              <a:t>) {</a:t>
            </a:r>
            <a:r>
              <a:rPr lang="en-US" altLang="ko-KR" sz="2000" dirty="0" err="1" smtClean="0"/>
              <a:t>System.out.println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ee</a:t>
            </a:r>
            <a:r>
              <a:rPr lang="en-US" altLang="ko-KR" sz="2000" dirty="0" smtClean="0"/>
              <a:t>);}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/>
              <a:t> } // try-end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/>
              <a:t>} // end</a:t>
            </a:r>
          </a:p>
          <a:p>
            <a:pPr>
              <a:buNone/>
            </a:pPr>
            <a:endParaRPr lang="ko-KR" altLang="en-US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68174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이름 검색의 질의처리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/>
              <a:t>private void </a:t>
            </a:r>
            <a:r>
              <a:rPr lang="en-US" altLang="ko-KR" sz="2000" dirty="0" err="1" smtClean="0"/>
              <a:t>NamegetDBSearch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solidFill>
                  <a:schemeClr val="hlink"/>
                </a:solidFill>
              </a:rPr>
              <a:t>String n</a:t>
            </a:r>
            <a:r>
              <a:rPr lang="en-US" altLang="ko-KR" sz="2000" dirty="0" smtClean="0"/>
              <a:t>) // </a:t>
            </a:r>
            <a:r>
              <a:rPr lang="ko-KR" altLang="en-US" sz="2000" dirty="0" smtClean="0"/>
              <a:t>이름 검색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2000" dirty="0" smtClean="0"/>
              <a:t>   </a:t>
            </a:r>
            <a:r>
              <a:rPr lang="ko-KR" altLang="en-US" sz="2000" dirty="0" smtClean="0">
                <a:solidFill>
                  <a:schemeClr val="tx2"/>
                </a:solidFill>
              </a:rPr>
              <a:t> </a:t>
            </a:r>
            <a:r>
              <a:rPr lang="en-US" altLang="ko-KR" sz="2000" dirty="0" smtClean="0">
                <a:solidFill>
                  <a:srgbClr val="0070C0"/>
                </a:solidFill>
              </a:rPr>
              <a:t>// </a:t>
            </a:r>
            <a:r>
              <a:rPr lang="ko-KR" altLang="en-US" sz="2000" dirty="0" smtClean="0">
                <a:solidFill>
                  <a:srgbClr val="0070C0"/>
                </a:solidFill>
              </a:rPr>
              <a:t>사용자가 입력한 이름을 값으로 받는다</a:t>
            </a:r>
            <a:r>
              <a:rPr lang="en-US" altLang="ko-KR" sz="2000" dirty="0" smtClean="0">
                <a:solidFill>
                  <a:srgbClr val="0070C0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/>
              <a:t>  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/>
              <a:t>	Connection con = null;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/>
              <a:t>	Statement stmt = null;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/>
              <a:t>	try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/>
              <a:t>	con = </a:t>
            </a:r>
            <a:r>
              <a:rPr lang="en-US" altLang="ko-KR" sz="2000" dirty="0" err="1" smtClean="0"/>
              <a:t>DriverManager.getConnection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url,user,pass</a:t>
            </a:r>
            <a:r>
              <a:rPr lang="en-US" altLang="ko-KR" sz="2000" dirty="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con.setCatalog</a:t>
            </a:r>
            <a:r>
              <a:rPr lang="en-US" altLang="ko-KR" sz="2000" dirty="0"/>
              <a:t>("testing");</a:t>
            </a:r>
            <a:endParaRPr lang="en-US" altLang="ko-KR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/>
              <a:t>	stmt = </a:t>
            </a:r>
            <a:r>
              <a:rPr lang="en-US" altLang="ko-KR" sz="2000" dirty="0" err="1" smtClean="0"/>
              <a:t>con.createStatement</a:t>
            </a:r>
            <a:r>
              <a:rPr lang="en-US" altLang="ko-KR" sz="2000" dirty="0" smtClean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ResultSet</a:t>
            </a:r>
            <a:r>
              <a:rPr lang="en-US" altLang="ko-KR" sz="2000" dirty="0" smtClean="0"/>
              <a:t> result =  </a:t>
            </a:r>
            <a:r>
              <a:rPr lang="en-US" altLang="ko-KR" sz="2000" dirty="0" err="1" smtClean="0">
                <a:solidFill>
                  <a:srgbClr val="6666FF"/>
                </a:solidFill>
              </a:rPr>
              <a:t>stmt.executeQuery</a:t>
            </a:r>
            <a:r>
              <a:rPr lang="en-US" altLang="ko-KR" sz="2000" dirty="0" smtClean="0">
                <a:solidFill>
                  <a:srgbClr val="6666FF"/>
                </a:solidFill>
              </a:rPr>
              <a:t>("SELECT * FROM 			          customer WHERE  name ='"+</a:t>
            </a:r>
            <a:r>
              <a:rPr lang="en-US" altLang="ko-KR" sz="2000" dirty="0" smtClean="0">
                <a:solidFill>
                  <a:schemeClr val="hlink"/>
                </a:solidFill>
              </a:rPr>
              <a:t>n</a:t>
            </a:r>
            <a:r>
              <a:rPr lang="en-US" altLang="ko-KR" sz="2000" dirty="0" smtClean="0">
                <a:solidFill>
                  <a:srgbClr val="6666FF"/>
                </a:solidFill>
              </a:rPr>
              <a:t>+"'");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	………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b="1" dirty="0" smtClean="0"/>
          </a:p>
          <a:p>
            <a:pPr>
              <a:buNone/>
            </a:pPr>
            <a:endParaRPr lang="ko-KR" altLang="en-US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76877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Insert Method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268760"/>
            <a:ext cx="8353425" cy="49688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private void Insert(</a:t>
            </a:r>
            <a:r>
              <a:rPr lang="en-US" altLang="ko-KR" sz="1600" dirty="0">
                <a:solidFill>
                  <a:schemeClr val="hlink"/>
                </a:solidFill>
              </a:rPr>
              <a:t>String name, </a:t>
            </a:r>
            <a:r>
              <a:rPr lang="en-US" altLang="ko-KR" sz="1600" dirty="0" err="1">
                <a:solidFill>
                  <a:schemeClr val="hlink"/>
                </a:solidFill>
              </a:rPr>
              <a:t>int</a:t>
            </a:r>
            <a:r>
              <a:rPr lang="en-US" altLang="ko-KR" sz="1600" dirty="0">
                <a:solidFill>
                  <a:schemeClr val="hlink"/>
                </a:solidFill>
              </a:rPr>
              <a:t> age, String sex</a:t>
            </a:r>
            <a:r>
              <a:rPr lang="en-US" altLang="ko-KR" sz="1600" dirty="0"/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try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   Connection con;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   Statement </a:t>
            </a:r>
            <a:r>
              <a:rPr lang="en-US" altLang="ko-KR" sz="1400" dirty="0" err="1"/>
              <a:t>stmt</a:t>
            </a:r>
            <a:r>
              <a:rPr lang="en-US" altLang="ko-KR" sz="1400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   </a:t>
            </a:r>
            <a:r>
              <a:rPr lang="en-US" altLang="ko-KR" sz="1400" dirty="0">
                <a:solidFill>
                  <a:schemeClr val="hlink"/>
                </a:solidFill>
              </a:rPr>
              <a:t>// Connection </a:t>
            </a:r>
            <a:r>
              <a:rPr lang="ko-KR" altLang="en-US" sz="1400" dirty="0">
                <a:solidFill>
                  <a:schemeClr val="hlink"/>
                </a:solidFill>
              </a:rPr>
              <a:t>객체를 사용하여 </a:t>
            </a:r>
            <a:r>
              <a:rPr lang="en-US" altLang="ko-KR" sz="1400" dirty="0">
                <a:solidFill>
                  <a:schemeClr val="hlink"/>
                </a:solidFill>
              </a:rPr>
              <a:t>DB</a:t>
            </a:r>
            <a:r>
              <a:rPr lang="ko-KR" altLang="en-US" sz="1400" dirty="0">
                <a:solidFill>
                  <a:schemeClr val="hlink"/>
                </a:solidFill>
              </a:rPr>
              <a:t>에 연결을 설정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 dirty="0"/>
              <a:t>   </a:t>
            </a:r>
            <a:r>
              <a:rPr lang="en-US" altLang="ko-KR" sz="1400" dirty="0"/>
              <a:t>con = </a:t>
            </a:r>
            <a:r>
              <a:rPr lang="en-US" altLang="ko-KR" sz="1400" dirty="0" err="1"/>
              <a:t>DriverManager.getConnection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url,user,pass</a:t>
            </a:r>
            <a:r>
              <a:rPr lang="en-US" altLang="ko-KR" sz="1400" dirty="0" smtClean="0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con.setCatalog</a:t>
            </a:r>
            <a:r>
              <a:rPr lang="en-US" altLang="ko-KR" sz="1400" dirty="0" smtClean="0"/>
              <a:t>(“DBNAME");</a:t>
            </a:r>
            <a:endParaRPr lang="en-US" altLang="ko-KR" sz="14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>
                <a:solidFill>
                  <a:schemeClr val="hlink"/>
                </a:solidFill>
              </a:rPr>
              <a:t>   //</a:t>
            </a:r>
            <a:r>
              <a:rPr lang="ko-KR" altLang="en-US" sz="1400" dirty="0" err="1">
                <a:solidFill>
                  <a:schemeClr val="hlink"/>
                </a:solidFill>
              </a:rPr>
              <a:t>질의문을</a:t>
            </a:r>
            <a:r>
              <a:rPr lang="ko-KR" altLang="en-US" sz="1400" dirty="0">
                <a:solidFill>
                  <a:schemeClr val="hlink"/>
                </a:solidFill>
              </a:rPr>
              <a:t> 작성하기 위하여 </a:t>
            </a:r>
            <a:r>
              <a:rPr lang="en-US" altLang="ko-KR" sz="1400" dirty="0">
                <a:solidFill>
                  <a:schemeClr val="hlink"/>
                </a:solidFill>
              </a:rPr>
              <a:t>Statement  </a:t>
            </a:r>
            <a:r>
              <a:rPr lang="ko-KR" altLang="en-US" sz="1400" dirty="0">
                <a:solidFill>
                  <a:schemeClr val="hlink"/>
                </a:solidFill>
              </a:rPr>
              <a:t>객체를 생성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 dirty="0"/>
              <a:t>   </a:t>
            </a:r>
            <a:r>
              <a:rPr lang="en-US" altLang="ko-KR" sz="1400" dirty="0" err="1"/>
              <a:t>stmt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con.createStatement</a:t>
            </a:r>
            <a:r>
              <a:rPr lang="en-US" altLang="ko-KR" sz="1400" dirty="0"/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>
                <a:solidFill>
                  <a:schemeClr val="hlink"/>
                </a:solidFill>
              </a:rPr>
              <a:t>   // </a:t>
            </a:r>
            <a:r>
              <a:rPr lang="ko-KR" altLang="en-US" sz="1400" dirty="0">
                <a:solidFill>
                  <a:schemeClr val="hlink"/>
                </a:solidFill>
              </a:rPr>
              <a:t>생성된 테이블에 값을 삽입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 dirty="0"/>
              <a:t> </a:t>
            </a:r>
            <a:r>
              <a:rPr lang="ko-KR" altLang="en-US" sz="1600" b="1" dirty="0"/>
              <a:t>  </a:t>
            </a:r>
            <a:r>
              <a:rPr lang="en-US" altLang="ko-KR" sz="1600" b="1" dirty="0" err="1"/>
              <a:t>stmt.executeUpdate</a:t>
            </a:r>
            <a:r>
              <a:rPr lang="en-US" altLang="ko-KR" sz="1600" b="1" dirty="0"/>
              <a:t>(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b="1" dirty="0"/>
              <a:t>    "</a:t>
            </a:r>
            <a:r>
              <a:rPr lang="en-US" altLang="ko-KR" sz="1600" b="1" dirty="0">
                <a:solidFill>
                  <a:schemeClr val="folHlink"/>
                </a:solidFill>
              </a:rPr>
              <a:t>INSERT INTO customer VALUES(' "+name+" ', ' "+age+" ',' "+sex+" ')"</a:t>
            </a:r>
            <a:r>
              <a:rPr lang="en-US" altLang="ko-KR" sz="1600" b="1" dirty="0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   </a:t>
            </a:r>
            <a:r>
              <a:rPr lang="en-US" altLang="ko-KR" sz="1400" dirty="0">
                <a:solidFill>
                  <a:schemeClr val="hlink"/>
                </a:solidFill>
              </a:rPr>
              <a:t>// </a:t>
            </a:r>
            <a:r>
              <a:rPr lang="en-US" altLang="ko-KR" sz="1400" dirty="0" err="1">
                <a:solidFill>
                  <a:schemeClr val="hlink"/>
                </a:solidFill>
              </a:rPr>
              <a:t>Statement,Connection</a:t>
            </a:r>
            <a:r>
              <a:rPr lang="en-US" altLang="ko-KR" sz="1400" dirty="0">
                <a:solidFill>
                  <a:schemeClr val="hlink"/>
                </a:solidFill>
              </a:rPr>
              <a:t> </a:t>
            </a:r>
            <a:r>
              <a:rPr lang="ko-KR" altLang="en-US" sz="1400" dirty="0">
                <a:solidFill>
                  <a:schemeClr val="hlink"/>
                </a:solidFill>
              </a:rPr>
              <a:t>객체를 닫음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400" dirty="0"/>
              <a:t>   </a:t>
            </a:r>
            <a:r>
              <a:rPr lang="en-US" altLang="ko-KR" sz="1400" dirty="0" err="1"/>
              <a:t>stmt.close</a:t>
            </a:r>
            <a:r>
              <a:rPr lang="en-US" altLang="ko-KR" sz="1400" dirty="0"/>
              <a:t>();</a:t>
            </a:r>
            <a:endParaRPr lang="en-US" altLang="ko-KR" sz="1400" dirty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   </a:t>
            </a:r>
            <a:r>
              <a:rPr lang="en-US" altLang="ko-KR" sz="1400" dirty="0" err="1"/>
              <a:t>con.close</a:t>
            </a:r>
            <a:r>
              <a:rPr lang="en-US" altLang="ko-KR" sz="1400" dirty="0"/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}catch(</a:t>
            </a:r>
            <a:r>
              <a:rPr lang="en-US" altLang="ko-KR" sz="1400" dirty="0" err="1"/>
              <a:t>SQLException</a:t>
            </a:r>
            <a:r>
              <a:rPr lang="en-US" altLang="ko-KR" sz="1400" dirty="0"/>
              <a:t> se){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System.err.println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se.getMessage</a:t>
            </a:r>
            <a:r>
              <a:rPr lang="en-US" altLang="ko-KR" sz="1400" dirty="0"/>
              <a:t>());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698571" y="4529612"/>
            <a:ext cx="7257805" cy="267540"/>
          </a:xfrm>
          <a:prstGeom prst="rect">
            <a:avLst/>
          </a:prstGeom>
          <a:noFill/>
          <a:ln w="571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57349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3182648224"/>
              </p:ext>
            </p:extLst>
          </p:nvPr>
        </p:nvGraphicFramePr>
        <p:xfrm>
          <a:off x="4975225" y="1798886"/>
          <a:ext cx="4133850" cy="2062162"/>
        </p:xfrm>
        <a:graphic>
          <a:graphicData uri="http://schemas.openxmlformats.org/presentationml/2006/ole">
            <p:oleObj spid="_x0000_s4101" name="비트맵 이미지" r:id="rId4" imgW="4944165" imgH="2467319" progId="PBrush">
              <p:embed/>
            </p:oleObj>
          </a:graphicData>
        </a:graphic>
      </p:graphicFrame>
      <p:sp>
        <p:nvSpPr>
          <p:cNvPr id="57352" name="Line 8"/>
          <p:cNvSpPr>
            <a:spLocks noChangeShapeType="1"/>
          </p:cNvSpPr>
          <p:nvPr/>
        </p:nvSpPr>
        <p:spPr bwMode="auto">
          <a:xfrm flipH="1" flipV="1">
            <a:off x="2771800" y="1556792"/>
            <a:ext cx="4321150" cy="6482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 flipH="1" flipV="1">
            <a:off x="3635896" y="1556792"/>
            <a:ext cx="3744392" cy="6482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 flipH="1" flipV="1">
            <a:off x="4327472" y="1556792"/>
            <a:ext cx="3197277" cy="6482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326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웹</a:t>
            </a:r>
            <a:r>
              <a:rPr lang="en-US" altLang="ko-KR" dirty="0" smtClean="0"/>
              <a:t>(Web) </a:t>
            </a:r>
            <a:r>
              <a:rPr lang="ko-KR" altLang="en-US" dirty="0" smtClean="0"/>
              <a:t>환경에서 데이터베이스 시스템을 연동하는 방법은 다음과 같다</a:t>
            </a:r>
          </a:p>
          <a:p>
            <a:pPr eaLnBrk="1" hangingPunct="1"/>
            <a:endParaRPr lang="ko-KR" altLang="en-US" dirty="0" smtClean="0"/>
          </a:p>
          <a:p>
            <a:pPr lvl="1" eaLnBrk="1" hangingPunct="1"/>
            <a:r>
              <a:rPr lang="en-US" altLang="ko-KR" dirty="0" smtClean="0"/>
              <a:t>Server ↔ Client </a:t>
            </a:r>
            <a:r>
              <a:rPr lang="ko-KR" altLang="en-US" dirty="0" smtClean="0"/>
              <a:t>구조의 통신 </a:t>
            </a:r>
            <a:r>
              <a:rPr lang="en-US" altLang="ko-KR" dirty="0" smtClean="0"/>
              <a:t>(2-Tier) </a:t>
            </a:r>
          </a:p>
          <a:p>
            <a:pPr lvl="1" eaLnBrk="1" hangingPunct="1"/>
            <a:r>
              <a:rPr lang="en-US" altLang="ko-KR" dirty="0" smtClean="0"/>
              <a:t>Server ↔ Middleware ↔ Client </a:t>
            </a:r>
            <a:r>
              <a:rPr lang="ko-KR" altLang="en-US" dirty="0" smtClean="0"/>
              <a:t>구조의 통신 </a:t>
            </a:r>
            <a:r>
              <a:rPr lang="en-US" altLang="ko-KR" dirty="0" smtClean="0"/>
              <a:t>(3-Tier) 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26892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삭제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633538"/>
            <a:ext cx="6552728" cy="3590925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527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삭제 결과 확인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652588"/>
            <a:ext cx="6552728" cy="400866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1537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Customer_Delete Method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484313"/>
            <a:ext cx="8604250" cy="51847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void </a:t>
            </a:r>
            <a:r>
              <a:rPr lang="en-US" altLang="ko-KR" sz="1600" dirty="0" err="1"/>
              <a:t>customer_Delete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chemeClr val="hlink"/>
                </a:solidFill>
              </a:rPr>
              <a:t>String r</a:t>
            </a:r>
            <a:r>
              <a:rPr lang="en-US" altLang="ko-KR" sz="1600" dirty="0"/>
              <a:t>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6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  try{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    	 Connection con;       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      Statement </a:t>
            </a:r>
            <a:r>
              <a:rPr lang="en-US" altLang="ko-KR" sz="1600" dirty="0" err="1"/>
              <a:t>stmt</a:t>
            </a:r>
            <a:r>
              <a:rPr lang="en-US" altLang="ko-KR" sz="1600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      con = </a:t>
            </a:r>
            <a:r>
              <a:rPr lang="en-US" altLang="ko-KR" sz="1600" dirty="0" err="1"/>
              <a:t>DriverManager.getConnection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url,user,pass</a:t>
            </a:r>
            <a:r>
              <a:rPr lang="en-US" altLang="ko-KR" sz="1600" dirty="0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 smtClean="0"/>
              <a:t>      </a:t>
            </a:r>
            <a:r>
              <a:rPr lang="en-US" altLang="ko-KR" sz="1600" dirty="0" err="1"/>
              <a:t>con.setCatalog</a:t>
            </a:r>
            <a:r>
              <a:rPr lang="en-US" altLang="ko-KR" sz="1600" dirty="0"/>
              <a:t>(“DBNAME");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 smtClean="0"/>
              <a:t>      </a:t>
            </a:r>
            <a:r>
              <a:rPr lang="en-US" altLang="ko-KR" sz="1600" dirty="0">
                <a:solidFill>
                  <a:schemeClr val="hlink"/>
                </a:solidFill>
              </a:rPr>
              <a:t>// </a:t>
            </a:r>
            <a:r>
              <a:rPr lang="ko-KR" altLang="en-US" sz="1600" dirty="0">
                <a:solidFill>
                  <a:schemeClr val="hlink"/>
                </a:solidFill>
              </a:rPr>
              <a:t>연결된 </a:t>
            </a:r>
            <a:r>
              <a:rPr lang="en-US" altLang="ko-KR" sz="1600" dirty="0">
                <a:solidFill>
                  <a:schemeClr val="hlink"/>
                </a:solidFill>
              </a:rPr>
              <a:t>DB</a:t>
            </a:r>
            <a:r>
              <a:rPr lang="ko-KR" altLang="en-US" sz="1600" dirty="0">
                <a:solidFill>
                  <a:schemeClr val="hlink"/>
                </a:solidFill>
              </a:rPr>
              <a:t>에서 </a:t>
            </a:r>
            <a:r>
              <a:rPr lang="ko-KR" altLang="en-US" sz="1600" dirty="0" err="1">
                <a:solidFill>
                  <a:schemeClr val="hlink"/>
                </a:solidFill>
              </a:rPr>
              <a:t>질의문을</a:t>
            </a:r>
            <a:r>
              <a:rPr lang="ko-KR" altLang="en-US" sz="1600" dirty="0">
                <a:solidFill>
                  <a:schemeClr val="hlink"/>
                </a:solidFill>
              </a:rPr>
              <a:t> 작성하기 위하여 </a:t>
            </a:r>
            <a:r>
              <a:rPr lang="en-US" altLang="ko-KR" sz="1600" dirty="0">
                <a:solidFill>
                  <a:schemeClr val="hlink"/>
                </a:solidFill>
              </a:rPr>
              <a:t>Statement </a:t>
            </a:r>
            <a:r>
              <a:rPr lang="ko-KR" altLang="en-US" sz="1600" dirty="0">
                <a:solidFill>
                  <a:schemeClr val="hlink"/>
                </a:solidFill>
              </a:rPr>
              <a:t>객체를 </a:t>
            </a:r>
            <a:r>
              <a:rPr lang="ko-KR" altLang="en-US" sz="1600" dirty="0" smtClean="0">
                <a:solidFill>
                  <a:schemeClr val="hlink"/>
                </a:solidFill>
              </a:rPr>
              <a:t>생성</a:t>
            </a:r>
            <a:endParaRPr lang="en-US" altLang="ko-KR" sz="1600" dirty="0" smtClean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ko-KR" sz="1600" b="1" dirty="0" smtClean="0"/>
              <a:t>      </a:t>
            </a:r>
            <a:r>
              <a:rPr lang="en-US" altLang="ko-KR" sz="1600" b="1" dirty="0" err="1" smtClean="0"/>
              <a:t>stmt</a:t>
            </a:r>
            <a:r>
              <a:rPr lang="en-US" altLang="ko-KR" sz="1600" b="1" dirty="0" smtClean="0"/>
              <a:t> </a:t>
            </a:r>
            <a:r>
              <a:rPr lang="en-US" altLang="ko-KR" sz="1600" b="1" dirty="0"/>
              <a:t>= </a:t>
            </a:r>
            <a:r>
              <a:rPr lang="en-US" altLang="ko-KR" sz="1600" b="1" dirty="0" err="1"/>
              <a:t>con.createStatement</a:t>
            </a:r>
            <a:r>
              <a:rPr lang="en-US" altLang="ko-KR" sz="1600" b="1" dirty="0"/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b="1" dirty="0"/>
              <a:t>      </a:t>
            </a:r>
            <a:r>
              <a:rPr lang="en-US" altLang="ko-KR" sz="1600" b="1" dirty="0" err="1"/>
              <a:t>stmt.executeUpdate</a:t>
            </a:r>
            <a:r>
              <a:rPr lang="en-US" altLang="ko-KR" sz="1600" b="1" dirty="0"/>
              <a:t>("</a:t>
            </a:r>
            <a:r>
              <a:rPr lang="en-US" altLang="ko-KR" sz="1600" b="1" dirty="0">
                <a:solidFill>
                  <a:schemeClr val="folHlink"/>
                </a:solidFill>
              </a:rPr>
              <a:t>delete from customer where name = ' "+r+" '</a:t>
            </a:r>
            <a:r>
              <a:rPr lang="en-US" altLang="ko-KR" sz="1600" b="1" dirty="0"/>
              <a:t> 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stmt.close</a:t>
            </a:r>
            <a:r>
              <a:rPr lang="en-US" altLang="ko-KR" sz="1600" dirty="0"/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con.close</a:t>
            </a:r>
            <a:r>
              <a:rPr lang="en-US" altLang="ko-KR" sz="1600" dirty="0"/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  }catch(</a:t>
            </a:r>
            <a:r>
              <a:rPr lang="en-US" altLang="ko-KR" sz="1600" dirty="0" err="1"/>
              <a:t>SQLException</a:t>
            </a:r>
            <a:r>
              <a:rPr lang="en-US" altLang="ko-KR" sz="1600" dirty="0"/>
              <a:t> se){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     	</a:t>
            </a:r>
            <a:r>
              <a:rPr lang="en-US" altLang="ko-KR" sz="1600" dirty="0" err="1"/>
              <a:t>System.err.println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se.getMessage</a:t>
            </a:r>
            <a:r>
              <a:rPr lang="en-US" altLang="ko-KR" sz="1600" dirty="0"/>
              <a:t>());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/>
              <a:t>}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684213" y="3356992"/>
            <a:ext cx="7560195" cy="864865"/>
          </a:xfrm>
          <a:prstGeom prst="rect">
            <a:avLst/>
          </a:prstGeom>
          <a:noFill/>
          <a:ln w="571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70661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4716463" y="4221163"/>
          <a:ext cx="4133850" cy="2051050"/>
        </p:xfrm>
        <a:graphic>
          <a:graphicData uri="http://schemas.openxmlformats.org/presentationml/2006/ole">
            <p:oleObj spid="_x0000_s5125" name="비트맵 이미지" r:id="rId4" imgW="4933333" imgH="2448267" progId="PBrush">
              <p:embed/>
            </p:oleObj>
          </a:graphicData>
        </a:graphic>
      </p:graphicFrame>
      <p:sp>
        <p:nvSpPr>
          <p:cNvPr id="70663" name="Line 7"/>
          <p:cNvSpPr>
            <a:spLocks noChangeShapeType="1"/>
          </p:cNvSpPr>
          <p:nvPr/>
        </p:nvSpPr>
        <p:spPr bwMode="auto">
          <a:xfrm flipH="1" flipV="1">
            <a:off x="3203575" y="1773238"/>
            <a:ext cx="3744913" cy="280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0502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갱신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657350"/>
            <a:ext cx="6480720" cy="4075906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1620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628800"/>
            <a:ext cx="684076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갱신 결과 확인</a:t>
            </a:r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3203848" y="3501008"/>
            <a:ext cx="864096" cy="71913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1076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 약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이번 시간에는 데이터의 삽입</a:t>
            </a:r>
            <a:r>
              <a:rPr lang="en-US" altLang="ko-KR"/>
              <a:t>, </a:t>
            </a:r>
            <a:r>
              <a:rPr lang="ko-KR" altLang="en-US"/>
              <a:t>삭제</a:t>
            </a:r>
            <a:r>
              <a:rPr lang="en-US" altLang="ko-KR"/>
              <a:t>, </a:t>
            </a:r>
            <a:r>
              <a:rPr lang="ko-KR" altLang="en-US"/>
              <a:t>갱신 과정을 실습 하였습니다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4839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레포트 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여러분은 이번 시간에 실습한 삽입</a:t>
            </a:r>
            <a:r>
              <a:rPr lang="en-US" altLang="ko-KR" dirty="0"/>
              <a:t>, </a:t>
            </a:r>
            <a:r>
              <a:rPr lang="ko-KR" altLang="en-US" dirty="0"/>
              <a:t>삭제 소스코드를 복습하시기 바랍니다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갱신을 실행 할 경우 나이가 </a:t>
            </a:r>
            <a:r>
              <a:rPr lang="en-US" altLang="ko-KR" dirty="0"/>
              <a:t>1</a:t>
            </a:r>
            <a:r>
              <a:rPr lang="ko-KR" altLang="en-US" dirty="0"/>
              <a:t>년씩 증가하는 부분을 작성하여 </a:t>
            </a:r>
            <a:r>
              <a:rPr lang="ko-KR" altLang="en-US" dirty="0" err="1"/>
              <a:t>레포트로</a:t>
            </a:r>
            <a:r>
              <a:rPr lang="ko-KR" altLang="en-US" dirty="0"/>
              <a:t> 제출하기 바랍니다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370630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Applet</a:t>
            </a:r>
            <a:r>
              <a:rPr lang="ko-KR" altLang="en-US" dirty="0" smtClean="0"/>
              <a:t>을 이용한 </a:t>
            </a:r>
            <a:br>
              <a:rPr lang="ko-KR" altLang="en-US" dirty="0" smtClean="0"/>
            </a:br>
            <a:r>
              <a:rPr lang="en-US" altLang="ko-KR" dirty="0" smtClean="0"/>
              <a:t>Client </a:t>
            </a:r>
            <a:r>
              <a:rPr lang="en-US" altLang="ko-KR" dirty="0" smtClean="0">
                <a:latin typeface="Arial" charset="0"/>
              </a:rPr>
              <a:t>–</a:t>
            </a:r>
            <a:r>
              <a:rPr lang="en-US" altLang="ko-KR" dirty="0" smtClean="0"/>
              <a:t> Server </a:t>
            </a:r>
            <a:r>
              <a:rPr lang="ko-KR" altLang="en-US" dirty="0" smtClean="0"/>
              <a:t>연동 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8229600" cy="4799662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Applet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프로그램을 하는 방법</a:t>
            </a:r>
          </a:p>
          <a:p>
            <a:pPr lvl="1" eaLnBrk="1" hangingPunct="1"/>
            <a:r>
              <a:rPr lang="ko-KR" altLang="en-US" dirty="0" smtClean="0"/>
              <a:t>직접 </a:t>
            </a:r>
            <a:r>
              <a:rPr lang="en-US" altLang="ko-KR" dirty="0" smtClean="0"/>
              <a:t>Applet Code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JDBC API </a:t>
            </a:r>
            <a:r>
              <a:rPr lang="ko-KR" altLang="en-US" dirty="0" smtClean="0"/>
              <a:t>를 사용하는 방법</a:t>
            </a:r>
            <a:endParaRPr lang="en-US" altLang="ko-KR" dirty="0" smtClean="0"/>
          </a:p>
          <a:p>
            <a:pPr lvl="1" eaLnBrk="1" hangingPunct="1">
              <a:buNone/>
            </a:pPr>
            <a:r>
              <a:rPr lang="en-US" altLang="ko-KR" dirty="0" smtClean="0"/>
              <a:t>     (2 </a:t>
            </a:r>
            <a:r>
              <a:rPr lang="en-US" altLang="ko-KR" dirty="0" smtClean="0">
                <a:latin typeface="Arial" charset="0"/>
              </a:rPr>
              <a:t>–</a:t>
            </a:r>
            <a:r>
              <a:rPr lang="en-US" altLang="ko-KR" dirty="0" smtClean="0"/>
              <a:t>Tier)</a:t>
            </a:r>
          </a:p>
          <a:p>
            <a:pPr lvl="1" eaLnBrk="1" hangingPunct="1"/>
            <a:r>
              <a:rPr lang="en-US" altLang="ko-KR" dirty="0" smtClean="0"/>
              <a:t>Applet</a:t>
            </a:r>
            <a:r>
              <a:rPr lang="ko-KR" altLang="en-US" dirty="0" smtClean="0"/>
              <a:t>은 단지 </a:t>
            </a:r>
            <a:r>
              <a:rPr lang="en-US" altLang="ko-KR" dirty="0" smtClean="0"/>
              <a:t>Middleware Server(</a:t>
            </a:r>
            <a:r>
              <a:rPr lang="ko-KR" altLang="en-US" dirty="0" smtClean="0"/>
              <a:t>주로 </a:t>
            </a:r>
            <a:r>
              <a:rPr lang="en-US" altLang="ko-KR" dirty="0" smtClean="0"/>
              <a:t>JAVA </a:t>
            </a:r>
            <a:r>
              <a:rPr lang="en-US" altLang="ko-KR" dirty="0" err="1" smtClean="0"/>
              <a:t>Servlet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이용</a:t>
            </a:r>
            <a:r>
              <a:rPr lang="en-US" altLang="ko-KR" dirty="0" smtClean="0"/>
              <a:t>) </a:t>
            </a:r>
            <a:r>
              <a:rPr lang="ko-KR" altLang="en-US" dirty="0" smtClean="0"/>
              <a:t>와 통신하여 질의를 전달하고</a:t>
            </a:r>
            <a:r>
              <a:rPr lang="en-US" altLang="ko-KR" dirty="0" smtClean="0"/>
              <a:t>, JDBC API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Middleware  Server </a:t>
            </a:r>
            <a:r>
              <a:rPr lang="ko-KR" altLang="en-US" dirty="0" smtClean="0"/>
              <a:t>측에서 동작하여 데이터베이스에 접근하는 방법 </a:t>
            </a:r>
            <a:r>
              <a:rPr lang="en-US" altLang="ko-KR" dirty="0" smtClean="0"/>
              <a:t>(3 </a:t>
            </a:r>
            <a:r>
              <a:rPr lang="en-US" altLang="ko-KR" dirty="0" smtClean="0">
                <a:latin typeface="Arial" charset="0"/>
              </a:rPr>
              <a:t>–</a:t>
            </a:r>
            <a:r>
              <a:rPr lang="en-US" altLang="ko-KR" dirty="0" smtClean="0"/>
              <a:t> Tier)</a:t>
            </a:r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이번 시간에는 </a:t>
            </a:r>
            <a:r>
              <a:rPr lang="en-US" altLang="ko-KR" dirty="0" smtClean="0"/>
              <a:t>JAVA Applet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2-Tier </a:t>
            </a:r>
            <a:r>
              <a:rPr lang="ko-KR" altLang="en-US" dirty="0" smtClean="0"/>
              <a:t>프로그램을 실습한다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2538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Driver</a:t>
            </a:r>
            <a:r>
              <a:rPr lang="ko-KR" altLang="en-US" dirty="0" smtClean="0"/>
              <a:t>의 선택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95354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이전에 배웠던 </a:t>
            </a:r>
            <a:r>
              <a:rPr lang="en-US" altLang="ko-KR" sz="2800" dirty="0" smtClean="0"/>
              <a:t>JDBC Driver</a:t>
            </a:r>
            <a:r>
              <a:rPr lang="ko-KR" altLang="en-US" sz="2800" dirty="0" smtClean="0"/>
              <a:t>의 종류를 간단히 살펴보자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14348" y="2511442"/>
          <a:ext cx="7912100" cy="3489326"/>
        </p:xfrm>
        <a:graphic>
          <a:graphicData uri="http://schemas.openxmlformats.org/drawingml/2006/table">
            <a:tbl>
              <a:tblPr/>
              <a:tblGrid>
                <a:gridCol w="1038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73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JDBC-ODBC </a:t>
                      </a:r>
                      <a:r>
                        <a:rPr kumimoji="1" lang="ko-KR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브릿지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단지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ODBC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불러주는 역할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(sun.jdbc.odbc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드라이버 패키지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73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Native-API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번 타입과 비슷한 유형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클라이언트에서 드라이버를 사용하기 위하여 소프트웨어를 설치해야 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73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네트워크 연결 드라이버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JDBC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메소드 호출을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DBMS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에서 독립적인 네트워크 프로토콜로 바꾸어 주는 드라이버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DBMS </a:t>
                      </a:r>
                      <a:r>
                        <a:rPr kumimoji="1" lang="ko-KR" alt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프로토콜을 사용하는 드라이버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가장 많이 쓰이는 드라이버로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DBMS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기능을 직접 호출한다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2599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Driver</a:t>
            </a:r>
            <a:r>
              <a:rPr lang="ko-KR" altLang="en-US" dirty="0" smtClean="0"/>
              <a:t>의 선택 및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/>
              <a:t>Web </a:t>
            </a:r>
            <a:r>
              <a:rPr lang="ko-KR" altLang="en-US" sz="2400" dirty="0" smtClean="0"/>
              <a:t>기반의 데이터베이스 연동을 위해서는 </a:t>
            </a:r>
            <a:r>
              <a:rPr lang="en-US" altLang="ko-KR" sz="2400" dirty="0" smtClean="0"/>
              <a:t>Type 3</a:t>
            </a:r>
            <a:r>
              <a:rPr lang="ko-KR" altLang="en-US" sz="2400" dirty="0" smtClean="0"/>
              <a:t>번 이상의 </a:t>
            </a:r>
            <a:r>
              <a:rPr lang="en-US" altLang="ko-KR" sz="2400" dirty="0" smtClean="0"/>
              <a:t>JDBC </a:t>
            </a:r>
            <a:r>
              <a:rPr lang="ko-KR" altLang="en-US" sz="2400" dirty="0" smtClean="0"/>
              <a:t>드라이버를 사용한다</a:t>
            </a:r>
            <a:r>
              <a:rPr lang="en-US" altLang="ko-KR" sz="2400" dirty="0" smtClean="0"/>
              <a:t>.</a:t>
            </a:r>
          </a:p>
          <a:p>
            <a:pPr eaLnBrk="1" hangingPunct="1"/>
            <a:endParaRPr lang="en-US" altLang="ko-KR" sz="2400" dirty="0" smtClean="0"/>
          </a:p>
          <a:p>
            <a:pPr eaLnBrk="1" hangingPunct="1"/>
            <a:r>
              <a:rPr lang="en-US" altLang="ko-KR" sz="2400" dirty="0" smtClean="0"/>
              <a:t>JDBC </a:t>
            </a:r>
            <a:r>
              <a:rPr lang="ko-KR" altLang="en-US" sz="2400" dirty="0" smtClean="0"/>
              <a:t>드라이버의 위치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ko-KR" sz="2000" dirty="0" smtClean="0"/>
              <a:t>Client</a:t>
            </a:r>
            <a:r>
              <a:rPr lang="ko-KR" altLang="en-US" sz="2000" dirty="0" smtClean="0"/>
              <a:t>에  </a:t>
            </a:r>
            <a:r>
              <a:rPr lang="en-US" altLang="ko-KR" sz="2000" dirty="0" smtClean="0"/>
              <a:t>JDBC </a:t>
            </a:r>
            <a:r>
              <a:rPr lang="ko-KR" altLang="en-US" sz="2000" dirty="0" smtClean="0"/>
              <a:t>드라이버를 두고 클래스 패스를 설정한다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ko-KR" altLang="en-US" sz="2000" dirty="0" smtClean="0"/>
              <a:t>서버에서 애플릿 클래스가 위치해 있는 </a:t>
            </a:r>
            <a:r>
              <a:rPr lang="ko-KR" altLang="en-US" sz="2000" dirty="0" err="1" smtClean="0"/>
              <a:t>디렉토리에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JDBC </a:t>
            </a:r>
            <a:r>
              <a:rPr lang="ko-KR" altLang="en-US" sz="2000" dirty="0" smtClean="0"/>
              <a:t>드라이버를 적재 한다</a:t>
            </a:r>
            <a:r>
              <a:rPr lang="en-US" altLang="ko-KR" sz="2000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30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Driver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각각의 타입에 따라서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드라이버의 구현 방법이 다르며</a:t>
            </a:r>
            <a:r>
              <a:rPr lang="en-US" altLang="ko-KR" dirty="0" smtClean="0"/>
              <a:t>, System independency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performance </a:t>
            </a:r>
            <a:r>
              <a:rPr lang="ko-KR" altLang="en-US" dirty="0" smtClean="0"/>
              <a:t>등에 기본적인 차이를 보임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일반적으로 상위 타입으로 갈수록 </a:t>
            </a:r>
            <a:r>
              <a:rPr lang="en-US" altLang="ko-KR" dirty="0" smtClean="0"/>
              <a:t>performance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independency</a:t>
            </a:r>
            <a:r>
              <a:rPr lang="ko-KR" altLang="en-US" dirty="0" smtClean="0"/>
              <a:t>가 증가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Database Laboratory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7946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연동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dirty="0" smtClean="0"/>
              <a:t>SQL Server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customer </a:t>
            </a:r>
            <a:r>
              <a:rPr lang="ko-KR" altLang="en-US" dirty="0" smtClean="0"/>
              <a:t>라는 테이블이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구조는 다음과 같다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857356" y="3643314"/>
          <a:ext cx="5400675" cy="2371728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Janet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jein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jerry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jim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3813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전체 검색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844824"/>
            <a:ext cx="4791075" cy="373380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1027" name="Picture 3" descr="C:\Users\Vienna\Desktop\캡쳐 뜬 것\K-20091201-232657-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5" y="3284984"/>
            <a:ext cx="4355976" cy="3071834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757496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 </a:t>
            </a:r>
            <a:r>
              <a:rPr lang="ko-KR" altLang="en-US" dirty="0" err="1" smtClean="0"/>
              <a:t>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이름으로 검색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916832"/>
            <a:ext cx="5716513" cy="398145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89958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4751</TotalTime>
  <Words>1612</Words>
  <Application>Microsoft Office PowerPoint</Application>
  <PresentationFormat>화면 슬라이드 쇼(4:3)</PresentationFormat>
  <Paragraphs>360</Paragraphs>
  <Slides>26</Slides>
  <Notes>22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8" baseType="lpstr">
      <vt:lpstr>원본</vt:lpstr>
      <vt:lpstr>비트맵 이미지</vt:lpstr>
      <vt:lpstr>DB와 WEB 연동(1)  [2-Tier] Java Applet 이용</vt:lpstr>
      <vt:lpstr>Introduction</vt:lpstr>
      <vt:lpstr>JAVA Applet을 이용한  Client – Server 연동 기법</vt:lpstr>
      <vt:lpstr>JDBC Driver의 선택</vt:lpstr>
      <vt:lpstr>JDBC Driver의 선택 및 위치</vt:lpstr>
      <vt:lpstr>JDBC Driver 종류</vt:lpstr>
      <vt:lpstr>데이터베이스 연동 실습</vt:lpstr>
      <vt:lpstr>실 습</vt:lpstr>
      <vt:lpstr>실 습</vt:lpstr>
      <vt:lpstr>실 습</vt:lpstr>
      <vt:lpstr>Applet Program</vt:lpstr>
      <vt:lpstr>Interface 와 url, user, password</vt:lpstr>
      <vt:lpstr>JDBC 드라이버 로딩</vt:lpstr>
      <vt:lpstr>Interface 설정 </vt:lpstr>
      <vt:lpstr>Action event handle</vt:lpstr>
      <vt:lpstr>전체 검색 메소드</vt:lpstr>
      <vt:lpstr>결과 출력</vt:lpstr>
      <vt:lpstr>이름 검색의 질의처리</vt:lpstr>
      <vt:lpstr>Insert Method</vt:lpstr>
      <vt:lpstr>데이터 삭제</vt:lpstr>
      <vt:lpstr>삭제 결과 확인</vt:lpstr>
      <vt:lpstr>Customer_Delete Method</vt:lpstr>
      <vt:lpstr>데이터 갱신</vt:lpstr>
      <vt:lpstr>갱신 결과 확인</vt:lpstr>
      <vt:lpstr>요 약</vt:lpstr>
      <vt:lpstr>레포트 </vt:lpstr>
    </vt:vector>
  </TitlesOfParts>
  <Company>Hallym Univ. DBLAB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&amp; SQL Server Installation</dc:title>
  <dc:creator>SangKyoon, Hong</dc:creator>
  <cp:lastModifiedBy>안원영</cp:lastModifiedBy>
  <cp:revision>127</cp:revision>
  <dcterms:created xsi:type="dcterms:W3CDTF">2009-09-05T04:59:30Z</dcterms:created>
  <dcterms:modified xsi:type="dcterms:W3CDTF">2019-11-13T04:28:49Z</dcterms:modified>
</cp:coreProperties>
</file>