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4" r:id="rId17"/>
    <p:sldId id="317" r:id="rId18"/>
    <p:sldId id="318" r:id="rId19"/>
    <p:sldId id="319" r:id="rId20"/>
    <p:sldId id="320" r:id="rId21"/>
    <p:sldId id="321" r:id="rId22"/>
    <p:sldId id="322" r:id="rId23"/>
    <p:sldId id="337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4" autoAdjust="0"/>
    <p:restoredTop sz="84038" autoAdjust="0"/>
  </p:normalViewPr>
  <p:slideViewPr>
    <p:cSldViewPr>
      <p:cViewPr varScale="1">
        <p:scale>
          <a:sx n="97" d="100"/>
          <a:sy n="97" d="100"/>
        </p:scale>
        <p:origin x="18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D77F868-CF54-4306-B5AC-86CDDA5BEE6F}" type="datetimeFigureOut">
              <a:rPr lang="ko-KR" altLang="en-US"/>
              <a:pPr>
                <a:defRPr/>
              </a:pPr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6D553E-6B0E-409F-B15B-5D886BB4AC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172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/>
              <a:t>이번주엔</a:t>
            </a:r>
            <a:r>
              <a:rPr lang="ko-KR" altLang="en-US" dirty="0"/>
              <a:t> </a:t>
            </a:r>
            <a:r>
              <a:rPr lang="en-US" altLang="ko-KR" dirty="0" err="1"/>
              <a:t>B+Tree</a:t>
            </a:r>
            <a:r>
              <a:rPr lang="ko-KR" altLang="en-US" dirty="0"/>
              <a:t>프로그램을 설치하여 </a:t>
            </a:r>
            <a:r>
              <a:rPr lang="ko-KR" altLang="en-US" dirty="0" err="1"/>
              <a:t>사용해보도록하겠습니다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D7ACD6-D357-429E-AF03-E732180C14C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068CAE-DDA2-48AC-B873-47E73D9D10A1}" type="slidenum">
              <a:rPr lang="en-US" altLang="ko-KR">
                <a:latin typeface="굴림" charset="-127"/>
                <a:ea typeface="굴림" charset="-127"/>
              </a:rPr>
              <a:pPr/>
              <a:t>10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실행명령어와 정렬된 파일명</a:t>
            </a:r>
            <a:r>
              <a:rPr lang="en-US" altLang="ko-KR" dirty="0">
                <a:latin typeface="굴림" charset="-127"/>
                <a:ea typeface="굴림" charset="-127"/>
              </a:rPr>
              <a:t>(</a:t>
            </a:r>
            <a:r>
              <a:rPr lang="en-US" altLang="ko-KR" dirty="0" err="1">
                <a:latin typeface="굴림" charset="-127"/>
                <a:ea typeface="굴림" charset="-127"/>
              </a:rPr>
              <a:t>sample.sorted</a:t>
            </a:r>
            <a:r>
              <a:rPr lang="en-US" altLang="ko-KR" dirty="0">
                <a:latin typeface="굴림" charset="-127"/>
                <a:ea typeface="굴림" charset="-127"/>
              </a:rPr>
              <a:t>) </a:t>
            </a:r>
            <a:r>
              <a:rPr lang="ko-KR" altLang="en-US" dirty="0">
                <a:latin typeface="굴림" charset="-127"/>
                <a:ea typeface="굴림" charset="-127"/>
              </a:rPr>
              <a:t>그리고 추출된 포인터 값이 저장되어 있을 파일명을</a:t>
            </a:r>
            <a:r>
              <a:rPr lang="en-US" altLang="ko-KR" dirty="0">
                <a:latin typeface="굴림" charset="-127"/>
                <a:ea typeface="굴림" charset="-127"/>
              </a:rPr>
              <a:t>(ponint.dat) </a:t>
            </a:r>
            <a:r>
              <a:rPr lang="ko-KR" altLang="en-US" dirty="0">
                <a:latin typeface="굴림" charset="-127"/>
                <a:ea typeface="굴림" charset="-127"/>
              </a:rPr>
              <a:t>쓴 후 전체 데이터의 개수를 씁니다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en-US" altLang="ko-KR" dirty="0">
                <a:latin typeface="굴림" charset="-127"/>
                <a:ea typeface="굴림" charset="-127"/>
              </a:rPr>
              <a:t>Sample </a:t>
            </a:r>
            <a:r>
              <a:rPr lang="ko-KR" altLang="en-US" dirty="0">
                <a:latin typeface="굴림" charset="-127"/>
                <a:ea typeface="굴림" charset="-127"/>
              </a:rPr>
              <a:t>데이터의 개수는 </a:t>
            </a:r>
            <a:r>
              <a:rPr lang="en-US" altLang="ko-KR" dirty="0">
                <a:latin typeface="굴림" charset="-127"/>
                <a:ea typeface="굴림" charset="-127"/>
              </a:rPr>
              <a:t>7567</a:t>
            </a:r>
            <a:r>
              <a:rPr lang="ko-KR" altLang="en-US" dirty="0">
                <a:latin typeface="굴림" charset="-127"/>
                <a:ea typeface="굴림" charset="-127"/>
              </a:rPr>
              <a:t>개 입니다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endParaRPr lang="en-US" altLang="ko-KR" dirty="0">
              <a:latin typeface="굴림" charset="-127"/>
              <a:ea typeface="굴림" charset="-127"/>
            </a:endParaRPr>
          </a:p>
          <a:p>
            <a:pPr eaLnBrk="1" hangingPunct="1"/>
            <a:r>
              <a:rPr lang="en-US" altLang="ko-KR" dirty="0">
                <a:latin typeface="굴림" charset="-127"/>
                <a:ea typeface="굴림" charset="-127"/>
              </a:rPr>
              <a:t>./</a:t>
            </a:r>
            <a:r>
              <a:rPr lang="en-US" altLang="ko-KR" dirty="0" err="1">
                <a:latin typeface="굴림" charset="-127"/>
                <a:ea typeface="굴림" charset="-127"/>
              </a:rPr>
              <a:t>Btree_pointer</a:t>
            </a:r>
            <a:r>
              <a:rPr lang="en-US" altLang="ko-KR" dirty="0">
                <a:latin typeface="굴림" charset="-127"/>
                <a:ea typeface="굴림" charset="-127"/>
              </a:rPr>
              <a:t> </a:t>
            </a:r>
            <a:r>
              <a:rPr lang="en-US" altLang="ko-KR" dirty="0" err="1">
                <a:latin typeface="굴림" charset="-127"/>
                <a:ea typeface="굴림" charset="-127"/>
              </a:rPr>
              <a:t>sample.sorted</a:t>
            </a:r>
            <a:r>
              <a:rPr lang="en-US" altLang="ko-KR" dirty="0">
                <a:latin typeface="굴림" charset="-127"/>
                <a:ea typeface="굴림" charset="-127"/>
              </a:rPr>
              <a:t> point.dat 7567</a:t>
            </a:r>
          </a:p>
          <a:p>
            <a:pPr eaLnBrk="1" hangingPunct="1"/>
            <a:endParaRPr lang="en-US" altLang="ko-KR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8C3BC-EA7D-47DC-B1D8-9CD2BD107C78}" type="slidenum">
              <a:rPr lang="en-US" altLang="ko-KR">
                <a:latin typeface="굴림" charset="-127"/>
                <a:ea typeface="굴림" charset="-127"/>
              </a:rPr>
              <a:pPr/>
              <a:t>11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원본 파일을 가리키는 </a:t>
            </a:r>
            <a:r>
              <a:rPr lang="en-US" altLang="ko-KR">
                <a:latin typeface="굴림" charset="-127"/>
                <a:ea typeface="굴림" charset="-127"/>
              </a:rPr>
              <a:t>inFP</a:t>
            </a:r>
            <a:r>
              <a:rPr lang="ko-KR" altLang="en-US">
                <a:latin typeface="굴림" charset="-127"/>
                <a:ea typeface="굴림" charset="-127"/>
              </a:rPr>
              <a:t>와 추출된 파일 포인터 값을 저장할 </a:t>
            </a:r>
            <a:r>
              <a:rPr lang="en-US" altLang="ko-KR">
                <a:latin typeface="굴림" charset="-127"/>
                <a:ea typeface="굴림" charset="-127"/>
              </a:rPr>
              <a:t>outFP </a:t>
            </a:r>
            <a:r>
              <a:rPr lang="ko-KR" altLang="en-US">
                <a:latin typeface="굴림" charset="-127"/>
                <a:ea typeface="굴림" charset="-127"/>
              </a:rPr>
              <a:t>를 선언하고</a:t>
            </a:r>
            <a:r>
              <a:rPr lang="en-US" altLang="ko-KR">
                <a:latin typeface="굴림" charset="-127"/>
                <a:ea typeface="굴림" charset="-127"/>
              </a:rPr>
              <a:t>,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데이터 파일이 총 </a:t>
            </a:r>
            <a:r>
              <a:rPr lang="en-US" altLang="ko-KR">
                <a:latin typeface="굴림" charset="-127"/>
                <a:ea typeface="굴림" charset="-127"/>
              </a:rPr>
              <a:t>6</a:t>
            </a:r>
            <a:r>
              <a:rPr lang="ko-KR" altLang="en-US">
                <a:latin typeface="굴림" charset="-127"/>
                <a:ea typeface="굴림" charset="-127"/>
              </a:rPr>
              <a:t>개의 열로 구성되어 있기 때문에 </a:t>
            </a:r>
            <a:r>
              <a:rPr lang="en-US" altLang="ko-KR">
                <a:latin typeface="굴림" charset="-127"/>
                <a:ea typeface="굴림" charset="-127"/>
              </a:rPr>
              <a:t>firt_name, last_name, prim_city, county, mail_zip, phone 6</a:t>
            </a:r>
            <a:r>
              <a:rPr lang="ko-KR" altLang="en-US">
                <a:latin typeface="굴림" charset="-127"/>
                <a:ea typeface="굴림" charset="-127"/>
              </a:rPr>
              <a:t>개의 변수를 선언합니다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F17CA7-B166-4DFC-A3D6-A260BD94E7A7}" type="slidenum">
              <a:rPr lang="en-US" altLang="ko-KR">
                <a:latin typeface="굴림" charset="-127"/>
                <a:ea typeface="굴림" charset="-127"/>
              </a:rPr>
              <a:pPr/>
              <a:t>12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inFP </a:t>
            </a:r>
            <a:r>
              <a:rPr lang="ko-KR" altLang="en-US">
                <a:latin typeface="굴림" charset="-127"/>
                <a:ea typeface="굴림" charset="-127"/>
              </a:rPr>
              <a:t>에 원본 데이터파일값을 입력하고</a:t>
            </a:r>
            <a:r>
              <a:rPr lang="en-US" altLang="ko-KR">
                <a:latin typeface="굴림" charset="-127"/>
                <a:ea typeface="굴림" charset="-127"/>
              </a:rPr>
              <a:t>, outFP</a:t>
            </a:r>
            <a:r>
              <a:rPr lang="ko-KR" altLang="en-US">
                <a:latin typeface="굴림" charset="-127"/>
                <a:ea typeface="굴림" charset="-127"/>
              </a:rPr>
              <a:t>에 결과파일명</a:t>
            </a:r>
            <a:r>
              <a:rPr lang="en-US" altLang="ko-KR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그리고 </a:t>
            </a:r>
            <a:r>
              <a:rPr lang="en-US" altLang="ko-KR">
                <a:latin typeface="굴림" charset="-127"/>
                <a:ea typeface="굴림" charset="-127"/>
              </a:rPr>
              <a:t>numLeaf </a:t>
            </a:r>
            <a:r>
              <a:rPr lang="ko-KR" altLang="en-US">
                <a:latin typeface="굴림" charset="-127"/>
                <a:ea typeface="굴림" charset="-127"/>
              </a:rPr>
              <a:t>에 데이터 개수를 입력합니다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Prev_key </a:t>
            </a:r>
            <a:r>
              <a:rPr lang="ko-KR" altLang="en-US">
                <a:latin typeface="굴림" charset="-127"/>
                <a:ea typeface="굴림" charset="-127"/>
              </a:rPr>
              <a:t>변수에 </a:t>
            </a:r>
            <a:r>
              <a:rPr lang="en-US" altLang="ko-KR">
                <a:latin typeface="굴림" charset="-127"/>
                <a:ea typeface="굴림" charset="-127"/>
              </a:rPr>
              <a:t>-1</a:t>
            </a:r>
            <a:r>
              <a:rPr lang="ko-KR" altLang="en-US">
                <a:latin typeface="굴림" charset="-127"/>
                <a:ea typeface="굴림" charset="-127"/>
              </a:rPr>
              <a:t>을 저장합니다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290D7A-2D63-43FE-9305-540414D15916}" type="slidenum">
              <a:rPr lang="en-US" altLang="ko-KR">
                <a:latin typeface="굴림" charset="-127"/>
                <a:ea typeface="굴림" charset="-127"/>
              </a:rPr>
              <a:pPr/>
              <a:t>13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전체 데이터 개수만큼 루프를 반복하며</a:t>
            </a:r>
            <a:r>
              <a:rPr lang="en-US" altLang="ko-KR">
                <a:latin typeface="굴림" charset="-127"/>
                <a:ea typeface="굴림" charset="-127"/>
              </a:rPr>
              <a:t>,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우선 </a:t>
            </a:r>
            <a:r>
              <a:rPr lang="en-US" altLang="ko-KR">
                <a:latin typeface="굴림" charset="-127"/>
                <a:ea typeface="굴림" charset="-127"/>
              </a:rPr>
              <a:t>cloc </a:t>
            </a:r>
            <a:r>
              <a:rPr lang="ko-KR" altLang="en-US">
                <a:latin typeface="굴림" charset="-127"/>
                <a:ea typeface="굴림" charset="-127"/>
              </a:rPr>
              <a:t>변수에 원본데이터 파일의 파일 포인터를 저장합니다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Fscanf </a:t>
            </a:r>
            <a:r>
              <a:rPr lang="ko-KR" altLang="en-US">
                <a:latin typeface="굴림" charset="-127"/>
                <a:ea typeface="굴림" charset="-127"/>
              </a:rPr>
              <a:t>로 </a:t>
            </a:r>
            <a:r>
              <a:rPr lang="en-US" altLang="ko-KR">
                <a:latin typeface="굴림" charset="-127"/>
                <a:ea typeface="굴림" charset="-127"/>
              </a:rPr>
              <a:t>6</a:t>
            </a:r>
            <a:r>
              <a:rPr lang="ko-KR" altLang="en-US">
                <a:latin typeface="굴림" charset="-127"/>
                <a:ea typeface="굴림" charset="-127"/>
              </a:rPr>
              <a:t>개의 데이터를 읽을 후</a:t>
            </a:r>
            <a:r>
              <a:rPr lang="en-US" altLang="ko-KR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키가 되는 </a:t>
            </a:r>
            <a:r>
              <a:rPr lang="en-US" altLang="ko-KR">
                <a:latin typeface="굴림" charset="-127"/>
                <a:ea typeface="굴림" charset="-127"/>
              </a:rPr>
              <a:t>2</a:t>
            </a:r>
            <a:r>
              <a:rPr lang="ko-KR" altLang="en-US">
                <a:latin typeface="굴림" charset="-127"/>
                <a:ea typeface="굴림" charset="-127"/>
              </a:rPr>
              <a:t>번째 열의 값인 </a:t>
            </a:r>
            <a:r>
              <a:rPr lang="en-US" altLang="ko-KR">
                <a:latin typeface="굴림" charset="-127"/>
                <a:ea typeface="굴림" charset="-127"/>
              </a:rPr>
              <a:t>last-name</a:t>
            </a:r>
            <a:r>
              <a:rPr lang="ko-KR" altLang="en-US">
                <a:latin typeface="굴림" charset="-127"/>
                <a:ea typeface="굴림" charset="-127"/>
              </a:rPr>
              <a:t>을 </a:t>
            </a:r>
            <a:r>
              <a:rPr lang="en-US" altLang="ko-KR">
                <a:latin typeface="굴림" charset="-127"/>
                <a:ea typeface="굴림" charset="-127"/>
              </a:rPr>
              <a:t>key </a:t>
            </a:r>
            <a:r>
              <a:rPr lang="ko-KR" altLang="en-US">
                <a:latin typeface="굴림" charset="-127"/>
                <a:ea typeface="굴림" charset="-127"/>
              </a:rPr>
              <a:t>변수에 저장합니다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만약 이전 키값이 저장되어 있는 </a:t>
            </a:r>
            <a:r>
              <a:rPr lang="en-US" altLang="ko-KR">
                <a:latin typeface="굴림" charset="-127"/>
                <a:ea typeface="굴림" charset="-127"/>
              </a:rPr>
              <a:t>prev_key</a:t>
            </a:r>
            <a:r>
              <a:rPr lang="ko-KR" altLang="en-US">
                <a:latin typeface="굴림" charset="-127"/>
                <a:ea typeface="굴림" charset="-127"/>
              </a:rPr>
              <a:t>와 현재 키 값인 </a:t>
            </a:r>
            <a:r>
              <a:rPr lang="en-US" altLang="ko-KR">
                <a:latin typeface="굴림" charset="-127"/>
                <a:ea typeface="굴림" charset="-127"/>
              </a:rPr>
              <a:t>key</a:t>
            </a:r>
            <a:r>
              <a:rPr lang="ko-KR" altLang="en-US">
                <a:latin typeface="굴림" charset="-127"/>
                <a:ea typeface="굴림" charset="-127"/>
              </a:rPr>
              <a:t>의 값이 다를 경우 결과 파일에 </a:t>
            </a:r>
            <a:r>
              <a:rPr lang="en-US" altLang="ko-KR">
                <a:latin typeface="굴림" charset="-127"/>
                <a:ea typeface="굴림" charset="-127"/>
              </a:rPr>
              <a:t>key </a:t>
            </a:r>
            <a:r>
              <a:rPr lang="ko-KR" altLang="en-US">
                <a:latin typeface="굴림" charset="-127"/>
                <a:ea typeface="굴림" charset="-127"/>
              </a:rPr>
              <a:t>와 파일포인터 값을 출력합니다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그리고 이전 키 값에 현재 키 값을 입력합니다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279A9-4972-4461-89E3-F89C80A97F96}" type="slidenum">
              <a:rPr lang="en-US" altLang="ko-KR">
                <a:latin typeface="굴림" charset="-127"/>
                <a:ea typeface="굴림" charset="-127"/>
              </a:rPr>
              <a:pPr/>
              <a:t>14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파일포인터를 추출한 결과 입니다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2DACE-5139-44C6-A90C-102952B6CB7D}" type="slidenum">
              <a:rPr lang="en-US" altLang="ko-KR">
                <a:latin typeface="굴림" charset="-127"/>
                <a:ea typeface="굴림" charset="-127"/>
              </a:rPr>
              <a:pPr/>
              <a:t>15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다음은 </a:t>
            </a:r>
            <a:r>
              <a:rPr lang="en-US" altLang="ko-KR">
                <a:latin typeface="굴림" charset="-127"/>
                <a:ea typeface="굴림" charset="-127"/>
              </a:rPr>
              <a:t>B+Tree </a:t>
            </a:r>
            <a:r>
              <a:rPr lang="ko-KR" altLang="en-US">
                <a:latin typeface="굴림" charset="-127"/>
                <a:ea typeface="굴림" charset="-127"/>
              </a:rPr>
              <a:t>프로그램을 설치하고</a:t>
            </a:r>
            <a:r>
              <a:rPr lang="en-US" altLang="ko-KR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데이터 삽입과</a:t>
            </a:r>
            <a:r>
              <a:rPr lang="en-US" altLang="ko-KR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검색을 실습해 보겠습니다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B+Tree </a:t>
            </a:r>
            <a:r>
              <a:rPr lang="ko-KR" altLang="en-US">
                <a:latin typeface="굴림" charset="-127"/>
                <a:ea typeface="굴림" charset="-127"/>
              </a:rPr>
              <a:t>실습에 준비사항으로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	키값을 기준으로 정렬된 파일과</a:t>
            </a:r>
            <a:r>
              <a:rPr lang="en-US" altLang="ko-KR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키 값과 파일포인터가 추출된 파일 </a:t>
            </a:r>
            <a:r>
              <a:rPr lang="en-US" altLang="ko-KR">
                <a:latin typeface="굴림" charset="-127"/>
                <a:ea typeface="굴림" charset="-127"/>
              </a:rPr>
              <a:t>, B+Tree </a:t>
            </a:r>
            <a:r>
              <a:rPr lang="ko-KR" altLang="en-US">
                <a:latin typeface="굴림" charset="-127"/>
                <a:ea typeface="굴림" charset="-127"/>
              </a:rPr>
              <a:t>프로그램이 필요합니다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다음페이지 부터  </a:t>
            </a:r>
            <a:r>
              <a:rPr lang="en-US" altLang="ko-KR">
                <a:latin typeface="굴림" charset="-127"/>
                <a:ea typeface="굴림" charset="-127"/>
              </a:rPr>
              <a:t>B+Tree</a:t>
            </a:r>
            <a:r>
              <a:rPr lang="ko-KR" altLang="en-US">
                <a:latin typeface="굴림" charset="-127"/>
                <a:ea typeface="굴림" charset="-127"/>
              </a:rPr>
              <a:t>를 설치하고 실행하는 것을 실습하겠습니다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3408EB-3EB5-40F0-AACF-EA3BD8D53A9F}" type="slidenum">
              <a:rPr lang="en-US" altLang="ko-KR">
                <a:latin typeface="굴림" charset="-127"/>
                <a:ea typeface="굴림" charset="-127"/>
              </a:rPr>
              <a:pPr/>
              <a:t>16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자신의 센터계정으로 접속하여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우선 새로운 폴더를 생성합니다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생성한 폴더에 사이버 강의 게시판에서 다운받은 </a:t>
            </a:r>
            <a:r>
              <a:rPr lang="en-US" altLang="ko-KR">
                <a:latin typeface="굴림" charset="-127"/>
                <a:ea typeface="굴림" charset="-127"/>
              </a:rPr>
              <a:t>bplus.tar.gz </a:t>
            </a:r>
            <a:r>
              <a:rPr lang="ko-KR" altLang="en-US">
                <a:latin typeface="굴림" charset="-127"/>
                <a:ea typeface="굴림" charset="-127"/>
              </a:rPr>
              <a:t>파일의 압축을 해제합니다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251AC-10B7-4259-B5F7-2233901A998F}" type="slidenum">
              <a:rPr lang="en-US" altLang="ko-KR">
                <a:latin typeface="굴림" charset="-127"/>
                <a:ea typeface="굴림" charset="-127"/>
              </a:rPr>
              <a:pPr/>
              <a:t>17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명령 프롬프트에서 </a:t>
            </a:r>
            <a:r>
              <a:rPr lang="en-US" altLang="ko-KR">
                <a:latin typeface="굴림" charset="-127"/>
                <a:ea typeface="굴림" charset="-127"/>
              </a:rPr>
              <a:t>btreerpt_mod </a:t>
            </a:r>
            <a:r>
              <a:rPr lang="ko-KR" altLang="en-US">
                <a:latin typeface="굴림" charset="-127"/>
                <a:ea typeface="굴림" charset="-127"/>
              </a:rPr>
              <a:t>명령을 실행</a:t>
            </a:r>
          </a:p>
          <a:p>
            <a:pPr lvl="1" eaLnBrk="1" hangingPunct="1"/>
            <a:r>
              <a:rPr lang="ko-KR" altLang="en-US">
                <a:latin typeface="굴림" charset="-127"/>
                <a:ea typeface="굴림" charset="-127"/>
              </a:rPr>
              <a:t>생성할 </a:t>
            </a:r>
            <a:r>
              <a:rPr lang="en-US" altLang="ko-KR">
                <a:latin typeface="굴림" charset="-127"/>
                <a:ea typeface="굴림" charset="-127"/>
              </a:rPr>
              <a:t>B+Tree Index </a:t>
            </a:r>
            <a:r>
              <a:rPr lang="ko-KR" altLang="en-US">
                <a:latin typeface="굴림" charset="-127"/>
                <a:ea typeface="굴림" charset="-127"/>
              </a:rPr>
              <a:t>파일이름을 입력한다</a:t>
            </a:r>
            <a:r>
              <a:rPr lang="en-US" altLang="ko-KR">
                <a:latin typeface="굴림" charset="-127"/>
                <a:ea typeface="굴림" charset="-127"/>
              </a:rPr>
              <a:t>.</a:t>
            </a:r>
          </a:p>
          <a:p>
            <a:pPr lvl="1" eaLnBrk="1" hangingPunct="1"/>
            <a:r>
              <a:rPr lang="ko-KR" altLang="en-US">
                <a:latin typeface="굴림" charset="-127"/>
                <a:ea typeface="굴림" charset="-127"/>
              </a:rPr>
              <a:t>인덱스 이름을 </a:t>
            </a:r>
            <a:r>
              <a:rPr lang="en-US" altLang="ko-KR">
                <a:latin typeface="굴림" charset="-127"/>
                <a:ea typeface="굴림" charset="-127"/>
              </a:rPr>
              <a:t>test.idx </a:t>
            </a:r>
            <a:r>
              <a:rPr lang="ko-KR" altLang="en-US">
                <a:latin typeface="굴림" charset="-127"/>
                <a:ea typeface="굴림" charset="-127"/>
              </a:rPr>
              <a:t>를 입력한다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lvl="1" eaLnBrk="1" hangingPunct="1"/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8467C-379C-4425-BC36-17AD1FDA980E}" type="slidenum">
              <a:rPr lang="en-US" altLang="ko-KR">
                <a:latin typeface="굴림" charset="-127"/>
                <a:ea typeface="굴림" charset="-127"/>
              </a:rPr>
              <a:pPr/>
              <a:t>18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1</a:t>
            </a:r>
            <a:r>
              <a:rPr lang="ko-KR" altLang="en-US">
                <a:latin typeface="굴림" charset="-127"/>
                <a:ea typeface="굴림" charset="-127"/>
              </a:rPr>
              <a:t>번 메뉴를 선택하여 인덱스를 오픈합니다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E40B4-C04B-4DEB-8B48-6367D9DEF59D}" type="slidenum">
              <a:rPr lang="en-US" altLang="ko-KR">
                <a:latin typeface="굴림" charset="-127"/>
                <a:ea typeface="굴림" charset="-127"/>
              </a:rPr>
              <a:pPr/>
              <a:t>19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 3</a:t>
            </a:r>
            <a:r>
              <a:rPr lang="ko-KR" altLang="en-US">
                <a:latin typeface="굴림" charset="-127"/>
                <a:ea typeface="굴림" charset="-127"/>
              </a:rPr>
              <a:t>번 메뉴를 선택해서 키와</a:t>
            </a:r>
            <a:r>
              <a:rPr lang="en-US" altLang="ko-KR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파일포인터를 삽입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 키와 파일포인터가 저장되어 있는 파일명인 </a:t>
            </a:r>
            <a:r>
              <a:rPr lang="en-US" altLang="ko-KR">
                <a:latin typeface="굴림" charset="-127"/>
                <a:ea typeface="굴림" charset="-127"/>
              </a:rPr>
              <a:t>point.dat </a:t>
            </a:r>
            <a:r>
              <a:rPr lang="ko-KR" altLang="en-US">
                <a:latin typeface="굴림" charset="-127"/>
                <a:ea typeface="굴림" charset="-127"/>
              </a:rPr>
              <a:t>를 입력합니다</a:t>
            </a:r>
            <a:r>
              <a:rPr lang="en-US" altLang="ko-KR">
                <a:latin typeface="굴림" charset="-127"/>
                <a:ea typeface="굴림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삽입된 결과는 </a:t>
            </a:r>
            <a:r>
              <a:rPr lang="en-US" altLang="ko-KR">
                <a:latin typeface="굴림" charset="-127"/>
                <a:ea typeface="굴림" charset="-127"/>
              </a:rPr>
              <a:t>6</a:t>
            </a:r>
            <a:r>
              <a:rPr lang="ko-KR" altLang="en-US">
                <a:latin typeface="굴림" charset="-127"/>
                <a:ea typeface="굴림" charset="-127"/>
              </a:rPr>
              <a:t>번 </a:t>
            </a:r>
            <a:r>
              <a:rPr lang="en-US" altLang="ko-KR">
                <a:latin typeface="굴림" charset="-127"/>
                <a:ea typeface="굴림" charset="-127"/>
              </a:rPr>
              <a:t>Index Display </a:t>
            </a:r>
            <a:r>
              <a:rPr lang="ko-KR" altLang="en-US">
                <a:latin typeface="굴림" charset="-127"/>
                <a:ea typeface="굴림" charset="-127"/>
              </a:rPr>
              <a:t>메뉴를 선택하면 확인 할 수 있습니다</a:t>
            </a:r>
            <a:r>
              <a:rPr lang="en-US" altLang="ko-KR">
                <a:latin typeface="굴림" charset="-127"/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940312-280F-44AE-A418-AFC9059AE166}" type="slidenum">
              <a:rPr lang="en-US" altLang="ko-KR">
                <a:latin typeface="굴림" charset="-127"/>
                <a:ea typeface="굴림" charset="-127"/>
              </a:rPr>
              <a:pPr/>
              <a:t>2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이번 시간에는 </a:t>
            </a:r>
            <a:r>
              <a:rPr lang="en-US" altLang="ko-KR">
                <a:latin typeface="굴림" charset="-127"/>
                <a:ea typeface="굴림" charset="-127"/>
              </a:rPr>
              <a:t>B+tree</a:t>
            </a:r>
            <a:r>
              <a:rPr lang="ko-KR" altLang="en-US">
                <a:latin typeface="굴림" charset="-127"/>
                <a:ea typeface="굴림" charset="-127"/>
              </a:rPr>
              <a:t>의 개념과</a:t>
            </a:r>
          </a:p>
          <a:p>
            <a:pPr eaLnBrk="1" hangingPunct="1"/>
            <a:endParaRPr lang="ko-KR" altLang="en-US">
              <a:latin typeface="굴림" charset="-127"/>
              <a:ea typeface="굴림" charset="-127"/>
            </a:endParaRP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B+tree</a:t>
            </a:r>
            <a:r>
              <a:rPr lang="ko-KR" altLang="en-US">
                <a:latin typeface="굴림" charset="-127"/>
                <a:ea typeface="굴림" charset="-127"/>
              </a:rPr>
              <a:t>를 구성하기 위한 프로그램을 실습하겠습니다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B+tree</a:t>
            </a:r>
            <a:r>
              <a:rPr lang="ko-KR" altLang="en-US">
                <a:latin typeface="굴림" charset="-127"/>
                <a:ea typeface="굴림" charset="-127"/>
              </a:rPr>
              <a:t>를 구성하기 위한 프로그램으로는 데이터의 키 값과 파일포인터 추출 프로그램과 </a:t>
            </a: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B+Tree </a:t>
            </a:r>
            <a:r>
              <a:rPr lang="ko-KR" altLang="en-US">
                <a:latin typeface="굴림" charset="-127"/>
                <a:ea typeface="굴림" charset="-127"/>
              </a:rPr>
              <a:t>프로그램이 있습니다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7BBACA-FD47-4E46-B122-D7A71F726457}" type="slidenum">
              <a:rPr lang="en-US" altLang="ko-KR">
                <a:latin typeface="굴림" charset="-127"/>
                <a:ea typeface="굴림" charset="-127"/>
              </a:rPr>
              <a:pPr/>
              <a:t>20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4</a:t>
            </a:r>
            <a:r>
              <a:rPr lang="ko-KR" altLang="en-US">
                <a:latin typeface="굴림" charset="-127"/>
                <a:ea typeface="굴림" charset="-127"/>
              </a:rPr>
              <a:t>번 메뉴를 선택하여 데이터를 검색합니다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우선 데이터 파일명을 입력합니다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  <a:r>
              <a:rPr lang="ko-KR" altLang="en-US">
                <a:latin typeface="굴림" charset="-127"/>
                <a:ea typeface="굴림" charset="-127"/>
              </a:rPr>
              <a:t>파일명은 </a:t>
            </a:r>
            <a:r>
              <a:rPr lang="en-US" altLang="ko-KR">
                <a:latin typeface="굴림" charset="-127"/>
                <a:ea typeface="굴림" charset="-127"/>
              </a:rPr>
              <a:t>sample.sorted </a:t>
            </a:r>
            <a:r>
              <a:rPr lang="ko-KR" altLang="en-US">
                <a:latin typeface="굴림" charset="-127"/>
                <a:ea typeface="굴림" charset="-127"/>
              </a:rPr>
              <a:t>입니다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찾고자 하는 값으로 </a:t>
            </a:r>
            <a:r>
              <a:rPr lang="en-US" altLang="ko-KR">
                <a:latin typeface="굴림" charset="-127"/>
                <a:ea typeface="굴림" charset="-127"/>
              </a:rPr>
              <a:t>ABRAMS </a:t>
            </a:r>
            <a:r>
              <a:rPr lang="ko-KR" altLang="en-US">
                <a:latin typeface="굴림" charset="-127"/>
                <a:ea typeface="굴림" charset="-127"/>
              </a:rPr>
              <a:t>를 입력합니다</a:t>
            </a:r>
            <a:r>
              <a:rPr lang="en-US" altLang="ko-KR">
                <a:latin typeface="굴림" charset="-127"/>
                <a:ea typeface="굴림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검색 결과는 화면에 디스플레이 되고</a:t>
            </a:r>
            <a:r>
              <a:rPr lang="en-US" altLang="ko-KR">
                <a:latin typeface="굴림" charset="-127"/>
                <a:ea typeface="굴림" charset="-127"/>
              </a:rPr>
              <a:t>,</a:t>
            </a: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Result.dat </a:t>
            </a:r>
            <a:r>
              <a:rPr lang="ko-KR" altLang="en-US">
                <a:latin typeface="굴림" charset="-127"/>
                <a:ea typeface="굴림" charset="-127"/>
              </a:rPr>
              <a:t>파일에 저장됩니다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6A30FD-A8CB-4644-9517-C25FE22021D3}" type="slidenum">
              <a:rPr lang="en-US" altLang="ko-KR">
                <a:latin typeface="굴림" charset="-127"/>
                <a:ea typeface="굴림" charset="-127"/>
              </a:rPr>
              <a:pPr/>
              <a:t>21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 dirty="0" err="1">
                <a:latin typeface="굴림" charset="-127"/>
                <a:ea typeface="굴림" charset="-127"/>
              </a:rPr>
              <a:t>B+Tree</a:t>
            </a:r>
            <a:r>
              <a:rPr lang="en-US" altLang="ko-KR" dirty="0">
                <a:latin typeface="굴림" charset="-127"/>
                <a:ea typeface="굴림" charset="-127"/>
              </a:rPr>
              <a:t> </a:t>
            </a:r>
            <a:r>
              <a:rPr lang="ko-KR" altLang="en-US" dirty="0">
                <a:latin typeface="굴림" charset="-127"/>
                <a:ea typeface="굴림" charset="-127"/>
              </a:rPr>
              <a:t>에 키와 파일포인터를 입력하기 위하여 사용되는 함수입니다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키와 파일포인터를 저장하고 있는 파일을 읽기 위한 </a:t>
            </a:r>
            <a:r>
              <a:rPr lang="en-US" altLang="ko-KR" dirty="0">
                <a:latin typeface="굴림" charset="-127"/>
                <a:ea typeface="굴림" charset="-127"/>
              </a:rPr>
              <a:t>FP </a:t>
            </a:r>
            <a:r>
              <a:rPr lang="ko-KR" altLang="en-US" dirty="0">
                <a:latin typeface="굴림" charset="-127"/>
                <a:ea typeface="굴림" charset="-127"/>
              </a:rPr>
              <a:t>와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 dirty="0">
                <a:latin typeface="굴림" charset="-127"/>
                <a:ea typeface="굴림" charset="-127"/>
              </a:rPr>
              <a:t>파일포인터를 저장할 변수인 </a:t>
            </a:r>
            <a:r>
              <a:rPr lang="en-US" altLang="ko-KR" dirty="0" err="1">
                <a:latin typeface="굴림" charset="-127"/>
                <a:ea typeface="굴림" charset="-127"/>
              </a:rPr>
              <a:t>addr</a:t>
            </a:r>
            <a:r>
              <a:rPr lang="en-US" altLang="ko-KR" dirty="0">
                <a:latin typeface="굴림" charset="-127"/>
                <a:ea typeface="굴림" charset="-127"/>
              </a:rPr>
              <a:t>,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그리고 키 값을 저장할 변수 </a:t>
            </a:r>
            <a:r>
              <a:rPr lang="en-US" altLang="ko-KR" dirty="0">
                <a:latin typeface="굴림" charset="-127"/>
                <a:ea typeface="굴림" charset="-127"/>
              </a:rPr>
              <a:t>key</a:t>
            </a:r>
            <a:r>
              <a:rPr lang="ko-KR" altLang="en-US" dirty="0">
                <a:latin typeface="굴림" charset="-127"/>
                <a:ea typeface="굴림" charset="-127"/>
              </a:rPr>
              <a:t>를 선언합니다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en-US" altLang="ko-KR" dirty="0" err="1">
                <a:latin typeface="굴림" charset="-127"/>
                <a:ea typeface="굴림" charset="-127"/>
              </a:rPr>
              <a:t>data_file</a:t>
            </a:r>
            <a:r>
              <a:rPr lang="ko-KR" altLang="en-US" dirty="0">
                <a:latin typeface="굴림" charset="-127"/>
                <a:ea typeface="굴림" charset="-127"/>
              </a:rPr>
              <a:t>과 </a:t>
            </a:r>
            <a:r>
              <a:rPr lang="en-US" altLang="ko-KR" dirty="0" err="1">
                <a:latin typeface="굴림" charset="-127"/>
                <a:ea typeface="굴림" charset="-127"/>
              </a:rPr>
              <a:t>len</a:t>
            </a:r>
            <a:r>
              <a:rPr lang="en-US" altLang="ko-KR" dirty="0">
                <a:latin typeface="굴림" charset="-127"/>
                <a:ea typeface="굴림" charset="-127"/>
              </a:rPr>
              <a:t> </a:t>
            </a:r>
            <a:r>
              <a:rPr lang="ko-KR" altLang="en-US" dirty="0">
                <a:latin typeface="굴림" charset="-127"/>
                <a:ea typeface="굴림" charset="-127"/>
              </a:rPr>
              <a:t>은 읽을 파일의 이름과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 dirty="0">
                <a:latin typeface="굴림" charset="-127"/>
                <a:ea typeface="굴림" charset="-127"/>
              </a:rPr>
              <a:t>키의 길이를 저장하는 변수입니다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우선 키와 파일 </a:t>
            </a:r>
            <a:r>
              <a:rPr lang="ko-KR" altLang="en-US" dirty="0" err="1">
                <a:latin typeface="굴림" charset="-127"/>
                <a:ea typeface="굴림" charset="-127"/>
              </a:rPr>
              <a:t>포인터값을</a:t>
            </a:r>
            <a:r>
              <a:rPr lang="ko-KR" altLang="en-US" dirty="0">
                <a:latin typeface="굴림" charset="-127"/>
                <a:ea typeface="굴림" charset="-127"/>
              </a:rPr>
              <a:t> 가지고 있는 파일의 이름을 입력하면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en-US" altLang="ko-KR" dirty="0" err="1">
                <a:latin typeface="굴림" charset="-127"/>
                <a:ea typeface="굴림" charset="-127"/>
              </a:rPr>
              <a:t>data_file</a:t>
            </a:r>
            <a:r>
              <a:rPr lang="en-US" altLang="ko-KR" dirty="0">
                <a:latin typeface="굴림" charset="-127"/>
                <a:ea typeface="굴림" charset="-127"/>
              </a:rPr>
              <a:t> </a:t>
            </a:r>
            <a:r>
              <a:rPr lang="ko-KR" altLang="en-US" dirty="0">
                <a:latin typeface="굴림" charset="-127"/>
                <a:ea typeface="굴림" charset="-127"/>
              </a:rPr>
              <a:t>변수에 저장됩니다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파일이 마지막이 </a:t>
            </a:r>
            <a:r>
              <a:rPr lang="ko-KR" altLang="en-US" dirty="0" err="1">
                <a:latin typeface="굴림" charset="-127"/>
                <a:ea typeface="굴림" charset="-127"/>
              </a:rPr>
              <a:t>아닐때</a:t>
            </a:r>
            <a:r>
              <a:rPr lang="ko-KR" altLang="en-US" dirty="0">
                <a:latin typeface="굴림" charset="-127"/>
                <a:ea typeface="굴림" charset="-127"/>
              </a:rPr>
              <a:t> 까지 루프가 실행되며</a:t>
            </a:r>
            <a:r>
              <a:rPr lang="en-US" altLang="ko-KR" dirty="0">
                <a:latin typeface="굴림" charset="-127"/>
                <a:ea typeface="굴림" charset="-127"/>
              </a:rPr>
              <a:t>, key </a:t>
            </a:r>
            <a:r>
              <a:rPr lang="ko-KR" altLang="en-US" dirty="0">
                <a:latin typeface="굴림" charset="-127"/>
                <a:ea typeface="굴림" charset="-127"/>
              </a:rPr>
              <a:t>값과 해당 파일포인터 즉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 dirty="0" err="1">
                <a:latin typeface="굴림" charset="-127"/>
                <a:ea typeface="굴림" charset="-127"/>
              </a:rPr>
              <a:t>주소값을</a:t>
            </a:r>
            <a:r>
              <a:rPr lang="ko-KR" altLang="en-US" dirty="0">
                <a:latin typeface="굴림" charset="-127"/>
                <a:ea typeface="굴림" charset="-127"/>
              </a:rPr>
              <a:t> 읽습니다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키의 길이를 계산한 후</a:t>
            </a:r>
            <a:r>
              <a:rPr lang="en-US" altLang="ko-KR" dirty="0">
                <a:latin typeface="굴림" charset="-127"/>
                <a:ea typeface="굴림" charset="-127"/>
              </a:rPr>
              <a:t>,</a:t>
            </a:r>
          </a:p>
          <a:p>
            <a:pPr eaLnBrk="1" hangingPunct="1"/>
            <a:r>
              <a:rPr lang="en-US" altLang="ko-KR" dirty="0" err="1">
                <a:latin typeface="굴림" charset="-127"/>
                <a:ea typeface="굴림" charset="-127"/>
              </a:rPr>
              <a:t>bt_insert</a:t>
            </a:r>
            <a:r>
              <a:rPr lang="en-US" altLang="ko-KR" dirty="0">
                <a:latin typeface="굴림" charset="-127"/>
                <a:ea typeface="굴림" charset="-127"/>
              </a:rPr>
              <a:t>() </a:t>
            </a:r>
            <a:r>
              <a:rPr lang="ko-KR" altLang="en-US" dirty="0">
                <a:latin typeface="굴림" charset="-127"/>
                <a:ea typeface="굴림" charset="-127"/>
              </a:rPr>
              <a:t>함수를 이용하여 키와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 dirty="0">
                <a:latin typeface="굴림" charset="-127"/>
                <a:ea typeface="굴림" charset="-127"/>
              </a:rPr>
              <a:t>주소를 저장하게 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여기서 </a:t>
            </a:r>
            <a:r>
              <a:rPr lang="en-US" altLang="ko-KR" dirty="0" err="1">
                <a:latin typeface="굴림" charset="-127"/>
                <a:ea typeface="굴림" charset="-127"/>
              </a:rPr>
              <a:t>globf</a:t>
            </a:r>
            <a:r>
              <a:rPr lang="ko-KR" altLang="en-US" dirty="0">
                <a:latin typeface="굴림" charset="-127"/>
                <a:ea typeface="굴림" charset="-127"/>
              </a:rPr>
              <a:t>는 </a:t>
            </a:r>
            <a:r>
              <a:rPr lang="en-US" altLang="ko-KR" dirty="0" err="1">
                <a:latin typeface="굴림" charset="-127"/>
                <a:ea typeface="굴림" charset="-127"/>
              </a:rPr>
              <a:t>b+tree</a:t>
            </a:r>
            <a:r>
              <a:rPr lang="en-US" altLang="ko-KR" dirty="0">
                <a:latin typeface="굴림" charset="-127"/>
                <a:ea typeface="굴림" charset="-127"/>
              </a:rPr>
              <a:t> index </a:t>
            </a:r>
            <a:r>
              <a:rPr lang="ko-KR" altLang="en-US" dirty="0" err="1">
                <a:latin typeface="굴림" charset="-127"/>
                <a:ea typeface="굴림" charset="-127"/>
              </a:rPr>
              <a:t>노드이고</a:t>
            </a:r>
            <a:r>
              <a:rPr lang="en-US" altLang="ko-KR" dirty="0">
                <a:latin typeface="굴림" charset="-127"/>
                <a:ea typeface="굴림" charset="-127"/>
              </a:rPr>
              <a:t>, key, </a:t>
            </a:r>
            <a:r>
              <a:rPr lang="ko-KR" altLang="en-US" dirty="0">
                <a:latin typeface="굴림" charset="-127"/>
                <a:ea typeface="굴림" charset="-127"/>
              </a:rPr>
              <a:t>키의 길이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 dirty="0">
                <a:latin typeface="굴림" charset="-127"/>
                <a:ea typeface="굴림" charset="-127"/>
              </a:rPr>
              <a:t>해당 </a:t>
            </a:r>
            <a:r>
              <a:rPr lang="ko-KR" altLang="en-US" dirty="0" err="1">
                <a:latin typeface="굴림" charset="-127"/>
                <a:ea typeface="굴림" charset="-127"/>
              </a:rPr>
              <a:t>주소값</a:t>
            </a:r>
            <a:r>
              <a:rPr lang="ko-KR" altLang="en-US" dirty="0">
                <a:latin typeface="굴림" charset="-127"/>
                <a:ea typeface="굴림" charset="-127"/>
              </a:rPr>
              <a:t> 총 </a:t>
            </a:r>
            <a:r>
              <a:rPr lang="en-US" altLang="ko-KR" dirty="0">
                <a:latin typeface="굴림" charset="-127"/>
                <a:ea typeface="굴림" charset="-127"/>
              </a:rPr>
              <a:t>4</a:t>
            </a:r>
            <a:r>
              <a:rPr lang="ko-KR" altLang="en-US" dirty="0">
                <a:latin typeface="굴림" charset="-127"/>
                <a:ea typeface="굴림" charset="-127"/>
              </a:rPr>
              <a:t>개의 </a:t>
            </a:r>
            <a:r>
              <a:rPr lang="ko-KR" altLang="en-US" dirty="0" err="1">
                <a:latin typeface="굴림" charset="-127"/>
                <a:ea typeface="굴림" charset="-127"/>
              </a:rPr>
              <a:t>파라미터를</a:t>
            </a:r>
            <a:r>
              <a:rPr lang="ko-KR" altLang="en-US" dirty="0">
                <a:latin typeface="굴림" charset="-127"/>
                <a:ea typeface="굴림" charset="-127"/>
              </a:rPr>
              <a:t> 넘기게 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만약 삽입에 실패할 경우 </a:t>
            </a:r>
            <a:r>
              <a:rPr lang="en-US" altLang="ko-KR" dirty="0">
                <a:latin typeface="굴림" charset="-127"/>
                <a:ea typeface="굴림" charset="-127"/>
              </a:rPr>
              <a:t>BT_ERR </a:t>
            </a:r>
            <a:r>
              <a:rPr lang="ko-KR" altLang="en-US" dirty="0">
                <a:latin typeface="굴림" charset="-127"/>
                <a:ea typeface="굴림" charset="-127"/>
              </a:rPr>
              <a:t>메시지를 반환 받고 삽입은 중지 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endParaRPr lang="en-US" altLang="ko-KR" dirty="0">
              <a:latin typeface="굴림" charset="-127"/>
              <a:ea typeface="굴림" charset="-127"/>
            </a:endParaRPr>
          </a:p>
          <a:p>
            <a:pPr eaLnBrk="1" hangingPunct="1"/>
            <a:r>
              <a:rPr lang="en-US" altLang="ko-KR" dirty="0" err="1">
                <a:latin typeface="굴림" charset="-127"/>
                <a:ea typeface="굴림" charset="-127"/>
              </a:rPr>
              <a:t>bt_insert</a:t>
            </a:r>
            <a:r>
              <a:rPr lang="en-US" altLang="ko-KR" dirty="0">
                <a:latin typeface="굴림" charset="-127"/>
                <a:ea typeface="굴림" charset="-127"/>
              </a:rPr>
              <a:t>() </a:t>
            </a:r>
            <a:r>
              <a:rPr lang="ko-KR" altLang="en-US" dirty="0">
                <a:latin typeface="굴림" charset="-127"/>
                <a:ea typeface="굴림" charset="-127"/>
              </a:rPr>
              <a:t>함수에 대해서는 다음시간에 자세히 설명하겠습니다</a:t>
            </a:r>
            <a:r>
              <a:rPr lang="en-US" altLang="ko-KR" dirty="0">
                <a:latin typeface="굴림" charset="-127"/>
                <a:ea typeface="굴림" charset="-127"/>
              </a:rPr>
              <a:t>. 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FA1D6-AA94-4516-870C-B5219B64BCAA}" type="slidenum">
              <a:rPr lang="en-US" altLang="ko-KR">
                <a:latin typeface="굴림" charset="-127"/>
                <a:ea typeface="굴림" charset="-127"/>
              </a:rPr>
              <a:pPr/>
              <a:t>22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다음은 데이터 검색하는 함수인 </a:t>
            </a:r>
            <a:r>
              <a:rPr lang="en-US" altLang="ko-KR" dirty="0" err="1">
                <a:latin typeface="굴림" charset="-127"/>
                <a:ea typeface="굴림" charset="-127"/>
              </a:rPr>
              <a:t>proc_Search</a:t>
            </a:r>
            <a:r>
              <a:rPr lang="en-US" altLang="ko-KR" dirty="0">
                <a:latin typeface="굴림" charset="-127"/>
                <a:ea typeface="굴림" charset="-127"/>
              </a:rPr>
              <a:t>() </a:t>
            </a:r>
            <a:r>
              <a:rPr lang="ko-KR" altLang="en-US" dirty="0">
                <a:latin typeface="굴림" charset="-127"/>
                <a:ea typeface="굴림" charset="-127"/>
              </a:rPr>
              <a:t>를 설명하겠습니다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데이터 파일을 구성하는 </a:t>
            </a:r>
            <a:r>
              <a:rPr lang="en-US" altLang="ko-KR" dirty="0">
                <a:latin typeface="굴림" charset="-127"/>
                <a:ea typeface="굴림" charset="-127"/>
              </a:rPr>
              <a:t>6</a:t>
            </a:r>
            <a:r>
              <a:rPr lang="ko-KR" altLang="en-US" dirty="0">
                <a:latin typeface="굴림" charset="-127"/>
                <a:ea typeface="굴림" charset="-127"/>
              </a:rPr>
              <a:t>개 열에 대한 변수를 선언하고</a:t>
            </a:r>
            <a:r>
              <a:rPr lang="en-US" altLang="ko-KR" dirty="0">
                <a:latin typeface="굴림" charset="-127"/>
                <a:ea typeface="굴림" charset="-127"/>
              </a:rPr>
              <a:t>,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데이터 파일과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 dirty="0">
                <a:latin typeface="굴림" charset="-127"/>
                <a:ea typeface="굴림" charset="-127"/>
              </a:rPr>
              <a:t>결과 파일을 입출력 할 변수 </a:t>
            </a:r>
            <a:r>
              <a:rPr lang="en-US" altLang="ko-KR" dirty="0">
                <a:latin typeface="굴림" charset="-127"/>
                <a:ea typeface="굴림" charset="-127"/>
              </a:rPr>
              <a:t>data</a:t>
            </a:r>
            <a:r>
              <a:rPr lang="ko-KR" altLang="en-US" dirty="0">
                <a:latin typeface="굴림" charset="-127"/>
                <a:ea typeface="굴림" charset="-127"/>
              </a:rPr>
              <a:t>와 </a:t>
            </a:r>
            <a:r>
              <a:rPr lang="en-US" altLang="ko-KR" dirty="0">
                <a:latin typeface="굴림" charset="-127"/>
                <a:ea typeface="굴림" charset="-127"/>
              </a:rPr>
              <a:t>result </a:t>
            </a:r>
            <a:r>
              <a:rPr lang="ko-KR" altLang="en-US" dirty="0">
                <a:latin typeface="굴림" charset="-127"/>
                <a:ea typeface="굴림" charset="-127"/>
              </a:rPr>
              <a:t>를 선언합니다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 dirty="0" err="1">
                <a:latin typeface="굴림" charset="-127"/>
                <a:ea typeface="굴림" charset="-127"/>
              </a:rPr>
              <a:t>찾고자하는</a:t>
            </a:r>
            <a:r>
              <a:rPr lang="ko-KR" altLang="en-US" dirty="0">
                <a:latin typeface="굴림" charset="-127"/>
                <a:ea typeface="굴림" charset="-127"/>
              </a:rPr>
              <a:t> 키 값을 입력하여 </a:t>
            </a:r>
            <a:r>
              <a:rPr lang="en-US" altLang="ko-KR" dirty="0">
                <a:latin typeface="굴림" charset="-127"/>
                <a:ea typeface="굴림" charset="-127"/>
              </a:rPr>
              <a:t>key </a:t>
            </a:r>
            <a:r>
              <a:rPr lang="ko-KR" altLang="en-US" dirty="0">
                <a:latin typeface="굴림" charset="-127"/>
                <a:ea typeface="굴림" charset="-127"/>
              </a:rPr>
              <a:t>변수에 저장하고</a:t>
            </a:r>
            <a:r>
              <a:rPr lang="en-US" altLang="ko-KR" dirty="0">
                <a:latin typeface="굴림" charset="-127"/>
                <a:ea typeface="굴림" charset="-127"/>
              </a:rPr>
              <a:t>,</a:t>
            </a:r>
          </a:p>
          <a:p>
            <a:pPr eaLnBrk="1" hangingPunct="1"/>
            <a:endParaRPr lang="en-US" altLang="ko-KR" dirty="0">
              <a:latin typeface="굴림" charset="-127"/>
              <a:ea typeface="굴림" charset="-127"/>
            </a:endParaRPr>
          </a:p>
          <a:p>
            <a:pPr eaLnBrk="1" hangingPunct="1"/>
            <a:r>
              <a:rPr lang="en-US" altLang="ko-KR" dirty="0" err="1">
                <a:latin typeface="굴림" charset="-127"/>
                <a:ea typeface="굴림" charset="-127"/>
              </a:rPr>
              <a:t>Bt_find</a:t>
            </a:r>
            <a:r>
              <a:rPr lang="en-US" altLang="ko-KR" dirty="0">
                <a:latin typeface="굴림" charset="-127"/>
                <a:ea typeface="굴림" charset="-127"/>
              </a:rPr>
              <a:t>() </a:t>
            </a:r>
            <a:r>
              <a:rPr lang="ko-KR" altLang="en-US" dirty="0">
                <a:latin typeface="굴림" charset="-127"/>
                <a:ea typeface="굴림" charset="-127"/>
              </a:rPr>
              <a:t>함수를 이용하여 검색을 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인덱스 </a:t>
            </a:r>
            <a:r>
              <a:rPr lang="ko-KR" altLang="en-US" dirty="0" err="1">
                <a:latin typeface="굴림" charset="-127"/>
                <a:ea typeface="굴림" charset="-127"/>
              </a:rPr>
              <a:t>노드와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 dirty="0" err="1">
                <a:latin typeface="굴림" charset="-127"/>
                <a:ea typeface="굴림" charset="-127"/>
              </a:rPr>
              <a:t>키값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 dirty="0">
                <a:latin typeface="굴림" charset="-127"/>
                <a:ea typeface="굴림" charset="-127"/>
              </a:rPr>
              <a:t>길이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 dirty="0">
                <a:latin typeface="굴림" charset="-127"/>
                <a:ea typeface="굴림" charset="-127"/>
              </a:rPr>
              <a:t>그리고 </a:t>
            </a:r>
            <a:r>
              <a:rPr lang="en-US" altLang="ko-KR" dirty="0" err="1">
                <a:latin typeface="굴림" charset="-127"/>
                <a:ea typeface="굴림" charset="-127"/>
              </a:rPr>
              <a:t>rrnval</a:t>
            </a:r>
            <a:r>
              <a:rPr lang="ko-KR" altLang="en-US" dirty="0">
                <a:latin typeface="굴림" charset="-127"/>
                <a:ea typeface="굴림" charset="-127"/>
              </a:rPr>
              <a:t>를 넘기면 성공적으로 검색 하였을 경우 </a:t>
            </a:r>
            <a:r>
              <a:rPr lang="en-US" altLang="ko-KR" dirty="0" err="1">
                <a:latin typeface="굴림" charset="-127"/>
                <a:ea typeface="굴림" charset="-127"/>
              </a:rPr>
              <a:t>rrnval</a:t>
            </a:r>
            <a:r>
              <a:rPr lang="en-US" altLang="ko-KR" dirty="0">
                <a:latin typeface="굴림" charset="-127"/>
                <a:ea typeface="굴림" charset="-127"/>
              </a:rPr>
              <a:t> </a:t>
            </a:r>
            <a:r>
              <a:rPr lang="ko-KR" altLang="en-US" dirty="0">
                <a:latin typeface="굴림" charset="-127"/>
                <a:ea typeface="굴림" charset="-127"/>
              </a:rPr>
              <a:t>변수에 해당 </a:t>
            </a:r>
            <a:r>
              <a:rPr lang="ko-KR" altLang="en-US" dirty="0" err="1">
                <a:latin typeface="굴림" charset="-127"/>
                <a:ea typeface="굴림" charset="-127"/>
              </a:rPr>
              <a:t>키값의</a:t>
            </a:r>
            <a:r>
              <a:rPr lang="ko-KR" altLang="en-US" dirty="0">
                <a:latin typeface="굴림" charset="-127"/>
                <a:ea typeface="굴림" charset="-127"/>
              </a:rPr>
              <a:t> 파일포인터가 저장됩니다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en-US" altLang="ko-KR" dirty="0" err="1">
                <a:latin typeface="굴림" charset="-127"/>
                <a:ea typeface="굴림" charset="-127"/>
              </a:rPr>
              <a:t>Fseek</a:t>
            </a:r>
            <a:r>
              <a:rPr lang="en-US" altLang="ko-KR" dirty="0">
                <a:latin typeface="굴림" charset="-127"/>
                <a:ea typeface="굴림" charset="-127"/>
              </a:rPr>
              <a:t> </a:t>
            </a:r>
            <a:r>
              <a:rPr lang="ko-KR" altLang="en-US" dirty="0">
                <a:latin typeface="굴림" charset="-127"/>
                <a:ea typeface="굴림" charset="-127"/>
              </a:rPr>
              <a:t>명령어로 해당 위치로 이동한 다음</a:t>
            </a:r>
            <a:r>
              <a:rPr lang="en-US" altLang="ko-KR" dirty="0">
                <a:latin typeface="굴림" charset="-127"/>
                <a:ea typeface="굴림" charset="-127"/>
              </a:rPr>
              <a:t>,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검색 </a:t>
            </a:r>
            <a:r>
              <a:rPr lang="ko-KR" altLang="en-US" dirty="0" err="1">
                <a:latin typeface="굴림" charset="-127"/>
                <a:ea typeface="굴림" charset="-127"/>
              </a:rPr>
              <a:t>기준값이</a:t>
            </a:r>
            <a:r>
              <a:rPr lang="ko-KR" altLang="en-US" dirty="0">
                <a:latin typeface="굴림" charset="-127"/>
                <a:ea typeface="굴림" charset="-127"/>
              </a:rPr>
              <a:t> </a:t>
            </a:r>
            <a:r>
              <a:rPr lang="en-US" altLang="ko-KR" dirty="0">
                <a:latin typeface="굴림" charset="-127"/>
                <a:ea typeface="굴림" charset="-127"/>
              </a:rPr>
              <a:t>last name</a:t>
            </a:r>
            <a:r>
              <a:rPr lang="ko-KR" altLang="en-US" dirty="0">
                <a:latin typeface="굴림" charset="-127"/>
                <a:ea typeface="굴림" charset="-127"/>
              </a:rPr>
              <a:t>이고</a:t>
            </a:r>
            <a:r>
              <a:rPr lang="en-US" altLang="ko-KR" dirty="0">
                <a:latin typeface="굴림" charset="-127"/>
                <a:ea typeface="굴림" charset="-127"/>
              </a:rPr>
              <a:t>, last name</a:t>
            </a:r>
            <a:r>
              <a:rPr lang="ko-KR" altLang="en-US" dirty="0">
                <a:latin typeface="굴림" charset="-127"/>
                <a:ea typeface="굴림" charset="-127"/>
              </a:rPr>
              <a:t>으로 정렬이 되어 있기 때문에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사용자가 검색을 원하는 </a:t>
            </a:r>
            <a:r>
              <a:rPr lang="en-US" altLang="ko-KR" dirty="0">
                <a:latin typeface="굴림" charset="-127"/>
                <a:ea typeface="굴림" charset="-127"/>
              </a:rPr>
              <a:t>key </a:t>
            </a:r>
            <a:r>
              <a:rPr lang="ko-KR" altLang="en-US" dirty="0">
                <a:latin typeface="굴림" charset="-127"/>
                <a:ea typeface="굴림" charset="-127"/>
              </a:rPr>
              <a:t>값과</a:t>
            </a:r>
            <a:r>
              <a:rPr lang="en-US" altLang="ko-KR" dirty="0">
                <a:latin typeface="굴림" charset="-127"/>
                <a:ea typeface="굴림" charset="-127"/>
              </a:rPr>
              <a:t>, last name </a:t>
            </a:r>
            <a:r>
              <a:rPr lang="ko-KR" altLang="en-US" dirty="0">
                <a:latin typeface="굴림" charset="-127"/>
                <a:ea typeface="굴림" charset="-127"/>
              </a:rPr>
              <a:t>이 다를 때 까지 검색을 수행합니다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검색된 결과는 화면에 디스플레이 하고</a:t>
            </a:r>
            <a:r>
              <a:rPr lang="en-US" altLang="ko-KR" dirty="0">
                <a:latin typeface="굴림" charset="-127"/>
                <a:ea typeface="굴림" charset="-127"/>
              </a:rPr>
              <a:t>, result.dat </a:t>
            </a:r>
            <a:r>
              <a:rPr lang="ko-KR" altLang="en-US" dirty="0">
                <a:latin typeface="굴림" charset="-127"/>
                <a:ea typeface="굴림" charset="-127"/>
              </a:rPr>
              <a:t>파일에 출력됩니다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en-US" altLang="ko-KR" dirty="0" err="1">
                <a:latin typeface="굴림" charset="-127"/>
                <a:ea typeface="굴림" charset="-127"/>
              </a:rPr>
              <a:t>Bt_find</a:t>
            </a:r>
            <a:r>
              <a:rPr lang="en-US" altLang="ko-KR" dirty="0">
                <a:latin typeface="굴림" charset="-127"/>
                <a:ea typeface="굴림" charset="-127"/>
              </a:rPr>
              <a:t>()  </a:t>
            </a:r>
            <a:r>
              <a:rPr lang="ko-KR" altLang="en-US" dirty="0">
                <a:latin typeface="굴림" charset="-127"/>
                <a:ea typeface="굴림" charset="-127"/>
              </a:rPr>
              <a:t>함수에 대해서는 다음 시간에 검색 </a:t>
            </a:r>
            <a:r>
              <a:rPr lang="ko-KR" altLang="en-US" dirty="0" err="1">
                <a:latin typeface="굴림" charset="-127"/>
                <a:ea typeface="굴림" charset="-127"/>
              </a:rPr>
              <a:t>슈도코드를</a:t>
            </a:r>
            <a:r>
              <a:rPr lang="ko-KR" altLang="en-US" dirty="0">
                <a:latin typeface="굴림" charset="-127"/>
                <a:ea typeface="굴림" charset="-127"/>
              </a:rPr>
              <a:t> 이용하여 자세히 설명하겠습니다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endParaRPr lang="en-US" altLang="ko-KR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인덱스 </a:t>
            </a:r>
            <a:r>
              <a:rPr lang="ko-KR" altLang="en-US" dirty="0" err="1">
                <a:latin typeface="굴림" charset="-127"/>
                <a:ea typeface="굴림" charset="-127"/>
              </a:rPr>
              <a:t>노드와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 dirty="0" err="1">
                <a:latin typeface="굴림" charset="-127"/>
                <a:ea typeface="굴림" charset="-127"/>
              </a:rPr>
              <a:t>키값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 dirty="0">
                <a:latin typeface="굴림" charset="-127"/>
                <a:ea typeface="굴림" charset="-127"/>
              </a:rPr>
              <a:t>길이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 dirty="0">
                <a:latin typeface="굴림" charset="-127"/>
                <a:ea typeface="굴림" charset="-127"/>
              </a:rPr>
              <a:t>그리고 </a:t>
            </a:r>
            <a:r>
              <a:rPr lang="en-US" altLang="ko-KR" dirty="0" err="1">
                <a:latin typeface="굴림" charset="-127"/>
                <a:ea typeface="굴림" charset="-127"/>
              </a:rPr>
              <a:t>rrnval</a:t>
            </a:r>
            <a:r>
              <a:rPr lang="ko-KR" altLang="en-US" dirty="0">
                <a:latin typeface="굴림" charset="-127"/>
                <a:ea typeface="굴림" charset="-127"/>
              </a:rPr>
              <a:t>를 넘기면 성공적으로 검색 하였을 경우 </a:t>
            </a:r>
            <a:r>
              <a:rPr lang="en-US" altLang="ko-KR" dirty="0" err="1">
                <a:latin typeface="굴림" charset="-127"/>
                <a:ea typeface="굴림" charset="-127"/>
              </a:rPr>
              <a:t>rrnval</a:t>
            </a:r>
            <a:r>
              <a:rPr lang="en-US" altLang="ko-KR" dirty="0">
                <a:latin typeface="굴림" charset="-127"/>
                <a:ea typeface="굴림" charset="-127"/>
              </a:rPr>
              <a:t> </a:t>
            </a:r>
            <a:r>
              <a:rPr lang="ko-KR" altLang="en-US" dirty="0">
                <a:latin typeface="굴림" charset="-127"/>
                <a:ea typeface="굴림" charset="-127"/>
              </a:rPr>
              <a:t>변수에 해당 </a:t>
            </a:r>
            <a:r>
              <a:rPr lang="ko-KR" altLang="en-US" dirty="0" err="1">
                <a:latin typeface="굴림" charset="-127"/>
                <a:ea typeface="굴림" charset="-127"/>
              </a:rPr>
              <a:t>키값의</a:t>
            </a:r>
            <a:r>
              <a:rPr lang="ko-KR" altLang="en-US" dirty="0">
                <a:latin typeface="굴림" charset="-127"/>
                <a:ea typeface="굴림" charset="-127"/>
              </a:rPr>
              <a:t> 파일포인터가 저장됩니다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en-US" altLang="ko-KR" dirty="0" err="1">
                <a:latin typeface="굴림" charset="-127"/>
                <a:ea typeface="굴림" charset="-127"/>
              </a:rPr>
              <a:t>Fseek</a:t>
            </a:r>
            <a:r>
              <a:rPr lang="en-US" altLang="ko-KR" dirty="0">
                <a:latin typeface="굴림" charset="-127"/>
                <a:ea typeface="굴림" charset="-127"/>
              </a:rPr>
              <a:t> </a:t>
            </a:r>
            <a:r>
              <a:rPr lang="ko-KR" altLang="en-US" dirty="0">
                <a:latin typeface="굴림" charset="-127"/>
                <a:ea typeface="굴림" charset="-127"/>
              </a:rPr>
              <a:t>명령어로 해당 위치로 이동한 다음</a:t>
            </a:r>
            <a:r>
              <a:rPr lang="en-US" altLang="ko-KR" dirty="0">
                <a:latin typeface="굴림" charset="-127"/>
                <a:ea typeface="굴림" charset="-127"/>
              </a:rPr>
              <a:t>,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검색 </a:t>
            </a:r>
            <a:r>
              <a:rPr lang="ko-KR" altLang="en-US" dirty="0" err="1">
                <a:latin typeface="굴림" charset="-127"/>
                <a:ea typeface="굴림" charset="-127"/>
              </a:rPr>
              <a:t>기준값이</a:t>
            </a:r>
            <a:r>
              <a:rPr lang="ko-KR" altLang="en-US" dirty="0">
                <a:latin typeface="굴림" charset="-127"/>
                <a:ea typeface="굴림" charset="-127"/>
              </a:rPr>
              <a:t> </a:t>
            </a:r>
            <a:r>
              <a:rPr lang="en-US" altLang="ko-KR" dirty="0">
                <a:latin typeface="굴림" charset="-127"/>
                <a:ea typeface="굴림" charset="-127"/>
              </a:rPr>
              <a:t>last name</a:t>
            </a:r>
            <a:r>
              <a:rPr lang="ko-KR" altLang="en-US" dirty="0">
                <a:latin typeface="굴림" charset="-127"/>
                <a:ea typeface="굴림" charset="-127"/>
              </a:rPr>
              <a:t>이고</a:t>
            </a:r>
            <a:r>
              <a:rPr lang="en-US" altLang="ko-KR" dirty="0">
                <a:latin typeface="굴림" charset="-127"/>
                <a:ea typeface="굴림" charset="-127"/>
              </a:rPr>
              <a:t>, last name</a:t>
            </a:r>
            <a:r>
              <a:rPr lang="ko-KR" altLang="en-US" dirty="0">
                <a:latin typeface="굴림" charset="-127"/>
                <a:ea typeface="굴림" charset="-127"/>
              </a:rPr>
              <a:t>으로 정렬이 되어 있기 때문에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사용자가 검색을 원하는 </a:t>
            </a:r>
            <a:r>
              <a:rPr lang="en-US" altLang="ko-KR" dirty="0">
                <a:latin typeface="굴림" charset="-127"/>
                <a:ea typeface="굴림" charset="-127"/>
              </a:rPr>
              <a:t>key </a:t>
            </a:r>
            <a:r>
              <a:rPr lang="ko-KR" altLang="en-US" dirty="0">
                <a:latin typeface="굴림" charset="-127"/>
                <a:ea typeface="굴림" charset="-127"/>
              </a:rPr>
              <a:t>값과</a:t>
            </a:r>
            <a:r>
              <a:rPr lang="en-US" altLang="ko-KR" dirty="0">
                <a:latin typeface="굴림" charset="-127"/>
                <a:ea typeface="굴림" charset="-127"/>
              </a:rPr>
              <a:t>, last name </a:t>
            </a:r>
            <a:r>
              <a:rPr lang="ko-KR" altLang="en-US" dirty="0">
                <a:latin typeface="굴림" charset="-127"/>
                <a:ea typeface="굴림" charset="-127"/>
              </a:rPr>
              <a:t>이 다를 때 까지 검색을 수행합니다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검색된 결과는 화면에 디스플레이 하고</a:t>
            </a:r>
            <a:r>
              <a:rPr lang="en-US" altLang="ko-KR" dirty="0">
                <a:latin typeface="굴림" charset="-127"/>
                <a:ea typeface="굴림" charset="-127"/>
              </a:rPr>
              <a:t>, result.dat </a:t>
            </a:r>
            <a:r>
              <a:rPr lang="ko-KR" altLang="en-US" dirty="0">
                <a:latin typeface="굴림" charset="-127"/>
                <a:ea typeface="굴림" charset="-127"/>
              </a:rPr>
              <a:t>파일에 출력됩니다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47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780C7-13BC-4AAA-932B-06301D40ECB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B+</a:t>
            </a:r>
            <a:r>
              <a:rPr lang="ko-KR" altLang="en-US"/>
              <a:t>트리의 삽입 알고리즘을 살펴보면</a:t>
            </a:r>
            <a:r>
              <a:rPr lang="en-US" altLang="ko-KR"/>
              <a:t>,</a:t>
            </a:r>
          </a:p>
          <a:p>
            <a:pPr lvl="1"/>
            <a:r>
              <a:rPr lang="en-US" altLang="ko-KR">
                <a:solidFill>
                  <a:srgbClr val="CC3300"/>
                </a:solidFill>
              </a:rPr>
              <a:t>(1)</a:t>
            </a:r>
            <a:r>
              <a:rPr lang="en-US" altLang="ko-KR"/>
              <a:t> </a:t>
            </a:r>
            <a:r>
              <a:rPr lang="ko-KR" altLang="en-US"/>
              <a:t>새로운 키를 삽입 할 리프</a:t>
            </a:r>
            <a:r>
              <a:rPr lang="en-US" altLang="ko-KR"/>
              <a:t>(leaf)</a:t>
            </a:r>
            <a:r>
              <a:rPr lang="ko-KR" altLang="en-US"/>
              <a:t>노드를 찾습니는다 </a:t>
            </a:r>
          </a:p>
          <a:p>
            <a:pPr lvl="1"/>
            <a:r>
              <a:rPr lang="en-US" altLang="ko-KR">
                <a:solidFill>
                  <a:srgbClr val="CC3300"/>
                </a:solidFill>
              </a:rPr>
              <a:t>(2)</a:t>
            </a:r>
            <a:r>
              <a:rPr lang="en-US" altLang="ko-KR"/>
              <a:t> </a:t>
            </a:r>
            <a:r>
              <a:rPr lang="ko-KR" altLang="en-US"/>
              <a:t>찾은 노드에 키를 삽입합니다</a:t>
            </a:r>
            <a:r>
              <a:rPr lang="en-US" altLang="ko-KR"/>
              <a:t>. </a:t>
            </a:r>
          </a:p>
          <a:p>
            <a:pPr lvl="1"/>
            <a:r>
              <a:rPr lang="en-US" altLang="ko-KR">
                <a:solidFill>
                  <a:srgbClr val="CC3300"/>
                </a:solidFill>
              </a:rPr>
              <a:t>(3)</a:t>
            </a:r>
            <a:r>
              <a:rPr lang="en-US" altLang="ko-KR"/>
              <a:t> </a:t>
            </a:r>
            <a:r>
              <a:rPr lang="ko-KR" altLang="en-US"/>
              <a:t>새로 키를 삽입한 노드가 오버플로우 였는가 살펴보고</a:t>
            </a:r>
            <a:r>
              <a:rPr lang="en-US" altLang="ko-KR"/>
              <a:t>, </a:t>
            </a:r>
            <a:r>
              <a:rPr lang="ko-KR" altLang="en-US"/>
              <a:t>오버플로우가 발생했으면 분열 시킴니다</a:t>
            </a:r>
            <a:r>
              <a:rPr lang="en-US" altLang="ko-KR"/>
              <a:t>. </a:t>
            </a:r>
          </a:p>
          <a:p>
            <a:pPr lvl="1"/>
            <a:r>
              <a:rPr lang="en-US" altLang="ko-KR">
                <a:solidFill>
                  <a:srgbClr val="CC3300"/>
                </a:solidFill>
              </a:rPr>
              <a:t>(4)</a:t>
            </a:r>
            <a:r>
              <a:rPr lang="en-US" altLang="ko-KR"/>
              <a:t> </a:t>
            </a:r>
            <a:r>
              <a:rPr lang="ko-KR" altLang="en-US"/>
              <a:t>변경된 내용을 디스크에 기록시킵니다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8C03B-B716-4B1A-AEB8-75CD7099A60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삽입에 사용되는 함수중 중요한 함수 몇 가지를 간단히 설명합니다</a:t>
            </a:r>
            <a:r>
              <a:rPr lang="en-US" altLang="ko-KR"/>
              <a:t>. </a:t>
            </a:r>
          </a:p>
          <a:p>
            <a:r>
              <a:rPr lang="en-US" altLang="ko-KR"/>
              <a:t>bt_inspg() 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키와 파일포인터 삽입하는 함수 </a:t>
            </a:r>
          </a:p>
          <a:p>
            <a:r>
              <a:rPr lang="en-US" altLang="ko-KR"/>
              <a:t>bt_newpage(), bt_rpage() 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새로운 노드의 생성을 위한 메모리 할당함수</a:t>
            </a:r>
          </a:p>
          <a:p>
            <a:r>
              <a:rPr lang="en-US" altLang="ko-KR"/>
              <a:t>bt_splpg()</a:t>
            </a:r>
          </a:p>
          <a:p>
            <a:pPr lvl="1"/>
            <a:r>
              <a:rPr lang="ko-KR" altLang="en-US"/>
              <a:t>분할될 노드의 정보를 저장하는 함수</a:t>
            </a:r>
          </a:p>
          <a:p>
            <a:r>
              <a:rPr lang="en-US" altLang="ko-KR"/>
              <a:t>bt_pagesize() </a:t>
            </a:r>
          </a:p>
          <a:p>
            <a:pPr lvl="1"/>
            <a:r>
              <a:rPr lang="ko-KR" altLang="en-US"/>
              <a:t>노드의 크기를 계산하는 함수</a:t>
            </a:r>
          </a:p>
          <a:p>
            <a:r>
              <a:rPr lang="en-US" altLang="ko-KR"/>
              <a:t>bt_clearerr() </a:t>
            </a:r>
          </a:p>
          <a:p>
            <a:pPr lvl="1"/>
            <a:r>
              <a:rPr lang="ko-KR" altLang="en-US"/>
              <a:t>변경된 노드의 정보를 디스크에 반영하는 함수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27508E-9823-4747-942B-1E3D73FCB4ED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이번 시간에는 전체 삽입소스 코드 중에서 </a:t>
            </a:r>
          </a:p>
          <a:p>
            <a:r>
              <a:rPr lang="ko-KR" altLang="en-US"/>
              <a:t>중요하다고 생각되는 다음 사항을 설명합니다</a:t>
            </a:r>
            <a:r>
              <a:rPr lang="en-US" altLang="ko-KR"/>
              <a:t>. </a:t>
            </a:r>
          </a:p>
          <a:p>
            <a:r>
              <a:rPr lang="en-US" altLang="ko-KR"/>
              <a:t>bt_insert() </a:t>
            </a:r>
            <a:r>
              <a:rPr lang="ko-KR" altLang="en-US"/>
              <a:t>를 구성하는 파라미터에 대한 설명</a:t>
            </a:r>
          </a:p>
          <a:p>
            <a:r>
              <a:rPr lang="ko-KR" altLang="en-US"/>
              <a:t>삽입 시에 에러처리 부분</a:t>
            </a:r>
          </a:p>
          <a:p>
            <a:r>
              <a:rPr lang="ko-KR" altLang="en-US"/>
              <a:t>삽입 공간이 충분한 경우의 처리방법</a:t>
            </a:r>
          </a:p>
          <a:p>
            <a:r>
              <a:rPr lang="ko-KR" altLang="en-US"/>
              <a:t>삽입 공간이 충분하지 않는 경우의 처리방법 중에서 </a:t>
            </a:r>
          </a:p>
          <a:p>
            <a:pPr lvl="1"/>
            <a:r>
              <a:rPr lang="ko-KR" altLang="en-US"/>
              <a:t>노드의 분할 방법을 설명하고</a:t>
            </a:r>
          </a:p>
          <a:p>
            <a:pPr lvl="2"/>
            <a:r>
              <a:rPr lang="ko-KR" altLang="en-US"/>
              <a:t>분할되는 노드가 루트노드 일 경우 처리방법을 설명합니다</a:t>
            </a:r>
            <a:r>
              <a:rPr lang="en-US" altLang="ko-KR"/>
              <a:t>. </a:t>
            </a:r>
          </a:p>
          <a:p>
            <a:r>
              <a:rPr lang="ko-KR" altLang="en-US"/>
              <a:t>마지막으로 변경된 노드의 상태를 디스크에 기록하는 부분을 설명합니다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89133-9564-4783-9C41-2E26CC092D98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Bt_insert </a:t>
            </a:r>
            <a:r>
              <a:rPr lang="ko-KR" altLang="en-US"/>
              <a:t>함수에 총 </a:t>
            </a:r>
            <a:r>
              <a:rPr lang="en-US" altLang="ko-KR"/>
              <a:t>5</a:t>
            </a:r>
            <a:r>
              <a:rPr lang="ko-KR" altLang="en-US"/>
              <a:t>개의 파라미터는 전송합니다</a:t>
            </a:r>
            <a:r>
              <a:rPr lang="en-US" altLang="ko-KR"/>
              <a:t>.  </a:t>
            </a:r>
          </a:p>
          <a:p>
            <a:r>
              <a:rPr lang="en-US" altLang="ko-KR"/>
              <a:t>b </a:t>
            </a:r>
            <a:r>
              <a:rPr lang="ko-KR" altLang="en-US"/>
              <a:t>는 </a:t>
            </a:r>
            <a:r>
              <a:rPr lang="en-US" altLang="ko-KR"/>
              <a:t>b+tree </a:t>
            </a:r>
            <a:r>
              <a:rPr lang="ko-KR" altLang="en-US"/>
              <a:t>노드의 구조체 이고</a:t>
            </a:r>
            <a:r>
              <a:rPr lang="en-US" altLang="ko-KR"/>
              <a:t>,</a:t>
            </a:r>
          </a:p>
          <a:p>
            <a:r>
              <a:rPr lang="en-US" altLang="ko-KR"/>
              <a:t>Key, len, rrn(</a:t>
            </a:r>
            <a:r>
              <a:rPr lang="ko-KR" altLang="en-US"/>
              <a:t>파일 포인터</a:t>
            </a:r>
            <a:r>
              <a:rPr lang="en-US" altLang="ko-KR"/>
              <a:t>),</a:t>
            </a:r>
          </a:p>
          <a:p>
            <a:r>
              <a:rPr lang="en-US" altLang="ko-KR"/>
              <a:t> </a:t>
            </a:r>
            <a:r>
              <a:rPr lang="ko-KR" altLang="en-US"/>
              <a:t>중복값 인지</a:t>
            </a:r>
            <a:r>
              <a:rPr lang="en-US" altLang="ko-KR"/>
              <a:t>, </a:t>
            </a:r>
            <a:r>
              <a:rPr lang="ko-KR" altLang="en-US"/>
              <a:t>아닌지에 대한 플래그정보를 넘깁니다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E49622-1A6B-40CE-A62E-B335D3D4107A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삽입시에 에러를 처리하는 부분을 설명합니다 </a:t>
            </a:r>
          </a:p>
          <a:p>
            <a:r>
              <a:rPr lang="ko-KR" altLang="en-US"/>
              <a:t>길이기 너무 길었을 경우</a:t>
            </a:r>
            <a:r>
              <a:rPr lang="en-US" altLang="ko-KR"/>
              <a:t>,</a:t>
            </a:r>
          </a:p>
          <a:p>
            <a:r>
              <a:rPr lang="ko-KR" altLang="en-US"/>
              <a:t>길이가 </a:t>
            </a:r>
            <a:r>
              <a:rPr lang="en-US" altLang="ko-KR"/>
              <a:t>0 </a:t>
            </a:r>
            <a:r>
              <a:rPr lang="ko-KR" altLang="en-US"/>
              <a:t>이하일 경우</a:t>
            </a:r>
            <a:r>
              <a:rPr lang="en-US" altLang="ko-KR"/>
              <a:t>,</a:t>
            </a:r>
          </a:p>
          <a:p>
            <a:r>
              <a:rPr lang="ko-KR" altLang="en-US"/>
              <a:t>삽입할 공간을 찾다가 에러가 날 경우에 삽입할 수 없다는 메시지를 반환합니다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61088-7838-49B9-812F-0A3575E98FD0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ko-KR" altLang="en-US"/>
              <a:t>삽입할 공간을 계산하여</a:t>
            </a:r>
            <a:r>
              <a:rPr lang="en-US" altLang="ko-KR"/>
              <a:t>, </a:t>
            </a:r>
            <a:r>
              <a:rPr lang="ko-KR" altLang="en-US"/>
              <a:t>계산된 값이 </a:t>
            </a:r>
            <a:r>
              <a:rPr lang="en-US" altLang="ko-KR"/>
              <a:t>bt_pagesize()</a:t>
            </a:r>
            <a:r>
              <a:rPr lang="ko-KR" altLang="en-US"/>
              <a:t>에 의해 계산된 값보다 작다면</a:t>
            </a:r>
            <a:r>
              <a:rPr lang="en-US" altLang="ko-KR"/>
              <a:t>,</a:t>
            </a:r>
            <a:r>
              <a:rPr lang="ko-KR" altLang="en-US"/>
              <a:t>즉 충분한 저장 공간을 가지고 있다면</a:t>
            </a:r>
            <a:r>
              <a:rPr lang="en-US" altLang="ko-KR"/>
              <a:t>,</a:t>
            </a:r>
          </a:p>
          <a:p>
            <a:pPr marL="228600" indent="-228600">
              <a:buFontTx/>
              <a:buAutoNum type="arabicPeriod"/>
            </a:pPr>
            <a:r>
              <a:rPr lang="ko-KR" altLang="en-US"/>
              <a:t>키 값을 </a:t>
            </a:r>
            <a:r>
              <a:rPr lang="en-US" altLang="ko-KR"/>
              <a:t>bt_inspg() </a:t>
            </a:r>
            <a:r>
              <a:rPr lang="ko-KR" altLang="en-US"/>
              <a:t>함수를 이용하여 삽입한다</a:t>
            </a:r>
            <a:r>
              <a:rPr lang="en-US" altLang="ko-KR"/>
              <a:t>. </a:t>
            </a:r>
          </a:p>
          <a:p>
            <a:pPr marL="228600" indent="-228600">
              <a:buFontTx/>
              <a:buAutoNum type="arabicPeriod"/>
            </a:pPr>
            <a:endParaRPr lang="en-US" altLang="ko-KR"/>
          </a:p>
          <a:p>
            <a:pPr marL="228600" indent="-228600">
              <a:buFontTx/>
              <a:buAutoNum type="arabicPeriod"/>
            </a:pPr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311EA-FACE-4C3D-8E2C-E19ABD2E3CDB}" type="slidenum">
              <a:rPr lang="en-US" altLang="ko-KR">
                <a:latin typeface="굴림" charset="-127"/>
                <a:ea typeface="굴림" charset="-127"/>
              </a:rPr>
              <a:pPr/>
              <a:t>3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데이터의 삽입과 삭제에도 불구하고 효율성을 유지하는 인덱스 구조들 중에서 가장 널리 사용되는 구조로서</a:t>
            </a: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B+Tree </a:t>
            </a:r>
            <a:r>
              <a:rPr lang="ko-KR" altLang="en-US">
                <a:latin typeface="굴림" charset="-127"/>
                <a:ea typeface="굴림" charset="-127"/>
              </a:rPr>
              <a:t>는 균형트리</a:t>
            </a:r>
            <a:r>
              <a:rPr lang="en-US" altLang="ko-KR">
                <a:latin typeface="굴림" charset="-127"/>
                <a:ea typeface="굴림" charset="-127"/>
              </a:rPr>
              <a:t>(Balance Tree) </a:t>
            </a:r>
            <a:r>
              <a:rPr lang="ko-KR" altLang="en-US">
                <a:latin typeface="굴림" charset="-127"/>
                <a:ea typeface="굴림" charset="-127"/>
              </a:rPr>
              <a:t>형태입니다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0A29B-89A3-4AC6-B5A7-F62A50AD9A07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키 삽입을 위한 공간이 충분치 않다면</a:t>
            </a:r>
            <a:r>
              <a:rPr lang="en-US" altLang="ko-KR"/>
              <a:t>, </a:t>
            </a:r>
          </a:p>
          <a:p>
            <a:r>
              <a:rPr lang="ko-KR" altLang="en-US"/>
              <a:t>키 삽입을 위하여 새로운 노드를 생성한다</a:t>
            </a:r>
            <a:r>
              <a:rPr lang="en-US" altLang="ko-KR"/>
              <a:t>. </a:t>
            </a:r>
          </a:p>
          <a:p>
            <a:r>
              <a:rPr lang="ko-KR" altLang="en-US"/>
              <a:t>위의 </a:t>
            </a:r>
            <a:r>
              <a:rPr lang="en-US" altLang="ko-KR"/>
              <a:t>npag, lp, hp </a:t>
            </a:r>
            <a:r>
              <a:rPr lang="ko-KR" altLang="en-US"/>
              <a:t>는 새로운 노드를 생성하기 위해 메모리를 할당하고 있다</a:t>
            </a:r>
            <a:r>
              <a:rPr lang="en-US" altLang="ko-KR"/>
              <a:t>.</a:t>
            </a:r>
          </a:p>
          <a:p>
            <a:r>
              <a:rPr lang="ko-KR" altLang="en-US"/>
              <a:t>노드의 메모리 할당과 분할은  </a:t>
            </a:r>
            <a:r>
              <a:rPr lang="en-US" altLang="ko-KR"/>
              <a:t>bt_newpage()</a:t>
            </a:r>
            <a:r>
              <a:rPr lang="ko-KR" altLang="en-US"/>
              <a:t>와 </a:t>
            </a:r>
            <a:r>
              <a:rPr lang="en-US" altLang="ko-KR"/>
              <a:t>bt_rpage() </a:t>
            </a:r>
            <a:r>
              <a:rPr lang="ko-KR" altLang="en-US"/>
              <a:t>함수를 이용하여 합니다</a:t>
            </a:r>
            <a:r>
              <a:rPr lang="en-US" altLang="ko-KR"/>
              <a:t>. 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E4DF6-006F-40D6-8312-B968FD223895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bt_splpg()</a:t>
            </a:r>
            <a:r>
              <a:rPr lang="ko-KR" altLang="en-US"/>
              <a:t>는 분할되는 노드의 정보를 저장하는 함수로서 키 값</a:t>
            </a:r>
            <a:r>
              <a:rPr lang="en-US" altLang="ko-KR"/>
              <a:t>, </a:t>
            </a:r>
            <a:r>
              <a:rPr lang="ko-KR" altLang="en-US"/>
              <a:t>키의 길이</a:t>
            </a:r>
            <a:r>
              <a:rPr lang="en-US" altLang="ko-KR"/>
              <a:t>, </a:t>
            </a:r>
            <a:r>
              <a:rPr lang="ko-KR" altLang="en-US"/>
              <a:t>파일 포인터</a:t>
            </a:r>
            <a:r>
              <a:rPr lang="en-US" altLang="ko-KR"/>
              <a:t>, </a:t>
            </a:r>
            <a:r>
              <a:rPr lang="ko-KR" altLang="en-US"/>
              <a:t>노드의 크기</a:t>
            </a:r>
            <a:r>
              <a:rPr lang="en-US" altLang="ko-KR"/>
              <a:t>, </a:t>
            </a:r>
            <a:r>
              <a:rPr lang="ko-KR" altLang="en-US"/>
              <a:t>자식노드 정보</a:t>
            </a:r>
            <a:r>
              <a:rPr lang="en-US" altLang="ko-KR"/>
              <a:t>, </a:t>
            </a:r>
            <a:r>
              <a:rPr lang="ko-KR" altLang="en-US"/>
              <a:t>부모 노드 정보 등 파라미터로 넘겨 분할되는 노드의 정보를 저장한다</a:t>
            </a:r>
            <a:r>
              <a:rPr lang="en-US" altLang="ko-KR"/>
              <a:t>. </a:t>
            </a:r>
          </a:p>
          <a:p>
            <a:r>
              <a:rPr lang="en-US" altLang="ko-KR"/>
              <a:t>2. </a:t>
            </a:r>
            <a:r>
              <a:rPr lang="ko-KR" altLang="en-US"/>
              <a:t>분할되는 노드의 자식 노드를 패치하고 </a:t>
            </a:r>
          </a:p>
          <a:p>
            <a:r>
              <a:rPr lang="en-US" altLang="ko-KR"/>
              <a:t>3. </a:t>
            </a:r>
            <a:r>
              <a:rPr lang="ko-KR" altLang="en-US"/>
              <a:t>새롭게 분할되는 노드의 정보를 저장한다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F5E8B-E991-45F8-B094-5C5A626FBCF9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ko-KR" altLang="en-US"/>
              <a:t>만약 분할 되어 삽입될 노드가 루트 노드라면</a:t>
            </a:r>
            <a:r>
              <a:rPr lang="en-US" altLang="ko-KR"/>
              <a:t>, </a:t>
            </a:r>
          </a:p>
          <a:p>
            <a:pPr marL="228600" indent="-228600">
              <a:buFontTx/>
              <a:buAutoNum type="arabicPeriod"/>
            </a:pPr>
            <a:r>
              <a:rPr lang="en-US" altLang="ko-KR"/>
              <a:t>bt_newpage()</a:t>
            </a:r>
            <a:r>
              <a:rPr lang="ko-KR" altLang="en-US"/>
              <a:t>를 이용하여 새로운 노드를 생성한다</a:t>
            </a:r>
            <a:r>
              <a:rPr lang="en-US" altLang="ko-KR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altLang="ko-KR"/>
              <a:t>~  3.  bt_rpage()</a:t>
            </a:r>
            <a:r>
              <a:rPr lang="ko-KR" altLang="en-US"/>
              <a:t>를 이용하여 </a:t>
            </a:r>
            <a:r>
              <a:rPr lang="en-US" altLang="ko-KR"/>
              <a:t>2</a:t>
            </a:r>
            <a:r>
              <a:rPr lang="ko-KR" altLang="en-US"/>
              <a:t>개의 노드로 분할하고 메모리를 할당합니다</a:t>
            </a:r>
            <a:r>
              <a:rPr lang="en-US" altLang="ko-KR"/>
              <a:t>. </a:t>
            </a:r>
          </a:p>
          <a:p>
            <a:pPr marL="228600" indent="-228600"/>
            <a:endParaRPr lang="en-US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24F89-A37B-4A9E-A5F0-9D8FCB4B024A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이전의 루트 노드 내용을 비운다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2561C-80D6-45DF-9206-CC894D08DCC9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키 값을 </a:t>
            </a:r>
            <a:r>
              <a:rPr lang="en-US" altLang="ko-KR"/>
              <a:t>bt_inspg() </a:t>
            </a:r>
            <a:r>
              <a:rPr lang="ko-KR" altLang="en-US"/>
              <a:t>함수를 이용하여 삽입한다</a:t>
            </a:r>
            <a:r>
              <a:rPr lang="en-US" altLang="ko-KR"/>
              <a:t>. </a:t>
            </a:r>
          </a:p>
          <a:p>
            <a:r>
              <a:rPr lang="ko-KR" altLang="en-US"/>
              <a:t>키값과 길이 삽입될 노드 주소</a:t>
            </a:r>
            <a:r>
              <a:rPr lang="en-US" altLang="ko-KR"/>
              <a:t>, </a:t>
            </a:r>
            <a:r>
              <a:rPr lang="ko-KR" altLang="en-US"/>
              <a:t>중복 여부</a:t>
            </a:r>
            <a:r>
              <a:rPr lang="en-US" altLang="ko-KR"/>
              <a:t>, </a:t>
            </a:r>
            <a:r>
              <a:rPr lang="ko-KR" altLang="en-US"/>
              <a:t>노드가 가지고 있는 좌</a:t>
            </a:r>
            <a:r>
              <a:rPr lang="en-US" altLang="ko-KR"/>
              <a:t>, </a:t>
            </a:r>
            <a:r>
              <a:rPr lang="ko-KR" altLang="en-US"/>
              <a:t>우측 자식 노드에 대한 정보를 파라미터로 넘긴다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AD887-9892-4B7B-A90F-EF9D0F086C1F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 루트노드를 동기화 하고</a:t>
            </a:r>
            <a:r>
              <a:rPr lang="en-US" altLang="ko-KR"/>
              <a:t>, </a:t>
            </a:r>
          </a:p>
          <a:p>
            <a:r>
              <a:rPr lang="ko-KR" altLang="en-US"/>
              <a:t>변화된 내용용을 </a:t>
            </a:r>
            <a:r>
              <a:rPr lang="en-US" altLang="ko-KR"/>
              <a:t>bt_clearerr() </a:t>
            </a:r>
            <a:r>
              <a:rPr lang="ko-KR" altLang="en-US"/>
              <a:t>함수를 이용하여 반영한다</a:t>
            </a:r>
            <a:r>
              <a:rPr lang="en-US" altLang="ko-KR"/>
              <a:t>. </a:t>
            </a:r>
          </a:p>
          <a:p>
            <a:r>
              <a:rPr lang="ko-KR" altLang="en-US"/>
              <a:t>그리고 삽입이 올바로 되었다는 메시지를 반환한다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990B0-80CA-441B-A6BB-C2D9BA97FC33}" type="slidenum">
              <a:rPr lang="en-US" altLang="ko-KR">
                <a:latin typeface="굴림" charset="-127"/>
                <a:ea typeface="굴림" charset="-127"/>
              </a:rPr>
              <a:pPr/>
              <a:t>4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다음은 </a:t>
            </a:r>
            <a:r>
              <a:rPr lang="en-US" altLang="ko-KR" dirty="0" err="1">
                <a:latin typeface="굴림" charset="-127"/>
                <a:ea typeface="굴림" charset="-127"/>
              </a:rPr>
              <a:t>B+Tree</a:t>
            </a:r>
            <a:r>
              <a:rPr lang="ko-KR" altLang="en-US" dirty="0">
                <a:latin typeface="굴림" charset="-127"/>
                <a:ea typeface="굴림" charset="-127"/>
              </a:rPr>
              <a:t>의 구조를 보입니다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en-US" altLang="ko-KR" dirty="0" err="1">
                <a:latin typeface="굴림" charset="-127"/>
                <a:ea typeface="굴림" charset="-127"/>
              </a:rPr>
              <a:t>B+Tree</a:t>
            </a:r>
            <a:r>
              <a:rPr lang="en-US" altLang="ko-KR" dirty="0">
                <a:latin typeface="굴림" charset="-127"/>
                <a:ea typeface="굴림" charset="-127"/>
              </a:rPr>
              <a:t> </a:t>
            </a:r>
            <a:r>
              <a:rPr lang="ko-KR" altLang="en-US" dirty="0">
                <a:latin typeface="굴림" charset="-127"/>
                <a:ea typeface="굴림" charset="-127"/>
              </a:rPr>
              <a:t>인덱스는 클러스터 인덱스와 </a:t>
            </a:r>
            <a:r>
              <a:rPr lang="ko-KR" altLang="en-US" dirty="0" err="1">
                <a:latin typeface="굴림" charset="-127"/>
                <a:ea typeface="굴림" charset="-127"/>
              </a:rPr>
              <a:t>넌클러스터</a:t>
            </a:r>
            <a:r>
              <a:rPr lang="ko-KR" altLang="en-US" dirty="0">
                <a:latin typeface="굴림" charset="-127"/>
                <a:ea typeface="굴림" charset="-127"/>
              </a:rPr>
              <a:t> 인덱스 </a:t>
            </a:r>
            <a:r>
              <a:rPr lang="ko-KR" altLang="en-US" dirty="0" err="1">
                <a:latin typeface="굴림" charset="-127"/>
                <a:ea typeface="굴림" charset="-127"/>
              </a:rPr>
              <a:t>둘다</a:t>
            </a:r>
            <a:r>
              <a:rPr lang="ko-KR" altLang="en-US" dirty="0">
                <a:latin typeface="굴림" charset="-127"/>
                <a:ea typeface="굴림" charset="-127"/>
              </a:rPr>
              <a:t> 사용할 수 있지만</a:t>
            </a:r>
            <a:r>
              <a:rPr lang="en-US" altLang="ko-KR" dirty="0">
                <a:latin typeface="굴림" charset="-127"/>
                <a:ea typeface="굴림" charset="-127"/>
              </a:rPr>
              <a:t>,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우리가 실습할 </a:t>
            </a:r>
            <a:r>
              <a:rPr lang="en-US" altLang="ko-KR" dirty="0" err="1">
                <a:latin typeface="굴림" charset="-127"/>
                <a:ea typeface="굴림" charset="-127"/>
              </a:rPr>
              <a:t>B+Tree</a:t>
            </a:r>
            <a:r>
              <a:rPr lang="en-US" altLang="ko-KR" dirty="0">
                <a:latin typeface="굴림" charset="-127"/>
                <a:ea typeface="굴림" charset="-127"/>
              </a:rPr>
              <a:t> </a:t>
            </a:r>
            <a:r>
              <a:rPr lang="ko-KR" altLang="en-US" dirty="0">
                <a:latin typeface="굴림" charset="-127"/>
                <a:ea typeface="굴림" charset="-127"/>
              </a:rPr>
              <a:t>프로그램은 클러스터 인덱스를 구성하는데 사용하는 것으로서</a:t>
            </a:r>
            <a:r>
              <a:rPr lang="en-US" altLang="ko-KR" dirty="0">
                <a:latin typeface="굴림" charset="-127"/>
                <a:ea typeface="굴림" charset="-127"/>
              </a:rPr>
              <a:t>,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이번 실습에서는 </a:t>
            </a:r>
            <a:r>
              <a:rPr lang="en-US" altLang="ko-KR" dirty="0" err="1">
                <a:latin typeface="굴림" charset="-127"/>
                <a:ea typeface="굴림" charset="-127"/>
              </a:rPr>
              <a:t>B+Tree</a:t>
            </a:r>
            <a:r>
              <a:rPr lang="en-US" altLang="ko-KR" dirty="0">
                <a:latin typeface="굴림" charset="-127"/>
                <a:ea typeface="굴림" charset="-127"/>
              </a:rPr>
              <a:t> </a:t>
            </a:r>
            <a:r>
              <a:rPr lang="ko-KR" altLang="en-US" dirty="0">
                <a:latin typeface="굴림" charset="-127"/>
                <a:ea typeface="굴림" charset="-127"/>
              </a:rPr>
              <a:t>를 이용하여 클러스터 인덱스를 구성하는 방법을 실습하겠습니다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매우 용량이 큰 데이터 파일은 어느 한 기준 필드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 dirty="0">
                <a:latin typeface="굴림" charset="-127"/>
                <a:ea typeface="굴림" charset="-127"/>
              </a:rPr>
              <a:t>즉 키 값으로 정렬되어있습니다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en-US" altLang="ko-KR" dirty="0" err="1">
                <a:latin typeface="굴림" charset="-127"/>
                <a:ea typeface="굴림" charset="-127"/>
              </a:rPr>
              <a:t>B+Tree</a:t>
            </a:r>
            <a:r>
              <a:rPr lang="ko-KR" altLang="en-US" dirty="0">
                <a:latin typeface="굴림" charset="-127"/>
                <a:ea typeface="굴림" charset="-127"/>
              </a:rPr>
              <a:t>의 </a:t>
            </a:r>
            <a:r>
              <a:rPr lang="en-US" altLang="ko-KR" dirty="0">
                <a:latin typeface="굴림" charset="-127"/>
                <a:ea typeface="굴림" charset="-127"/>
              </a:rPr>
              <a:t>leaf </a:t>
            </a:r>
            <a:r>
              <a:rPr lang="ko-KR" altLang="en-US" dirty="0">
                <a:latin typeface="굴림" charset="-127"/>
                <a:ea typeface="굴림" charset="-127"/>
              </a:rPr>
              <a:t>레벨의 </a:t>
            </a:r>
            <a:r>
              <a:rPr lang="ko-KR" altLang="en-US" dirty="0" err="1">
                <a:latin typeface="굴림" charset="-127"/>
                <a:ea typeface="굴림" charset="-127"/>
              </a:rPr>
              <a:t>엔트리에는</a:t>
            </a:r>
            <a:r>
              <a:rPr lang="ko-KR" altLang="en-US" dirty="0">
                <a:latin typeface="굴림" charset="-127"/>
                <a:ea typeface="굴림" charset="-127"/>
              </a:rPr>
              <a:t> 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 키로 정렬되어 있는 파일의 키 값과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 dirty="0">
                <a:latin typeface="굴림" charset="-127"/>
                <a:ea typeface="굴림" charset="-127"/>
              </a:rPr>
              <a:t>그 키가 처음 시작하는 파일의 포인터 주소가 입력되어 있습니다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즉</a:t>
            </a:r>
            <a:r>
              <a:rPr lang="en-US" altLang="ko-KR" dirty="0">
                <a:latin typeface="굴림" charset="-127"/>
                <a:ea typeface="굴림" charset="-127"/>
              </a:rPr>
              <a:t>, A-100 </a:t>
            </a:r>
            <a:r>
              <a:rPr lang="ko-KR" altLang="en-US" dirty="0">
                <a:latin typeface="굴림" charset="-127"/>
                <a:ea typeface="굴림" charset="-127"/>
              </a:rPr>
              <a:t>이 시작하는 첫 위치의 파일 포인터</a:t>
            </a:r>
            <a:r>
              <a:rPr lang="en-US" altLang="ko-KR" dirty="0">
                <a:latin typeface="굴림" charset="-127"/>
                <a:ea typeface="굴림" charset="-127"/>
              </a:rPr>
              <a:t>, A-101 </a:t>
            </a:r>
            <a:r>
              <a:rPr lang="ko-KR" altLang="en-US" dirty="0">
                <a:latin typeface="굴림" charset="-127"/>
                <a:ea typeface="굴림" charset="-127"/>
              </a:rPr>
              <a:t>이 시작하는 첫 파일 포인터 등을 저장하고 있으며</a:t>
            </a:r>
            <a:r>
              <a:rPr lang="en-US" altLang="ko-KR" dirty="0">
                <a:latin typeface="굴림" charset="-127"/>
                <a:ea typeface="굴림" charset="-127"/>
              </a:rPr>
              <a:t>,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사용자가 </a:t>
            </a:r>
            <a:r>
              <a:rPr lang="en-US" altLang="ko-KR" dirty="0">
                <a:latin typeface="굴림" charset="-127"/>
                <a:ea typeface="굴림" charset="-127"/>
              </a:rPr>
              <a:t>A-100 </a:t>
            </a:r>
            <a:r>
              <a:rPr lang="ko-KR" altLang="en-US" dirty="0">
                <a:latin typeface="굴림" charset="-127"/>
                <a:ea typeface="굴림" charset="-127"/>
              </a:rPr>
              <a:t>값을 검색하고자 한다면 검색 알고리즘에 의해 </a:t>
            </a:r>
            <a:r>
              <a:rPr lang="en-US" altLang="ko-KR" dirty="0">
                <a:latin typeface="굴림" charset="-127"/>
                <a:ea typeface="굴림" charset="-127"/>
              </a:rPr>
              <a:t>A-100 </a:t>
            </a:r>
            <a:r>
              <a:rPr lang="ko-KR" altLang="en-US" dirty="0">
                <a:latin typeface="굴림" charset="-127"/>
                <a:ea typeface="굴림" charset="-127"/>
              </a:rPr>
              <a:t>값과 함께 저장된 파일 포인터의 주소가 반환됩니다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반환된 파일포인터의 위치로 데이터 파일의 파일포인터를 이동하여 원하는 값을 검색하게 됩니다</a:t>
            </a:r>
            <a:r>
              <a:rPr lang="en-US" altLang="ko-KR" dirty="0">
                <a:latin typeface="굴림" charset="-127"/>
                <a:ea typeface="굴림" charset="-127"/>
              </a:rPr>
              <a:t>. 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B0C4A3-AEE4-428B-A247-358F1E6B1CB0}" type="slidenum">
              <a:rPr lang="en-US" altLang="ko-KR">
                <a:latin typeface="굴림" charset="-127"/>
                <a:ea typeface="굴림" charset="-127"/>
              </a:rPr>
              <a:pPr/>
              <a:t>5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B+Tree</a:t>
            </a:r>
            <a:r>
              <a:rPr lang="ko-KR" altLang="en-US">
                <a:latin typeface="굴림" charset="-127"/>
                <a:ea typeface="굴림" charset="-127"/>
              </a:rPr>
              <a:t>를 구성하기 위해서는 우선 원본 데이터에서 키 값과 파일포인터를 추출해야 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이러한 작업을 하는 프로그램이 </a:t>
            </a:r>
            <a:r>
              <a:rPr lang="en-US" altLang="ko-KR">
                <a:latin typeface="굴림" charset="-127"/>
                <a:ea typeface="굴림" charset="-127"/>
              </a:rPr>
              <a:t>Btree.c </a:t>
            </a:r>
            <a:r>
              <a:rPr lang="ko-KR" altLang="en-US">
                <a:latin typeface="굴림" charset="-127"/>
                <a:ea typeface="굴림" charset="-127"/>
              </a:rPr>
              <a:t>프로그램입니다</a:t>
            </a:r>
            <a:r>
              <a:rPr lang="en-US" altLang="ko-KR">
                <a:latin typeface="굴림" charset="-127"/>
                <a:ea typeface="굴림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파일포인터를 추출한 후</a:t>
            </a:r>
            <a:r>
              <a:rPr lang="en-US" altLang="ko-KR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이것을 </a:t>
            </a:r>
            <a:r>
              <a:rPr lang="en-US" altLang="ko-KR">
                <a:latin typeface="굴림" charset="-127"/>
                <a:ea typeface="굴림" charset="-127"/>
              </a:rPr>
              <a:t>B+Tree</a:t>
            </a:r>
            <a:r>
              <a:rPr lang="ko-KR" altLang="en-US">
                <a:latin typeface="굴림" charset="-127"/>
                <a:ea typeface="굴림" charset="-127"/>
              </a:rPr>
              <a:t>에 삽입하여 검색</a:t>
            </a:r>
            <a:r>
              <a:rPr lang="en-US" altLang="ko-KR">
                <a:latin typeface="굴림" charset="-127"/>
                <a:ea typeface="굴림" charset="-127"/>
              </a:rPr>
              <a:t>,</a:t>
            </a:r>
            <a:r>
              <a:rPr lang="ko-KR" altLang="en-US">
                <a:latin typeface="굴림" charset="-127"/>
                <a:ea typeface="굴림" charset="-127"/>
              </a:rPr>
              <a:t>삭제 하는 작업 실행할 수 있는데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그러한 프로그램이 </a:t>
            </a:r>
            <a:r>
              <a:rPr lang="en-US" altLang="ko-KR">
                <a:latin typeface="굴림" charset="-127"/>
                <a:ea typeface="굴림" charset="-127"/>
              </a:rPr>
              <a:t>bplus.tar.gz </a:t>
            </a:r>
            <a:r>
              <a:rPr lang="ko-KR" altLang="en-US">
                <a:latin typeface="굴림" charset="-127"/>
                <a:ea typeface="굴림" charset="-127"/>
              </a:rPr>
              <a:t>으로 압축된 프로그램입니다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endParaRPr lang="en-US" altLang="ko-KR">
              <a:latin typeface="굴림" charset="-127"/>
              <a:ea typeface="굴림" charset="-127"/>
            </a:endParaRP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자세한 설명은 다음 페이지 부터 자세히 설명하겠습니다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7EA8B-FDE8-4304-B4BD-704D11A5FFDD}" type="slidenum">
              <a:rPr lang="en-US" altLang="ko-KR">
                <a:latin typeface="굴림" charset="-127"/>
                <a:ea typeface="굴림" charset="-127"/>
              </a:rPr>
              <a:pPr/>
              <a:t>6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데이터의 파일 포인터를 추출하기 위한 준비 사항으로</a:t>
            </a:r>
            <a:r>
              <a:rPr lang="en-US" altLang="ko-KR">
                <a:latin typeface="굴림" charset="-127"/>
                <a:ea typeface="굴림" charset="-127"/>
              </a:rPr>
              <a:t>,</a:t>
            </a: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Sample.dat </a:t>
            </a:r>
            <a:r>
              <a:rPr lang="ko-KR" altLang="en-US">
                <a:latin typeface="굴림" charset="-127"/>
                <a:ea typeface="굴림" charset="-127"/>
              </a:rPr>
              <a:t>와 </a:t>
            </a:r>
            <a:r>
              <a:rPr lang="en-US" altLang="ko-KR">
                <a:latin typeface="굴림" charset="-127"/>
                <a:ea typeface="굴림" charset="-127"/>
              </a:rPr>
              <a:t>btree.c </a:t>
            </a:r>
            <a:r>
              <a:rPr lang="ko-KR" altLang="en-US">
                <a:latin typeface="굴림" charset="-127"/>
                <a:ea typeface="굴림" charset="-127"/>
              </a:rPr>
              <a:t>파일을 사이버 강의 사이트로 부터 다운 받아</a:t>
            </a:r>
            <a:r>
              <a:rPr lang="en-US" altLang="ko-KR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자신의 센터 계정에 업로드합니다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다음에는 정렬된 인덱스 파일을 가지는 </a:t>
            </a:r>
            <a:r>
              <a:rPr lang="en-US" altLang="ko-KR">
                <a:latin typeface="굴림" charset="-127"/>
                <a:ea typeface="굴림" charset="-127"/>
              </a:rPr>
              <a:t>B+Tree </a:t>
            </a:r>
            <a:r>
              <a:rPr lang="ko-KR" altLang="en-US">
                <a:latin typeface="굴림" charset="-127"/>
                <a:ea typeface="굴림" charset="-127"/>
              </a:rPr>
              <a:t>인덱스를 구성하는 방법을 실습합니다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DC314-8216-4FDF-8D05-8705E0B667CB}" type="slidenum">
              <a:rPr lang="en-US" altLang="ko-KR">
                <a:latin typeface="굴림" charset="-127"/>
                <a:ea typeface="굴림" charset="-127"/>
              </a:rPr>
              <a:pPr/>
              <a:t>7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샘플 데이터 파일은 위와 같이 총 </a:t>
            </a:r>
            <a:r>
              <a:rPr lang="en-US" altLang="ko-KR">
                <a:latin typeface="굴림" charset="-127"/>
                <a:ea typeface="굴림" charset="-127"/>
              </a:rPr>
              <a:t>6</a:t>
            </a:r>
            <a:r>
              <a:rPr lang="ko-KR" altLang="en-US">
                <a:latin typeface="굴림" charset="-127"/>
                <a:ea typeface="굴림" charset="-127"/>
              </a:rPr>
              <a:t>개의 필드로 구성되어 있습니다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샘플 데이터 파일은 </a:t>
            </a:r>
            <a:r>
              <a:rPr lang="en-US" altLang="ko-KR">
                <a:latin typeface="굴림" charset="-127"/>
                <a:ea typeface="굴림" charset="-127"/>
              </a:rPr>
              <a:t>2</a:t>
            </a:r>
            <a:r>
              <a:rPr lang="ko-KR" altLang="en-US">
                <a:latin typeface="굴림" charset="-127"/>
                <a:ea typeface="굴림" charset="-127"/>
              </a:rPr>
              <a:t>번째 열인 </a:t>
            </a:r>
            <a:r>
              <a:rPr lang="en-US" altLang="ko-KR">
                <a:latin typeface="굴림" charset="-127"/>
                <a:ea typeface="굴림" charset="-127"/>
              </a:rPr>
              <a:t>last name</a:t>
            </a:r>
            <a:r>
              <a:rPr lang="ko-KR" altLang="en-US">
                <a:latin typeface="굴림" charset="-127"/>
                <a:ea typeface="굴림" charset="-127"/>
              </a:rPr>
              <a:t>을 기준으로 정렬합니다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정렬방법은 </a:t>
            </a:r>
            <a:r>
              <a:rPr lang="en-US" altLang="ko-KR">
                <a:latin typeface="굴림" charset="-127"/>
                <a:ea typeface="굴림" charset="-127"/>
              </a:rPr>
              <a:t>excel </a:t>
            </a:r>
            <a:r>
              <a:rPr lang="ko-KR" altLang="en-US">
                <a:latin typeface="굴림" charset="-127"/>
                <a:ea typeface="굴림" charset="-127"/>
              </a:rPr>
              <a:t>에서 하는 방법과</a:t>
            </a:r>
            <a:r>
              <a:rPr lang="en-US" altLang="ko-KR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유닉스 그리고 기타 많은 방법이 있습니다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유닉스에서 하는 방법을 소개하면</a:t>
            </a:r>
            <a:r>
              <a:rPr lang="en-US" altLang="ko-KR">
                <a:latin typeface="굴림" charset="-127"/>
                <a:ea typeface="굴림" charset="-127"/>
              </a:rPr>
              <a:t>,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정렬 명령어 </a:t>
            </a:r>
            <a:r>
              <a:rPr lang="en-US" altLang="ko-KR">
                <a:latin typeface="굴림" charset="-127"/>
                <a:ea typeface="굴림" charset="-127"/>
              </a:rPr>
              <a:t>sort </a:t>
            </a:r>
            <a:r>
              <a:rPr lang="ko-KR" altLang="en-US">
                <a:latin typeface="굴림" charset="-127"/>
                <a:ea typeface="굴림" charset="-127"/>
              </a:rPr>
              <a:t>와 기준열을 지정하는 옵션인</a:t>
            </a:r>
            <a:r>
              <a:rPr lang="en-US" altLang="ko-KR">
                <a:latin typeface="굴림" charset="-127"/>
                <a:ea typeface="굴림" charset="-127"/>
              </a:rPr>
              <a:t>, -k  </a:t>
            </a:r>
            <a:r>
              <a:rPr lang="ko-KR" altLang="en-US">
                <a:latin typeface="굴림" charset="-127"/>
                <a:ea typeface="굴림" charset="-127"/>
              </a:rPr>
              <a:t>그리고 정렬기준이 되는 </a:t>
            </a:r>
            <a:r>
              <a:rPr lang="en-US" altLang="ko-KR">
                <a:latin typeface="굴림" charset="-127"/>
                <a:ea typeface="굴림" charset="-127"/>
              </a:rPr>
              <a:t>2 </a:t>
            </a:r>
            <a:r>
              <a:rPr lang="ko-KR" altLang="en-US">
                <a:latin typeface="굴림" charset="-127"/>
                <a:ea typeface="굴림" charset="-127"/>
              </a:rPr>
              <a:t>번째 열을 정하고</a:t>
            </a:r>
            <a:r>
              <a:rPr lang="en-US" altLang="ko-KR">
                <a:latin typeface="굴림" charset="-127"/>
                <a:ea typeface="굴림" charset="-127"/>
              </a:rPr>
              <a:t>,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지정한 후 정렬되어야 하는 파일 이름을 지정하고 꺽쇠 표시한 후 정렬한 후의 파일 이름을 지정합니다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그 실행 예는 다음 페이지에서 보이겠습니다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C77AD-AFAD-4845-9486-47C2DDF0D51A}" type="slidenum">
              <a:rPr lang="en-US" altLang="ko-KR">
                <a:latin typeface="굴림" charset="-127"/>
                <a:ea typeface="굴림" charset="-127"/>
              </a:rPr>
              <a:pPr/>
              <a:t>8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정렬실행과 정렬된 데이터를 보이고 있습니다</a:t>
            </a:r>
            <a:r>
              <a:rPr lang="en-US" altLang="ko-KR">
                <a:latin typeface="굴림" charset="-127"/>
                <a:ea typeface="굴림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각각의 파일포인터를 추출합니다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C76DAD-3D23-4E02-AC57-D1803443F78E}" type="slidenum">
              <a:rPr lang="en-US" altLang="ko-KR">
                <a:latin typeface="굴림" charset="-127"/>
                <a:ea typeface="굴림" charset="-127"/>
              </a:rPr>
              <a:pPr/>
              <a:t>9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데이터 파일을 정렬한 후</a:t>
            </a:r>
            <a:r>
              <a:rPr lang="en-US" altLang="ko-KR">
                <a:latin typeface="굴림" charset="-127"/>
                <a:ea typeface="굴림" charset="-127"/>
              </a:rPr>
              <a:t>, b+tree</a:t>
            </a:r>
            <a:r>
              <a:rPr lang="ko-KR" altLang="en-US">
                <a:latin typeface="굴림" charset="-127"/>
                <a:ea typeface="굴림" charset="-127"/>
              </a:rPr>
              <a:t>에 삽입을 위한 파일포인터를 추출해야 합니다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파일포인터 추출프로그램은 </a:t>
            </a:r>
            <a:r>
              <a:rPr lang="en-US" altLang="ko-KR">
                <a:latin typeface="굴림" charset="-127"/>
                <a:ea typeface="굴림" charset="-127"/>
              </a:rPr>
              <a:t>btree.c </a:t>
            </a:r>
            <a:r>
              <a:rPr lang="ko-KR" altLang="en-US">
                <a:latin typeface="굴림" charset="-127"/>
                <a:ea typeface="굴림" charset="-127"/>
              </a:rPr>
              <a:t>입니다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프로그램을 컴파일 하는 방법은 다음과 같습니다</a:t>
            </a:r>
            <a:r>
              <a:rPr lang="en-US" altLang="ko-KR">
                <a:latin typeface="굴림" charset="-127"/>
                <a:ea typeface="굴림" charset="-127"/>
              </a:rPr>
              <a:t>. </a:t>
            </a: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gcc </a:t>
            </a:r>
            <a:r>
              <a:rPr lang="en-US" altLang="ko-KR">
                <a:latin typeface="Arial" charset="0"/>
                <a:ea typeface="굴림" charset="-127"/>
              </a:rPr>
              <a:t>–</a:t>
            </a:r>
            <a:r>
              <a:rPr lang="en-US" altLang="ko-KR">
                <a:latin typeface="굴림" charset="-127"/>
                <a:ea typeface="굴림" charset="-127"/>
              </a:rPr>
              <a:t>o Btree_pointer Btree.c </a:t>
            </a:r>
            <a:r>
              <a:rPr lang="ko-KR" altLang="en-US">
                <a:latin typeface="굴림" charset="-127"/>
                <a:ea typeface="굴림" charset="-127"/>
              </a:rPr>
              <a:t>로 실행파일 이름을 </a:t>
            </a:r>
            <a:r>
              <a:rPr lang="en-US" altLang="ko-KR">
                <a:latin typeface="굴림" charset="-127"/>
                <a:ea typeface="굴림" charset="-127"/>
              </a:rPr>
              <a:t>btree-pointer </a:t>
            </a:r>
            <a:r>
              <a:rPr lang="ko-KR" altLang="en-US">
                <a:latin typeface="굴림" charset="-127"/>
                <a:ea typeface="굴림" charset="-127"/>
              </a:rPr>
              <a:t>로 지정합니다</a:t>
            </a:r>
            <a:r>
              <a:rPr lang="en-US" altLang="ko-KR">
                <a:latin typeface="굴림" charset="-127"/>
                <a:ea typeface="굴림" charset="-127"/>
              </a:rPr>
              <a:t>.</a:t>
            </a:r>
          </a:p>
          <a:p>
            <a:pPr eaLnBrk="1" hangingPunct="1"/>
            <a:endParaRPr lang="en-US" altLang="ko-KR">
              <a:latin typeface="굴림" charset="-127"/>
              <a:ea typeface="굴림" charset="-127"/>
            </a:endParaRP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-o </a:t>
            </a:r>
            <a:r>
              <a:rPr lang="ko-KR" altLang="en-US">
                <a:latin typeface="굴림" charset="-127"/>
                <a:ea typeface="굴림" charset="-127"/>
              </a:rPr>
              <a:t>옵션은 파일에 저장하는 옵션입니다</a:t>
            </a:r>
            <a:r>
              <a:rPr lang="en-US" altLang="ko-KR">
                <a:latin typeface="굴림" charset="-127"/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518544F-F38F-4E8D-8683-48C993577478}" type="datetime1">
              <a:rPr lang="ko-KR" altLang="en-US"/>
              <a:pPr>
                <a:defRPr/>
              </a:pPr>
              <a:t>2019-12-04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EC9A7-7C9D-4622-82C6-604FF78F84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FCA73-70D8-47AE-A765-C245463509FC}" type="datetime1">
              <a:rPr lang="ko-KR" altLang="en-US"/>
              <a:pPr>
                <a:defRPr/>
              </a:pPr>
              <a:t>2019-12-04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611560" y="630932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2FBC0-C8AD-4539-89BC-059F94D896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11984-F84E-4CA7-BAD4-F31EADD46267}" type="datetime1">
              <a:rPr lang="ko-KR" altLang="en-US"/>
              <a:pPr>
                <a:defRPr/>
              </a:pPr>
              <a:t>2019-12-04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1560" y="630932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A4FD-06FC-4D9E-BAE9-058611BEBA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214313"/>
            <a:ext cx="7972425" cy="9112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9750" y="1484313"/>
            <a:ext cx="8420100" cy="4619625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11560" y="6309320"/>
            <a:ext cx="1981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F3D22-5E89-4ED6-A9CE-C3323D4713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214313"/>
            <a:ext cx="7972425" cy="9112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39750" y="1484313"/>
            <a:ext cx="4133850" cy="46196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26000" y="1484313"/>
            <a:ext cx="4133850" cy="2233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826000" y="3870325"/>
            <a:ext cx="4133850" cy="22336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11560" y="6309320"/>
            <a:ext cx="1981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9DADB-ADAC-404C-8697-789C0D9C4B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214313"/>
            <a:ext cx="7972425" cy="9112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39750" y="1484313"/>
            <a:ext cx="4133850" cy="46196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26000" y="1484313"/>
            <a:ext cx="4133850" cy="46196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11560" y="6309320"/>
            <a:ext cx="1981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72B4F-A4F6-4EC7-B2CF-32DB14E93F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B9096-2C4F-4DF4-BB2D-AF5551CBB452}" type="datetime1">
              <a:rPr lang="ko-KR" altLang="en-US"/>
              <a:pPr>
                <a:defRPr/>
              </a:pPr>
              <a:t>2019-12-04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1560" y="630932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10229387-920D-45AF-AEBC-5F93A0CC1F0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2C122-E1EC-4239-988C-BFDC08D10375}" type="datetime1">
              <a:rPr lang="ko-KR" altLang="en-US"/>
              <a:pPr>
                <a:defRPr/>
              </a:pPr>
              <a:t>2019-12-04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8DFDD-7188-4F89-B300-A730B49065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B851C-E4CC-4E3F-A2B6-180B828C9E49}" type="datetime1">
              <a:rPr lang="ko-KR" altLang="en-US"/>
              <a:pPr>
                <a:defRPr/>
              </a:pPr>
              <a:t>2019-12-04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611560" y="630932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478B2-938B-48DB-BB2D-F447146F10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6F107-2B21-4D94-B2DA-B42772199787}" type="datetime1">
              <a:rPr lang="ko-KR" altLang="en-US"/>
              <a:pPr>
                <a:defRPr/>
              </a:pPr>
              <a:t>2019-12-04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611560" y="630932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181D1-5ECB-465F-B928-34AFCA7C23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B4E81-AC75-4133-825A-53523F008D9E}" type="datetime1">
              <a:rPr lang="ko-KR" altLang="en-US"/>
              <a:pPr>
                <a:defRPr/>
              </a:pPr>
              <a:t>2019-12-04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11560" y="630932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601EA-A2C2-4094-9356-3D9D609D4F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53B9C-1CCE-49C9-AC58-625262975DF7}" type="datetime1">
              <a:rPr lang="ko-KR" altLang="en-US"/>
              <a:pPr>
                <a:defRPr/>
              </a:pPr>
              <a:t>2019-12-04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1560" y="630932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B73FA-E326-402E-A810-70EB28F2B9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B19D9-6AA2-4579-B931-2A92560FBC40}" type="datetime1">
              <a:rPr lang="ko-KR" altLang="en-US"/>
              <a:pPr>
                <a:defRPr/>
              </a:pPr>
              <a:t>2019-12-04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11560" y="630932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47BE9-2A62-4183-81E9-B56018F0CC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E0359-CA69-42FC-9FE2-3D30B3D401FA}" type="datetime1">
              <a:rPr lang="ko-KR" altLang="en-US"/>
              <a:pPr>
                <a:defRPr/>
              </a:pPr>
              <a:t>2019-12-04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11560" y="630932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DB1DF-17EA-4DFC-8180-766839D25D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A6F816C-6171-4EC6-B1C5-BCD2041D4FCC}" type="datetime1">
              <a:rPr lang="ko-KR" altLang="en-US" smtClean="0"/>
              <a:pPr>
                <a:defRPr/>
              </a:pPr>
              <a:t>2019-12-04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1" name="바닥글 개체 틀 4"/>
          <p:cNvSpPr txBox="1">
            <a:spLocks/>
          </p:cNvSpPr>
          <p:nvPr userDrawn="1"/>
        </p:nvSpPr>
        <p:spPr>
          <a:xfrm>
            <a:off x="2915816" y="6381328"/>
            <a:ext cx="3505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Impact" pitchFamily="34" charset="0"/>
                <a:ea typeface="굴림" pitchFamily="50" charset="-127"/>
                <a:cs typeface="+mn-cs"/>
              </a:rPr>
              <a:t>Database Laboratory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Impact" pitchFamily="34" charset="0"/>
              <a:ea typeface="굴림" pitchFamily="50" charset="-127"/>
              <a:cs typeface="+mn-cs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11560" y="6381328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229387-920D-45AF-AEBC-5F93A0CC1F08}" type="slidenum">
              <a:rPr kumimoji="1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Impact" pitchFamily="34" charset="0"/>
                <a:ea typeface="굴림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Impact" pitchFamily="34" charset="0"/>
              <a:ea typeface="굴림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  <p:sldLayoutId id="2147483692" r:id="rId12"/>
    <p:sldLayoutId id="2147483693" r:id="rId13"/>
    <p:sldLayoutId id="2147483694" r:id="rId1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B+Tree</a:t>
            </a:r>
            <a:r>
              <a:rPr lang="ko-KR" altLang="en-US" dirty="0"/>
              <a:t>프로그램 설치 및 운용</a:t>
            </a:r>
            <a:endParaRPr lang="ko-KR" altLang="en-US" dirty="0">
              <a:latin typeface="굴림" charset="-127"/>
              <a:ea typeface="굴림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/>
              <a:t>Database Laboratory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780928"/>
            <a:ext cx="6552728" cy="262565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파일포인터 추출프로그램 실행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84313"/>
            <a:ext cx="8064500" cy="4619625"/>
          </a:xfrm>
        </p:spPr>
        <p:txBody>
          <a:bodyPr/>
          <a:lstStyle/>
          <a:p>
            <a:pPr eaLnBrk="1" hangingPunct="1"/>
            <a:r>
              <a:rPr lang="ko-KR" altLang="en-US" sz="2400"/>
              <a:t>사용법</a:t>
            </a:r>
          </a:p>
          <a:p>
            <a:pPr lvl="1" eaLnBrk="1" hangingPunct="1"/>
            <a:r>
              <a:rPr lang="en-US" altLang="ko-KR" sz="1600"/>
              <a:t>Btree_pointer [original_file] [point_value_file] [data_num]</a:t>
            </a:r>
          </a:p>
          <a:p>
            <a:pPr eaLnBrk="1" hangingPunct="1"/>
            <a:r>
              <a:rPr lang="ko-KR" altLang="en-US" sz="2400"/>
              <a:t>실행 예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043608" y="3429000"/>
            <a:ext cx="5976938" cy="1728192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포인터 추출프로그램 설명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/>
              <a:t>&lt;Btree.c&gt;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/>
              <a:t>FILE *inFP,*outFP;</a:t>
            </a:r>
          </a:p>
          <a:p>
            <a:pPr eaLnBrk="1" hangingPunct="1">
              <a:lnSpc>
                <a:spcPct val="80000"/>
              </a:lnSpc>
            </a:pPr>
            <a:endParaRPr lang="en-US" altLang="ko-KR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/>
              <a:t>main (int argc, char *argv[])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 eaLnBrk="1" hangingPunct="1">
              <a:lnSpc>
                <a:spcPct val="80000"/>
              </a:lnSpc>
            </a:pPr>
            <a:endParaRPr lang="en-US" altLang="ko-KR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/>
              <a:t>	char first_name[50];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/>
              <a:t>	char last_name[50];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/>
              <a:t>	char prim_city[50];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/>
              <a:t>	char county[50];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/>
              <a:t>	char mail_zip[50];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/>
              <a:t>	char phone[50];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Cont</a:t>
            </a:r>
            <a:r>
              <a:rPr lang="en-US" altLang="ko-KR">
                <a:latin typeface="Arial" charset="0"/>
              </a:rPr>
              <a:t>’</a:t>
            </a:r>
            <a:r>
              <a:rPr lang="en-US" altLang="ko-KR"/>
              <a:t>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err="1"/>
              <a:t>inFP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</a:t>
            </a:r>
            <a:r>
              <a:rPr lang="en-US" altLang="ko-KR" dirty="0" err="1"/>
              <a:t>argv</a:t>
            </a:r>
            <a:r>
              <a:rPr lang="en-US" altLang="ko-KR" dirty="0"/>
              <a:t>[1], "r");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 dirty="0"/>
              <a:t>//</a:t>
            </a:r>
            <a:r>
              <a:rPr lang="ko-KR" altLang="en-US" b="1" dirty="0"/>
              <a:t>원본 </a:t>
            </a:r>
            <a:r>
              <a:rPr lang="ko-KR" altLang="en-US" b="1" dirty="0" err="1"/>
              <a:t>데이터파일값</a:t>
            </a:r>
            <a:r>
              <a:rPr lang="ko-KR" altLang="en-US" b="1" dirty="0"/>
              <a:t> 입력</a:t>
            </a:r>
            <a:endParaRPr lang="en-US" altLang="ko-KR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err="1"/>
              <a:t>outFP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</a:t>
            </a:r>
            <a:r>
              <a:rPr lang="en-US" altLang="ko-KR" dirty="0" err="1"/>
              <a:t>argv</a:t>
            </a:r>
            <a:r>
              <a:rPr lang="en-US" altLang="ko-KR" dirty="0"/>
              <a:t>[2],"w");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 dirty="0"/>
              <a:t>// </a:t>
            </a:r>
            <a:r>
              <a:rPr lang="ko-KR" altLang="en-US" b="1" dirty="0"/>
              <a:t>결과 파일명</a:t>
            </a:r>
            <a:endParaRPr lang="en-US" altLang="ko-KR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err="1"/>
              <a:t>numLeaf</a:t>
            </a:r>
            <a:r>
              <a:rPr lang="en-US" altLang="ko-KR" dirty="0"/>
              <a:t> = (</a:t>
            </a:r>
            <a:r>
              <a:rPr lang="en-US" altLang="ko-KR" dirty="0" err="1"/>
              <a:t>int</a:t>
            </a:r>
            <a:r>
              <a:rPr lang="en-US" altLang="ko-KR" dirty="0"/>
              <a:t>) </a:t>
            </a:r>
            <a:r>
              <a:rPr lang="en-US" altLang="ko-KR" dirty="0" err="1"/>
              <a:t>atoi</a:t>
            </a:r>
            <a:r>
              <a:rPr lang="en-US" altLang="ko-KR" dirty="0"/>
              <a:t>(</a:t>
            </a:r>
            <a:r>
              <a:rPr lang="en-US" altLang="ko-KR" dirty="0" err="1"/>
              <a:t>argv</a:t>
            </a:r>
            <a:r>
              <a:rPr lang="en-US" altLang="ko-KR" dirty="0"/>
              <a:t>[3]);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 dirty="0"/>
              <a:t>// </a:t>
            </a:r>
            <a:r>
              <a:rPr lang="ko-KR" altLang="en-US" b="1" dirty="0"/>
              <a:t>데이터 개수를 입력</a:t>
            </a:r>
            <a:r>
              <a:rPr lang="en-US" altLang="ko-KR" b="1" dirty="0"/>
              <a:t>(</a:t>
            </a:r>
            <a:r>
              <a:rPr lang="ko-KR" altLang="en-US" b="1" dirty="0"/>
              <a:t>데이터 개수는 </a:t>
            </a:r>
            <a:r>
              <a:rPr lang="en-US" altLang="ko-KR" b="1" dirty="0"/>
              <a:t>7567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err="1"/>
              <a:t>strcpy</a:t>
            </a:r>
            <a:r>
              <a:rPr lang="en-US" altLang="ko-KR" dirty="0"/>
              <a:t>(prev_key,"-1");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Cont</a:t>
            </a:r>
            <a:r>
              <a:rPr lang="en-US" altLang="ko-KR">
                <a:latin typeface="Arial" charset="0"/>
              </a:rPr>
              <a:t>’</a:t>
            </a: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8424863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while (</a:t>
            </a:r>
            <a:r>
              <a:rPr lang="en-US" altLang="ko-KR" sz="1300" b="1" dirty="0" err="1"/>
              <a:t>line_no</a:t>
            </a:r>
            <a:r>
              <a:rPr lang="en-US" altLang="ko-KR" sz="1300" b="1" dirty="0"/>
              <a:t> &lt; </a:t>
            </a:r>
            <a:r>
              <a:rPr lang="en-US" altLang="ko-KR" sz="1300" b="1" dirty="0" err="1"/>
              <a:t>numLeaf</a:t>
            </a:r>
            <a:r>
              <a:rPr lang="en-US" altLang="ko-KR" sz="1300" b="1" dirty="0"/>
              <a:t>) { </a:t>
            </a:r>
            <a:r>
              <a:rPr lang="en-US" altLang="ko-KR" sz="1300" b="1" dirty="0">
                <a:solidFill>
                  <a:srgbClr val="FF0000"/>
                </a:solidFill>
              </a:rPr>
              <a:t>//</a:t>
            </a:r>
            <a:r>
              <a:rPr lang="ko-KR" altLang="en-US" sz="1300" b="1" dirty="0">
                <a:solidFill>
                  <a:srgbClr val="FF0000"/>
                </a:solidFill>
              </a:rPr>
              <a:t>전체 데이터 개수 만큼 루프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3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cLoc</a:t>
            </a:r>
            <a:r>
              <a:rPr lang="en-US" altLang="ko-KR" sz="1300" b="1" dirty="0"/>
              <a:t> = </a:t>
            </a:r>
            <a:r>
              <a:rPr lang="en-US" altLang="ko-KR" sz="1300" b="1" dirty="0" err="1"/>
              <a:t>ftell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inFP</a:t>
            </a:r>
            <a:r>
              <a:rPr lang="en-US" altLang="ko-KR" sz="1300" b="1" dirty="0"/>
              <a:t>); </a:t>
            </a:r>
            <a:r>
              <a:rPr lang="en-US" altLang="ko-KR" sz="1300" b="1" dirty="0">
                <a:solidFill>
                  <a:srgbClr val="FF0000"/>
                </a:solidFill>
              </a:rPr>
              <a:t>//</a:t>
            </a:r>
            <a:r>
              <a:rPr lang="en-US" altLang="ko-KR" sz="1300" b="1" dirty="0" err="1">
                <a:solidFill>
                  <a:srgbClr val="FF0000"/>
                </a:solidFill>
              </a:rPr>
              <a:t>cLoc</a:t>
            </a:r>
            <a:r>
              <a:rPr lang="en-US" altLang="ko-KR" sz="1300" b="1" dirty="0">
                <a:solidFill>
                  <a:srgbClr val="FF0000"/>
                </a:solidFill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</a:rPr>
              <a:t>변수에 원본 데이터 파일의 파일 포인터를 저장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13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		if (</a:t>
            </a:r>
            <a:r>
              <a:rPr lang="en-US" altLang="ko-KR" sz="1300" b="1" dirty="0" err="1"/>
              <a:t>cLoc</a:t>
            </a:r>
            <a:r>
              <a:rPr lang="en-US" altLang="ko-KR" sz="1300" b="1" dirty="0"/>
              <a:t> != (</a:t>
            </a:r>
            <a:r>
              <a:rPr lang="en-US" altLang="ko-KR" sz="1300" b="1" dirty="0" err="1"/>
              <a:t>int</a:t>
            </a:r>
            <a:r>
              <a:rPr lang="en-US" altLang="ko-KR" sz="1300" b="1" dirty="0"/>
              <a:t>) </a:t>
            </a:r>
            <a:r>
              <a:rPr lang="en-US" altLang="ko-KR" sz="1300" b="1" dirty="0" err="1"/>
              <a:t>cLoc</a:t>
            </a:r>
            <a:r>
              <a:rPr lang="en-US" altLang="ko-KR" sz="1300" b="1" dirty="0"/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			</a:t>
            </a:r>
            <a:r>
              <a:rPr lang="en-US" altLang="ko-KR" sz="1300" b="1" dirty="0" err="1"/>
              <a:t>printf</a:t>
            </a:r>
            <a:r>
              <a:rPr lang="en-US" altLang="ko-KR" sz="1300" b="1" dirty="0"/>
              <a:t>("Error\n");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			exit(10);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		}</a:t>
            </a:r>
          </a:p>
          <a:p>
            <a:pPr eaLnBrk="1" hangingPunct="1">
              <a:lnSpc>
                <a:spcPct val="80000"/>
              </a:lnSpc>
            </a:pPr>
            <a:endParaRPr lang="en-US" altLang="ko-KR" sz="13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fscanf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inFP</a:t>
            </a:r>
            <a:r>
              <a:rPr lang="en-US" altLang="ko-KR" sz="1300" b="1" dirty="0"/>
              <a:t>,"%s %s %s %s %s %s" ,</a:t>
            </a:r>
            <a:r>
              <a:rPr lang="en-US" altLang="ko-KR" sz="1300" b="1" dirty="0" err="1"/>
              <a:t>first_name</a:t>
            </a:r>
            <a:r>
              <a:rPr lang="en-US" altLang="ko-KR" sz="1300" b="1" dirty="0"/>
              <a:t> , </a:t>
            </a:r>
            <a:r>
              <a:rPr lang="en-US" altLang="ko-KR" sz="1300" b="1" dirty="0" err="1"/>
              <a:t>last_name</a:t>
            </a:r>
            <a:r>
              <a:rPr lang="en-US" altLang="ko-KR" sz="1300" b="1" dirty="0"/>
              <a:t>, </a:t>
            </a:r>
            <a:r>
              <a:rPr lang="en-US" altLang="ko-KR" sz="1300" b="1" dirty="0" err="1"/>
              <a:t>prim_city</a:t>
            </a:r>
            <a:r>
              <a:rPr lang="en-US" altLang="ko-KR" sz="1300" b="1" dirty="0"/>
              <a:t>, county, </a:t>
            </a:r>
            <a:r>
              <a:rPr lang="en-US" altLang="ko-KR" sz="1300" b="1" dirty="0" err="1"/>
              <a:t>mail_zip</a:t>
            </a:r>
            <a:r>
              <a:rPr lang="en-US" altLang="ko-KR" sz="1300" b="1" dirty="0"/>
              <a:t>, 			   	     phone);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		</a:t>
            </a:r>
            <a:r>
              <a:rPr lang="en-US" altLang="ko-KR" sz="1300" b="1" dirty="0">
                <a:solidFill>
                  <a:srgbClr val="FF0000"/>
                </a:solidFill>
              </a:rPr>
              <a:t>//</a:t>
            </a:r>
            <a:r>
              <a:rPr lang="en-US" altLang="ko-KR" sz="1300" b="1" dirty="0" err="1">
                <a:solidFill>
                  <a:srgbClr val="FF0000"/>
                </a:solidFill>
              </a:rPr>
              <a:t>fscanf</a:t>
            </a:r>
            <a:r>
              <a:rPr lang="ko-KR" altLang="en-US" sz="1300" b="1" dirty="0">
                <a:solidFill>
                  <a:srgbClr val="FF0000"/>
                </a:solidFill>
              </a:rPr>
              <a:t>를 통해 </a:t>
            </a:r>
            <a:r>
              <a:rPr lang="en-US" altLang="ko-KR" sz="1300" b="1" dirty="0">
                <a:solidFill>
                  <a:srgbClr val="FF0000"/>
                </a:solidFill>
              </a:rPr>
              <a:t>6</a:t>
            </a:r>
            <a:r>
              <a:rPr lang="ko-KR" altLang="en-US" sz="1300" b="1" dirty="0">
                <a:solidFill>
                  <a:srgbClr val="FF0000"/>
                </a:solidFill>
              </a:rPr>
              <a:t>개의 데이터를 읽은 후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키가 되는 </a:t>
            </a:r>
            <a:r>
              <a:rPr lang="en-US" altLang="ko-KR" sz="1300" b="1" dirty="0" err="1">
                <a:solidFill>
                  <a:srgbClr val="FF0000"/>
                </a:solidFill>
              </a:rPr>
              <a:t>last_name</a:t>
            </a:r>
            <a:r>
              <a:rPr lang="ko-KR" altLang="en-US" sz="1300" b="1" dirty="0">
                <a:solidFill>
                  <a:srgbClr val="FF0000"/>
                </a:solidFill>
              </a:rPr>
              <a:t>을 </a:t>
            </a:r>
            <a:r>
              <a:rPr lang="en-US" altLang="ko-KR" sz="1300" b="1" dirty="0">
                <a:solidFill>
                  <a:srgbClr val="FF0000"/>
                </a:solidFill>
              </a:rPr>
              <a:t>key </a:t>
            </a:r>
            <a:r>
              <a:rPr lang="ko-KR" altLang="en-US" sz="1300" b="1" dirty="0">
                <a:solidFill>
                  <a:srgbClr val="FF0000"/>
                </a:solidFill>
              </a:rPr>
              <a:t>변수에 저장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strcpy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key,last_name</a:t>
            </a:r>
            <a:r>
              <a:rPr lang="en-US" altLang="ko-KR" sz="1300" b="1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>
                <a:solidFill>
                  <a:srgbClr val="FF0000"/>
                </a:solidFill>
              </a:rPr>
              <a:t>		//</a:t>
            </a:r>
            <a:r>
              <a:rPr lang="ko-KR" altLang="en-US" sz="1300" b="1" dirty="0">
                <a:solidFill>
                  <a:srgbClr val="FF0000"/>
                </a:solidFill>
              </a:rPr>
              <a:t>이전  키 값이 저장되어 있는 이전 키와 현재 키 값이 다를 경우 파일에 </a:t>
            </a:r>
            <a:r>
              <a:rPr lang="en-US" altLang="ko-KR" sz="1300" b="1" dirty="0">
                <a:solidFill>
                  <a:srgbClr val="FF0000"/>
                </a:solidFill>
              </a:rPr>
              <a:t>key</a:t>
            </a:r>
            <a:r>
              <a:rPr lang="ko-KR" altLang="en-US" sz="1300" b="1" dirty="0">
                <a:solidFill>
                  <a:srgbClr val="FF0000"/>
                </a:solidFill>
              </a:rPr>
              <a:t>와 파일포인터를 출력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		if( </a:t>
            </a:r>
            <a:r>
              <a:rPr lang="en-US" altLang="ko-KR" sz="1300" b="1" dirty="0" err="1"/>
              <a:t>strcmp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key,prev_key</a:t>
            </a:r>
            <a:r>
              <a:rPr lang="en-US" altLang="ko-KR" sz="1300" b="1" dirty="0"/>
              <a:t>) 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			</a:t>
            </a:r>
            <a:r>
              <a:rPr lang="en-US" altLang="ko-KR" sz="1300" b="1" dirty="0" err="1"/>
              <a:t>fprintf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outFP</a:t>
            </a:r>
            <a:r>
              <a:rPr lang="en-US" altLang="ko-KR" sz="1300" b="1" dirty="0"/>
              <a:t>, "%s %ld\</a:t>
            </a:r>
            <a:r>
              <a:rPr lang="en-US" altLang="ko-KR" sz="1300" b="1" dirty="0" err="1"/>
              <a:t>n",key,cLoc</a:t>
            </a:r>
            <a:r>
              <a:rPr lang="en-US" altLang="ko-KR" sz="1300" b="1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			</a:t>
            </a:r>
            <a:r>
              <a:rPr lang="en-US" altLang="ko-KR" sz="1300" b="1" dirty="0" err="1"/>
              <a:t>strcpy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prev_key,key</a:t>
            </a:r>
            <a:r>
              <a:rPr lang="en-US" altLang="ko-KR" sz="1300" b="1" dirty="0"/>
              <a:t>); </a:t>
            </a:r>
            <a:r>
              <a:rPr lang="en-US" altLang="ko-KR" sz="1300" b="1" dirty="0">
                <a:solidFill>
                  <a:srgbClr val="FF0000"/>
                </a:solidFill>
              </a:rPr>
              <a:t>//</a:t>
            </a:r>
            <a:r>
              <a:rPr lang="ko-KR" altLang="en-US" sz="1300" b="1" dirty="0">
                <a:solidFill>
                  <a:srgbClr val="FF0000"/>
                </a:solidFill>
              </a:rPr>
              <a:t>이전 키 값에 현재 키 값을 입력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line_no</a:t>
            </a:r>
            <a:r>
              <a:rPr lang="en-US" altLang="ko-KR" sz="1300" b="1" dirty="0"/>
              <a:t>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3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		if (</a:t>
            </a:r>
            <a:r>
              <a:rPr lang="en-US" altLang="ko-KR" sz="1300" b="1" dirty="0" err="1"/>
              <a:t>line_no</a:t>
            </a:r>
            <a:r>
              <a:rPr lang="en-US" altLang="ko-KR" sz="1300" b="1" dirty="0"/>
              <a:t> % 1000 ==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			</a:t>
            </a:r>
            <a:r>
              <a:rPr lang="en-US" altLang="ko-KR" sz="1300" b="1" dirty="0" err="1"/>
              <a:t>fprintf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stdout</a:t>
            </a:r>
            <a:r>
              <a:rPr lang="en-US" altLang="ko-KR" sz="1300" b="1" dirty="0"/>
              <a:t>, "processed %d lines\n", </a:t>
            </a:r>
            <a:r>
              <a:rPr lang="en-US" altLang="ko-KR" sz="1300" b="1" dirty="0" err="1"/>
              <a:t>line_no</a:t>
            </a:r>
            <a:r>
              <a:rPr lang="en-US" altLang="ko-KR" sz="1300" b="1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b="1" dirty="0"/>
              <a:t>}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403350" y="4437112"/>
            <a:ext cx="4321175" cy="10081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포인터 추출결과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331640" y="2132856"/>
          <a:ext cx="504056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비트맵 이미지" r:id="rId4" imgW="3543795" imgH="4409524" progId="PBrush">
                  <p:embed/>
                </p:oleObj>
              </mc:Choice>
              <mc:Fallback>
                <p:oleObj name="비트맵 이미지" r:id="rId4" imgW="3543795" imgH="4409524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132856"/>
                        <a:ext cx="5040560" cy="33909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684213" y="1557338"/>
            <a:ext cx="39592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ko-KR"/>
              <a:t> </a:t>
            </a:r>
            <a:r>
              <a:rPr lang="ko-KR" altLang="en-US"/>
              <a:t>키 </a:t>
            </a:r>
            <a:r>
              <a:rPr lang="en-US" altLang="ko-KR"/>
              <a:t>, </a:t>
            </a:r>
            <a:r>
              <a:rPr lang="ko-KR" altLang="en-US"/>
              <a:t>파일포인터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B+Tree </a:t>
            </a:r>
            <a:r>
              <a:rPr lang="ko-KR" altLang="en-US"/>
              <a:t>실습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준비사항</a:t>
            </a:r>
          </a:p>
          <a:p>
            <a:pPr lvl="1" eaLnBrk="1" hangingPunct="1"/>
            <a:r>
              <a:rPr lang="ko-KR" altLang="en-US" dirty="0"/>
              <a:t>키 값을 기준으로 정렬된 파일 </a:t>
            </a:r>
            <a:r>
              <a:rPr lang="en-US" altLang="ko-KR" dirty="0"/>
              <a:t>-&gt; </a:t>
            </a:r>
            <a:r>
              <a:rPr lang="en-US" altLang="ko-KR" dirty="0" err="1"/>
              <a:t>sample.sorted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키 값과 파일포인터가 추출된 파일 </a:t>
            </a:r>
            <a:r>
              <a:rPr lang="en-US" altLang="ko-KR" dirty="0"/>
              <a:t>-&gt; point.dat</a:t>
            </a:r>
          </a:p>
          <a:p>
            <a:pPr lvl="1" eaLnBrk="1" hangingPunct="1"/>
            <a:r>
              <a:rPr lang="en-US" altLang="ko-KR" dirty="0" err="1"/>
              <a:t>B+Tree</a:t>
            </a:r>
            <a:r>
              <a:rPr lang="en-US" altLang="ko-KR" dirty="0"/>
              <a:t> </a:t>
            </a:r>
            <a:r>
              <a:rPr lang="ko-KR" altLang="en-US" dirty="0"/>
              <a:t>프로그램 </a:t>
            </a:r>
            <a:r>
              <a:rPr lang="en-US" altLang="ko-KR" dirty="0"/>
              <a:t>-&gt; bplus.tar.gz</a:t>
            </a:r>
          </a:p>
          <a:p>
            <a:pPr lvl="1" eaLnBrk="1" hangingPunct="1"/>
            <a:r>
              <a:rPr lang="en-US" altLang="ko-KR" dirty="0" err="1"/>
              <a:t>Cont</a:t>
            </a:r>
            <a:r>
              <a:rPr lang="en-US" altLang="ko-KR" dirty="0"/>
              <a:t> </a:t>
            </a:r>
            <a:r>
              <a:rPr lang="ko-KR" altLang="en-US" dirty="0"/>
              <a:t>프로그램 </a:t>
            </a:r>
            <a:r>
              <a:rPr lang="en-US" altLang="ko-KR" dirty="0"/>
              <a:t>-&gt; </a:t>
            </a:r>
            <a:r>
              <a:rPr lang="en-US" altLang="ko-KR" dirty="0" err="1"/>
              <a:t>btreerpt_mod.c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다음 페이지에서 </a:t>
            </a:r>
            <a:r>
              <a:rPr lang="en-US" altLang="ko-KR" dirty="0" err="1"/>
              <a:t>B+Tree</a:t>
            </a:r>
            <a:r>
              <a:rPr lang="ko-KR" altLang="en-US" dirty="0"/>
              <a:t>를 설치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B+Tree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/>
              <a:t>B+ tree </a:t>
            </a:r>
            <a:r>
              <a:rPr lang="ko-KR" altLang="en-US" b="1" dirty="0"/>
              <a:t>프로그램 실행 </a:t>
            </a:r>
            <a:r>
              <a:rPr lang="ko-KR" altLang="en-US" b="1" dirty="0" err="1"/>
              <a:t>따라하기</a:t>
            </a:r>
            <a:endParaRPr lang="ko-KR" altLang="en-US" b="1" dirty="0"/>
          </a:p>
          <a:p>
            <a:pPr lvl="1" eaLnBrk="1" hangingPunct="1"/>
            <a:r>
              <a:rPr lang="en-US" altLang="ko-KR" dirty="0">
                <a:solidFill>
                  <a:srgbClr val="E83700"/>
                </a:solidFill>
              </a:rPr>
              <a:t>bplus.tar.gz</a:t>
            </a:r>
            <a:r>
              <a:rPr lang="en-US" altLang="ko-KR" dirty="0"/>
              <a:t> </a:t>
            </a:r>
            <a:r>
              <a:rPr lang="ko-KR" altLang="en-US" dirty="0"/>
              <a:t>압축파일을 해제 </a:t>
            </a:r>
            <a:r>
              <a:rPr lang="en-US" altLang="ko-KR" dirty="0"/>
              <a:t>&gt; tar </a:t>
            </a:r>
            <a:r>
              <a:rPr lang="en-US" altLang="ko-KR" dirty="0" err="1"/>
              <a:t>zxvf</a:t>
            </a:r>
            <a:r>
              <a:rPr lang="en-US" altLang="ko-KR" dirty="0"/>
              <a:t> bplus.tar.gz</a:t>
            </a:r>
          </a:p>
          <a:p>
            <a:pPr lvl="1" eaLnBrk="1" hangingPunct="1"/>
            <a:r>
              <a:rPr lang="en-US" altLang="ko-KR" sz="2000" dirty="0" err="1"/>
              <a:t>btreerpt_mod.c</a:t>
            </a:r>
            <a:r>
              <a:rPr lang="en-US" altLang="ko-KR" sz="2000" dirty="0"/>
              <a:t> </a:t>
            </a:r>
            <a:r>
              <a:rPr lang="ko-KR" altLang="en-US" sz="2000" dirty="0"/>
              <a:t>컴파일 </a:t>
            </a:r>
            <a:r>
              <a:rPr lang="en-US" altLang="ko-KR" sz="2000" dirty="0"/>
              <a:t>&gt; make</a:t>
            </a:r>
          </a:p>
          <a:p>
            <a:pPr lvl="1" eaLnBrk="1" hangingPunct="1"/>
            <a:endParaRPr lang="en-US" altLang="ko-KR" sz="2000" dirty="0"/>
          </a:p>
          <a:p>
            <a:pPr lvl="1" eaLnBrk="1" hangingPunct="1"/>
            <a:r>
              <a:rPr lang="en-US" altLang="ko-KR" sz="2000" dirty="0" err="1">
                <a:solidFill>
                  <a:srgbClr val="FF0000"/>
                </a:solidFill>
              </a:rPr>
              <a:t>btreerpt_mod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실행파일 생성 확인</a:t>
            </a:r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marL="274638" lvl="1" indent="0" eaLnBrk="1" hangingPunct="1">
              <a:buNone/>
            </a:pPr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A1BC4F-6645-48E4-9341-EF986803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3262312"/>
            <a:ext cx="850582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프로그램 실행 </a:t>
            </a:r>
            <a:r>
              <a:rPr lang="en-US" altLang="ko-KR"/>
              <a:t>Cont</a:t>
            </a:r>
            <a:r>
              <a:rPr lang="en-US" altLang="ko-KR">
                <a:latin typeface="Arial" charset="0"/>
              </a:rPr>
              <a:t>’</a:t>
            </a:r>
            <a:endParaRPr lang="en-US" altLang="ko-K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84313"/>
            <a:ext cx="8208963" cy="4619625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명령 프롬프트에서 </a:t>
            </a:r>
            <a:r>
              <a:rPr lang="en-US" altLang="ko-KR" sz="2400" dirty="0" err="1"/>
              <a:t>btreerpt_mod</a:t>
            </a:r>
            <a:r>
              <a:rPr lang="en-US" altLang="ko-KR" sz="2400" dirty="0"/>
              <a:t> </a:t>
            </a:r>
            <a:r>
              <a:rPr lang="ko-KR" altLang="en-US" sz="2400" dirty="0"/>
              <a:t>명령을 실행</a:t>
            </a:r>
          </a:p>
          <a:p>
            <a:pPr lvl="1" eaLnBrk="1" hangingPunct="1"/>
            <a:r>
              <a:rPr lang="ko-KR" altLang="en-US" sz="2000" dirty="0"/>
              <a:t>생성할 </a:t>
            </a:r>
            <a:r>
              <a:rPr lang="en-US" altLang="ko-KR" sz="2000" dirty="0" err="1"/>
              <a:t>B+Tree</a:t>
            </a:r>
            <a:r>
              <a:rPr lang="en-US" altLang="ko-KR" sz="2000" dirty="0"/>
              <a:t> Index </a:t>
            </a:r>
            <a:r>
              <a:rPr lang="ko-KR" altLang="en-US" sz="2000" dirty="0"/>
              <a:t>파일이름을 입력한다</a:t>
            </a:r>
            <a:r>
              <a:rPr lang="en-US" altLang="ko-KR" sz="2000" dirty="0"/>
              <a:t>.</a:t>
            </a:r>
          </a:p>
          <a:p>
            <a:pPr eaLnBrk="1" hangingPunct="1"/>
            <a:endParaRPr lang="en-US" altLang="ko-KR" sz="240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708920"/>
            <a:ext cx="5400600" cy="273630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/>
          <p:nvPr/>
        </p:nvPicPr>
        <p:blipFill>
          <a:blip r:embed="rId3" cstate="print"/>
          <a:srcRect t="37634"/>
          <a:stretch>
            <a:fillRect/>
          </a:stretch>
        </p:blipFill>
        <p:spPr bwMode="auto">
          <a:xfrm>
            <a:off x="1331640" y="2204864"/>
            <a:ext cx="5904656" cy="353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인덱스 열기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84313"/>
            <a:ext cx="7993063" cy="4619625"/>
          </a:xfrm>
        </p:spPr>
        <p:txBody>
          <a:bodyPr/>
          <a:lstStyle/>
          <a:p>
            <a:pPr eaLnBrk="1" hangingPunct="1"/>
            <a:r>
              <a:rPr lang="en-US" altLang="ko-KR" sz="2400"/>
              <a:t>1</a:t>
            </a:r>
            <a:r>
              <a:rPr lang="ko-KR" altLang="en-US" sz="2400"/>
              <a:t>번 메뉴를 선택하여 인덱스를 연다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1564391" y="3657600"/>
            <a:ext cx="5040313" cy="215329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>
          <a:blip r:embed="rId3" cstate="print"/>
          <a:srcRect t="37634"/>
          <a:stretch>
            <a:fillRect/>
          </a:stretch>
        </p:blipFill>
        <p:spPr bwMode="auto">
          <a:xfrm>
            <a:off x="1331640" y="2204864"/>
            <a:ext cx="5904656" cy="388843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삽입</a:t>
            </a:r>
          </a:p>
        </p:txBody>
      </p:sp>
      <p:sp>
        <p:nvSpPr>
          <p:cNvPr id="9220" name="Text Box 9"/>
          <p:cNvSpPr txBox="1">
            <a:spLocks noChangeArrowheads="1"/>
          </p:cNvSpPr>
          <p:nvPr/>
        </p:nvSpPr>
        <p:spPr bwMode="auto">
          <a:xfrm>
            <a:off x="539750" y="1341438"/>
            <a:ext cx="8135938" cy="784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ko-KR" dirty="0"/>
              <a:t> 3</a:t>
            </a:r>
            <a:r>
              <a:rPr lang="ko-KR" altLang="en-US" dirty="0"/>
              <a:t>번 메뉴를 선택해서 키와</a:t>
            </a:r>
            <a:r>
              <a:rPr lang="en-US" altLang="ko-KR" dirty="0"/>
              <a:t>, </a:t>
            </a:r>
            <a:r>
              <a:rPr lang="ko-KR" altLang="en-US" dirty="0"/>
              <a:t>파일포인터를 삽입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ko-KR" altLang="en-US" dirty="0"/>
              <a:t> 키와 파일포인터가 저장되어 있는 파일명을 입력한다</a:t>
            </a:r>
            <a:r>
              <a:rPr lang="en-US" altLang="ko-KR" dirty="0"/>
              <a:t>.</a:t>
            </a:r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1331640" y="5661248"/>
            <a:ext cx="5832475" cy="216024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차 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B+Tree</a:t>
            </a:r>
            <a:r>
              <a:rPr lang="en-US" altLang="ko-KR" dirty="0"/>
              <a:t> </a:t>
            </a:r>
            <a:r>
              <a:rPr lang="ko-KR" altLang="en-US" dirty="0"/>
              <a:t>의 개념</a:t>
            </a:r>
          </a:p>
          <a:p>
            <a:pPr eaLnBrk="1" hangingPunct="1"/>
            <a:endParaRPr lang="ko-KR" altLang="en-US" dirty="0"/>
          </a:p>
          <a:p>
            <a:pPr eaLnBrk="1" hangingPunct="1"/>
            <a:r>
              <a:rPr lang="en-US" altLang="ko-KR" dirty="0" err="1"/>
              <a:t>B+Tree</a:t>
            </a:r>
            <a:r>
              <a:rPr lang="ko-KR" altLang="en-US" dirty="0"/>
              <a:t>를 구성하기 위한 프로그램 실행</a:t>
            </a:r>
          </a:p>
          <a:p>
            <a:pPr lvl="1" eaLnBrk="1" hangingPunct="1"/>
            <a:r>
              <a:rPr lang="ko-KR" altLang="en-US" dirty="0" err="1"/>
              <a:t>키값과</a:t>
            </a:r>
            <a:r>
              <a:rPr lang="ko-KR" altLang="en-US" dirty="0"/>
              <a:t> 파일 포인터 추출</a:t>
            </a:r>
          </a:p>
          <a:p>
            <a:pPr lvl="1" eaLnBrk="1" hangingPunct="1"/>
            <a:r>
              <a:rPr lang="en-US" altLang="ko-KR" dirty="0" err="1"/>
              <a:t>B+Tree</a:t>
            </a:r>
            <a:r>
              <a:rPr lang="en-US" altLang="ko-KR" dirty="0"/>
              <a:t> </a:t>
            </a:r>
            <a:r>
              <a:rPr lang="ko-KR" altLang="en-US" dirty="0"/>
              <a:t>프로그램 설치 및 실습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데이터 검색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539750" y="1341438"/>
            <a:ext cx="8135938" cy="1192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ko-KR" sz="1800" dirty="0"/>
              <a:t> 4</a:t>
            </a:r>
            <a:r>
              <a:rPr lang="ko-KR" altLang="en-US" sz="1800" dirty="0"/>
              <a:t>번 메뉴를 선택해서 데이터를 검색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ko-KR" altLang="en-US" sz="1800" dirty="0"/>
              <a:t> 정렬된 데이터 파일명을 입력한다</a:t>
            </a:r>
            <a:r>
              <a:rPr lang="en-US" altLang="ko-KR" sz="1800" dirty="0"/>
              <a:t>. - &gt; </a:t>
            </a:r>
            <a:r>
              <a:rPr lang="en-US" altLang="ko-KR" sz="1800" dirty="0" err="1"/>
              <a:t>sample.sorted</a:t>
            </a:r>
            <a:endParaRPr lang="en-US" altLang="ko-KR" sz="1800" dirty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ko-KR" sz="1800" dirty="0"/>
              <a:t> </a:t>
            </a:r>
            <a:r>
              <a:rPr lang="ko-KR" altLang="en-US" sz="1800" dirty="0"/>
              <a:t>찾고자 하는 키 값으로 </a:t>
            </a:r>
            <a:r>
              <a:rPr lang="en-US" altLang="ko-KR" sz="1800" dirty="0"/>
              <a:t>AKIN </a:t>
            </a:r>
            <a:r>
              <a:rPr lang="ko-KR" altLang="en-US" sz="1800" dirty="0"/>
              <a:t>을 입력</a:t>
            </a:r>
          </a:p>
        </p:txBody>
      </p:sp>
      <p:sp>
        <p:nvSpPr>
          <p:cNvPr id="10245" name="Rectangle 14"/>
          <p:cNvSpPr>
            <a:spLocks noChangeArrowheads="1"/>
          </p:cNvSpPr>
          <p:nvPr/>
        </p:nvSpPr>
        <p:spPr bwMode="auto">
          <a:xfrm>
            <a:off x="755576" y="2533650"/>
            <a:ext cx="7332464" cy="3730086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14334"/>
            <a:ext cx="7332464" cy="374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소스코드 </a:t>
            </a:r>
            <a:r>
              <a:rPr lang="en-US" altLang="ko-KR" dirty="0"/>
              <a:t>&lt;</a:t>
            </a:r>
            <a:r>
              <a:rPr lang="en-US" altLang="ko-KR" dirty="0" err="1"/>
              <a:t>proc_Insert</a:t>
            </a:r>
            <a:r>
              <a:rPr lang="en-US" altLang="ko-KR" dirty="0"/>
              <a:t>&gt;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760"/>
            <a:ext cx="84201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dirty="0"/>
              <a:t>void </a:t>
            </a:r>
            <a:r>
              <a:rPr lang="en-US" altLang="en-US" sz="1300" dirty="0" err="1"/>
              <a:t>proc_Insert</a:t>
            </a:r>
            <a:r>
              <a:rPr lang="en-US" altLang="en-US" sz="1300" dirty="0"/>
              <a:t>() </a:t>
            </a:r>
            <a:r>
              <a:rPr lang="en-US" altLang="en-US" sz="1300" b="1" dirty="0"/>
              <a:t>//B</a:t>
            </a:r>
            <a:r>
              <a:rPr lang="ko-KR" altLang="en-US" sz="1300" b="1" dirty="0" err="1"/>
              <a:t>트리에서</a:t>
            </a:r>
            <a:r>
              <a:rPr lang="ko-KR" altLang="en-US" sz="1300" b="1" dirty="0"/>
              <a:t> 키와 파일포인터를 입력하기 위한 함수</a:t>
            </a:r>
            <a:endParaRPr lang="en-US" altLang="en-US" sz="13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dirty="0"/>
              <a:t>        </a:t>
            </a:r>
            <a:r>
              <a:rPr lang="en-US" altLang="en-US" sz="1300" dirty="0"/>
              <a:t>FILE *FP;</a:t>
            </a:r>
            <a:r>
              <a:rPr lang="en-US" altLang="ko-KR" sz="1300" dirty="0"/>
              <a:t>  </a:t>
            </a:r>
            <a:r>
              <a:rPr lang="en-US" altLang="en-US" sz="1300" dirty="0" err="1"/>
              <a:t>off_t</a:t>
            </a:r>
            <a:r>
              <a:rPr lang="en-US" altLang="en-US" sz="1300" dirty="0"/>
              <a:t> </a:t>
            </a:r>
            <a:r>
              <a:rPr lang="en-US" altLang="en-US" sz="1300" dirty="0" err="1"/>
              <a:t>addr</a:t>
            </a:r>
            <a:r>
              <a:rPr lang="en-US" altLang="en-US" sz="1300" dirty="0"/>
              <a:t>;</a:t>
            </a:r>
            <a:r>
              <a:rPr lang="en-US" altLang="ko-KR" sz="1300" dirty="0"/>
              <a:t> </a:t>
            </a:r>
            <a:r>
              <a:rPr lang="en-US" altLang="ko-KR" sz="1300" b="1" dirty="0"/>
              <a:t>//</a:t>
            </a:r>
            <a:r>
              <a:rPr lang="ko-KR" altLang="en-US" sz="1300" b="1" dirty="0"/>
              <a:t>파일을 읽기 위한 </a:t>
            </a:r>
            <a:r>
              <a:rPr lang="en-US" altLang="ko-KR" sz="1300" b="1" dirty="0"/>
              <a:t>File </a:t>
            </a:r>
            <a:r>
              <a:rPr lang="ko-KR" altLang="en-US" sz="1300" b="1" dirty="0"/>
              <a:t>변수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파일포인터를 저장할 변수인 </a:t>
            </a:r>
            <a:r>
              <a:rPr lang="en-US" altLang="ko-KR" sz="1300" b="1" dirty="0" err="1"/>
              <a:t>addr</a:t>
            </a:r>
            <a:endParaRPr lang="en-US" altLang="en-US" sz="13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dirty="0"/>
              <a:t>        char key[100];</a:t>
            </a:r>
            <a:r>
              <a:rPr lang="en-US" altLang="ko-KR" sz="1300" dirty="0"/>
              <a:t> </a:t>
            </a:r>
            <a:r>
              <a:rPr lang="en-US" altLang="en-US" sz="1300" dirty="0"/>
              <a:t> char </a:t>
            </a:r>
            <a:r>
              <a:rPr lang="en-US" altLang="en-US" sz="1300" dirty="0" err="1"/>
              <a:t>data_file</a:t>
            </a:r>
            <a:r>
              <a:rPr lang="en-US" altLang="en-US" sz="1300" dirty="0"/>
              <a:t>[10];</a:t>
            </a:r>
            <a:r>
              <a:rPr lang="en-US" altLang="ko-KR" sz="1300" dirty="0"/>
              <a:t> </a:t>
            </a:r>
            <a:r>
              <a:rPr lang="en-US" altLang="en-US" sz="1300" dirty="0"/>
              <a:t>  </a:t>
            </a:r>
            <a:r>
              <a:rPr lang="en-US" altLang="en-US" sz="1300" dirty="0" err="1"/>
              <a:t>int</a:t>
            </a:r>
            <a:r>
              <a:rPr lang="en-US" altLang="en-US" sz="1300" dirty="0"/>
              <a:t> </a:t>
            </a:r>
            <a:r>
              <a:rPr lang="en-US" altLang="en-US" sz="1300" dirty="0" err="1"/>
              <a:t>len</a:t>
            </a:r>
            <a:r>
              <a:rPr lang="en-US" altLang="en-US" sz="1300" dirty="0"/>
              <a:t>; </a:t>
            </a:r>
            <a:r>
              <a:rPr lang="en-US" altLang="en-US" sz="1300" b="1" dirty="0"/>
              <a:t>// key</a:t>
            </a:r>
            <a:r>
              <a:rPr lang="ko-KR" altLang="en-US" sz="1300" b="1" dirty="0"/>
              <a:t>값을 저장할 변수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읽을 파일의 이름</a:t>
            </a:r>
            <a:r>
              <a:rPr lang="en-US" altLang="ko-KR" sz="1300" b="1" dirty="0"/>
              <a:t>,</a:t>
            </a:r>
            <a:r>
              <a:rPr lang="ko-KR" altLang="en-US" sz="1300" b="1" dirty="0"/>
              <a:t>키의 길이 변수</a:t>
            </a:r>
            <a:endParaRPr lang="en-US" altLang="en-US" sz="13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dirty="0"/>
              <a:t>        </a:t>
            </a:r>
            <a:endParaRPr lang="en-US" altLang="ko-KR" sz="13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dirty="0"/>
              <a:t>        </a:t>
            </a:r>
            <a:r>
              <a:rPr lang="en-US" altLang="en-US" sz="1300" dirty="0" err="1"/>
              <a:t>printf</a:t>
            </a:r>
            <a:r>
              <a:rPr lang="en-US" altLang="en-US" sz="1300" dirty="0"/>
              <a:t>("Input insert data file name :"); </a:t>
            </a:r>
            <a:r>
              <a:rPr lang="en-US" altLang="en-US" sz="1300" b="1" dirty="0"/>
              <a:t>//B</a:t>
            </a:r>
            <a:r>
              <a:rPr lang="ko-KR" altLang="en-US" sz="1300" b="1" dirty="0"/>
              <a:t>트리 메뉴에서 </a:t>
            </a:r>
            <a:r>
              <a:rPr lang="en-US" altLang="ko-KR" sz="1300" b="1" dirty="0"/>
              <a:t>3</a:t>
            </a:r>
            <a:r>
              <a:rPr lang="ko-KR" altLang="en-US" sz="1300" b="1" dirty="0"/>
              <a:t>번 </a:t>
            </a:r>
            <a:r>
              <a:rPr lang="ko-KR" altLang="en-US" sz="1300" b="1" dirty="0" err="1"/>
              <a:t>입력시</a:t>
            </a:r>
            <a:r>
              <a:rPr lang="ko-KR" altLang="en-US" sz="1300" b="1" dirty="0"/>
              <a:t> 나오는 출력 문</a:t>
            </a:r>
            <a:endParaRPr lang="en-US" altLang="en-US" sz="13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dirty="0"/>
              <a:t>        </a:t>
            </a:r>
            <a:r>
              <a:rPr lang="en-US" altLang="en-US" sz="1300" dirty="0" err="1"/>
              <a:t>scanf</a:t>
            </a:r>
            <a:r>
              <a:rPr lang="en-US" altLang="en-US" sz="1300" dirty="0"/>
              <a:t>("%s",</a:t>
            </a:r>
            <a:r>
              <a:rPr lang="en-US" altLang="en-US" sz="1300" dirty="0" err="1"/>
              <a:t>data_file</a:t>
            </a:r>
            <a:r>
              <a:rPr lang="en-US" altLang="en-US" sz="13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3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dirty="0"/>
              <a:t>        FP = </a:t>
            </a:r>
            <a:r>
              <a:rPr lang="en-US" altLang="en-US" sz="1300" dirty="0" err="1"/>
              <a:t>fopen</a:t>
            </a:r>
            <a:r>
              <a:rPr lang="en-US" altLang="en-US" sz="1300" dirty="0"/>
              <a:t>(</a:t>
            </a:r>
            <a:r>
              <a:rPr lang="en-US" altLang="en-US" sz="1300" dirty="0" err="1"/>
              <a:t>data_file,"r</a:t>
            </a:r>
            <a:r>
              <a:rPr lang="en-US" altLang="en-US" sz="1300" dirty="0"/>
              <a:t>"); </a:t>
            </a:r>
            <a:r>
              <a:rPr lang="en-US" altLang="en-US" sz="1300" b="1" dirty="0"/>
              <a:t>//</a:t>
            </a:r>
            <a:r>
              <a:rPr lang="en-US" altLang="en-US" sz="1300" b="1" dirty="0" err="1"/>
              <a:t>scanf</a:t>
            </a:r>
            <a:r>
              <a:rPr lang="ko-KR" altLang="en-US" sz="1300" b="1" dirty="0"/>
              <a:t>로 읽은 파일을 </a:t>
            </a:r>
            <a:r>
              <a:rPr lang="en-US" altLang="ko-KR" sz="1300" b="1" dirty="0"/>
              <a:t>open</a:t>
            </a:r>
            <a:endParaRPr lang="en-US" altLang="en-US" sz="13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b="1" dirty="0"/>
              <a:t>        //</a:t>
            </a:r>
            <a:r>
              <a:rPr lang="ko-KR" altLang="en-US" sz="1300" b="1" dirty="0"/>
              <a:t>파일의 마지막까지 루프가 실행되며</a:t>
            </a:r>
            <a:r>
              <a:rPr lang="en-US" altLang="ko-KR" sz="1300" b="1" dirty="0"/>
              <a:t>, key </a:t>
            </a:r>
            <a:r>
              <a:rPr lang="ko-KR" altLang="en-US" sz="1300" b="1" dirty="0"/>
              <a:t>값과 해당 파일포인터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즉 </a:t>
            </a:r>
            <a:r>
              <a:rPr lang="ko-KR" altLang="en-US" sz="1300" b="1" dirty="0" err="1"/>
              <a:t>주소값을</a:t>
            </a:r>
            <a:r>
              <a:rPr lang="ko-KR" altLang="en-US" sz="1300" b="1" dirty="0"/>
              <a:t> 읽음</a:t>
            </a:r>
            <a:endParaRPr lang="en-US" altLang="en-US" sz="13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dirty="0"/>
              <a:t>        </a:t>
            </a:r>
            <a:r>
              <a:rPr lang="en-US" altLang="en-US" sz="1300" dirty="0"/>
              <a:t>while(</a:t>
            </a:r>
            <a:r>
              <a:rPr lang="en-US" altLang="en-US" sz="1300" dirty="0" err="1"/>
              <a:t>fscanf</a:t>
            </a:r>
            <a:r>
              <a:rPr lang="en-US" altLang="en-US" sz="1300" dirty="0"/>
              <a:t>(FP,"%s %d",key,&amp;</a:t>
            </a:r>
            <a:r>
              <a:rPr lang="en-US" altLang="en-US" sz="1300" dirty="0" err="1"/>
              <a:t>addr</a:t>
            </a:r>
            <a:r>
              <a:rPr lang="en-US" altLang="en-US" sz="1300" dirty="0"/>
              <a:t>) != EOF)</a:t>
            </a:r>
            <a:r>
              <a:rPr lang="en-US" altLang="ko-KR" sz="1300" dirty="0"/>
              <a:t> {</a:t>
            </a:r>
            <a:endParaRPr lang="en-US" altLang="en-US" sz="13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dirty="0"/>
              <a:t>        </a:t>
            </a:r>
            <a:r>
              <a:rPr lang="en-US" altLang="ko-KR" sz="1300" dirty="0"/>
              <a:t>	</a:t>
            </a:r>
            <a:endParaRPr lang="en-US" altLang="en-US" sz="13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dirty="0"/>
              <a:t>	  </a:t>
            </a:r>
            <a:r>
              <a:rPr lang="en-US" altLang="ko-KR" sz="1300" dirty="0"/>
              <a:t>	</a:t>
            </a:r>
            <a:r>
              <a:rPr lang="en-US" altLang="en-US" sz="1300" dirty="0" err="1"/>
              <a:t>len</a:t>
            </a:r>
            <a:r>
              <a:rPr lang="en-US" altLang="en-US" sz="1300" dirty="0"/>
              <a:t> = </a:t>
            </a:r>
            <a:r>
              <a:rPr lang="en-US" altLang="en-US" sz="1300" dirty="0" err="1"/>
              <a:t>strlen</a:t>
            </a:r>
            <a:r>
              <a:rPr lang="en-US" altLang="en-US" sz="1300" dirty="0"/>
              <a:t>(key);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dirty="0"/>
              <a:t>		</a:t>
            </a:r>
            <a:r>
              <a:rPr lang="en-US" altLang="en-US" sz="1300" b="1" dirty="0"/>
              <a:t>//</a:t>
            </a:r>
            <a:r>
              <a:rPr lang="en-US" altLang="en-US" sz="1300" b="1" dirty="0" err="1"/>
              <a:t>bt_insert</a:t>
            </a:r>
            <a:r>
              <a:rPr lang="en-US" altLang="en-US" sz="1300" b="1" dirty="0"/>
              <a:t> </a:t>
            </a:r>
            <a:r>
              <a:rPr lang="ko-KR" altLang="en-US" sz="1300" b="1" dirty="0"/>
              <a:t>함수를 이용 </a:t>
            </a:r>
            <a:r>
              <a:rPr lang="en-US" altLang="ko-KR" sz="1300" b="1" dirty="0"/>
              <a:t>index, </a:t>
            </a:r>
            <a:r>
              <a:rPr lang="ko-KR" altLang="en-US" sz="1300" b="1" dirty="0"/>
              <a:t>키와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키의 길이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주소를 리턴</a:t>
            </a:r>
            <a:endParaRPr lang="en-US" altLang="en-US" sz="13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dirty="0"/>
              <a:t>	</a:t>
            </a:r>
            <a:r>
              <a:rPr lang="en-US" altLang="ko-KR" sz="1300" dirty="0"/>
              <a:t>	</a:t>
            </a:r>
            <a:r>
              <a:rPr lang="en-US" altLang="en-US" sz="1300" dirty="0"/>
              <a:t>  if (</a:t>
            </a:r>
            <a:r>
              <a:rPr lang="en-US" altLang="en-US" sz="1300" dirty="0" err="1"/>
              <a:t>bt_insert</a:t>
            </a:r>
            <a:r>
              <a:rPr lang="en-US" altLang="en-US" sz="1300" dirty="0"/>
              <a:t>(</a:t>
            </a:r>
            <a:r>
              <a:rPr lang="en-US" altLang="en-US" sz="1300" dirty="0" err="1"/>
              <a:t>globf</a:t>
            </a:r>
            <a:r>
              <a:rPr lang="en-US" altLang="en-US" sz="1300" dirty="0"/>
              <a:t>, key, </a:t>
            </a:r>
            <a:r>
              <a:rPr lang="en-US" altLang="en-US" sz="1300" dirty="0" err="1"/>
              <a:t>len</a:t>
            </a:r>
            <a:r>
              <a:rPr lang="en-US" altLang="en-US" sz="1300" dirty="0"/>
              <a:t>, </a:t>
            </a:r>
            <a:r>
              <a:rPr lang="en-US" altLang="en-US" sz="1300" dirty="0" err="1"/>
              <a:t>addr</a:t>
            </a:r>
            <a:r>
              <a:rPr lang="en-US" altLang="en-US" sz="1300" dirty="0"/>
              <a:t>, 0) == BT_ERR) {</a:t>
            </a:r>
            <a:r>
              <a:rPr lang="en-US" altLang="ko-KR" sz="1300" dirty="0"/>
              <a:t>	</a:t>
            </a:r>
            <a:endParaRPr lang="en-US" altLang="en-US" sz="13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dirty="0"/>
              <a:t>	</a:t>
            </a:r>
            <a:r>
              <a:rPr lang="en-US" altLang="en-US" sz="1300" dirty="0"/>
              <a:t>              </a:t>
            </a:r>
            <a:r>
              <a:rPr lang="en-US" altLang="en-US" sz="1300" dirty="0" err="1"/>
              <a:t>bt_perror</a:t>
            </a:r>
            <a:r>
              <a:rPr lang="en-US" altLang="en-US" sz="1300" dirty="0"/>
              <a:t>(</a:t>
            </a:r>
            <a:r>
              <a:rPr lang="en-US" altLang="en-US" sz="1300" dirty="0" err="1"/>
              <a:t>globf</a:t>
            </a:r>
            <a:r>
              <a:rPr lang="en-US" altLang="en-US" sz="1300" dirty="0"/>
              <a:t>, "error in insert");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dirty="0"/>
              <a:t>	</a:t>
            </a:r>
            <a:r>
              <a:rPr lang="en-US" altLang="en-US" sz="1300" dirty="0"/>
              <a:t>              return;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 dirty="0"/>
              <a:t>	</a:t>
            </a:r>
            <a:r>
              <a:rPr lang="en-US" altLang="en-US" sz="1300" dirty="0"/>
              <a:t>  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dirty="0"/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dirty="0"/>
              <a:t>        </a:t>
            </a:r>
            <a:r>
              <a:rPr lang="en-US" altLang="en-US" sz="1300" dirty="0" err="1"/>
              <a:t>printf</a:t>
            </a:r>
            <a:r>
              <a:rPr lang="en-US" altLang="en-US" sz="1300" dirty="0"/>
              <a:t>("\n");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dirty="0"/>
              <a:t>	</a:t>
            </a:r>
            <a:r>
              <a:rPr lang="en-US" altLang="en-US" sz="1300" dirty="0" err="1"/>
              <a:t>fclose</a:t>
            </a:r>
            <a:r>
              <a:rPr lang="en-US" altLang="en-US" sz="1300" dirty="0"/>
              <a:t>(FP);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dirty="0"/>
              <a:t>}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36504" y="3140968"/>
            <a:ext cx="5832475" cy="2592288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소스코드 </a:t>
            </a:r>
            <a:r>
              <a:rPr lang="en-US" altLang="ko-KR" dirty="0"/>
              <a:t>&lt;</a:t>
            </a:r>
            <a:r>
              <a:rPr lang="en-US" altLang="ko-KR" dirty="0" err="1"/>
              <a:t>proc_search</a:t>
            </a:r>
            <a:r>
              <a:rPr lang="en-US" altLang="ko-KR" dirty="0"/>
              <a:t>&gt;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420100" cy="46815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proc_Search</a:t>
            </a:r>
            <a:r>
              <a:rPr lang="en-US" altLang="ko-KR" sz="1600" dirty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{  </a:t>
            </a:r>
            <a:r>
              <a:rPr lang="en-US" altLang="ko-KR" sz="1600" b="1" dirty="0">
                <a:solidFill>
                  <a:srgbClr val="FF0000"/>
                </a:solidFill>
              </a:rPr>
              <a:t>//</a:t>
            </a:r>
            <a:r>
              <a:rPr lang="ko-KR" altLang="en-US" sz="1600" b="1" dirty="0">
                <a:solidFill>
                  <a:srgbClr val="FF0000"/>
                </a:solidFill>
              </a:rPr>
              <a:t>데이터 검색하는 함수로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데이터 파일을 구성하는 변수 선언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각 변수를 선언 후 </a:t>
            </a:r>
            <a:r>
              <a:rPr lang="en-US" altLang="ko-KR" sz="1600" b="1" dirty="0" err="1">
                <a:solidFill>
                  <a:srgbClr val="FF0000"/>
                </a:solidFill>
              </a:rPr>
              <a:t>bt_find</a:t>
            </a:r>
            <a:r>
              <a:rPr lang="en-US" altLang="ko-KR" sz="1600" b="1" dirty="0">
                <a:solidFill>
                  <a:srgbClr val="FF0000"/>
                </a:solidFill>
              </a:rPr>
              <a:t>()</a:t>
            </a:r>
            <a:r>
              <a:rPr lang="ko-KR" altLang="en-US" sz="1600" b="1" dirty="0">
                <a:solidFill>
                  <a:srgbClr val="FF0000"/>
                </a:solidFill>
              </a:rPr>
              <a:t> 함수를 이용하여 검색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char key[100];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off_t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rrnval</a:t>
            </a:r>
            <a:r>
              <a:rPr lang="en-US" altLang="ko-KR" sz="16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char </a:t>
            </a:r>
            <a:r>
              <a:rPr lang="en-US" altLang="ko-KR" sz="1600" dirty="0" err="1"/>
              <a:t>first_name</a:t>
            </a:r>
            <a:r>
              <a:rPr lang="en-US" altLang="ko-KR" sz="1600" dirty="0"/>
              <a:t>[50], </a:t>
            </a:r>
            <a:r>
              <a:rPr lang="en-US" altLang="ko-KR" sz="1600" dirty="0" err="1"/>
              <a:t>last_name</a:t>
            </a:r>
            <a:r>
              <a:rPr lang="en-US" altLang="ko-KR" sz="1600" dirty="0"/>
              <a:t>[50], </a:t>
            </a:r>
            <a:r>
              <a:rPr lang="en-US" altLang="ko-KR" sz="1600" dirty="0" err="1"/>
              <a:t>prim_city</a:t>
            </a:r>
            <a:r>
              <a:rPr lang="en-US" altLang="ko-KR" sz="1600" dirty="0"/>
              <a:t>[50], county[50], </a:t>
            </a:r>
            <a:r>
              <a:rPr lang="en-US" altLang="ko-KR" sz="1600" dirty="0" err="1"/>
              <a:t>mail_zip</a:t>
            </a:r>
            <a:r>
              <a:rPr lang="en-US" altLang="ko-KR" sz="1600" dirty="0"/>
              <a:t>[50], phone[50],</a:t>
            </a:r>
            <a:r>
              <a:rPr lang="en-US" altLang="ko-KR" sz="1600" dirty="0" err="1"/>
              <a:t>data_file</a:t>
            </a:r>
            <a:r>
              <a:rPr lang="en-US" altLang="ko-KR" sz="1600" dirty="0"/>
              <a:t>[10];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FILE *data,*result;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("Input Data file name : ");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("%s",</a:t>
            </a:r>
            <a:r>
              <a:rPr lang="en-US" altLang="ko-KR" sz="1600" dirty="0" err="1"/>
              <a:t>data_file</a:t>
            </a:r>
            <a:r>
              <a:rPr lang="en-US" altLang="ko-KR" sz="16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 data = </a:t>
            </a:r>
            <a:r>
              <a:rPr lang="en-US" altLang="ko-KR" sz="1600" dirty="0" err="1"/>
              <a:t>fopen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data_file,"r</a:t>
            </a:r>
            <a:r>
              <a:rPr lang="en-US" altLang="ko-KR" sz="1600" dirty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 result = </a:t>
            </a:r>
            <a:r>
              <a:rPr lang="en-US" altLang="ko-KR" sz="1600" dirty="0" err="1"/>
              <a:t>fopen</a:t>
            </a:r>
            <a:r>
              <a:rPr lang="en-US" altLang="ko-KR" sz="1600" dirty="0"/>
              <a:t>("result.</a:t>
            </a:r>
            <a:r>
              <a:rPr lang="en-US" altLang="ko-KR" sz="1600" dirty="0" err="1"/>
              <a:t>dat</a:t>
            </a:r>
            <a:r>
              <a:rPr lang="en-US" altLang="ko-KR" sz="1600" dirty="0"/>
              <a:t>","w");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찾고자 하는 </a:t>
            </a:r>
            <a:r>
              <a:rPr lang="ko-KR" altLang="en-US" sz="1600" dirty="0" err="1"/>
              <a:t>키값을</a:t>
            </a:r>
            <a:r>
              <a:rPr lang="ko-KR" altLang="en-US" sz="1600" dirty="0"/>
              <a:t> 입력하세요</a:t>
            </a:r>
            <a:r>
              <a:rPr lang="en-US" altLang="ko-KR" sz="1600" dirty="0"/>
              <a:t>.(data type is string)\n");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("%s", key);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(key);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</a:t>
            </a:r>
            <a:r>
              <a:rPr lang="en-US" altLang="ko-KR" dirty="0"/>
              <a:t>&lt;</a:t>
            </a:r>
            <a:r>
              <a:rPr lang="en-US" altLang="ko-KR" dirty="0" err="1"/>
              <a:t>proc_search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// </a:t>
            </a:r>
            <a:r>
              <a:rPr lang="ko-KR" altLang="en-US" sz="1800" b="1" dirty="0">
                <a:solidFill>
                  <a:srgbClr val="FF0000"/>
                </a:solidFill>
              </a:rPr>
              <a:t>인덱스 </a:t>
            </a:r>
            <a:r>
              <a:rPr lang="ko-KR" altLang="en-US" sz="1800" b="1" dirty="0" err="1">
                <a:solidFill>
                  <a:srgbClr val="FF0000"/>
                </a:solidFill>
              </a:rPr>
              <a:t>노드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dirty="0" err="1">
                <a:solidFill>
                  <a:srgbClr val="FF0000"/>
                </a:solidFill>
              </a:rPr>
              <a:t>키값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</a:rPr>
              <a:t>길이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</a:rPr>
              <a:t>해당 </a:t>
            </a:r>
            <a:r>
              <a:rPr lang="ko-KR" altLang="en-US" sz="1800" b="1" dirty="0" err="1">
                <a:solidFill>
                  <a:srgbClr val="FF0000"/>
                </a:solidFill>
              </a:rPr>
              <a:t>키값의</a:t>
            </a:r>
            <a:r>
              <a:rPr lang="ko-KR" altLang="en-US" sz="1800" b="1" dirty="0">
                <a:solidFill>
                  <a:srgbClr val="FF0000"/>
                </a:solidFill>
              </a:rPr>
              <a:t> 파일포인터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if( </a:t>
            </a:r>
            <a:r>
              <a:rPr lang="en-US" altLang="ko-KR" sz="1800" dirty="0" err="1"/>
              <a:t>bt_find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globf</a:t>
            </a:r>
            <a:r>
              <a:rPr lang="en-US" altLang="ko-KR" sz="1800" dirty="0"/>
              <a:t>, key,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, &amp;</a:t>
            </a:r>
            <a:r>
              <a:rPr lang="en-US" altLang="ko-KR" sz="1800" dirty="0" err="1"/>
              <a:t>rrnval</a:t>
            </a:r>
            <a:r>
              <a:rPr lang="en-US" altLang="ko-KR" sz="1800" dirty="0"/>
              <a:t>) == BT_OK 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fseek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data,rrnval,SEEK_SET</a:t>
            </a:r>
            <a:r>
              <a:rPr lang="en-US" altLang="ko-KR" sz="18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b="1" dirty="0">
                <a:solidFill>
                  <a:srgbClr val="FF0000"/>
                </a:solidFill>
              </a:rPr>
              <a:t>//</a:t>
            </a:r>
            <a:r>
              <a:rPr lang="ko-KR" altLang="en-US" sz="1800" b="1" dirty="0">
                <a:solidFill>
                  <a:srgbClr val="FF0000"/>
                </a:solidFill>
              </a:rPr>
              <a:t>검색 </a:t>
            </a:r>
            <a:r>
              <a:rPr lang="ko-KR" altLang="en-US" sz="1800" b="1" dirty="0" err="1">
                <a:solidFill>
                  <a:srgbClr val="FF0000"/>
                </a:solidFill>
              </a:rPr>
              <a:t>기준값이</a:t>
            </a: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last name</a:t>
            </a:r>
            <a:r>
              <a:rPr lang="ko-KR" altLang="en-US" sz="1800" b="1" dirty="0">
                <a:solidFill>
                  <a:srgbClr val="FF0000"/>
                </a:solidFill>
              </a:rPr>
              <a:t>이고</a:t>
            </a:r>
            <a:r>
              <a:rPr lang="en-US" altLang="ko-KR" sz="1800" b="1" dirty="0">
                <a:solidFill>
                  <a:srgbClr val="FF0000"/>
                </a:solidFill>
              </a:rPr>
              <a:t>, last name</a:t>
            </a:r>
            <a:r>
              <a:rPr lang="ko-KR" altLang="en-US" sz="1800" b="1" dirty="0">
                <a:solidFill>
                  <a:srgbClr val="FF0000"/>
                </a:solidFill>
              </a:rPr>
              <a:t>으로 정렬되어 있으므로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</a:rPr>
              <a:t>사용자가 검색을 원하는 </a:t>
            </a:r>
            <a:r>
              <a:rPr lang="en-US" altLang="ko-KR" sz="1800" b="1" dirty="0">
                <a:solidFill>
                  <a:srgbClr val="FF0000"/>
                </a:solidFill>
              </a:rPr>
              <a:t>key </a:t>
            </a:r>
            <a:r>
              <a:rPr lang="ko-KR" altLang="en-US" sz="1800" b="1" dirty="0">
                <a:solidFill>
                  <a:srgbClr val="FF0000"/>
                </a:solidFill>
              </a:rPr>
              <a:t>값과</a:t>
            </a:r>
            <a:r>
              <a:rPr lang="en-US" altLang="ko-KR" sz="1800" b="1" dirty="0">
                <a:solidFill>
                  <a:srgbClr val="FF0000"/>
                </a:solidFill>
              </a:rPr>
              <a:t>, last name</a:t>
            </a:r>
            <a:r>
              <a:rPr lang="ko-KR" altLang="en-US" sz="1800" b="1" dirty="0">
                <a:solidFill>
                  <a:srgbClr val="FF0000"/>
                </a:solidFill>
              </a:rPr>
              <a:t>이 </a:t>
            </a:r>
            <a:r>
              <a:rPr lang="ko-KR" altLang="en-US" sz="1800" b="1" dirty="0" err="1">
                <a:solidFill>
                  <a:srgbClr val="FF0000"/>
                </a:solidFill>
              </a:rPr>
              <a:t>다를때</a:t>
            </a:r>
            <a:r>
              <a:rPr lang="ko-KR" altLang="en-US" sz="1800" b="1" dirty="0">
                <a:solidFill>
                  <a:srgbClr val="FF0000"/>
                </a:solidFill>
              </a:rPr>
              <a:t> 까지 검색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while(1){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    	     </a:t>
            </a:r>
            <a:r>
              <a:rPr lang="en-US" altLang="ko-KR" sz="1800" dirty="0" err="1"/>
              <a:t>fscanf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data,"%s</a:t>
            </a:r>
            <a:r>
              <a:rPr lang="en-US" altLang="ko-KR" sz="1800" dirty="0"/>
              <a:t> %s %s %s %s %s",</a:t>
            </a:r>
            <a:r>
              <a:rPr lang="en-US" altLang="ko-KR" sz="1800" dirty="0" err="1"/>
              <a:t>first_name,last_name,prim_city</a:t>
            </a:r>
            <a:r>
              <a:rPr lang="en-US" altLang="ko-KR" sz="1800" dirty="0"/>
              <a:t>, county, </a:t>
            </a:r>
            <a:r>
              <a:rPr lang="en-US" altLang="ko-KR" sz="1800" dirty="0" err="1"/>
              <a:t>mail_zip</a:t>
            </a:r>
            <a:r>
              <a:rPr lang="en-US" altLang="ko-KR" sz="1800" dirty="0"/>
              <a:t>, phone);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     if(</a:t>
            </a:r>
            <a:r>
              <a:rPr lang="en-US" altLang="ko-KR" sz="1800" dirty="0" err="1"/>
              <a:t>strcmp</a:t>
            </a:r>
            <a:r>
              <a:rPr lang="en-US" altLang="ko-KR" sz="1800" dirty="0"/>
              <a:t>(</a:t>
            </a:r>
            <a:r>
              <a:rPr lang="en-US" altLang="ko-KR" sz="1800" dirty="0" err="1"/>
              <a:t>key,last_name</a:t>
            </a:r>
            <a:r>
              <a:rPr lang="en-US" altLang="ko-KR" sz="1800" dirty="0"/>
              <a:t>)) 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     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(“%s %s %s %s %s %s\n”,</a:t>
            </a:r>
            <a:r>
              <a:rPr lang="en-US" altLang="ko-KR" sz="1800" dirty="0" err="1"/>
              <a:t>firts_name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last_name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prim_city</a:t>
            </a:r>
            <a:r>
              <a:rPr lang="en-US" altLang="ko-KR" sz="1800" dirty="0"/>
              <a:t>, county,	 		</a:t>
            </a:r>
            <a:r>
              <a:rPr lang="en-US" altLang="ko-KR" sz="1800" dirty="0" err="1"/>
              <a:t>mail_zip</a:t>
            </a:r>
            <a:r>
              <a:rPr lang="en-US" altLang="ko-KR" sz="1800" dirty="0"/>
              <a:t>, phone);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             </a:t>
            </a:r>
            <a:r>
              <a:rPr lang="en-US" altLang="ko-KR" sz="1800" dirty="0" err="1"/>
              <a:t>fprintf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result,"%s</a:t>
            </a:r>
            <a:r>
              <a:rPr lang="en-US" altLang="ko-KR" sz="1800" dirty="0"/>
              <a:t> %s %s %s %s %s\n",</a:t>
            </a:r>
            <a:r>
              <a:rPr lang="en-US" altLang="ko-KR" sz="1800" dirty="0" err="1"/>
              <a:t>first_name,last_name,prim_city</a:t>
            </a:r>
            <a:r>
              <a:rPr lang="en-US" altLang="ko-KR" sz="1800" dirty="0"/>
              <a:t>, 			county, </a:t>
            </a:r>
            <a:r>
              <a:rPr lang="en-US" altLang="ko-KR" sz="1800" dirty="0" err="1"/>
              <a:t>mail_zip</a:t>
            </a:r>
            <a:r>
              <a:rPr lang="en-US" altLang="ko-KR" sz="1800" dirty="0"/>
              <a:t>, phone);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fclose</a:t>
            </a:r>
            <a:r>
              <a:rPr lang="en-US" altLang="ko-KR" sz="1400" dirty="0"/>
              <a:t>(data); </a:t>
            </a:r>
            <a:r>
              <a:rPr lang="en-US" altLang="ko-KR" sz="1400" dirty="0" err="1"/>
              <a:t>fclose</a:t>
            </a:r>
            <a:r>
              <a:rPr lang="en-US" altLang="ko-KR" sz="1400" dirty="0"/>
              <a:t>(result);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292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B+tree</a:t>
            </a:r>
            <a:r>
              <a:rPr lang="ko-KR" altLang="en-US"/>
              <a:t>의 삽입 알고리즘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7675" indent="-447675"/>
            <a:r>
              <a:rPr lang="en-US" altLang="ko-KR" dirty="0"/>
              <a:t>B</a:t>
            </a:r>
            <a:r>
              <a:rPr lang="en-US" altLang="ko-KR" sz="3200" dirty="0"/>
              <a:t>+ </a:t>
            </a:r>
            <a:r>
              <a:rPr lang="ko-KR" altLang="en-US" sz="3200" dirty="0" err="1"/>
              <a:t>트리의</a:t>
            </a:r>
            <a:r>
              <a:rPr lang="ko-KR" altLang="en-US" sz="3200" dirty="0"/>
              <a:t> 삽입 알고리즘</a:t>
            </a:r>
          </a:p>
          <a:p>
            <a:pPr marL="889000" lvl="1" indent="-439738"/>
            <a:r>
              <a:rPr lang="en-US" altLang="ko-KR" dirty="0">
                <a:solidFill>
                  <a:srgbClr val="CC3300"/>
                </a:solidFill>
              </a:rPr>
              <a:t>(1)</a:t>
            </a:r>
            <a:r>
              <a:rPr lang="en-US" altLang="ko-KR" dirty="0"/>
              <a:t> </a:t>
            </a:r>
            <a:r>
              <a:rPr lang="ko-KR" altLang="en-US" dirty="0"/>
              <a:t>새로운 키를 삽입 할 </a:t>
            </a:r>
            <a:r>
              <a:rPr lang="ko-KR" altLang="en-US" dirty="0" err="1"/>
              <a:t>리프</a:t>
            </a:r>
            <a:r>
              <a:rPr lang="en-US" altLang="ko-KR" dirty="0"/>
              <a:t>(leaf)</a:t>
            </a:r>
            <a:r>
              <a:rPr lang="ko-KR" altLang="en-US" dirty="0" err="1"/>
              <a:t>노드를</a:t>
            </a:r>
            <a:r>
              <a:rPr lang="ko-KR" altLang="en-US" dirty="0"/>
              <a:t> 찾는다 </a:t>
            </a:r>
          </a:p>
          <a:p>
            <a:pPr marL="889000" lvl="1" indent="-439738"/>
            <a:r>
              <a:rPr lang="en-US" altLang="ko-KR" dirty="0">
                <a:solidFill>
                  <a:srgbClr val="CC3300"/>
                </a:solidFill>
              </a:rPr>
              <a:t>(2)</a:t>
            </a:r>
            <a:r>
              <a:rPr lang="en-US" altLang="ko-KR" dirty="0"/>
              <a:t> </a:t>
            </a:r>
            <a:r>
              <a:rPr lang="ko-KR" altLang="en-US" dirty="0"/>
              <a:t>찾은 </a:t>
            </a:r>
            <a:r>
              <a:rPr lang="ko-KR" altLang="en-US" dirty="0" err="1"/>
              <a:t>노드에</a:t>
            </a:r>
            <a:r>
              <a:rPr lang="ko-KR" altLang="en-US" dirty="0"/>
              <a:t> 키를 삽입한다</a:t>
            </a:r>
            <a:r>
              <a:rPr lang="en-US" altLang="ko-KR" dirty="0"/>
              <a:t>. </a:t>
            </a:r>
          </a:p>
          <a:p>
            <a:pPr marL="889000" lvl="1" indent="-439738"/>
            <a:r>
              <a:rPr lang="en-US" altLang="ko-KR" dirty="0">
                <a:solidFill>
                  <a:srgbClr val="CC3300"/>
                </a:solidFill>
              </a:rPr>
              <a:t>(3)</a:t>
            </a:r>
            <a:r>
              <a:rPr lang="en-US" altLang="ko-KR" dirty="0"/>
              <a:t> </a:t>
            </a:r>
            <a:r>
              <a:rPr lang="ko-KR" altLang="en-US" dirty="0"/>
              <a:t>새로 키를 삽입한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err="1"/>
              <a:t>오버플로우</a:t>
            </a:r>
            <a:r>
              <a:rPr lang="ko-KR" altLang="en-US" dirty="0"/>
              <a:t> 였는가 </a:t>
            </a:r>
          </a:p>
          <a:p>
            <a:pPr marL="889000" lvl="1" indent="-439738">
              <a:buFont typeface="Wingdings" pitchFamily="2" charset="2"/>
              <a:buNone/>
            </a:pPr>
            <a:r>
              <a:rPr lang="ko-KR" altLang="en-US" dirty="0"/>
              <a:t>         살펴보고</a:t>
            </a:r>
            <a:r>
              <a:rPr lang="en-US" altLang="ko-KR" dirty="0"/>
              <a:t>,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발생했으면 분열 시킨다</a:t>
            </a:r>
            <a:r>
              <a:rPr lang="en-US" altLang="ko-KR" dirty="0"/>
              <a:t>. </a:t>
            </a:r>
          </a:p>
          <a:p>
            <a:pPr marL="889000" lvl="1" indent="-439738"/>
            <a:r>
              <a:rPr lang="en-US" altLang="ko-KR" dirty="0">
                <a:solidFill>
                  <a:srgbClr val="CC3300"/>
                </a:solidFill>
              </a:rPr>
              <a:t>(4)</a:t>
            </a:r>
            <a:r>
              <a:rPr lang="en-US" altLang="ko-KR" dirty="0"/>
              <a:t> </a:t>
            </a:r>
            <a:r>
              <a:rPr lang="ko-KR" altLang="en-US" dirty="0"/>
              <a:t>변경된 내용을 디스크에 기록시킨다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95396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삽입에 사용되는 중요 함수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bt_inspg()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 </a:t>
            </a:r>
            <a:r>
              <a:rPr lang="ko-KR" altLang="en-US"/>
              <a:t>키와 파일포인터 삽입</a:t>
            </a:r>
          </a:p>
          <a:p>
            <a:pPr>
              <a:lnSpc>
                <a:spcPct val="90000"/>
              </a:lnSpc>
            </a:pPr>
            <a:r>
              <a:rPr lang="en-US" altLang="ko-KR"/>
              <a:t>bt_newpage(), bt_rpage()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 </a:t>
            </a:r>
            <a:r>
              <a:rPr lang="ko-KR" altLang="en-US"/>
              <a:t>새로운 노드의 생성을 위한 메모리 할당함수</a:t>
            </a:r>
          </a:p>
          <a:p>
            <a:pPr>
              <a:lnSpc>
                <a:spcPct val="90000"/>
              </a:lnSpc>
            </a:pPr>
            <a:r>
              <a:rPr lang="en-US" altLang="ko-KR"/>
              <a:t>bt_splpg()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분할될 노드의 정보를 저장</a:t>
            </a:r>
          </a:p>
          <a:p>
            <a:pPr>
              <a:lnSpc>
                <a:spcPct val="90000"/>
              </a:lnSpc>
            </a:pPr>
            <a:r>
              <a:rPr lang="en-US" altLang="ko-KR"/>
              <a:t>bt_pagesize() 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노드의 크기를 계산 </a:t>
            </a:r>
          </a:p>
          <a:p>
            <a:pPr>
              <a:lnSpc>
                <a:spcPct val="90000"/>
              </a:lnSpc>
            </a:pPr>
            <a:r>
              <a:rPr lang="en-US" altLang="ko-KR"/>
              <a:t>bt_clearerr() 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변경된 노드의 정보를 디스크에 반영하는 함수</a:t>
            </a:r>
          </a:p>
        </p:txBody>
      </p:sp>
    </p:spTree>
    <p:extLst>
      <p:ext uri="{BB962C8B-B14F-4D97-AF65-F5344CB8AC3E}">
        <p14:creationId xmlns:p14="http://schemas.microsoft.com/office/powerpoint/2010/main" val="3939921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 설명 부분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bt_insert() </a:t>
            </a:r>
            <a:r>
              <a:rPr lang="ko-KR" altLang="en-US"/>
              <a:t>를 구성하는 파라미터</a:t>
            </a:r>
          </a:p>
          <a:p>
            <a:r>
              <a:rPr lang="ko-KR" altLang="en-US"/>
              <a:t>삽입 시에 에러 처리 부분</a:t>
            </a:r>
          </a:p>
          <a:p>
            <a:r>
              <a:rPr lang="ko-KR" altLang="en-US"/>
              <a:t>삽입 공간이 충분한 경우의 처리방법</a:t>
            </a:r>
          </a:p>
          <a:p>
            <a:r>
              <a:rPr lang="ko-KR" altLang="en-US"/>
              <a:t>삽입 공간이 충분하지 않는 경우의 처리방법</a:t>
            </a:r>
          </a:p>
          <a:p>
            <a:pPr lvl="1"/>
            <a:r>
              <a:rPr lang="ko-KR" altLang="en-US"/>
              <a:t>노드의 분할</a:t>
            </a:r>
          </a:p>
          <a:p>
            <a:pPr lvl="2"/>
            <a:r>
              <a:rPr lang="ko-KR" altLang="en-US"/>
              <a:t>분할되는 노드가 루트노드 일 경우 처리방법</a:t>
            </a:r>
          </a:p>
          <a:p>
            <a:r>
              <a:rPr lang="ko-KR" altLang="en-US"/>
              <a:t>변경된 노드의 상태를 디스크에 기록</a:t>
            </a:r>
          </a:p>
          <a:p>
            <a:endParaRPr lang="ko-KR" altLang="en-US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9609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bt_insert(b, key, len, rrn, dupflg)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//</a:t>
            </a:r>
            <a:r>
              <a:rPr lang="en-US" altLang="ko-KR" sz="2400" b="1" dirty="0" err="1">
                <a:solidFill>
                  <a:srgbClr val="FF0000"/>
                </a:solidFill>
              </a:rPr>
              <a:t>b+tree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 err="1">
                <a:solidFill>
                  <a:srgbClr val="FF0000"/>
                </a:solidFill>
              </a:rPr>
              <a:t>노드의</a:t>
            </a:r>
            <a:r>
              <a:rPr lang="ko-KR" altLang="en-US" sz="2400" b="1" dirty="0">
                <a:solidFill>
                  <a:srgbClr val="FF0000"/>
                </a:solidFill>
              </a:rPr>
              <a:t> 구조체</a:t>
            </a:r>
            <a:r>
              <a:rPr lang="en-US" altLang="ko-KR" sz="2400" b="1" dirty="0">
                <a:solidFill>
                  <a:srgbClr val="FF0000"/>
                </a:solidFill>
              </a:rPr>
              <a:t>, key, </a:t>
            </a:r>
            <a:r>
              <a:rPr lang="ko-KR" altLang="en-US" sz="2400" b="1" dirty="0">
                <a:solidFill>
                  <a:srgbClr val="FF0000"/>
                </a:solidFill>
              </a:rPr>
              <a:t>길이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파일포인터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 err="1">
                <a:solidFill>
                  <a:srgbClr val="FF0000"/>
                </a:solidFill>
              </a:rPr>
              <a:t>중복값</a:t>
            </a:r>
            <a:r>
              <a:rPr lang="ko-KR" altLang="en-US" sz="2400" b="1" dirty="0">
                <a:solidFill>
                  <a:srgbClr val="FF0000"/>
                </a:solidFill>
              </a:rPr>
              <a:t> 여부 대한 플래그 정보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bt_insert</a:t>
            </a:r>
            <a:r>
              <a:rPr lang="en-US" altLang="ko-KR" dirty="0"/>
              <a:t>( b ,key, </a:t>
            </a:r>
            <a:r>
              <a:rPr lang="en-US" altLang="ko-KR" dirty="0" err="1"/>
              <a:t>len</a:t>
            </a:r>
            <a:r>
              <a:rPr lang="en-US" altLang="ko-KR" dirty="0"/>
              <a:t>, </a:t>
            </a:r>
            <a:r>
              <a:rPr lang="en-US" altLang="ko-KR" dirty="0" err="1"/>
              <a:t>rrn</a:t>
            </a:r>
            <a:r>
              <a:rPr lang="en-US" altLang="ko-KR" dirty="0"/>
              <a:t>, </a:t>
            </a:r>
            <a:r>
              <a:rPr lang="en-US" altLang="ko-KR" dirty="0" err="1"/>
              <a:t>dupflg</a:t>
            </a:r>
            <a:r>
              <a:rPr lang="en-US" altLang="ko-KR" dirty="0"/>
              <a:t>){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BT_INDEX	*b;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err="1"/>
              <a:t>bt_chrp</a:t>
            </a:r>
            <a:r>
              <a:rPr lang="en-US" altLang="ko-KR" dirty="0"/>
              <a:t>	key;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		</a:t>
            </a:r>
            <a:r>
              <a:rPr lang="en-US" altLang="ko-KR" dirty="0" err="1"/>
              <a:t>len</a:t>
            </a:r>
            <a:r>
              <a:rPr lang="en-US" altLang="ko-KR" dirty="0"/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err="1"/>
              <a:t>off_t</a:t>
            </a:r>
            <a:r>
              <a:rPr lang="en-US" altLang="ko-KR" dirty="0"/>
              <a:t>		</a:t>
            </a:r>
            <a:r>
              <a:rPr lang="en-US" altLang="ko-KR" dirty="0" err="1"/>
              <a:t>rrn</a:t>
            </a:r>
            <a:r>
              <a:rPr lang="en-US" altLang="ko-KR" dirty="0"/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		</a:t>
            </a:r>
            <a:r>
              <a:rPr lang="en-US" altLang="ko-KR" dirty="0" err="1"/>
              <a:t>dupflg</a:t>
            </a:r>
            <a:r>
              <a:rPr lang="en-US" altLang="ko-KR" dirty="0"/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latin typeface="Arial"/>
              </a:rPr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2101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bt_insert(</a:t>
            </a:r>
            <a:r>
              <a:rPr lang="en-US" altLang="ko-KR">
                <a:latin typeface="Arial"/>
              </a:rPr>
              <a:t>…</a:t>
            </a:r>
            <a:r>
              <a:rPr lang="en-US" altLang="ko-KR"/>
              <a:t>) </a:t>
            </a:r>
            <a:r>
              <a:rPr lang="ko-KR" altLang="en-US"/>
              <a:t>에러 처리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//</a:t>
            </a:r>
            <a:r>
              <a:rPr lang="ko-KR" altLang="en-US" sz="2400" b="1" dirty="0">
                <a:solidFill>
                  <a:srgbClr val="FF0000"/>
                </a:solidFill>
              </a:rPr>
              <a:t>길이가 너무 긴 경우</a:t>
            </a:r>
            <a:r>
              <a:rPr lang="en-US" altLang="ko-KR" sz="2400" b="1" dirty="0">
                <a:solidFill>
                  <a:srgbClr val="FF0000"/>
                </a:solidFill>
              </a:rPr>
              <a:t>, 0</a:t>
            </a:r>
            <a:r>
              <a:rPr lang="ko-KR" altLang="en-US" sz="2400" b="1" dirty="0">
                <a:solidFill>
                  <a:srgbClr val="FF0000"/>
                </a:solidFill>
              </a:rPr>
              <a:t>이하일 경우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삽입 공간을 찾다가 </a:t>
            </a:r>
            <a:r>
              <a:rPr lang="ko-KR" altLang="en-US" sz="2400" b="1" dirty="0" err="1">
                <a:solidFill>
                  <a:srgbClr val="FF0000"/>
                </a:solidFill>
              </a:rPr>
              <a:t>에러나는</a:t>
            </a:r>
            <a:r>
              <a:rPr lang="ko-KR" altLang="en-US" sz="2400" b="1" dirty="0">
                <a:solidFill>
                  <a:srgbClr val="FF0000"/>
                </a:solidFill>
              </a:rPr>
              <a:t> 경우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if(</a:t>
            </a:r>
            <a:r>
              <a:rPr lang="en-US" altLang="ko-KR" dirty="0" err="1"/>
              <a:t>len</a:t>
            </a:r>
            <a:r>
              <a:rPr lang="en-US" altLang="ko-KR" dirty="0"/>
              <a:t> &gt; BT_MAXK(b))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bt_errno</a:t>
            </a:r>
            <a:r>
              <a:rPr lang="en-US" altLang="ko-KR" dirty="0"/>
              <a:t>(b) = BT_KTOOBIG;		return(BT_ERR);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}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if(</a:t>
            </a:r>
            <a:r>
              <a:rPr lang="en-US" altLang="ko-KR" dirty="0" err="1"/>
              <a:t>len</a:t>
            </a:r>
            <a:r>
              <a:rPr lang="en-US" altLang="ko-KR" dirty="0"/>
              <a:t> &lt;= 0)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bt_errno</a:t>
            </a:r>
            <a:r>
              <a:rPr lang="en-US" altLang="ko-KR" dirty="0"/>
              <a:t>(b) = BT_ZEROKEY;		return(BT_ERR);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}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if(</a:t>
            </a:r>
            <a:r>
              <a:rPr lang="en-US" altLang="ko-KR" dirty="0" err="1"/>
              <a:t>bt_seekdown</a:t>
            </a:r>
            <a:r>
              <a:rPr lang="en-US" altLang="ko-KR" dirty="0"/>
              <a:t>(b, key, </a:t>
            </a:r>
            <a:r>
              <a:rPr lang="en-US" altLang="ko-KR" dirty="0" err="1"/>
              <a:t>len</a:t>
            </a:r>
            <a:r>
              <a:rPr lang="en-US" altLang="ko-KR" dirty="0"/>
              <a:t>) == BT_ERR)		return(BT_ERR);</a:t>
            </a:r>
          </a:p>
        </p:txBody>
      </p:sp>
    </p:spTree>
    <p:extLst>
      <p:ext uri="{BB962C8B-B14F-4D97-AF65-F5344CB8AC3E}">
        <p14:creationId xmlns:p14="http://schemas.microsoft.com/office/powerpoint/2010/main" val="2728054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 입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51520" y="1196752"/>
            <a:ext cx="878522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>
                <a:solidFill>
                  <a:schemeClr val="hlink"/>
                </a:solidFill>
              </a:rPr>
              <a:t>/* this loop should be comfortably repeated until we perform a */</a:t>
            </a:r>
          </a:p>
          <a:p>
            <a:r>
              <a:rPr lang="en-US" altLang="ko-KR" sz="1400" dirty="0">
                <a:solidFill>
                  <a:schemeClr val="hlink"/>
                </a:solidFill>
              </a:rPr>
              <a:t>/* simple insert without a split, which will clean everything up */</a:t>
            </a:r>
          </a:p>
          <a:p>
            <a:r>
              <a:rPr lang="en-US" altLang="ko-KR" sz="1400" dirty="0">
                <a:solidFill>
                  <a:schemeClr val="hlink"/>
                </a:solidFill>
              </a:rPr>
              <a:t>/* and return correctly. breaking out indicates a fatal problem */</a:t>
            </a:r>
          </a:p>
          <a:p>
            <a:r>
              <a:rPr lang="en-US" altLang="ko-KR" sz="1800" dirty="0"/>
              <a:t>	while(1) {</a:t>
            </a:r>
            <a:endParaRPr lang="en-US" altLang="ko-KR" sz="1800" b="1" dirty="0"/>
          </a:p>
          <a:p>
            <a:r>
              <a:rPr lang="en-US" altLang="ko-KR" b="1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//</a:t>
            </a:r>
            <a:r>
              <a:rPr lang="ko-KR" altLang="en-US" b="1" dirty="0">
                <a:solidFill>
                  <a:srgbClr val="FF0000"/>
                </a:solidFill>
              </a:rPr>
              <a:t>삽입할 공간을 계산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계산된 값이 </a:t>
            </a:r>
            <a:r>
              <a:rPr lang="en-US" altLang="ko-KR" b="1" dirty="0" err="1">
                <a:solidFill>
                  <a:srgbClr val="FF0000"/>
                </a:solidFill>
              </a:rPr>
              <a:t>bt_pagesize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ko-KR" altLang="en-US" b="1" dirty="0">
                <a:solidFill>
                  <a:srgbClr val="FF0000"/>
                </a:solidFill>
              </a:rPr>
              <a:t>에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의해 계산된 값보다 작다면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ko-KR" altLang="en-US" b="1" dirty="0">
                <a:solidFill>
                  <a:srgbClr val="FF0000"/>
                </a:solidFill>
              </a:rPr>
              <a:t>충분한 공간을 가지고 있다면 실행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sz="1800" b="1" dirty="0"/>
          </a:p>
          <a:p>
            <a:r>
              <a:rPr lang="en-US" altLang="ko-KR" sz="1800" dirty="0"/>
              <a:t>1.	if((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)KEYUSE(op-&gt;p) +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 +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 +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off_t</a:t>
            </a:r>
            <a:r>
              <a:rPr lang="en-US" altLang="ko-KR" sz="1800" dirty="0"/>
              <a:t>) &lt; </a:t>
            </a:r>
            <a:r>
              <a:rPr lang="en-US" altLang="ko-KR" sz="1800" dirty="0" err="1"/>
              <a:t>bt_pagesiz</a:t>
            </a:r>
            <a:r>
              <a:rPr lang="en-US" altLang="ko-KR" sz="1800" dirty="0"/>
              <a:t>(b)) </a:t>
            </a:r>
          </a:p>
          <a:p>
            <a:r>
              <a:rPr lang="en-US" altLang="ko-KR" sz="1800" dirty="0"/>
              <a:t>	{</a:t>
            </a:r>
          </a:p>
          <a:p>
            <a:r>
              <a:rPr lang="en-US" altLang="ko-KR" sz="1800" dirty="0"/>
              <a:t>		</a:t>
            </a:r>
            <a:r>
              <a:rPr lang="en-US" altLang="ko-KR" sz="1800" dirty="0" err="1"/>
              <a:t>struct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bt_cache</a:t>
            </a:r>
            <a:r>
              <a:rPr lang="en-US" altLang="ko-KR" sz="1800" dirty="0"/>
              <a:t> *</a:t>
            </a:r>
            <a:r>
              <a:rPr lang="en-US" altLang="ko-KR" sz="1800" dirty="0" err="1"/>
              <a:t>tp</a:t>
            </a:r>
            <a:r>
              <a:rPr lang="en-US" altLang="ko-KR" sz="1800" dirty="0"/>
              <a:t>;</a:t>
            </a:r>
          </a:p>
          <a:p>
            <a:endParaRPr lang="en-US" altLang="ko-KR" sz="1800" dirty="0"/>
          </a:p>
          <a:p>
            <a:r>
              <a:rPr lang="en-US" altLang="ko-KR" sz="1800" dirty="0"/>
              <a:t>		if((</a:t>
            </a:r>
            <a:r>
              <a:rPr lang="en-US" altLang="ko-KR" sz="1800" dirty="0" err="1"/>
              <a:t>tp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bt_rpage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b,BT_NULL</a:t>
            </a:r>
            <a:r>
              <a:rPr lang="en-US" altLang="ko-KR" sz="1800" dirty="0"/>
              <a:t>)) == NULL)</a:t>
            </a:r>
          </a:p>
          <a:p>
            <a:r>
              <a:rPr lang="en-US" altLang="ko-KR" sz="1800" dirty="0"/>
              <a:t>			</a:t>
            </a:r>
            <a:r>
              <a:rPr lang="en-US" altLang="ko-KR" sz="1800" dirty="0" err="1"/>
              <a:t>goto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bombout</a:t>
            </a:r>
            <a:r>
              <a:rPr lang="en-US" altLang="ko-KR" sz="1800" dirty="0"/>
              <a:t>;</a:t>
            </a:r>
          </a:p>
          <a:p>
            <a:r>
              <a:rPr lang="en-US" altLang="ko-KR" sz="1800" b="1" dirty="0"/>
              <a:t>	</a:t>
            </a:r>
            <a:r>
              <a:rPr lang="en-US" altLang="ko-KR" sz="1800" b="1" dirty="0">
                <a:solidFill>
                  <a:srgbClr val="FF0000"/>
                </a:solidFill>
              </a:rPr>
              <a:t>//</a:t>
            </a:r>
            <a:r>
              <a:rPr lang="ko-KR" altLang="en-US" sz="1800" b="1" dirty="0">
                <a:solidFill>
                  <a:srgbClr val="FF0000"/>
                </a:solidFill>
              </a:rPr>
              <a:t>키 값을 </a:t>
            </a:r>
            <a:r>
              <a:rPr lang="en-US" altLang="ko-KR" sz="1800" b="1" dirty="0" err="1">
                <a:solidFill>
                  <a:srgbClr val="FF0000"/>
                </a:solidFill>
              </a:rPr>
              <a:t>bt_inspg</a:t>
            </a:r>
            <a:r>
              <a:rPr lang="en-US" altLang="ko-KR" sz="1800" b="1" dirty="0">
                <a:solidFill>
                  <a:srgbClr val="FF0000"/>
                </a:solidFill>
              </a:rPr>
              <a:t>() </a:t>
            </a:r>
            <a:r>
              <a:rPr lang="ko-KR" altLang="en-US" sz="1800" b="1" dirty="0">
                <a:solidFill>
                  <a:srgbClr val="FF0000"/>
                </a:solidFill>
              </a:rPr>
              <a:t>함수를 이용하여 삽입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2.		</a:t>
            </a:r>
            <a:r>
              <a:rPr lang="en-US" altLang="ko-KR" sz="1800" dirty="0" err="1"/>
              <a:t>bt_inspg</a:t>
            </a:r>
            <a:r>
              <a:rPr lang="en-US" altLang="ko-KR" sz="1800" dirty="0"/>
              <a:t>(</a:t>
            </a:r>
            <a:r>
              <a:rPr lang="en-US" altLang="ko-KR" sz="1800" dirty="0" err="1"/>
              <a:t>kp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, &amp;</a:t>
            </a:r>
            <a:r>
              <a:rPr lang="en-US" altLang="ko-KR" sz="1800" dirty="0" err="1"/>
              <a:t>ival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keyat</a:t>
            </a:r>
            <a:r>
              <a:rPr lang="en-US" altLang="ko-KR" sz="1800" dirty="0"/>
              <a:t>, op-&gt;p, </a:t>
            </a:r>
            <a:r>
              <a:rPr lang="en-US" altLang="ko-KR" sz="1800" dirty="0" err="1"/>
              <a:t>tp</a:t>
            </a:r>
            <a:r>
              <a:rPr lang="en-US" altLang="ko-KR" sz="1800" dirty="0"/>
              <a:t>-&gt;p);</a:t>
            </a:r>
          </a:p>
          <a:p>
            <a:r>
              <a:rPr lang="en-US" altLang="ko-KR" sz="1800" dirty="0">
                <a:solidFill>
                  <a:schemeClr val="hlink"/>
                </a:solidFill>
              </a:rPr>
              <a:t>		</a:t>
            </a:r>
            <a:r>
              <a:rPr lang="en-US" altLang="ko-KR" sz="1400" dirty="0">
                <a:solidFill>
                  <a:schemeClr val="hlink"/>
                </a:solidFill>
              </a:rPr>
              <a:t>/* swap the page numbers, invalidate the old, */</a:t>
            </a:r>
          </a:p>
          <a:p>
            <a:r>
              <a:rPr lang="en-US" altLang="ko-KR" sz="1400" dirty="0">
                <a:solidFill>
                  <a:schemeClr val="hlink"/>
                </a:solidFill>
              </a:rPr>
              <a:t>		/* mark the new as dirty to force a write */</a:t>
            </a:r>
          </a:p>
          <a:p>
            <a:r>
              <a:rPr lang="en-US" altLang="ko-KR" sz="1800" dirty="0"/>
              <a:t>		</a:t>
            </a:r>
            <a:r>
              <a:rPr lang="en-US" altLang="ko-KR" sz="1800" dirty="0" err="1"/>
              <a:t>tp</a:t>
            </a:r>
            <a:r>
              <a:rPr lang="en-US" altLang="ko-KR" sz="1800" dirty="0"/>
              <a:t>-&gt;num = op-&gt;num;</a:t>
            </a:r>
          </a:p>
          <a:p>
            <a:r>
              <a:rPr lang="en-US" altLang="ko-KR" sz="1800" dirty="0"/>
              <a:t>		</a:t>
            </a:r>
            <a:r>
              <a:rPr lang="en-US" altLang="ko-KR" sz="1800" dirty="0" err="1"/>
              <a:t>tp</a:t>
            </a:r>
            <a:r>
              <a:rPr lang="en-US" altLang="ko-KR" sz="1800" dirty="0"/>
              <a:t>-&gt;flags = BT_CHE_DIRTY;</a:t>
            </a:r>
          </a:p>
          <a:p>
            <a:r>
              <a:rPr lang="en-US" altLang="ko-KR" sz="1800" dirty="0"/>
              <a:t>		op-&gt;num = BT_NULL;			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11560" y="2924944"/>
            <a:ext cx="8353425" cy="36004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11560" y="4869160"/>
            <a:ext cx="8353425" cy="286767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82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B+Tree</a:t>
            </a:r>
            <a:endParaRPr lang="en-US" altLang="ko-K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데이터의 삽입과 삭제에도 불구하고 효율성을 유지하는 인덱스 구조들 중에서 가장 널리 사용되는 구조</a:t>
            </a:r>
          </a:p>
          <a:p>
            <a:pPr eaLnBrk="1" hangingPunct="1"/>
            <a:r>
              <a:rPr lang="en-US" altLang="ko-KR"/>
              <a:t>B+Tree </a:t>
            </a:r>
            <a:r>
              <a:rPr lang="ko-KR" altLang="en-US"/>
              <a:t>는 균형트리</a:t>
            </a:r>
            <a:r>
              <a:rPr lang="en-US" altLang="ko-KR"/>
              <a:t>(Balance Tree) </a:t>
            </a:r>
            <a:r>
              <a:rPr lang="ko-KR" altLang="en-US"/>
              <a:t>형태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 입 </a:t>
            </a:r>
            <a:r>
              <a:rPr lang="en-US" altLang="ko-KR"/>
              <a:t>[Split]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 else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struct	bt_cache *lp;	</a:t>
            </a:r>
            <a:r>
              <a:rPr lang="en-US" altLang="ko-KR" sz="1800">
                <a:solidFill>
                  <a:schemeClr val="hlink"/>
                </a:solidFill>
              </a:rPr>
              <a:t>/* new page to hold low keys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struct	bt_cache *hp;	</a:t>
            </a:r>
            <a:r>
              <a:rPr lang="en-US" altLang="ko-KR" sz="1800">
                <a:solidFill>
                  <a:schemeClr val="hlink"/>
                </a:solidFill>
              </a:rPr>
              <a:t>/* new page to hold hi keys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off_t	savlft;		</a:t>
            </a:r>
            <a:r>
              <a:rPr lang="en-US" altLang="ko-KR" sz="1800">
                <a:solidFill>
                  <a:schemeClr val="hlink"/>
                </a:solidFill>
              </a:rPr>
              <a:t>/* saved left sib page #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off_t	npag;		</a:t>
            </a:r>
            <a:r>
              <a:rPr lang="en-US" altLang="ko-KR" sz="1800">
                <a:solidFill>
                  <a:schemeClr val="hlink"/>
                </a:solidFill>
              </a:rPr>
              <a:t>/* new page # */</a:t>
            </a:r>
          </a:p>
          <a:p>
            <a:pPr>
              <a:lnSpc>
                <a:spcPct val="80000"/>
              </a:lnSpc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</a:t>
            </a:r>
            <a:r>
              <a:rPr lang="en-US" altLang="ko-KR" sz="1800">
                <a:solidFill>
                  <a:schemeClr val="hlink"/>
                </a:solidFill>
              </a:rPr>
              <a:t>/* allocate new page for low keys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if((npag = bt_newpage(b)) == BT_NULL)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	goto bombout;</a:t>
            </a:r>
          </a:p>
          <a:p>
            <a:pPr>
              <a:lnSpc>
                <a:spcPct val="80000"/>
              </a:lnSpc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</a:t>
            </a:r>
            <a:r>
              <a:rPr lang="en-US" altLang="ko-KR" sz="1800">
                <a:solidFill>
                  <a:schemeClr val="hlink"/>
                </a:solidFill>
              </a:rPr>
              <a:t>/* allocate new scratch page for low keys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if((lp = bt_rpage(b,BT_NULL)) ==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	goto bombout;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</a:t>
            </a:r>
            <a:r>
              <a:rPr lang="en-US" altLang="ko-KR" sz="1800">
                <a:solidFill>
                  <a:schemeClr val="hlink"/>
                </a:solidFill>
              </a:rPr>
              <a:t>	/* allocate new scratch page for low keys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if((hp = bt_rpage(b,BT_NULL)) ==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	goto bombout;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403350" y="2996952"/>
            <a:ext cx="6913563" cy="2952998"/>
          </a:xfrm>
          <a:prstGeom prst="rect">
            <a:avLst/>
          </a:prstGeom>
          <a:noFill/>
          <a:ln w="381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93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</a:t>
            </a:r>
            <a:r>
              <a:rPr lang="en-US" altLang="ko-KR">
                <a:latin typeface="Arial"/>
              </a:rPr>
              <a:t>’</a:t>
            </a:r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496300" cy="49688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bt_splpg(kp1,len,&amp;ival,keyat,bt_pagesiz(b)/2,op-&gt;p, lp-&gt;p,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hp-&gt;p, kp2,&amp;len);</a:t>
            </a:r>
          </a:p>
          <a:p>
            <a:pPr>
              <a:lnSpc>
                <a:spcPct val="80000"/>
              </a:lnSpc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</a:t>
            </a:r>
            <a:r>
              <a:rPr lang="en-US" altLang="ko-KR" sz="1800">
                <a:solidFill>
                  <a:schemeClr val="hlink"/>
                </a:solidFill>
              </a:rPr>
              <a:t>/* patch sibs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LSIB(hp-&gt;p) = npag;  RSIB(hp-&gt;p) = RSIB(op-&gt;p);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LSIB(lp-&gt;p) = LSIB(op-&gt;p); savlft = LSIB(op-&gt;p);  RSIB(lp-&gt;p) = ipag;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</a:t>
            </a:r>
            <a:r>
              <a:rPr lang="en-US" altLang="ko-KR" sz="1800">
                <a:solidFill>
                  <a:schemeClr val="hlink"/>
                </a:solidFill>
              </a:rPr>
              <a:t>/* mark newly split pages as real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lp-&gt;num = npag;  lp-&gt;flags = BT_CHE_DIRTY;  hp-&gt;num = ipag;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hp-&gt;flags = BT_CHE_DIRTY;  op-&gt;num = BT_NULL;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if(bt_wpage(b,op) == BT_ERR || bt_wpage(b,lp) == BT_ERR || 	bt_wpage(b,hp) == BT_ERR)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goto bombout;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4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68313" y="1484313"/>
            <a:ext cx="7704137" cy="649287"/>
          </a:xfrm>
          <a:prstGeom prst="rect">
            <a:avLst/>
          </a:prstGeom>
          <a:noFill/>
          <a:ln w="381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68313" y="2420888"/>
            <a:ext cx="8207375" cy="864095"/>
          </a:xfrm>
          <a:prstGeom prst="rect">
            <a:avLst/>
          </a:prstGeom>
          <a:noFill/>
          <a:ln w="381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68313" y="3573016"/>
            <a:ext cx="7704137" cy="1944216"/>
          </a:xfrm>
          <a:prstGeom prst="rect">
            <a:avLst/>
          </a:prstGeom>
          <a:noFill/>
          <a:ln w="381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386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 입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solidFill>
                  <a:schemeClr val="hlink"/>
                </a:solidFill>
              </a:rPr>
              <a:t>/* if current page was root, make new root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if(ipag == b-&gt;sblk.root)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	off_t	nr;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solidFill>
                  <a:schemeClr val="hlink"/>
                </a:solidFill>
              </a:rPr>
              <a:t>				/* get new page #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solidFill>
                  <a:schemeClr val="hlink"/>
                </a:solidFill>
              </a:rPr>
              <a:t>	1.</a:t>
            </a:r>
            <a:r>
              <a:rPr lang="en-US" altLang="ko-KR" sz="1800"/>
              <a:t>			if((nr = bt_newpage(b)) == BT_NULL)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		goto bombout;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solidFill>
                  <a:schemeClr val="hlink"/>
                </a:solidFill>
              </a:rPr>
              <a:t>				/* two scratch pages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solidFill>
                  <a:schemeClr val="hlink"/>
                </a:solidFill>
              </a:rPr>
              <a:t>	2.    	</a:t>
            </a:r>
            <a:r>
              <a:rPr lang="en-US" altLang="ko-KR" sz="1800"/>
              <a:t>		if((op = bt_rpage(b,BT_NULL)) ==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		goto bombout;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</a:t>
            </a:r>
            <a:r>
              <a:rPr lang="en-US" altLang="ko-KR" sz="1800">
                <a:solidFill>
                  <a:schemeClr val="hlink"/>
                </a:solidFill>
              </a:rPr>
              <a:t>3</a:t>
            </a:r>
            <a:r>
              <a:rPr lang="en-US" altLang="ko-KR" sz="1800"/>
              <a:t>.			if((lp = bt_rpage(b,BT_NULL)) ==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		goto bombout;</a:t>
            </a:r>
          </a:p>
          <a:p>
            <a:pPr>
              <a:lnSpc>
                <a:spcPct val="80000"/>
              </a:lnSpc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	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83568" y="2348880"/>
            <a:ext cx="7273925" cy="2880543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91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 입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>
                <a:solidFill>
                  <a:schemeClr val="hlink"/>
                </a:solidFill>
              </a:rPr>
              <a:t>/* prime empty root page */</a:t>
            </a:r>
            <a:r>
              <a:rPr lang="en-US" altLang="ko-KR"/>
              <a:t>				LSIB(op-&gt;p) = RSIB(op-&gt;p) = BT_NULL;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KEYCNT(op-&gt;p) = 0;			KEYLEN(op-&gt;p) = 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HIPT(op-&gt;p) = ipag;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3392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 입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>
                <a:solidFill>
                  <a:schemeClr val="hlink"/>
                </a:solidFill>
              </a:rPr>
              <a:t>/* we already know where to insert */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bt_inspg(kp2, len, &amp;npag, 0, op-&gt;p,lp-&gt;p);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460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 입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>
                <a:solidFill>
                  <a:schemeClr val="hlink"/>
                </a:solidFill>
              </a:rPr>
              <a:t>	/* finally, sync up root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/>
              <a:t>		b-&gt;sblk.root = nr;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/>
              <a:t>		b-&gt;sblk.levs++;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/>
              <a:t>		b-&gt;dirt++;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/>
              <a:t>		if(bt_wsuper(b) == BT_ERR)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/>
              <a:t>			goto bombout;</a:t>
            </a:r>
          </a:p>
          <a:p>
            <a:pPr>
              <a:lnSpc>
                <a:spcPct val="80000"/>
              </a:lnSpc>
            </a:pPr>
            <a:endParaRPr lang="en-US" altLang="ko-K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/>
              <a:t>	</a:t>
            </a:r>
            <a:r>
              <a:rPr lang="en-US" altLang="ko-KR" sz="2000">
                <a:solidFill>
                  <a:schemeClr val="hlink"/>
                </a:solidFill>
              </a:rPr>
              <a:t>/* mark all as well with tree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/>
              <a:t>		bt_clearerr(b);</a:t>
            </a:r>
          </a:p>
          <a:p>
            <a:pPr>
              <a:lnSpc>
                <a:spcPct val="80000"/>
              </a:lnSpc>
            </a:pPr>
            <a:endParaRPr lang="en-US" altLang="ko-K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/>
              <a:t>	</a:t>
            </a:r>
            <a:r>
              <a:rPr lang="en-US" altLang="ko-KR" sz="2000">
                <a:solidFill>
                  <a:schemeClr val="hlink"/>
                </a:solidFill>
              </a:rPr>
              <a:t>/* return - we are done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>
                <a:solidFill>
                  <a:schemeClr val="hlink"/>
                </a:solidFill>
              </a:rPr>
              <a:t>	</a:t>
            </a:r>
            <a:r>
              <a:rPr lang="en-US" altLang="ko-KR" sz="2000"/>
              <a:t>	return(BT_OK);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/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/>
              <a:t>	}</a:t>
            </a:r>
          </a:p>
          <a:p>
            <a:pPr>
              <a:lnSpc>
                <a:spcPct val="80000"/>
              </a:lnSpc>
            </a:pPr>
            <a:endParaRPr lang="en-US" altLang="ko-KR" sz="2000"/>
          </a:p>
          <a:p>
            <a:pPr>
              <a:lnSpc>
                <a:spcPct val="80000"/>
              </a:lnSpc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12391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B+Tree </a:t>
            </a:r>
            <a:r>
              <a:rPr lang="ko-KR" altLang="en-US"/>
              <a:t>의 구조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484438" y="1844675"/>
            <a:ext cx="1727200" cy="360363"/>
            <a:chOff x="1565" y="1162"/>
            <a:chExt cx="1088" cy="227"/>
          </a:xfrm>
        </p:grpSpPr>
        <p:sp>
          <p:nvSpPr>
            <p:cNvPr id="16429" name="Rectangle 24"/>
            <p:cNvSpPr>
              <a:spLocks noChangeArrowheads="1"/>
            </p:cNvSpPr>
            <p:nvPr/>
          </p:nvSpPr>
          <p:spPr bwMode="auto">
            <a:xfrm>
              <a:off x="1565" y="1162"/>
              <a:ext cx="90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0" name="Rectangle 25"/>
            <p:cNvSpPr>
              <a:spLocks noChangeArrowheads="1"/>
            </p:cNvSpPr>
            <p:nvPr/>
          </p:nvSpPr>
          <p:spPr bwMode="auto">
            <a:xfrm>
              <a:off x="1655" y="1162"/>
              <a:ext cx="409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1" name="Rectangle 26"/>
            <p:cNvSpPr>
              <a:spLocks noChangeArrowheads="1"/>
            </p:cNvSpPr>
            <p:nvPr/>
          </p:nvSpPr>
          <p:spPr bwMode="auto">
            <a:xfrm>
              <a:off x="2064" y="1162"/>
              <a:ext cx="90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2" name="Rectangle 27"/>
            <p:cNvSpPr>
              <a:spLocks noChangeArrowheads="1"/>
            </p:cNvSpPr>
            <p:nvPr/>
          </p:nvSpPr>
          <p:spPr bwMode="auto">
            <a:xfrm>
              <a:off x="2154" y="1162"/>
              <a:ext cx="409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3" name="Rectangle 28"/>
            <p:cNvSpPr>
              <a:spLocks noChangeArrowheads="1"/>
            </p:cNvSpPr>
            <p:nvPr/>
          </p:nvSpPr>
          <p:spPr bwMode="auto">
            <a:xfrm>
              <a:off x="2563" y="1162"/>
              <a:ext cx="90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388" name="Text Box 30"/>
          <p:cNvSpPr txBox="1">
            <a:spLocks noChangeArrowheads="1"/>
          </p:cNvSpPr>
          <p:nvPr/>
        </p:nvSpPr>
        <p:spPr bwMode="auto">
          <a:xfrm>
            <a:off x="468313" y="1341438"/>
            <a:ext cx="16557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ko-KR"/>
              <a:t> n = 3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779838" y="2636838"/>
            <a:ext cx="1727200" cy="360362"/>
            <a:chOff x="1565" y="1162"/>
            <a:chExt cx="1088" cy="227"/>
          </a:xfrm>
        </p:grpSpPr>
        <p:sp>
          <p:nvSpPr>
            <p:cNvPr id="16424" name="Rectangle 32"/>
            <p:cNvSpPr>
              <a:spLocks noChangeArrowheads="1"/>
            </p:cNvSpPr>
            <p:nvPr/>
          </p:nvSpPr>
          <p:spPr bwMode="auto">
            <a:xfrm>
              <a:off x="1565" y="1162"/>
              <a:ext cx="90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5" name="Rectangle 33"/>
            <p:cNvSpPr>
              <a:spLocks noChangeArrowheads="1"/>
            </p:cNvSpPr>
            <p:nvPr/>
          </p:nvSpPr>
          <p:spPr bwMode="auto">
            <a:xfrm>
              <a:off x="1655" y="1162"/>
              <a:ext cx="409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6" name="Rectangle 34"/>
            <p:cNvSpPr>
              <a:spLocks noChangeArrowheads="1"/>
            </p:cNvSpPr>
            <p:nvPr/>
          </p:nvSpPr>
          <p:spPr bwMode="auto">
            <a:xfrm>
              <a:off x="2064" y="1162"/>
              <a:ext cx="90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7" name="Rectangle 35"/>
            <p:cNvSpPr>
              <a:spLocks noChangeArrowheads="1"/>
            </p:cNvSpPr>
            <p:nvPr/>
          </p:nvSpPr>
          <p:spPr bwMode="auto">
            <a:xfrm>
              <a:off x="2154" y="1162"/>
              <a:ext cx="409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8" name="Rectangle 36"/>
            <p:cNvSpPr>
              <a:spLocks noChangeArrowheads="1"/>
            </p:cNvSpPr>
            <p:nvPr/>
          </p:nvSpPr>
          <p:spPr bwMode="auto">
            <a:xfrm>
              <a:off x="2563" y="1162"/>
              <a:ext cx="90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331913" y="2636838"/>
            <a:ext cx="1727200" cy="360362"/>
            <a:chOff x="1565" y="1162"/>
            <a:chExt cx="1088" cy="227"/>
          </a:xfrm>
        </p:grpSpPr>
        <p:sp>
          <p:nvSpPr>
            <p:cNvPr id="16419" name="Rectangle 38"/>
            <p:cNvSpPr>
              <a:spLocks noChangeArrowheads="1"/>
            </p:cNvSpPr>
            <p:nvPr/>
          </p:nvSpPr>
          <p:spPr bwMode="auto">
            <a:xfrm>
              <a:off x="1565" y="1162"/>
              <a:ext cx="90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0" name="Rectangle 39"/>
            <p:cNvSpPr>
              <a:spLocks noChangeArrowheads="1"/>
            </p:cNvSpPr>
            <p:nvPr/>
          </p:nvSpPr>
          <p:spPr bwMode="auto">
            <a:xfrm>
              <a:off x="1655" y="1162"/>
              <a:ext cx="409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1" name="Rectangle 40"/>
            <p:cNvSpPr>
              <a:spLocks noChangeArrowheads="1"/>
            </p:cNvSpPr>
            <p:nvPr/>
          </p:nvSpPr>
          <p:spPr bwMode="auto">
            <a:xfrm>
              <a:off x="2064" y="1162"/>
              <a:ext cx="90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2" name="Rectangle 41"/>
            <p:cNvSpPr>
              <a:spLocks noChangeArrowheads="1"/>
            </p:cNvSpPr>
            <p:nvPr/>
          </p:nvSpPr>
          <p:spPr bwMode="auto">
            <a:xfrm>
              <a:off x="2154" y="1162"/>
              <a:ext cx="409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3" name="Rectangle 42"/>
            <p:cNvSpPr>
              <a:spLocks noChangeArrowheads="1"/>
            </p:cNvSpPr>
            <p:nvPr/>
          </p:nvSpPr>
          <p:spPr bwMode="auto">
            <a:xfrm>
              <a:off x="2563" y="1162"/>
              <a:ext cx="90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391" name="Rectangle 43"/>
          <p:cNvSpPr>
            <a:spLocks noChangeArrowheads="1"/>
          </p:cNvSpPr>
          <p:nvPr/>
        </p:nvSpPr>
        <p:spPr bwMode="auto">
          <a:xfrm>
            <a:off x="2124075" y="2852738"/>
            <a:ext cx="144463" cy="1008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.</a:t>
            </a:r>
          </a:p>
          <a:p>
            <a:pPr algn="ctr"/>
            <a:r>
              <a:rPr lang="en-US" altLang="ko-KR"/>
              <a:t>.</a:t>
            </a:r>
          </a:p>
          <a:p>
            <a:pPr algn="ctr"/>
            <a:r>
              <a:rPr lang="en-US" altLang="ko-KR"/>
              <a:t>.</a:t>
            </a:r>
          </a:p>
        </p:txBody>
      </p:sp>
      <p:sp>
        <p:nvSpPr>
          <p:cNvPr id="16392" name="Rectangle 44"/>
          <p:cNvSpPr>
            <a:spLocks noChangeArrowheads="1"/>
          </p:cNvSpPr>
          <p:nvPr/>
        </p:nvSpPr>
        <p:spPr bwMode="auto">
          <a:xfrm>
            <a:off x="4572000" y="2852738"/>
            <a:ext cx="144463" cy="1008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.</a:t>
            </a:r>
          </a:p>
          <a:p>
            <a:pPr algn="ctr"/>
            <a:r>
              <a:rPr lang="en-US" altLang="ko-KR"/>
              <a:t>.</a:t>
            </a:r>
          </a:p>
          <a:p>
            <a:pPr algn="ctr"/>
            <a:r>
              <a:rPr lang="en-US" altLang="ko-KR"/>
              <a:t>.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3995738" y="4652963"/>
            <a:ext cx="1800225" cy="1152525"/>
            <a:chOff x="2517" y="2931"/>
            <a:chExt cx="1134" cy="726"/>
          </a:xfrm>
        </p:grpSpPr>
        <p:sp>
          <p:nvSpPr>
            <p:cNvPr id="16415" name="Rectangle 64"/>
            <p:cNvSpPr>
              <a:spLocks noChangeArrowheads="1"/>
            </p:cNvSpPr>
            <p:nvPr/>
          </p:nvSpPr>
          <p:spPr bwMode="auto">
            <a:xfrm>
              <a:off x="2517" y="2931"/>
              <a:ext cx="1134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/>
                <a:t>A-100</a:t>
              </a:r>
            </a:p>
          </p:txBody>
        </p:sp>
        <p:sp>
          <p:nvSpPr>
            <p:cNvPr id="16416" name="Rectangle 65"/>
            <p:cNvSpPr>
              <a:spLocks noChangeArrowheads="1"/>
            </p:cNvSpPr>
            <p:nvPr/>
          </p:nvSpPr>
          <p:spPr bwMode="auto">
            <a:xfrm>
              <a:off x="2517" y="3113"/>
              <a:ext cx="1134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/>
                <a:t>A-101</a:t>
              </a:r>
            </a:p>
          </p:txBody>
        </p:sp>
        <p:sp>
          <p:nvSpPr>
            <p:cNvPr id="16417" name="Rectangle 66"/>
            <p:cNvSpPr>
              <a:spLocks noChangeArrowheads="1"/>
            </p:cNvSpPr>
            <p:nvPr/>
          </p:nvSpPr>
          <p:spPr bwMode="auto">
            <a:xfrm>
              <a:off x="2517" y="3293"/>
              <a:ext cx="1134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/>
                <a:t>A-202</a:t>
              </a:r>
            </a:p>
          </p:txBody>
        </p:sp>
        <p:sp>
          <p:nvSpPr>
            <p:cNvPr id="16418" name="Rectangle 67"/>
            <p:cNvSpPr>
              <a:spLocks noChangeArrowheads="1"/>
            </p:cNvSpPr>
            <p:nvPr/>
          </p:nvSpPr>
          <p:spPr bwMode="auto">
            <a:xfrm>
              <a:off x="2517" y="3475"/>
              <a:ext cx="1134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Arial" charset="0"/>
                </a:rPr>
                <a:t>…</a:t>
              </a:r>
              <a:endParaRPr lang="en-US" altLang="ko-KR" sz="1400"/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468313" y="4005263"/>
            <a:ext cx="4895850" cy="360362"/>
            <a:chOff x="295" y="2523"/>
            <a:chExt cx="3084" cy="227"/>
          </a:xfrm>
        </p:grpSpPr>
        <p:sp>
          <p:nvSpPr>
            <p:cNvPr id="16402" name="Rectangle 46"/>
            <p:cNvSpPr>
              <a:spLocks noChangeArrowheads="1"/>
            </p:cNvSpPr>
            <p:nvPr/>
          </p:nvSpPr>
          <p:spPr bwMode="auto">
            <a:xfrm>
              <a:off x="1610" y="2523"/>
              <a:ext cx="90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3" name="Rectangle 47"/>
            <p:cNvSpPr>
              <a:spLocks noChangeArrowheads="1"/>
            </p:cNvSpPr>
            <p:nvPr/>
          </p:nvSpPr>
          <p:spPr bwMode="auto">
            <a:xfrm>
              <a:off x="1700" y="2523"/>
              <a:ext cx="409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/>
                <a:t>A-202</a:t>
              </a:r>
            </a:p>
          </p:txBody>
        </p:sp>
        <p:sp>
          <p:nvSpPr>
            <p:cNvPr id="16404" name="Rectangle 48"/>
            <p:cNvSpPr>
              <a:spLocks noChangeArrowheads="1"/>
            </p:cNvSpPr>
            <p:nvPr/>
          </p:nvSpPr>
          <p:spPr bwMode="auto">
            <a:xfrm>
              <a:off x="2109" y="2523"/>
              <a:ext cx="90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5" name="Rectangle 49"/>
            <p:cNvSpPr>
              <a:spLocks noChangeArrowheads="1"/>
            </p:cNvSpPr>
            <p:nvPr/>
          </p:nvSpPr>
          <p:spPr bwMode="auto">
            <a:xfrm>
              <a:off x="2199" y="2523"/>
              <a:ext cx="409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6" name="Rectangle 50"/>
            <p:cNvSpPr>
              <a:spLocks noChangeArrowheads="1"/>
            </p:cNvSpPr>
            <p:nvPr/>
          </p:nvSpPr>
          <p:spPr bwMode="auto">
            <a:xfrm>
              <a:off x="2608" y="2523"/>
              <a:ext cx="90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7" name="Rectangle 52"/>
            <p:cNvSpPr>
              <a:spLocks noChangeArrowheads="1"/>
            </p:cNvSpPr>
            <p:nvPr/>
          </p:nvSpPr>
          <p:spPr bwMode="auto">
            <a:xfrm>
              <a:off x="295" y="2523"/>
              <a:ext cx="90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8" name="Rectangle 53"/>
            <p:cNvSpPr>
              <a:spLocks noChangeArrowheads="1"/>
            </p:cNvSpPr>
            <p:nvPr/>
          </p:nvSpPr>
          <p:spPr bwMode="auto">
            <a:xfrm>
              <a:off x="385" y="2523"/>
              <a:ext cx="409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/>
                <a:t>A-100</a:t>
              </a:r>
            </a:p>
          </p:txBody>
        </p:sp>
        <p:sp>
          <p:nvSpPr>
            <p:cNvPr id="16409" name="Rectangle 54"/>
            <p:cNvSpPr>
              <a:spLocks noChangeArrowheads="1"/>
            </p:cNvSpPr>
            <p:nvPr/>
          </p:nvSpPr>
          <p:spPr bwMode="auto">
            <a:xfrm>
              <a:off x="794" y="2523"/>
              <a:ext cx="90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0" name="Rectangle 55"/>
            <p:cNvSpPr>
              <a:spLocks noChangeArrowheads="1"/>
            </p:cNvSpPr>
            <p:nvPr/>
          </p:nvSpPr>
          <p:spPr bwMode="auto">
            <a:xfrm>
              <a:off x="884" y="2523"/>
              <a:ext cx="409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/>
                <a:t>A-101</a:t>
              </a:r>
            </a:p>
          </p:txBody>
        </p:sp>
        <p:sp>
          <p:nvSpPr>
            <p:cNvPr id="16411" name="Rectangle 56"/>
            <p:cNvSpPr>
              <a:spLocks noChangeArrowheads="1"/>
            </p:cNvSpPr>
            <p:nvPr/>
          </p:nvSpPr>
          <p:spPr bwMode="auto">
            <a:xfrm>
              <a:off x="1293" y="2523"/>
              <a:ext cx="90" cy="22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2" name="Rectangle 63"/>
            <p:cNvSpPr>
              <a:spLocks noChangeArrowheads="1"/>
            </p:cNvSpPr>
            <p:nvPr/>
          </p:nvSpPr>
          <p:spPr bwMode="auto">
            <a:xfrm>
              <a:off x="2744" y="2568"/>
              <a:ext cx="635" cy="1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Arial" charset="0"/>
                </a:rPr>
                <a:t>…</a:t>
              </a:r>
              <a:endParaRPr lang="en-US" altLang="ko-KR"/>
            </a:p>
          </p:txBody>
        </p:sp>
        <p:sp>
          <p:nvSpPr>
            <p:cNvPr id="16413" name="Line 69"/>
            <p:cNvSpPr>
              <a:spLocks noChangeShapeType="1"/>
            </p:cNvSpPr>
            <p:nvPr/>
          </p:nvSpPr>
          <p:spPr bwMode="auto">
            <a:xfrm>
              <a:off x="1383" y="26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4" name="Line 70"/>
            <p:cNvSpPr>
              <a:spLocks noChangeShapeType="1"/>
            </p:cNvSpPr>
            <p:nvPr/>
          </p:nvSpPr>
          <p:spPr bwMode="auto">
            <a:xfrm>
              <a:off x="2698" y="26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6395" name="Line 71"/>
          <p:cNvSpPr>
            <a:spLocks noChangeShapeType="1"/>
          </p:cNvSpPr>
          <p:nvPr/>
        </p:nvSpPr>
        <p:spPr bwMode="auto">
          <a:xfrm flipH="1">
            <a:off x="1403350" y="2133600"/>
            <a:ext cx="108108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396" name="Line 72"/>
          <p:cNvSpPr>
            <a:spLocks noChangeShapeType="1"/>
          </p:cNvSpPr>
          <p:nvPr/>
        </p:nvSpPr>
        <p:spPr bwMode="auto">
          <a:xfrm>
            <a:off x="3348038" y="220503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397" name="Line 73"/>
          <p:cNvSpPr>
            <a:spLocks noChangeShapeType="1"/>
          </p:cNvSpPr>
          <p:nvPr/>
        </p:nvSpPr>
        <p:spPr bwMode="auto">
          <a:xfrm flipH="1">
            <a:off x="539750" y="2997200"/>
            <a:ext cx="79216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16398" name="AutoShape 76"/>
          <p:cNvCxnSpPr>
            <a:cxnSpLocks noChangeShapeType="1"/>
            <a:stCxn id="16407" idx="2"/>
            <a:endCxn id="16415" idx="1"/>
          </p:cNvCxnSpPr>
          <p:nvPr/>
        </p:nvCxnSpPr>
        <p:spPr bwMode="auto">
          <a:xfrm rot="16200000" flipH="1">
            <a:off x="2051844" y="2853531"/>
            <a:ext cx="431800" cy="34559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399" name="AutoShape 78"/>
          <p:cNvCxnSpPr>
            <a:cxnSpLocks noChangeShapeType="1"/>
            <a:stCxn id="16409" idx="2"/>
            <a:endCxn id="16416" idx="1"/>
          </p:cNvCxnSpPr>
          <p:nvPr/>
        </p:nvCxnSpPr>
        <p:spPr bwMode="auto">
          <a:xfrm rot="16200000" flipH="1">
            <a:off x="2303463" y="3394075"/>
            <a:ext cx="720725" cy="26638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00" name="AutoShape 79"/>
          <p:cNvCxnSpPr>
            <a:cxnSpLocks noChangeShapeType="1"/>
            <a:stCxn id="16402" idx="2"/>
            <a:endCxn id="16417" idx="1"/>
          </p:cNvCxnSpPr>
          <p:nvPr/>
        </p:nvCxnSpPr>
        <p:spPr bwMode="auto">
          <a:xfrm rot="16200000" flipH="1">
            <a:off x="2808288" y="4184650"/>
            <a:ext cx="1006475" cy="13684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401" name="Text Box 80"/>
          <p:cNvSpPr txBox="1">
            <a:spLocks noChangeArrowheads="1"/>
          </p:cNvSpPr>
          <p:nvPr/>
        </p:nvSpPr>
        <p:spPr bwMode="auto">
          <a:xfrm>
            <a:off x="3346450" y="5949950"/>
            <a:ext cx="30972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 i="1"/>
              <a:t>&lt;large size data file&gt;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B+Tree </a:t>
            </a:r>
            <a:r>
              <a:rPr lang="ko-KR" altLang="en-US"/>
              <a:t>구성을 위한 프로그램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포인터 추출 프로그램</a:t>
            </a:r>
          </a:p>
          <a:p>
            <a:pPr lvl="1" eaLnBrk="1" hangingPunct="1"/>
            <a:r>
              <a:rPr lang="en-US" altLang="ko-KR"/>
              <a:t>Btree.c</a:t>
            </a:r>
          </a:p>
          <a:p>
            <a:pPr eaLnBrk="1" hangingPunct="1"/>
            <a:r>
              <a:rPr lang="en-US" altLang="ko-KR"/>
              <a:t>B+Tree </a:t>
            </a:r>
            <a:r>
              <a:rPr lang="ko-KR" altLang="en-US"/>
              <a:t>프로그램 </a:t>
            </a:r>
          </a:p>
          <a:p>
            <a:pPr lvl="1" eaLnBrk="1" hangingPunct="1"/>
            <a:r>
              <a:rPr lang="en-US" altLang="ko-KR"/>
              <a:t>Bplus.tar.gz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파일 포인터 추출을 위한 준비사항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/>
              <a:t>준비사항</a:t>
            </a:r>
          </a:p>
          <a:p>
            <a:pPr lvl="1" eaLnBrk="1" hangingPunct="1"/>
            <a:r>
              <a:rPr lang="ko-KR" altLang="en-US" sz="2000" dirty="0"/>
              <a:t>샘플 데이터 파일 </a:t>
            </a:r>
            <a:r>
              <a:rPr lang="en-US" altLang="ko-KR" sz="2000" dirty="0"/>
              <a:t>-&gt; sample.dat</a:t>
            </a:r>
          </a:p>
          <a:p>
            <a:pPr lvl="1" eaLnBrk="1" hangingPunct="1"/>
            <a:r>
              <a:rPr lang="ko-KR" altLang="en-US" sz="2000" dirty="0"/>
              <a:t>파일 포인터 추출 프로그램 </a:t>
            </a:r>
            <a:r>
              <a:rPr lang="en-US" altLang="ko-KR" sz="2000" dirty="0"/>
              <a:t>-&gt; </a:t>
            </a:r>
            <a:r>
              <a:rPr lang="en-US" altLang="ko-KR" sz="2000" dirty="0" err="1"/>
              <a:t>Btree.c</a:t>
            </a:r>
            <a:endParaRPr lang="en-US" altLang="ko-KR" sz="2000" dirty="0"/>
          </a:p>
          <a:p>
            <a:pPr eaLnBrk="1" hangingPunct="1"/>
            <a:r>
              <a:rPr lang="en-US" altLang="ko-KR" sz="2400" b="1" dirty="0"/>
              <a:t>B+ tree</a:t>
            </a:r>
            <a:r>
              <a:rPr lang="ko-KR" altLang="en-US" sz="2400" b="1" dirty="0"/>
              <a:t>를 실행 전에 준비사항들</a:t>
            </a:r>
          </a:p>
          <a:p>
            <a:pPr lvl="1" eaLnBrk="1" hangingPunct="1"/>
            <a:r>
              <a:rPr lang="en-US" altLang="ko-KR" sz="2000" dirty="0"/>
              <a:t>center</a:t>
            </a:r>
            <a:r>
              <a:rPr lang="ko-KR" altLang="en-US" sz="2000" dirty="0"/>
              <a:t>에 자신의 계정으로 접속한다</a:t>
            </a:r>
            <a:r>
              <a:rPr lang="en-US" altLang="ko-KR" sz="2000" dirty="0"/>
              <a:t>.(SSH Secure Shell Client</a:t>
            </a:r>
            <a:r>
              <a:rPr lang="ko-KR" altLang="en-US" sz="2000" dirty="0"/>
              <a:t>를 사용하여 접근</a:t>
            </a:r>
            <a:r>
              <a:rPr lang="en-US" altLang="ko-KR" sz="2000" dirty="0"/>
              <a:t>).</a:t>
            </a:r>
          </a:p>
          <a:p>
            <a:pPr lvl="1" eaLnBrk="1" hangingPunct="1"/>
            <a:r>
              <a:rPr lang="ko-KR" altLang="en-US" sz="2000" dirty="0" err="1"/>
              <a:t>아이피</a:t>
            </a:r>
            <a:r>
              <a:rPr lang="en-US" altLang="ko-KR" sz="2000" dirty="0"/>
              <a:t>:</a:t>
            </a:r>
            <a:r>
              <a:rPr lang="en-US" altLang="ko-KR" sz="2000" dirty="0" smtClean="0"/>
              <a:t>210.115.229.60</a:t>
            </a:r>
            <a:endParaRPr lang="en-US" altLang="ko-KR" sz="2000" dirty="0"/>
          </a:p>
          <a:p>
            <a:pPr lvl="1" eaLnBrk="1" hangingPunct="1"/>
            <a:r>
              <a:rPr lang="ko-KR" altLang="en-US" sz="2000" dirty="0"/>
              <a:t>아이디 </a:t>
            </a:r>
            <a:r>
              <a:rPr lang="en-US" altLang="ko-KR" sz="2000" dirty="0"/>
              <a:t>: s</a:t>
            </a:r>
            <a:r>
              <a:rPr lang="ko-KR" altLang="en-US" sz="2000" dirty="0" smtClean="0"/>
              <a:t>학번</a:t>
            </a:r>
            <a:r>
              <a:rPr lang="en-US" altLang="ko-KR" sz="2000" dirty="0" smtClean="0"/>
              <a:t>(ex : s20191234)</a:t>
            </a:r>
            <a:r>
              <a:rPr lang="ko-KR" altLang="en-US" sz="2000" dirty="0" smtClean="0"/>
              <a:t>   </a:t>
            </a:r>
            <a:r>
              <a:rPr lang="ko-KR" altLang="en-US" sz="2000" dirty="0"/>
              <a:t>비번 </a:t>
            </a:r>
            <a:r>
              <a:rPr lang="en-US" altLang="ko-KR" sz="2000" dirty="0"/>
              <a:t>: s</a:t>
            </a:r>
            <a:r>
              <a:rPr lang="ko-KR" altLang="en-US" sz="2000" dirty="0" smtClean="0"/>
              <a:t>학번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ex : s20191234)</a:t>
            </a:r>
          </a:p>
          <a:p>
            <a:pPr eaLnBrk="1" hangingPunct="1"/>
            <a:r>
              <a:rPr lang="ko-KR" altLang="en-US" sz="2400" dirty="0"/>
              <a:t>위의 프로그램은 </a:t>
            </a:r>
            <a:r>
              <a:rPr lang="ko-KR" altLang="en-US" sz="2400" dirty="0" err="1"/>
              <a:t>리눅스</a:t>
            </a:r>
            <a:r>
              <a:rPr lang="ko-KR" altLang="en-US" sz="2400" dirty="0"/>
              <a:t> 홈페이지에서 다운 받으시면 됩니다</a:t>
            </a:r>
            <a:r>
              <a:rPr lang="en-US" altLang="ko-KR" sz="2400" dirty="0"/>
              <a:t>.</a:t>
            </a:r>
          </a:p>
          <a:p>
            <a:pPr lvl="1" eaLnBrk="1" hangingPunct="1"/>
            <a:r>
              <a:rPr lang="en-US" altLang="ko-KR" sz="2000" dirty="0"/>
              <a:t>$ </a:t>
            </a:r>
            <a:r>
              <a:rPr lang="en-US" altLang="ko-KR" sz="2000" dirty="0" err="1"/>
              <a:t>cp</a:t>
            </a:r>
            <a:r>
              <a:rPr lang="en-US" altLang="ko-KR" sz="2000" dirty="0"/>
              <a:t> –R ../bplustree.zip/* .</a:t>
            </a:r>
          </a:p>
          <a:p>
            <a:pPr eaLnBrk="1" hangingPunct="1"/>
            <a:r>
              <a:rPr lang="ko-KR" altLang="en-US" dirty="0"/>
              <a:t>다운 받은 프로그램의 압축을 풉니다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en-US" altLang="ko-KR" dirty="0"/>
              <a:t>unzip bplustree.zip</a:t>
            </a:r>
            <a:endParaRPr lang="ko-KR" altLang="en-US" dirty="0"/>
          </a:p>
          <a:p>
            <a:pPr eaLnBrk="1" hangingPunct="1"/>
            <a:endParaRPr lang="en-US" altLang="ko-KR" dirty="0"/>
          </a:p>
          <a:p>
            <a:pPr marL="274638" lvl="1" indent="0" eaLnBrk="1" hangingPunct="1">
              <a:buNone/>
            </a:pPr>
            <a:endParaRPr lang="en-US" altLang="ko-KR" dirty="0"/>
          </a:p>
          <a:p>
            <a:pPr eaLnBrk="1" hangingPunct="1"/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샘플 데이터 파일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84313"/>
            <a:ext cx="8208963" cy="504825"/>
          </a:xfrm>
        </p:spPr>
        <p:txBody>
          <a:bodyPr/>
          <a:lstStyle/>
          <a:p>
            <a:pPr eaLnBrk="1" hangingPunct="1"/>
            <a:r>
              <a:rPr lang="ko-KR" altLang="en-US" sz="2400"/>
              <a:t>필드 구성 </a:t>
            </a:r>
          </a:p>
        </p:txBody>
      </p:sp>
      <p:graphicFrame>
        <p:nvGraphicFramePr>
          <p:cNvPr id="149537" name="Group 33"/>
          <p:cNvGraphicFramePr>
            <a:graphicFrameLocks noGrp="1"/>
          </p:cNvGraphicFramePr>
          <p:nvPr>
            <p:ph sz="quarter" idx="2"/>
          </p:nvPr>
        </p:nvGraphicFramePr>
        <p:xfrm>
          <a:off x="1187450" y="2205038"/>
          <a:ext cx="6624638" cy="3048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First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Last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city_code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county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mail_zip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Telephone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6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87450" y="2708275"/>
          <a:ext cx="41338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비트맵 이미지" r:id="rId4" imgW="4382112" imgH="1390844" progId="PBrush">
                  <p:embed/>
                </p:oleObj>
              </mc:Choice>
              <mc:Fallback>
                <p:oleObj name="비트맵 이미지" r:id="rId4" imgW="4382112" imgH="1390844" progId="PBrush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8275"/>
                        <a:ext cx="41338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Rectangle 34"/>
          <p:cNvSpPr>
            <a:spLocks noChangeArrowheads="1"/>
          </p:cNvSpPr>
          <p:nvPr/>
        </p:nvSpPr>
        <p:spPr bwMode="auto">
          <a:xfrm>
            <a:off x="539750" y="4221163"/>
            <a:ext cx="8353425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위의 샘플 데이터 파일을 </a:t>
            </a:r>
            <a:r>
              <a:rPr lang="en-US" altLang="ko-KR" dirty="0"/>
              <a:t>Last Name </a:t>
            </a:r>
            <a:r>
              <a:rPr lang="ko-KR" altLang="en-US" dirty="0"/>
              <a:t>을 기준으로 정렬합니다</a:t>
            </a:r>
            <a:r>
              <a:rPr lang="en-US" altLang="ko-KR" dirty="0"/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정렬하는 방법은 </a:t>
            </a:r>
            <a:r>
              <a:rPr lang="en-US" altLang="ko-KR" dirty="0"/>
              <a:t>Excel </a:t>
            </a:r>
            <a:r>
              <a:rPr lang="ko-KR" altLang="en-US" dirty="0"/>
              <a:t>에서 하는 방법과 </a:t>
            </a:r>
            <a:r>
              <a:rPr lang="en-US" altLang="ko-KR" dirty="0"/>
              <a:t>UNIX</a:t>
            </a:r>
            <a:r>
              <a:rPr lang="ko-KR" altLang="en-US" dirty="0"/>
              <a:t>에서 하는 방법 등 많은 방법이 있습니다</a:t>
            </a:r>
            <a:r>
              <a:rPr lang="en-US" altLang="ko-KR" dirty="0"/>
              <a:t>.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ko-KR" sz="2000" dirty="0"/>
              <a:t>UNIX SORT : </a:t>
            </a:r>
            <a:r>
              <a:rPr lang="en-US" altLang="ko-KR" sz="2000" i="1" dirty="0"/>
              <a:t>sort </a:t>
            </a:r>
            <a:r>
              <a:rPr lang="en-US" altLang="ko-KR" sz="2000" i="1" dirty="0">
                <a:latin typeface="Arial" charset="0"/>
              </a:rPr>
              <a:t>–</a:t>
            </a:r>
            <a:r>
              <a:rPr lang="en-US" altLang="ko-KR" sz="2000" i="1" dirty="0"/>
              <a:t>k 2,2 </a:t>
            </a:r>
            <a:r>
              <a:rPr lang="en-US" altLang="ko-KR" sz="2000" i="1" dirty="0" err="1"/>
              <a:t>original_file</a:t>
            </a:r>
            <a:r>
              <a:rPr lang="en-US" altLang="ko-KR" sz="2000" i="1" dirty="0"/>
              <a:t> &gt; </a:t>
            </a:r>
            <a:r>
              <a:rPr lang="en-US" altLang="ko-KR" sz="2000" i="1" dirty="0" err="1"/>
              <a:t>sorted_file</a:t>
            </a:r>
            <a:endParaRPr lang="en-US" altLang="ko-KR" sz="20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293096"/>
            <a:ext cx="511256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정렬 예</a:t>
            </a:r>
          </a:p>
        </p:txBody>
      </p:sp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539750" y="1412875"/>
            <a:ext cx="31686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ko-KR"/>
              <a:t> </a:t>
            </a:r>
            <a:r>
              <a:rPr lang="ko-KR" altLang="en-US"/>
              <a:t>정렬 실행</a:t>
            </a:r>
          </a:p>
        </p:txBody>
      </p:sp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539750" y="3548063"/>
            <a:ext cx="31686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ko-KR"/>
              <a:t> </a:t>
            </a:r>
            <a:r>
              <a:rPr lang="ko-KR" altLang="en-US"/>
              <a:t>정렬 결과</a:t>
            </a:r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2411760" y="4437112"/>
            <a:ext cx="647700" cy="1944216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6" name="Line 14"/>
          <p:cNvSpPr>
            <a:spLocks noChangeShapeType="1"/>
          </p:cNvSpPr>
          <p:nvPr/>
        </p:nvSpPr>
        <p:spPr bwMode="auto">
          <a:xfrm>
            <a:off x="971550" y="4508500"/>
            <a:ext cx="7921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7" name="Line 15"/>
          <p:cNvSpPr>
            <a:spLocks noChangeShapeType="1"/>
          </p:cNvSpPr>
          <p:nvPr/>
        </p:nvSpPr>
        <p:spPr bwMode="auto">
          <a:xfrm>
            <a:off x="971550" y="5084763"/>
            <a:ext cx="7921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" name="Line 16"/>
          <p:cNvSpPr>
            <a:spLocks noChangeShapeType="1"/>
          </p:cNvSpPr>
          <p:nvPr/>
        </p:nvSpPr>
        <p:spPr bwMode="auto">
          <a:xfrm>
            <a:off x="971600" y="5301208"/>
            <a:ext cx="7921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277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350" y="1844824"/>
            <a:ext cx="5329238" cy="144016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포인터 추출	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84313"/>
            <a:ext cx="7993063" cy="4619625"/>
          </a:xfrm>
        </p:spPr>
        <p:txBody>
          <a:bodyPr/>
          <a:lstStyle/>
          <a:p>
            <a:pPr eaLnBrk="1" hangingPunct="1"/>
            <a:r>
              <a:rPr lang="ko-KR" altLang="en-US" sz="2400"/>
              <a:t>데이터 정렬을 마쳤으면 키에 대한 파일 포인터를 추출합니다</a:t>
            </a:r>
            <a:r>
              <a:rPr lang="en-US" altLang="ko-KR" sz="2400"/>
              <a:t>. </a:t>
            </a:r>
          </a:p>
          <a:p>
            <a:pPr eaLnBrk="1" hangingPunct="1"/>
            <a:r>
              <a:rPr lang="ko-KR" altLang="en-US" sz="2400"/>
              <a:t>파일 포인터를 추출하는 프로그램</a:t>
            </a:r>
          </a:p>
          <a:p>
            <a:pPr lvl="1" eaLnBrk="1" hangingPunct="1"/>
            <a:r>
              <a:rPr lang="en-US" altLang="ko-KR" sz="2000"/>
              <a:t>Btree.c</a:t>
            </a:r>
          </a:p>
          <a:p>
            <a:pPr eaLnBrk="1" hangingPunct="1"/>
            <a:r>
              <a:rPr lang="ko-KR" altLang="en-US" sz="2400"/>
              <a:t>사용법은 다음과 같습니다</a:t>
            </a:r>
            <a:r>
              <a:rPr lang="en-US" altLang="ko-KR" sz="2400"/>
              <a:t>. </a:t>
            </a:r>
          </a:p>
          <a:p>
            <a:pPr lvl="1" eaLnBrk="1" hangingPunct="1"/>
            <a:r>
              <a:rPr lang="ko-KR" altLang="en-US" sz="2000"/>
              <a:t>컴파일 방법</a:t>
            </a:r>
          </a:p>
          <a:p>
            <a:pPr lvl="1" eaLnBrk="1" hangingPunct="1"/>
            <a:endParaRPr lang="en-US" altLang="ko-KR" sz="2000"/>
          </a:p>
        </p:txBody>
      </p:sp>
      <p:pic>
        <p:nvPicPr>
          <p:cNvPr id="337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4005064"/>
            <a:ext cx="6048375" cy="172819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2469</TotalTime>
  <Words>2532</Words>
  <Application>Microsoft Office PowerPoint</Application>
  <PresentationFormat>화면 슬라이드 쇼(4:3)</PresentationFormat>
  <Paragraphs>527</Paragraphs>
  <Slides>35</Slides>
  <Notes>35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굴림</vt:lpstr>
      <vt:lpstr>돋움</vt:lpstr>
      <vt:lpstr>맑은 고딕</vt:lpstr>
      <vt:lpstr>Arial</vt:lpstr>
      <vt:lpstr>Bookman Old Style</vt:lpstr>
      <vt:lpstr>Gill Sans MT</vt:lpstr>
      <vt:lpstr>Impact</vt:lpstr>
      <vt:lpstr>Wingdings</vt:lpstr>
      <vt:lpstr>Wingdings 3</vt:lpstr>
      <vt:lpstr>원본</vt:lpstr>
      <vt:lpstr>비트맵 이미지</vt:lpstr>
      <vt:lpstr>B+Tree프로그램 설치 및 운용</vt:lpstr>
      <vt:lpstr>차 례 </vt:lpstr>
      <vt:lpstr>B+Tree</vt:lpstr>
      <vt:lpstr>B+Tree 의 구조</vt:lpstr>
      <vt:lpstr>B+Tree 구성을 위한 프로그램</vt:lpstr>
      <vt:lpstr>파일 포인터 추출을 위한 준비사항 </vt:lpstr>
      <vt:lpstr>샘플 데이터 파일</vt:lpstr>
      <vt:lpstr>데이터 정렬 예</vt:lpstr>
      <vt:lpstr>파일 포인터 추출 </vt:lpstr>
      <vt:lpstr>파일포인터 추출프로그램 실행</vt:lpstr>
      <vt:lpstr>파일 포인터 추출프로그램 설명</vt:lpstr>
      <vt:lpstr>Cont’s</vt:lpstr>
      <vt:lpstr>Cont’</vt:lpstr>
      <vt:lpstr>파일 포인터 추출결과</vt:lpstr>
      <vt:lpstr>B+Tree 실습</vt:lpstr>
      <vt:lpstr>B+Tree 설치</vt:lpstr>
      <vt:lpstr>프로그램 실행 Cont’</vt:lpstr>
      <vt:lpstr>인덱스 열기</vt:lpstr>
      <vt:lpstr>데이터 삽입</vt:lpstr>
      <vt:lpstr>데이터 검색</vt:lpstr>
      <vt:lpstr>소스코드 &lt;proc_Insert&gt;</vt:lpstr>
      <vt:lpstr>소스코드 &lt;proc_search&gt;</vt:lpstr>
      <vt:lpstr>소스코드 &lt;proc_search&gt;</vt:lpstr>
      <vt:lpstr>B+tree의 삽입 알고리즘 </vt:lpstr>
      <vt:lpstr>삽입에 사용되는 중요 함수</vt:lpstr>
      <vt:lpstr>소스코드 설명 부분</vt:lpstr>
      <vt:lpstr>bt_insert(b, key, len, rrn, dupflg)</vt:lpstr>
      <vt:lpstr>bt_insert(…) 에러 처리</vt:lpstr>
      <vt:lpstr>삽 입</vt:lpstr>
      <vt:lpstr>삽 입 [Split]</vt:lpstr>
      <vt:lpstr>Cont’</vt:lpstr>
      <vt:lpstr>삽 입 </vt:lpstr>
      <vt:lpstr>삽 입 </vt:lpstr>
      <vt:lpstr>삽 입</vt:lpstr>
      <vt:lpstr>삽 입</vt:lpstr>
    </vt:vector>
  </TitlesOfParts>
  <Company>Hallym Univ. DBLAB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Jeon JunBeom</cp:lastModifiedBy>
  <cp:revision>139</cp:revision>
  <dcterms:created xsi:type="dcterms:W3CDTF">2009-09-05T04:59:30Z</dcterms:created>
  <dcterms:modified xsi:type="dcterms:W3CDTF">2019-12-04T09:48:46Z</dcterms:modified>
</cp:coreProperties>
</file>