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257" r:id="rId7"/>
    <p:sldId id="258" r:id="rId8"/>
    <p:sldId id="272" r:id="rId9"/>
    <p:sldId id="259" r:id="rId10"/>
    <p:sldId id="273" r:id="rId11"/>
    <p:sldId id="274" r:id="rId12"/>
    <p:sldId id="275" r:id="rId13"/>
    <p:sldId id="262" r:id="rId14"/>
    <p:sldId id="276" r:id="rId15"/>
    <p:sldId id="278" r:id="rId16"/>
    <p:sldId id="277" r:id="rId17"/>
    <p:sldId id="279" r:id="rId18"/>
    <p:sldId id="268" r:id="rId19"/>
    <p:sldId id="28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-22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pPr/>
              <a:t>10/25/2020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미디어를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xmlns="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xmlns="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xmlns="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xmlns="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xmlns="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xmlns="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xmlns="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xmlns="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xmlns="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xmlns="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xmlns="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xmlns="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xmlns="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차트를 추가하려면 아이콘을 클릭하십시오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xmlns="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xmlns="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xmlns="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xmlns="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표를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xmlns="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C9FBA-BD24-42E1-BABE-0EE5C20738FC}"/>
              </a:ext>
            </a:extLst>
          </p:cNvPr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2715CE-EA2A-4137-8BA3-1FEEF2E40A3A}"/>
              </a:ext>
            </a:extLst>
          </p:cNvPr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Mini Project</a:t>
            </a:r>
            <a:endParaRPr lang="ru-RU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 smtClean="0"/>
              <a:t>Fashion MNIST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912235" y="4946673"/>
            <a:ext cx="4367531" cy="324417"/>
          </a:xfrm>
        </p:spPr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20155137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안원영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1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xmlns="" id="{309338A6-3E66-4495-BF48-9E5CAAF5219B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xmlns="" val="1380118"/>
              </p:ext>
            </p:extLst>
          </p:nvPr>
        </p:nvGraphicFramePr>
        <p:xfrm>
          <a:off x="566057" y="910409"/>
          <a:ext cx="7713023" cy="43339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57034">
                  <a:extLst>
                    <a:ext uri="{9D8B030D-6E8A-4147-A177-3AD203B41FA5}">
                      <a16:colId xmlns:a16="http://schemas.microsoft.com/office/drawing/2014/main" xmlns="" val="4097428859"/>
                    </a:ext>
                  </a:extLst>
                </a:gridCol>
                <a:gridCol w="1718663">
                  <a:extLst>
                    <a:ext uri="{9D8B030D-6E8A-4147-A177-3AD203B41FA5}">
                      <a16:colId xmlns:a16="http://schemas.microsoft.com/office/drawing/2014/main" xmlns="" val="4082345779"/>
                    </a:ext>
                  </a:extLst>
                </a:gridCol>
                <a:gridCol w="1718663">
                  <a:extLst>
                    <a:ext uri="{9D8B030D-6E8A-4147-A177-3AD203B41FA5}">
                      <a16:colId xmlns:a16="http://schemas.microsoft.com/office/drawing/2014/main" xmlns="" val="2606554801"/>
                    </a:ext>
                  </a:extLst>
                </a:gridCol>
                <a:gridCol w="1718663">
                  <a:extLst>
                    <a:ext uri="{9D8B030D-6E8A-4147-A177-3AD203B41FA5}">
                      <a16:colId xmlns:a16="http://schemas.microsoft.com/office/drawing/2014/main" xmlns="" val="3344664039"/>
                    </a:ext>
                  </a:extLst>
                </a:gridCol>
              </a:tblGrid>
              <a:tr h="541746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SGD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SVC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RandomForest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9972974"/>
                  </a:ext>
                </a:extLst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결정함수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_max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[9]</a:t>
                      </a:r>
                      <a:r>
                        <a:rPr lang="en-US" sz="160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-&gt; 3016409.16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[9]-&gt;9.2989260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58257"/>
                  </a:ext>
                </a:extLst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예측결과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[9] Ankle</a:t>
                      </a:r>
                      <a:r>
                        <a:rPr lang="en-US" sz="160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boot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[9] Ankle</a:t>
                      </a:r>
                      <a:r>
                        <a:rPr lang="en-US" altLang="ko-KR" sz="160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boot</a:t>
                      </a:r>
                      <a:endParaRPr lang="ru-RU" altLang="ko-KR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[9] Ankle</a:t>
                      </a:r>
                      <a:r>
                        <a:rPr lang="en-US" altLang="ko-KR" sz="160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boot</a:t>
                      </a:r>
                      <a:endParaRPr lang="ru-RU" altLang="ko-KR" sz="160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852232"/>
                  </a:ext>
                </a:extLst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교차검증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_min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0.78443114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0.116766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0.811377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r>
                        <a:rPr lang="ko-KR" altLang="en-US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순위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063256"/>
                  </a:ext>
                </a:extLst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교차검증 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6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)_min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0.77844311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0.77844311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0.81081081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0846780"/>
                  </a:ext>
                </a:extLst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교차검증 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6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endParaRPr lang="ru-RU" sz="16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0.78700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0.7950165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0.81099926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417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성능 </a:t>
                      </a:r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순위</a:t>
                      </a:r>
                      <a:endParaRPr lang="en-US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45343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xmlns="" id="{54A09745-9520-4241-8D53-E68C835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8795DF-0E81-4ADB-9E73-55169F9DF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2886" y="3029751"/>
            <a:ext cx="2601686" cy="21441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성능평가 결과 정리</a:t>
            </a:r>
            <a:r>
              <a:rPr lang="en-US" altLang="ko-KR" sz="2000" b="1" dirty="0" smtClean="0">
                <a:ea typeface="문체부 궁체 정자체" pitchFamily="17" charset="-127"/>
              </a:rPr>
              <a:t>-1</a:t>
            </a:r>
          </a:p>
          <a:p>
            <a:pPr algn="l">
              <a:lnSpc>
                <a:spcPct val="70000"/>
              </a:lnSpc>
            </a:pPr>
            <a:endParaRPr lang="en-US" altLang="en-US" sz="2000" b="1" dirty="0">
              <a:ea typeface="문체부 궁체 정자체" pitchFamily="17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3994364-7633-47F4-80EE-E7B090E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7051" y="2401880"/>
            <a:ext cx="3553380" cy="639683"/>
          </a:xfrm>
        </p:spPr>
        <p:txBody>
          <a:bodyPr>
            <a:noAutofit/>
          </a:bodyPr>
          <a:lstStyle/>
          <a:p>
            <a:r>
              <a:rPr lang="ko-KR" altLang="en-US" sz="2800" b="1" dirty="0" smtClean="0">
                <a:ea typeface="문체부 궁체 정자체" pitchFamily="17" charset="-127"/>
              </a:rPr>
              <a:t>성능평가 결과 정리</a:t>
            </a:r>
            <a:r>
              <a:rPr lang="en-US" altLang="ko-KR" sz="2800" b="1" dirty="0" smtClean="0">
                <a:ea typeface="문체부 궁체 정자체" pitchFamily="17" charset="-127"/>
              </a:rPr>
              <a:t>-1</a:t>
            </a:r>
          </a:p>
          <a:p>
            <a:endParaRPr lang="en-US" altLang="ko-KR" sz="2800" b="1" dirty="0" smtClean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95149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성능평가를 실시하여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교차검증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Scaler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의 평균을  구하였다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개의 분류기로 구한 평균 중 가장 좋은 성능을 낸 분류기를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최종선택해서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과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</a:rPr>
              <a:t>high_fit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에다가  넣어준다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4BD5BBC-8809-4F8D-9C56-281FCD2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그림 8" descr="다중분류_가장 잘맞춘 분류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" y="1121154"/>
            <a:ext cx="5643336" cy="49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4600" y="5205560"/>
            <a:ext cx="4263293" cy="63968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오차행렬 </a:t>
            </a:r>
            <a:r>
              <a:rPr lang="en-US" altLang="ko-KR" sz="2000" b="1" dirty="0" smtClean="0">
                <a:ea typeface="문체부 궁체 정자체" pitchFamily="17" charset="-127"/>
              </a:rPr>
              <a:t>plot</a:t>
            </a:r>
          </a:p>
          <a:p>
            <a:pPr lvl="0">
              <a:lnSpc>
                <a:spcPct val="80000"/>
              </a:lnSpc>
            </a:pPr>
            <a:r>
              <a:rPr lang="en-US" altLang="ko-KR" sz="2000" b="1" dirty="0" smtClean="0">
                <a:ea typeface="문체부 궁체 정자체" pitchFamily="17" charset="-127"/>
              </a:rPr>
              <a:t>&lt;Confusion Matrix error plot&gt;</a:t>
            </a:r>
          </a:p>
          <a:p>
            <a:pPr>
              <a:lnSpc>
                <a:spcPct val="80000"/>
              </a:lnSpc>
            </a:pPr>
            <a:endParaRPr lang="en-US" altLang="en-US" sz="2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540000"/>
          </a:xfrm>
        </p:spPr>
        <p:txBody>
          <a:bodyPr>
            <a:noAutofit/>
          </a:bodyPr>
          <a:lstStyle/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오차행렬만으로는 오차들 사이의 관계를 파악하기는 어렵다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 plot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을 이용해 오차행렬을 그려준다면 관계를 보다 쉽게 파악할 수 있을 것이다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단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, plot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시 주의할 점이 있다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바로 대각선에 있는 값들을 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으로 만드는 것이다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  0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으로 만들지 않는다면 대각선의 값들이 월등히 크기 때문에 오차들 사이의 관계를 파악하기 어렵게 된다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(0,6), (2,4), (2,6)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의 값에서 오차가 많이 발생하는 것을 볼 수 있다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en-US" sz="15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059387"/>
                <a:gridCol w="4087585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1" name="그림 10" descr="오차행렬plot코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0" y="716556"/>
            <a:ext cx="6226345" cy="2852144"/>
          </a:xfrm>
          <a:prstGeom prst="rect">
            <a:avLst/>
          </a:prstGeom>
        </p:spPr>
      </p:pic>
      <p:pic>
        <p:nvPicPr>
          <p:cNvPr id="12" name="그림 11" descr="오차행렬 잘못된예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50" y="685800"/>
            <a:ext cx="3000550" cy="2819559"/>
          </a:xfrm>
          <a:prstGeom prst="rect">
            <a:avLst/>
          </a:prstGeom>
        </p:spPr>
      </p:pic>
      <p:pic>
        <p:nvPicPr>
          <p:cNvPr id="10" name="그림 9" descr="오차행렬plot결과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76" y="774418"/>
            <a:ext cx="3006724" cy="28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ko-KR" altLang="en-US" sz="4400" b="1" dirty="0" smtClean="0">
                <a:solidFill>
                  <a:schemeClr val="tx2"/>
                </a:solidFill>
                <a:latin typeface="+mn-lt"/>
                <a:ea typeface="문체부 궁체 정자체" pitchFamily="17" charset="-127"/>
              </a:rPr>
              <a:t>오차행렬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5342" y="2302676"/>
            <a:ext cx="4707842" cy="394572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데이터셋은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정확도 만으로 평가하기 어렵기 때문에 오차행렬을 이용하여 정밀도와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재현율을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봐야한다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오차행렬이란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분류 모델의 성능을 평가하기 위해 사용하는 것으로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모델의 예측이 얼마나 맞고 틀렸는지 구분시켜 준다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오차행렬 보는 방법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대각선을 기준으로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대각선이 맞춘 개수다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더 많이 포함시켜 확률 내는 것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정밀도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검출된 것 중에서 진짜인 것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재현율과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정밀도 관계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재현율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높이면 정밀도 낮아짐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 descr="오차행렬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59" y="1993901"/>
            <a:ext cx="6126235" cy="4140200"/>
          </a:xfrm>
          <a:prstGeom prst="rect">
            <a:avLst/>
          </a:prstGeom>
        </p:spPr>
      </p:pic>
      <p:sp>
        <p:nvSpPr>
          <p:cNvPr id="12" name="텍스트 개체 틀 4"/>
          <p:cNvSpPr txBox="1">
            <a:spLocks/>
          </p:cNvSpPr>
          <p:nvPr/>
        </p:nvSpPr>
        <p:spPr>
          <a:xfrm>
            <a:off x="533400" y="1543872"/>
            <a:ext cx="3581400" cy="366901"/>
          </a:xfrm>
          <a:prstGeom prst="rect">
            <a:avLst/>
          </a:prstGeom>
        </p:spPr>
        <p:txBody>
          <a:bodyPr/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오차행렬 구현</a:t>
            </a:r>
            <a:endParaRPr lang="en-US" altLang="ko-KR" sz="20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&lt;Confusion Matrix error&gt;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03883" y="1892300"/>
            <a:ext cx="3141517" cy="37407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오차행렬 분석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000" b="1" dirty="0" smtClean="0">
                <a:ea typeface="문체부 궁체 정자체" pitchFamily="17" charset="-127"/>
              </a:rPr>
              <a:t>&lt;Error Analysis&gt;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754419" y="6552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" name="그림 9" descr="오차분석 결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2" y="2673060"/>
            <a:ext cx="3937638" cy="3576688"/>
          </a:xfrm>
          <a:prstGeom prst="rect">
            <a:avLst/>
          </a:prstGeom>
        </p:spPr>
      </p:pic>
      <p:pic>
        <p:nvPicPr>
          <p:cNvPr id="12" name="그림 11" descr="오차분석코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3" y="2711939"/>
            <a:ext cx="4482747" cy="3422161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1027" y="723900"/>
            <a:ext cx="3440473" cy="171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오차행렬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에서 가장 많이 오류가 발생한 인덱스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(0,6)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이 어떤 데이터인지 분석하고 이유를 찾아본다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0 = T-Shirt/top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6 = Shirt</a:t>
            </a:r>
          </a:p>
          <a:p>
            <a:pPr lvl="1"/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그림 14" descr="오차분석 결과 설명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9" y="1485901"/>
            <a:ext cx="3733801" cy="105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Projct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421151-99A0-4A84-9EF4-7DB30503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ko-KR" altLang="en-US" sz="2800" b="1" dirty="0" smtClean="0">
                <a:solidFill>
                  <a:schemeClr val="tx2"/>
                </a:solidFill>
                <a:ea typeface="문체부 궁체 정자체" pitchFamily="17" charset="-127"/>
              </a:rPr>
              <a:t>프로젝트 결과</a:t>
            </a: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lvl="1"/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Fashion MNIST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라는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데이터셋에는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만개의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데이터가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(28*28)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의 형태로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가지 종류의 클래스로 나뉘어 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가장 좋은 분류기는 </a:t>
            </a:r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</a:rPr>
              <a:t>RandomForest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오차행렬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plot,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분석한 결과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라벨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과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을 가진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T-Shirt/top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Shirt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에서 많은 오류를 찾을 수 있었다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369258-37D4-4ECA-AFFD-EC64809E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0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1" y="1663690"/>
            <a:ext cx="10117959" cy="1517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You!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88957" y="4280670"/>
            <a:ext cx="10090287" cy="606659"/>
          </a:xfrm>
        </p:spPr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5600" y="1917700"/>
            <a:ext cx="8420099" cy="4178300"/>
          </a:xfrm>
        </p:spPr>
        <p:txBody>
          <a:bodyPr>
            <a:noAutofit/>
          </a:bodyPr>
          <a:lstStyle/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Project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aim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</a:t>
            </a:r>
            <a:r>
              <a:rPr lang="ko-KR" altLang="en-US" sz="2400" b="1" dirty="0" smtClean="0"/>
              <a:t>목적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1      </a:t>
            </a:r>
            <a:r>
              <a:rPr lang="ko-KR" altLang="en-US" sz="2400" b="1" dirty="0" smtClean="0"/>
              <a:t>데이터 읽기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2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데이터 분석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3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다중분류기  </a:t>
            </a:r>
            <a:r>
              <a:rPr lang="en-US" altLang="ko-KR" sz="2400" b="1" dirty="0" smtClean="0"/>
              <a:t>VS  2</a:t>
            </a:r>
            <a:r>
              <a:rPr lang="ko-KR" altLang="en-US" sz="2400" b="1" dirty="0" err="1" smtClean="0"/>
              <a:t>진분류기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4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다중분류 평가하기 위한 함수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5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다중분류기 성능평가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6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성능평가 결과 정리</a:t>
            </a:r>
            <a:endParaRPr lang="en-US" altLang="ko-KR" sz="2400" b="1" dirty="0" smtClean="0"/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7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오차행렬 구현 </a:t>
            </a:r>
            <a:r>
              <a:rPr lang="en-US" altLang="ko-KR" sz="2400" b="1" dirty="0" smtClean="0"/>
              <a:t>&lt;Confusion Matrix error&gt;</a:t>
            </a:r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8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    </a:t>
            </a:r>
            <a:r>
              <a:rPr lang="ko-KR" altLang="en-US" sz="2400" b="1" dirty="0" smtClean="0"/>
              <a:t>오차행렬 </a:t>
            </a:r>
            <a:r>
              <a:rPr lang="en-US" altLang="ko-KR" sz="2400" b="1" dirty="0" smtClean="0"/>
              <a:t>plot  &lt;</a:t>
            </a:r>
            <a:r>
              <a:rPr lang="en-US" altLang="ko-KR" sz="2400" b="1" dirty="0" smtClean="0"/>
              <a:t>Confusion Matrix error plot&gt;</a:t>
            </a:r>
          </a:p>
          <a:p>
            <a:pPr marL="228600" indent="-228600" algn="l">
              <a:buSzPct val="125000"/>
            </a:pPr>
            <a:r>
              <a:rPr lang="en-US" altLang="ko-KR" sz="2400" dirty="0" smtClean="0">
                <a:latin typeface="+mj-lt"/>
                <a:ea typeface="+mj-ea"/>
                <a:cs typeface="+mj-cs"/>
              </a:rPr>
              <a:t>Chapter 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9      </a:t>
            </a:r>
            <a:r>
              <a:rPr lang="ko-KR" altLang="en-US" sz="2400" b="1" dirty="0" smtClean="0"/>
              <a:t>오차행렬 분석 </a:t>
            </a:r>
            <a:r>
              <a:rPr lang="en-US" altLang="ko-KR" sz="2400" b="1" dirty="0" smtClean="0"/>
              <a:t>&lt;Error Analysis&gt;</a:t>
            </a:r>
            <a:endParaRPr lang="en-US" altLang="ko-K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 </a:t>
            </a:r>
            <a:r>
              <a:rPr lang="en-US" altLang="ko-KR" dirty="0" smtClean="0"/>
              <a:t>aim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66CF4B-E5FA-473E-9C10-20707B1D9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74838"/>
            <a:ext cx="10515600" cy="4221162"/>
          </a:xfrm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목적은 크게 </a:t>
            </a:r>
            <a:r>
              <a:rPr lang="en-US" altLang="ko-KR" sz="5000" b="1" dirty="0" smtClean="0">
                <a:ea typeface="문체부 궁체 정자체" pitchFamily="17" charset="-127"/>
              </a:rPr>
              <a:t>3</a:t>
            </a:r>
            <a:r>
              <a:rPr lang="ko-KR" altLang="en-US" sz="5000" b="1" dirty="0" smtClean="0">
                <a:ea typeface="문체부 궁체 정자체" pitchFamily="17" charset="-127"/>
              </a:rPr>
              <a:t>가지 이다</a:t>
            </a:r>
            <a:r>
              <a:rPr lang="en-US" altLang="ko-KR" sz="5000" b="1" dirty="0" smtClean="0">
                <a:ea typeface="문체부 궁체 정자체" pitchFamily="17" charset="-127"/>
              </a:rPr>
              <a:t>.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데이터를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읽어온 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그 데이터가 어떤지 분석할 수 있어야 한다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가져온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데이터를 이용해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3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가지의 분류기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</a:rPr>
              <a:t>SGDClassifier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  SVC, </a:t>
            </a:r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</a:rPr>
              <a:t>RandomForestClassifier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를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통해 가장 좋은 성능을 내는 분류기를 고를 수 있어야 한다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가장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좋은 분류기를 사용하여 오차행렬을 구해보고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, plot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한 결과를 토대로 많은 오류가 발생했던 데이터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 2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가지를 찾아 이유를 분석할 수 있어야 한다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5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7051" y="2401880"/>
            <a:ext cx="3553380" cy="6396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5400" b="1" dirty="0" smtClean="0">
                <a:ea typeface="문체부 궁체 정자체" pitchFamily="17" charset="-127"/>
              </a:rPr>
              <a:t>데이터 읽기</a:t>
            </a:r>
            <a:endParaRPr lang="en-US" altLang="ko-KR" sz="5400" b="1" dirty="0" smtClean="0">
              <a:ea typeface="문체부 궁체 정자체" pitchFamily="17" charset="-127"/>
            </a:endParaRPr>
          </a:p>
          <a:p>
            <a:endParaRPr lang="en-US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951495"/>
          </a:xfrm>
        </p:spPr>
        <p:txBody>
          <a:bodyPr>
            <a:normAutofit lnSpcReduction="10000"/>
          </a:bodyPr>
          <a:lstStyle/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먼저 사용할 데이터를 읽어온다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여기서 사용할 데이터는 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Pashion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MNIST 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 이다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모델은 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tenserflow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를 가져온다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는 케라스에서 제공하는 모델로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, 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학습시키기 위해 필요한 좋은 </a:t>
            </a:r>
            <a:r>
              <a:rPr lang="ko-KR" altLang="en-US" b="1" spc="100" dirty="0" err="1" smtClean="0">
                <a:solidFill>
                  <a:schemeClr val="bg2">
                    <a:lumMod val="50000"/>
                  </a:schemeClr>
                </a:solidFill>
              </a:rPr>
              <a:t>레이어를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  가지고 있는 모델이다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장점은 크게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가지가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사용자 친화적으로</a:t>
            </a:r>
            <a:r>
              <a:rPr lang="en-US" altLang="ko-KR" sz="14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오류에 대한 피드백 제공</a:t>
            </a:r>
            <a:endParaRPr lang="en-US" altLang="ko-KR" sz="14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400" b="1" spc="100" dirty="0" err="1" smtClean="0">
                <a:solidFill>
                  <a:schemeClr val="bg2">
                    <a:lumMod val="50000"/>
                  </a:schemeClr>
                </a:solidFill>
              </a:rPr>
              <a:t>모듈식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 및 구성으로 </a:t>
            </a:r>
            <a:r>
              <a:rPr lang="en-US" altLang="ko-KR" sz="14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빌딩블록을 연결하는 방식으로 진행</a:t>
            </a:r>
            <a:endParaRPr lang="en-US" altLang="ko-KR" sz="14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새로운 </a:t>
            </a:r>
            <a:r>
              <a:rPr lang="ko-KR" altLang="en-US" sz="1400" b="1" spc="100" dirty="0" err="1" smtClean="0">
                <a:solidFill>
                  <a:schemeClr val="bg2">
                    <a:lumMod val="50000"/>
                  </a:schemeClr>
                </a:solidFill>
              </a:rPr>
              <a:t>레이어와</a:t>
            </a:r>
            <a:r>
              <a:rPr lang="ko-KR" altLang="en-US" sz="1400" b="1" spc="100" dirty="0" smtClean="0">
                <a:solidFill>
                  <a:schemeClr val="bg2">
                    <a:lumMod val="50000"/>
                  </a:schemeClr>
                </a:solidFill>
              </a:rPr>
              <a:t> 함수를 쉽게 확장</a:t>
            </a:r>
            <a:endParaRPr lang="en-US" altLang="ko-KR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데이터는 총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만개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, 28*28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픽셀의 형태로 저장되어있다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ko-KR" sz="1000" b="1" spc="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7" name="그림 16" descr="pashion mn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8" y="593671"/>
            <a:ext cx="4597313" cy="3380451"/>
          </a:xfrm>
          <a:prstGeom prst="rect">
            <a:avLst/>
          </a:prstGeom>
        </p:spPr>
      </p:pic>
      <p:pic>
        <p:nvPicPr>
          <p:cNvPr id="18" name="그림 17" descr="데이터읽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1" y="4176527"/>
            <a:ext cx="4346118" cy="2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80572" y="2680155"/>
            <a:ext cx="3541486" cy="454353"/>
          </a:xfrm>
        </p:spPr>
        <p:txBody>
          <a:bodyPr/>
          <a:lstStyle/>
          <a:p>
            <a:pPr algn="ctr"/>
            <a:r>
              <a:rPr lang="ko-KR" altLang="en-US" b="1" dirty="0" smtClean="0"/>
              <a:t>다중분류기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2247900" y="2031090"/>
            <a:ext cx="7670800" cy="629105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다중분류기  </a:t>
            </a:r>
            <a:r>
              <a:rPr lang="en-US" altLang="ko-KR" sz="5000" b="1" dirty="0" err="1" smtClean="0">
                <a:ea typeface="문체부 궁체 정자체" pitchFamily="17" charset="-127"/>
              </a:rPr>
              <a:t>vs</a:t>
            </a:r>
            <a:r>
              <a:rPr lang="en-US" altLang="ko-KR" sz="5000" b="1" dirty="0" smtClean="0">
                <a:ea typeface="문체부 궁체 정자체" pitchFamily="17" charset="-127"/>
              </a:rPr>
              <a:t>  2</a:t>
            </a:r>
            <a:r>
              <a:rPr lang="ko-KR" altLang="en-US" sz="5000" b="1" dirty="0" err="1" smtClean="0">
                <a:ea typeface="문체부 궁체 정자체" pitchFamily="17" charset="-127"/>
              </a:rPr>
              <a:t>진분류기</a:t>
            </a:r>
            <a:endParaRPr lang="en-US" altLang="ko-KR" sz="5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en-US" altLang="ko-KR" sz="5000" b="1" dirty="0" smtClean="0">
              <a:ea typeface="문체부 궁체 정자체" pitchFamily="17" charset="-127"/>
            </a:endParaRPr>
          </a:p>
          <a:p>
            <a:pPr algn="l">
              <a:lnSpc>
                <a:spcPct val="70000"/>
              </a:lnSpc>
            </a:pPr>
            <a:endParaRPr lang="ko-KR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01214" y="3399473"/>
            <a:ext cx="3520843" cy="282715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다중분류기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다중분류기는 두 개 이상의 클래스를 구별하는 것이다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다중분류 가능 모델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딥러닝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결정트리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랜덤포리스트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나이브베어즈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로지스틱회기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신경회로망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altLang="ko-KR" sz="1600" b="1" dirty="0" smtClean="0"/>
          </a:p>
          <a:p>
            <a:endParaRPr lang="ko-KR" altLang="en-US" b="1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</a:t>
            </a:r>
            <a:endParaRPr lang="ko-KR" altLang="en-US" dirty="0"/>
          </a:p>
        </p:txBody>
      </p:sp>
      <p:sp>
        <p:nvSpPr>
          <p:cNvPr id="19" name="텍스트 개체 틀 3"/>
          <p:cNvSpPr txBox="1">
            <a:spLocks/>
          </p:cNvSpPr>
          <p:nvPr/>
        </p:nvSpPr>
        <p:spPr>
          <a:xfrm>
            <a:off x="4371533" y="2876266"/>
            <a:ext cx="3541486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진 분류기로 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다중 분류 구현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텍스트 개체 틀 6"/>
          <p:cNvSpPr txBox="1">
            <a:spLocks/>
          </p:cNvSpPr>
          <p:nvPr/>
        </p:nvSpPr>
        <p:spPr>
          <a:xfrm>
            <a:off x="4351769" y="3935556"/>
            <a:ext cx="3520843" cy="222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0000" marR="0" lvl="0" indent="-180000" fontAlgn="auto" latinLnBrk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</a:rPr>
              <a:t>OvR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37200" lvl="1" indent="-180000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클래스 하나와 나머지를 분류하는 방법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37200" lvl="1" indent="-180000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개의 분류기가 나옴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80000" marR="0" lvl="0" indent="-180000" fontAlgn="auto" latinLnBrk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</a:rPr>
              <a:t>OvO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37200" lvl="1" indent="-180000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두 개의 클래스마다 분류기를 훈련하는 방법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37200" lvl="1" indent="-180000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N*(N-1) /2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개의 분류기가 나옴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80000" marR="0" lvl="0" indent="-180000" fontAlgn="auto" latinLnBrk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sz="16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텍스트 개체 틀 3"/>
          <p:cNvSpPr txBox="1">
            <a:spLocks/>
          </p:cNvSpPr>
          <p:nvPr/>
        </p:nvSpPr>
        <p:spPr>
          <a:xfrm>
            <a:off x="8222196" y="2687415"/>
            <a:ext cx="3541486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진분류기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텍스트 개체 틀 6"/>
          <p:cNvSpPr txBox="1">
            <a:spLocks/>
          </p:cNvSpPr>
          <p:nvPr/>
        </p:nvSpPr>
        <p:spPr>
          <a:xfrm>
            <a:off x="8242838" y="3406733"/>
            <a:ext cx="3520843" cy="282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진분류기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개의 클래스를 구분하는 것이다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다중분류 가능 모델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신형분류기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SVM</a:t>
            </a:r>
          </a:p>
          <a:p>
            <a:pPr marL="2286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uiExpand="1" build="p"/>
      <p:bldP spid="9" grpId="0"/>
      <p:bldP spid="19" grpId="0"/>
      <p:bldP spid="20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41305" y="5192860"/>
            <a:ext cx="3610988" cy="639683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데이터 분석</a:t>
            </a:r>
            <a:endParaRPr lang="en-US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540000"/>
          </a:xfrm>
        </p:spPr>
        <p:txBody>
          <a:bodyPr>
            <a:noAutofit/>
          </a:bodyPr>
          <a:lstStyle/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데이터를 다루기 쉽게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만개의 </a:t>
            </a:r>
            <a:r>
              <a:rPr lang="ko-KR" altLang="en-US" b="1" spc="100" dirty="0" err="1" smtClean="0">
                <a:solidFill>
                  <a:schemeClr val="bg2">
                    <a:lumMod val="50000"/>
                  </a:schemeClr>
                </a:solidFill>
              </a:rPr>
              <a:t>데이터중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개의 데이터만 가지고 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에는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개의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28*28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그림이 들어있는데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계산하기 쉽도록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형태를 일렬인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784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로 바꿔준다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에는 데이터의 라벨들이 저장되어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어떤 데이터가 들어가 있는지 구체적으로 보기 위해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첫번째 값을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해봤다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첫번째에는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Ankle boot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그림이 들어가 있는것을 확인할 수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en-US" b="1" spc="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0459"/>
                <a:gridCol w="3522385"/>
                <a:gridCol w="4334128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7" name="그림 16" descr="데이터읽기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3" y="657983"/>
            <a:ext cx="3106054" cy="2926070"/>
          </a:xfrm>
          <a:prstGeom prst="rect">
            <a:avLst/>
          </a:prstGeom>
        </p:spPr>
      </p:pic>
      <p:pic>
        <p:nvPicPr>
          <p:cNvPr id="18" name="그림 17" descr="데이터읽기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20" y="707342"/>
            <a:ext cx="3939624" cy="2877688"/>
          </a:xfrm>
          <a:prstGeom prst="rect">
            <a:avLst/>
          </a:prstGeom>
        </p:spPr>
      </p:pic>
      <p:pic>
        <p:nvPicPr>
          <p:cNvPr id="19" name="그림 18" descr="데이터읽기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666035"/>
            <a:ext cx="3011064" cy="19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8700" y="2401880"/>
            <a:ext cx="5562600" cy="63968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다중분류 평가하기 위한 함수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951495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성능평가를 비교하기 위해서 함수를 정의해준다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함수는 매개변수로 데이터 값과 라벨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분류기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분류기 이름을 받는다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함수의 기능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넘겨받는 분류기로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교차검증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</a:rPr>
              <a:t>StandardScaler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예측결과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교차검증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+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</a:rPr>
              <a:t>StandardScaler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 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의 평균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리턴값으로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평균을 넘겨준다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4BD5BBC-8809-4F8D-9C56-281FCD2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그림 8" descr="다중분류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0" y="521592"/>
            <a:ext cx="3591628" cy="1569674"/>
          </a:xfrm>
          <a:prstGeom prst="rect">
            <a:avLst/>
          </a:prstGeom>
        </p:spPr>
      </p:pic>
      <p:pic>
        <p:nvPicPr>
          <p:cNvPr id="10" name="그림 9" descr="다중분류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4" y="2186640"/>
            <a:ext cx="5407265" cy="40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KaiTi" pitchFamily="49" charset="-122"/>
                <a:ea typeface="KaiTi" pitchFamily="49" charset="-122"/>
              </a:rPr>
              <a:t>SGD</a:t>
            </a:r>
            <a:endParaRPr lang="ko-KR" altLang="en-US" dirty="0" smtClean="0">
              <a:latin typeface="KaiTi" pitchFamily="49" charset="-122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983" y="1531172"/>
            <a:ext cx="3124199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다중분류기 성능평가</a:t>
            </a:r>
            <a:r>
              <a:rPr lang="en-US" altLang="ko-KR" sz="2000" b="1" dirty="0" smtClean="0">
                <a:ea typeface="문체부 궁체 정자체" pitchFamily="17" charset="-127"/>
              </a:rPr>
              <a:t>-1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pic>
        <p:nvPicPr>
          <p:cNvPr id="18" name="그림 17" descr="다중분류SG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1956390"/>
            <a:ext cx="7703128" cy="4289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983" y="1531172"/>
            <a:ext cx="3124199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다중분류기 성능평가</a:t>
            </a:r>
            <a:r>
              <a:rPr lang="en-US" altLang="ko-KR" sz="2000" b="1" dirty="0" smtClean="0">
                <a:ea typeface="문체부 궁체 정자체" pitchFamily="17" charset="-127"/>
              </a:rPr>
              <a:t>-2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23" name="텍스트 개체 틀 3"/>
          <p:cNvSpPr txBox="1">
            <a:spLocks/>
          </p:cNvSpPr>
          <p:nvPr/>
        </p:nvSpPr>
        <p:spPr>
          <a:xfrm>
            <a:off x="7293911" y="1939245"/>
            <a:ext cx="3541486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4000" dirty="0" err="1" smtClean="0">
                <a:solidFill>
                  <a:schemeClr val="accent3"/>
                </a:solidFill>
                <a:latin typeface="KaiTi" pitchFamily="49" charset="-122"/>
                <a:ea typeface="KaiTi" pitchFamily="49" charset="-122"/>
              </a:rPr>
              <a:t>RandomForest</a:t>
            </a:r>
            <a:endParaRPr lang="en-US" altLang="ko-KR" sz="4000" dirty="0" smtClean="0">
              <a:solidFill>
                <a:schemeClr val="accent3"/>
              </a:solidFill>
              <a:latin typeface="KaiTi" pitchFamily="49" charset="-122"/>
              <a:ea typeface="KaiTi" pitchFamily="49" charset="-122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KaiTi" pitchFamily="49" charset="-122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idx="1"/>
          </p:nvPr>
        </p:nvSpPr>
        <p:spPr>
          <a:xfrm>
            <a:off x="1356447" y="1945835"/>
            <a:ext cx="3541486" cy="454353"/>
          </a:xfrm>
        </p:spPr>
        <p:txBody>
          <a:bodyPr/>
          <a:lstStyle/>
          <a:p>
            <a:pPr algn="ctr"/>
            <a:r>
              <a:rPr lang="en-US" altLang="ko-KR" dirty="0" err="1" smtClean="0">
                <a:latin typeface="KaiTi" pitchFamily="49" charset="-122"/>
                <a:ea typeface="KaiTi" pitchFamily="49" charset="-122"/>
              </a:rPr>
              <a:t>SVC</a:t>
            </a:r>
            <a:endParaRPr lang="ko-KR" altLang="en-US" dirty="0" err="1" smtClean="0">
              <a:latin typeface="KaiTi" pitchFamily="49" charset="-122"/>
            </a:endParaRPr>
          </a:p>
        </p:txBody>
      </p:sp>
      <p:pic>
        <p:nvPicPr>
          <p:cNvPr id="17" name="그림 16" descr="다중분류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21" y="2812473"/>
            <a:ext cx="5029924" cy="3422072"/>
          </a:xfrm>
          <a:prstGeom prst="rect">
            <a:avLst/>
          </a:prstGeom>
        </p:spPr>
      </p:pic>
      <p:pic>
        <p:nvPicPr>
          <p:cNvPr id="21" name="그림 20" descr="다중분류SVC진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5" y="2734329"/>
            <a:ext cx="5043054" cy="3458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23" grpId="0"/>
      <p:bldP spid="11" grpId="0" build="p"/>
    </p:bldLst>
  </p:timing>
</p:sld>
</file>

<file path=ppt/theme/theme1.xml><?xml version="1.0" encoding="utf-8"?>
<a:theme xmlns:a="http://schemas.openxmlformats.org/drawingml/2006/main" name="tf22987246_win32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797</Words>
  <Application>Microsoft Office PowerPoint</Application>
  <PresentationFormat>사용자 지정</PresentationFormat>
  <Paragraphs>170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tf22987246_win32</vt:lpstr>
      <vt:lpstr>Mini Project</vt:lpstr>
      <vt:lpstr>목차</vt:lpstr>
      <vt:lpstr>Project  aim</vt:lpstr>
      <vt:lpstr>Chapter 1</vt:lpstr>
      <vt:lpstr>Chapter 3</vt:lpstr>
      <vt:lpstr>Chapter 2</vt:lpstr>
      <vt:lpstr>Chapter 4</vt:lpstr>
      <vt:lpstr>Chapter 5</vt:lpstr>
      <vt:lpstr>Chapter 5</vt:lpstr>
      <vt:lpstr>Chapter 6</vt:lpstr>
      <vt:lpstr>Chapter 6</vt:lpstr>
      <vt:lpstr>Chapter 8</vt:lpstr>
      <vt:lpstr>Chapter 7</vt:lpstr>
      <vt:lpstr>Chapter 9</vt:lpstr>
      <vt:lpstr>Projct Result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2020-10-24T07:33:48Z</dcterms:created>
  <dcterms:modified xsi:type="dcterms:W3CDTF">2020-10-25T07:05:49Z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