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0" r:id="rId6"/>
    <p:sldId id="257" r:id="rId7"/>
    <p:sldId id="258" r:id="rId8"/>
    <p:sldId id="259" r:id="rId9"/>
    <p:sldId id="297" r:id="rId10"/>
    <p:sldId id="273" r:id="rId11"/>
    <p:sldId id="275" r:id="rId12"/>
    <p:sldId id="293" r:id="rId13"/>
    <p:sldId id="274" r:id="rId14"/>
    <p:sldId id="283" r:id="rId15"/>
    <p:sldId id="299" r:id="rId16"/>
    <p:sldId id="294" r:id="rId17"/>
    <p:sldId id="284" r:id="rId18"/>
    <p:sldId id="296" r:id="rId19"/>
    <p:sldId id="277" r:id="rId20"/>
    <p:sldId id="279" r:id="rId21"/>
    <p:sldId id="268" r:id="rId22"/>
    <p:sldId id="28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91" autoAdjust="0"/>
  </p:normalViewPr>
  <p:slideViewPr>
    <p:cSldViewPr snapToGrid="0" showGuides="1">
      <p:cViewPr>
        <p:scale>
          <a:sx n="75" d="100"/>
          <a:sy n="75" d="100"/>
        </p:scale>
        <p:origin x="-384" y="-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AACCC4E-6A2B-4A9E-A177-2FF76E4B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B00294-99F8-4685-AA68-AF052F799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51BB-02ED-4F4E-A820-FB7EC9185EAE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00D73E6-D1F9-4527-A750-9D0E0C27B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CA06DC-4B1A-4F3D-83A7-54741625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FE8B-8329-4D47-BE4C-E7B6614FD8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210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pPr/>
              <a:t>12/1/2020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PRESENTATION TAGLINE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="" xmlns:a16="http://schemas.microsoft.com/office/drawing/2014/main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Image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 Placeholder 26">
            <a:extLst>
              <a:ext uri="{FF2B5EF4-FFF2-40B4-BE49-F238E27FC236}">
                <a16:creationId xmlns="" xmlns:a16="http://schemas.microsoft.com/office/drawing/2014/main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Graphic 13">
            <a:extLst>
              <a:ext uri="{FF2B5EF4-FFF2-40B4-BE49-F238E27FC236}">
                <a16:creationId xmlns="" xmlns:a16="http://schemas.microsoft.com/office/drawing/2014/main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426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="" xmlns:a16="http://schemas.microsoft.com/office/drawing/2014/main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Media Placeholder 7">
            <a:extLst>
              <a:ext uri="{FF2B5EF4-FFF2-40B4-BE49-F238E27FC236}">
                <a16:creationId xmlns="" xmlns:a16="http://schemas.microsoft.com/office/drawing/2014/main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미디어를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1135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 Ci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35B53D-F188-47B0-BBAA-2C4724DE60BB}"/>
              </a:ext>
            </a:extLst>
          </p:cNvPr>
          <p:cNvSpPr/>
          <p:nvPr userDrawn="1"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Works Cited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8027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="" xmlns:a16="http://schemas.microsoft.com/office/drawing/2014/main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="" xmlns:a16="http://schemas.microsoft.com/office/drawing/2014/main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="" xmlns:a16="http://schemas.microsoft.com/office/drawing/2014/main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="" xmlns:a16="http://schemas.microsoft.com/office/drawing/2014/main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="" xmlns:a16="http://schemas.microsoft.com/office/drawing/2014/main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="" xmlns:a16="http://schemas.microsoft.com/office/drawing/2014/main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="" xmlns:a16="http://schemas.microsoft.com/office/drawing/2014/main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="" xmlns:a16="http://schemas.microsoft.com/office/drawing/2014/main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="" xmlns:a16="http://schemas.microsoft.com/office/drawing/2014/main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="" xmlns:a16="http://schemas.microsoft.com/office/drawing/2014/main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79942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=""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MARTENSSON@EXAMPLE.COM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=""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="" xmlns:p14="http://schemas.microsoft.com/office/powerpoint/2010/main" val="2091879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="" xmlns:a16="http://schemas.microsoft.com/office/drawing/2014/main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6">
            <a:extLst>
              <a:ext uri="{FF2B5EF4-FFF2-40B4-BE49-F238E27FC236}">
                <a16:creationId xmlns=""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MARTENSSON@GMAIL.COM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=""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="" xmlns:p14="http://schemas.microsoft.com/office/powerpoint/2010/main" val="405328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63338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=""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4574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3059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4948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="" xmlns:a16="http://schemas.microsoft.com/office/drawing/2014/main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PRESENTATION TAGLINE</a:t>
            </a:r>
          </a:p>
        </p:txBody>
      </p:sp>
    </p:spTree>
    <p:extLst>
      <p:ext uri="{BB962C8B-B14F-4D97-AF65-F5344CB8AC3E}">
        <p14:creationId xmlns="" xmlns:p14="http://schemas.microsoft.com/office/powerpoint/2010/main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="" xmlns:a16="http://schemas.microsoft.com/office/drawing/2014/main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106462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=""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87774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=""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18245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156773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40421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=""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=""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=""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=""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=""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=""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=""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=""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=""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=""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=""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=""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=""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=""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=""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=""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=""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="" xmlns:a16="http://schemas.microsoft.com/office/drawing/2014/main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="" xmlns:a16="http://schemas.microsoft.com/office/drawing/2014/main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Graphic 13">
            <a:extLst>
              <a:ext uri="{FF2B5EF4-FFF2-40B4-BE49-F238E27FC236}">
                <a16:creationId xmlns="" xmlns:a16="http://schemas.microsoft.com/office/drawing/2014/main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="" xmlns:a16="http://schemas.microsoft.com/office/drawing/2014/main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="" xmlns:a16="http://schemas.microsoft.com/office/drawing/2014/main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="" xmlns:a16="http://schemas.microsoft.com/office/drawing/2014/main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="" xmlns:a16="http://schemas.microsoft.com/office/drawing/2014/main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="" xmlns:a16="http://schemas.microsoft.com/office/drawing/2014/main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="" xmlns:p14="http://schemas.microsoft.com/office/powerpoint/2010/main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="" xmlns:a16="http://schemas.microsoft.com/office/drawing/2014/main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="" xmlns:a16="http://schemas.microsoft.com/office/drawing/2014/main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="" xmlns:a16="http://schemas.microsoft.com/office/drawing/2014/main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="" xmlns:a16="http://schemas.microsoft.com/office/drawing/2014/main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="" xmlns:p14="http://schemas.microsoft.com/office/powerpoint/2010/main" val="11458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="" xmlns:a16="http://schemas.microsoft.com/office/drawing/2014/main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Chart Placeholder 18">
            <a:extLst>
              <a:ext uri="{FF2B5EF4-FFF2-40B4-BE49-F238E27FC236}">
                <a16:creationId xmlns="" xmlns:a16="http://schemas.microsoft.com/office/drawing/2014/main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noProof="0" smtClean="0"/>
              <a:t>차트를 추가하려면 아이콘을 클릭하십시오</a:t>
            </a:r>
            <a:endParaRPr lang="en-US" noProof="0" dirty="0"/>
          </a:p>
        </p:txBody>
      </p:sp>
      <p:sp>
        <p:nvSpPr>
          <p:cNvPr id="8" name="Graphic 13">
            <a:extLst>
              <a:ext uri="{FF2B5EF4-FFF2-40B4-BE49-F238E27FC236}">
                <a16:creationId xmlns="" xmlns:a16="http://schemas.microsoft.com/office/drawing/2014/main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="" xmlns:a16="http://schemas.microsoft.com/office/drawing/2014/main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30%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="" xmlns:a16="http://schemas.microsoft.com/office/drawing/2014/main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="" xmlns:a16="http://schemas.microsoft.com/office/drawing/2014/main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25%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="" xmlns:a16="http://schemas.microsoft.com/office/drawing/2014/main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="" xmlns:a16="http://schemas.microsoft.com/office/drawing/2014/main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5%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84725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="" xmlns:a16="http://schemas.microsoft.com/office/drawing/2014/main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able Placeholder 17">
            <a:extLst>
              <a:ext uri="{FF2B5EF4-FFF2-40B4-BE49-F238E27FC236}">
                <a16:creationId xmlns="" xmlns:a16="http://schemas.microsoft.com/office/drawing/2014/main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noProof="0" smtClean="0"/>
              <a:t>표를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341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04C9FBA-BD24-42E1-BABE-0EE5C20738FC}"/>
              </a:ext>
            </a:extLst>
          </p:cNvPr>
          <p:cNvSpPr/>
          <p:nvPr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D2715CE-EA2A-4137-8BA3-1FEEF2E40A3A}"/>
              </a:ext>
            </a:extLst>
          </p:cNvPr>
          <p:cNvSpPr/>
          <p:nvPr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90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8" r:id="rId13"/>
    <p:sldLayoutId id="2147483674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8" r:id="rId21"/>
    <p:sldLayoutId id="2147483689" r:id="rId22"/>
    <p:sldLayoutId id="2147483686" r:id="rId23"/>
    <p:sldLayoutId id="2147483687" r:id="rId24"/>
    <p:sldLayoutId id="2147483676" r:id="rId2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13A672-E2C9-49A3-B8D1-665F05ADB8B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ko-KR" altLang="en-US" sz="8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자유</a:t>
            </a:r>
            <a:r>
              <a:rPr lang="en-US" sz="8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</a:t>
            </a:r>
            <a:endParaRPr lang="ru-RU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48799AE-6C70-4A22-B90A-3F8F7CFDAD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3912235" y="4946673"/>
            <a:ext cx="4367531" cy="324417"/>
          </a:xfrm>
        </p:spPr>
        <p:txBody>
          <a:bodyPr/>
          <a:lstStyle/>
          <a:p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63743191-2C84-41E1-BD1D-4C35155B9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20155137</a:t>
            </a:r>
          </a:p>
          <a:p>
            <a:r>
              <a:rPr lang="ko-KR" altLang="en-US" dirty="0" smtClean="0">
                <a:solidFill>
                  <a:schemeClr val="bg2"/>
                </a:solidFill>
              </a:rPr>
              <a:t>안원영</a:t>
            </a:r>
            <a:endParaRPr lang="en-US" altLang="ko-KR" dirty="0" smtClean="0">
              <a:solidFill>
                <a:schemeClr val="bg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715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044208" y="717405"/>
            <a:ext cx="4109192" cy="984395"/>
          </a:xfrm>
        </p:spPr>
        <p:txBody>
          <a:bodyPr/>
          <a:lstStyle/>
          <a:p>
            <a:pPr algn="ctr"/>
            <a:r>
              <a:rPr lang="ko-KR" altLang="en-US" sz="3200" b="1" dirty="0" smtClean="0">
                <a:latin typeface="KaiTi" pitchFamily="49" charset="-122"/>
              </a:rPr>
              <a:t>인공신경망을 이용한 모델 만들기 </a:t>
            </a:r>
            <a:endParaRPr lang="en-US" altLang="ko-KR" sz="3200" b="1" dirty="0" smtClean="0">
              <a:latin typeface="KaiTi" pitchFamily="49" charset="-122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77983" y="1531172"/>
            <a:ext cx="3124199" cy="366901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ko-KR" altLang="en-US" sz="2000" b="1" dirty="0" smtClean="0">
                <a:ea typeface="문체부 궁체 정자체" pitchFamily="17" charset="-127"/>
              </a:rPr>
              <a:t>인공신경망 시작</a:t>
            </a:r>
            <a:endParaRPr lang="en-US" altLang="ko-KR" sz="2000" b="1" dirty="0" smtClean="0">
              <a:ea typeface="문체부 궁체 정자체" pitchFamily="17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4019" y="4520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6300" y="2019298"/>
            <a:ext cx="848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2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Keras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통해 모델 만드는 방법</a:t>
            </a: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Sequential API ( Layer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순서적으로 연결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복잡한것은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안됨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Function API (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복잡한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Layer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연결구조 표현 가능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SubClassing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API (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사용자가 클래스 만들어서 동적으로 생성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동적모델로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구현하지 않아도 되기 때문에  간단한 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Sequential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방법을 택함</a:t>
            </a: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활성화 함수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 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미분을 가능하도록 하는 함수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Sigmoid ( 0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사이의 값만 다룬다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.)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Tanh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 ( Sigmoid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의 단점을 보완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Relu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( 0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보다 작은 값이 나온 경우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을 만환하고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0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보다 큰값일 경우 그대로  값을 반환한다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.)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2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218" name="Picture 2" descr="C:\Users\안원영\Desktop\Wy\4. 머신러닝_김백섭\4. 기말_프로젝트\자유과제\사진\활성화함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7175" y="1146175"/>
            <a:ext cx="3781425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9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6400" y="1460500"/>
            <a:ext cx="3733800" cy="457200"/>
          </a:xfrm>
        </p:spPr>
        <p:txBody>
          <a:bodyPr>
            <a:noAutofit/>
          </a:bodyPr>
          <a:lstStyle/>
          <a:p>
            <a:pPr algn="ctr">
              <a:lnSpc>
                <a:spcPct val="70000"/>
              </a:lnSpc>
            </a:pPr>
            <a:r>
              <a:rPr lang="ko-KR" altLang="en-US" sz="3200" b="1" dirty="0" smtClean="0">
                <a:ea typeface="문체부 궁체 정자체" pitchFamily="17" charset="-127"/>
              </a:rPr>
              <a:t>인공신경망 구축</a:t>
            </a:r>
            <a:r>
              <a:rPr lang="en-US" altLang="ko-KR" sz="3200" b="1" dirty="0" smtClean="0">
                <a:ea typeface="문체부 궁체 정자체" pitchFamily="17" charset="-127"/>
              </a:rPr>
              <a:t>-1</a:t>
            </a:r>
            <a:endParaRPr lang="en-US" altLang="en-US" sz="3200" b="1" dirty="0">
              <a:ea typeface="문체부 궁체 정자체" pitchFamily="17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6200" y="2463799"/>
            <a:ext cx="5308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Sequential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사용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Dense :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중간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노드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(hidden)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몇 개 만들 것인지 결정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Flatten : input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형태를 지정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(1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차원으로 바꿔줌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Softmax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(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중요요소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Softmax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다중 분류에 사용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출력값을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0~1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사이 값으로 정규화하여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출력값의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총 합이 항상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이 되게 하는 것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따라서 가장 큰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출력값을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가지는 클래스가  정답일 확률이 가장 높다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마지막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Dense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는 최종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output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이기 때문에 데이터의 클래스 개수와 맞춰줘야 함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146" name="Picture 2" descr="C:\Users\안원영\Desktop\Wy\4. 머신러닝_김백섭\4. 기말_프로젝트\자유과제\사진\인공망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538163"/>
            <a:ext cx="3379962" cy="744537"/>
          </a:xfrm>
          <a:prstGeom prst="rect">
            <a:avLst/>
          </a:prstGeom>
          <a:noFill/>
        </p:spPr>
      </p:pic>
      <p:pic>
        <p:nvPicPr>
          <p:cNvPr id="6147" name="Picture 3" descr="C:\Users\안원영\Desktop\Wy\4. 머신러닝_김백섭\4. 기말_프로젝트\자유과제\사진\인공망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385888"/>
            <a:ext cx="4648200" cy="2195512"/>
          </a:xfrm>
          <a:prstGeom prst="rect">
            <a:avLst/>
          </a:prstGeom>
          <a:noFill/>
        </p:spPr>
      </p:pic>
      <p:pic>
        <p:nvPicPr>
          <p:cNvPr id="6148" name="Picture 4" descr="C:\Users\안원영\Desktop\Wy\4. 머신러닝_김백섭\4. 기말_프로젝트\자유과제\사진\인공망-2결과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963" y="3706813"/>
            <a:ext cx="4638675" cy="2543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D68BD0A-9D26-4228-91FB-8BF24FE2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785101" y="1975651"/>
            <a:ext cx="3835400" cy="58974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ko-KR" altLang="en-US" sz="3200" b="1" dirty="0" smtClean="0">
                <a:ea typeface="문체부 궁체 정자체" pitchFamily="17" charset="-127"/>
              </a:rPr>
              <a:t>인공신경망 구축</a:t>
            </a:r>
            <a:r>
              <a:rPr lang="en-US" altLang="ko-KR" sz="3200" b="1" dirty="0" smtClean="0">
                <a:ea typeface="문체부 궁체 정자체" pitchFamily="17" charset="-127"/>
              </a:rPr>
              <a:t>-2</a:t>
            </a:r>
            <a:endParaRPr lang="ko-KR" altLang="en-US" sz="3200" b="1" dirty="0">
              <a:ea typeface="문체부 궁체 정자체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2870200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Compile 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앞서 만든 모델의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파라미터들을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등록하는 과정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어떻게 학습시킬지에 대한 정보가 들어감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Optimizer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SGD(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확률적 경사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하강법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사용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Metrics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한 </a:t>
            </a: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epock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수행시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어떤 유형으로 평가할 것인가를 결정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EarlyStoping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Patience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번만큼 오차가 전보가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커졌을때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학습을 중단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Loss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줄여가는 것이 목표이다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Picture 5" descr="C:\Users\안원영\Desktop\Wy\4. 머신러닝_김백섭\4. 기말_프로젝트\자유과제\사진\인공망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8" y="557213"/>
            <a:ext cx="6589712" cy="360838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3100" y="4521200"/>
            <a:ext cx="612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smtClean="0">
                <a:solidFill>
                  <a:srgbClr val="FFC000"/>
                </a:solidFill>
                <a:latin typeface="+mn-ea"/>
              </a:rPr>
              <a:t>이러한 형태로</a:t>
            </a:r>
            <a:r>
              <a:rPr lang="en-US" altLang="ko-KR" sz="2000" b="1" dirty="0" smtClean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2000" b="1" dirty="0" err="1" smtClean="0">
                <a:solidFill>
                  <a:srgbClr val="FFC000"/>
                </a:solidFill>
                <a:latin typeface="+mn-ea"/>
              </a:rPr>
              <a:t>서로다른</a:t>
            </a:r>
            <a:r>
              <a:rPr lang="ko-KR" altLang="en-US" sz="2000" b="1" dirty="0" smtClean="0">
                <a:solidFill>
                  <a:srgbClr val="FFC000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+mn-ea"/>
              </a:rPr>
              <a:t>4</a:t>
            </a:r>
            <a:r>
              <a:rPr lang="ko-KR" altLang="en-US" sz="2000" b="1" dirty="0" smtClean="0">
                <a:solidFill>
                  <a:srgbClr val="FFC000"/>
                </a:solidFill>
                <a:latin typeface="+mn-ea"/>
              </a:rPr>
              <a:t>개의 </a:t>
            </a:r>
            <a:r>
              <a:rPr lang="en-US" altLang="ko-KR" sz="2000" b="1" dirty="0" smtClean="0">
                <a:solidFill>
                  <a:srgbClr val="FFC000"/>
                </a:solidFill>
                <a:latin typeface="+mn-ea"/>
              </a:rPr>
              <a:t>Sequential </a:t>
            </a:r>
            <a:r>
              <a:rPr lang="ko-KR" altLang="en-US" sz="2000" b="1" dirty="0" smtClean="0">
                <a:solidFill>
                  <a:srgbClr val="FFC000"/>
                </a:solidFill>
                <a:latin typeface="+mn-ea"/>
              </a:rPr>
              <a:t>을 만들어</a:t>
            </a:r>
            <a:r>
              <a:rPr lang="en-US" altLang="ko-KR" sz="2000" b="1" dirty="0" smtClean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  <a:latin typeface="+mn-ea"/>
              </a:rPr>
              <a:t>비교를 진행한다</a:t>
            </a:r>
            <a:r>
              <a:rPr lang="en-US" altLang="ko-KR" sz="2000" b="1" dirty="0" smtClean="0">
                <a:solidFill>
                  <a:srgbClr val="FFC000"/>
                </a:solidFill>
                <a:latin typeface="+mn-ea"/>
              </a:rPr>
              <a:t>. 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2000" b="1" dirty="0" smtClean="0">
                <a:solidFill>
                  <a:srgbClr val="FFC000"/>
                </a:solidFill>
                <a:latin typeface="+mn-ea"/>
              </a:rPr>
              <a:t>성능 비교 후 모델의 구조를 </a:t>
            </a:r>
            <a:r>
              <a:rPr lang="en-US" altLang="ko-KR" sz="2000" b="1" dirty="0" smtClean="0">
                <a:solidFill>
                  <a:srgbClr val="FFC000"/>
                </a:solidFill>
                <a:latin typeface="+mn-ea"/>
              </a:rPr>
              <a:t>plot</a:t>
            </a:r>
            <a:r>
              <a:rPr lang="ko-KR" altLang="en-US" sz="2000" b="1" dirty="0" smtClean="0">
                <a:solidFill>
                  <a:srgbClr val="FFC000"/>
                </a:solidFill>
                <a:latin typeface="+mn-ea"/>
              </a:rPr>
              <a:t>하고  성능을 측정해본다</a:t>
            </a:r>
            <a:r>
              <a:rPr lang="en-US" altLang="ko-KR" sz="2000" b="1" dirty="0" smtClean="0">
                <a:solidFill>
                  <a:srgbClr val="FFC000"/>
                </a:solidFill>
                <a:latin typeface="+mn-ea"/>
              </a:rPr>
              <a:t>. 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ko-KR" altLang="en-US" sz="20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00" y="787400"/>
            <a:ext cx="417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콜백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그 상황이 일어났을 때 지정해놓은 함수를 호출한다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6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8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xmlns="" id="{309338A6-3E66-4495-BF48-9E5CAAF5219B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xmlns="" val="1380118"/>
              </p:ext>
            </p:extLst>
          </p:nvPr>
        </p:nvGraphicFramePr>
        <p:xfrm>
          <a:off x="566057" y="596902"/>
          <a:ext cx="7663543" cy="567689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9738">
                  <a:extLst>
                    <a:ext uri="{9D8B030D-6E8A-4147-A177-3AD203B41FA5}">
                      <a16:colId xmlns:a16="http://schemas.microsoft.com/office/drawing/2014/main" xmlns="" val="4097428859"/>
                    </a:ext>
                  </a:extLst>
                </a:gridCol>
                <a:gridCol w="1357529">
                  <a:extLst>
                    <a:ext uri="{9D8B030D-6E8A-4147-A177-3AD203B41FA5}">
                      <a16:colId xmlns:a16="http://schemas.microsoft.com/office/drawing/2014/main" xmlns="" val="4082345779"/>
                    </a:ext>
                  </a:extLst>
                </a:gridCol>
                <a:gridCol w="1469426">
                  <a:extLst>
                    <a:ext uri="{9D8B030D-6E8A-4147-A177-3AD203B41FA5}">
                      <a16:colId xmlns:a16="http://schemas.microsoft.com/office/drawing/2014/main" xmlns="" val="2606554801"/>
                    </a:ext>
                  </a:extLst>
                </a:gridCol>
                <a:gridCol w="1463652">
                  <a:extLst>
                    <a:ext uri="{9D8B030D-6E8A-4147-A177-3AD203B41FA5}">
                      <a16:colId xmlns:a16="http://schemas.microsoft.com/office/drawing/2014/main" xmlns="" val="3344664039"/>
                    </a:ext>
                  </a:extLst>
                </a:gridCol>
                <a:gridCol w="1353198"/>
              </a:tblGrid>
              <a:tr h="609142">
                <a:tc>
                  <a:txBody>
                    <a:bodyPr/>
                    <a:lstStyle/>
                    <a:p>
                      <a:endParaRPr lang="ru-RU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분류기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분류기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분류기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3 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분류기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9972974"/>
                  </a:ext>
                </a:extLst>
              </a:tr>
              <a:tr h="609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이미지 </a:t>
                      </a:r>
                      <a:r>
                        <a:rPr lang="ko-KR" altLang="en-US" sz="1600" b="1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endParaRPr lang="en-US" altLang="ko-KR" sz="1600" b="1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만개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013" marR="920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4</a:t>
                      </a:r>
                      <a:r>
                        <a:rPr lang="ko-KR" altLang="en-US" sz="1600" b="1" dirty="0" smtClean="0"/>
                        <a:t>만개</a:t>
                      </a:r>
                      <a:endParaRPr lang="ko-KR" altLang="en-US" sz="1600" b="1" dirty="0"/>
                    </a:p>
                  </a:txBody>
                  <a:tcPr marL="92013" marR="920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9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Dense Layer </a:t>
                      </a:r>
                      <a:r>
                        <a:rPr lang="ko-KR" altLang="en-US" sz="1600" b="1" i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endParaRPr lang="en-US" altLang="ko-KR" sz="1600" b="1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60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758257"/>
                  </a:ext>
                </a:extLst>
              </a:tr>
              <a:tr h="609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Epoch </a:t>
                      </a: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ru-RU" altLang="ko-KR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ru-RU" altLang="ko-KR" sz="1600" b="1" i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ru-RU" altLang="ko-KR" sz="1600" b="1" i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1852232"/>
                  </a:ext>
                </a:extLst>
              </a:tr>
              <a:tr h="651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 _ Accuracy</a:t>
                      </a:r>
                      <a:r>
                        <a:rPr lang="en-US" altLang="ko-KR" sz="1600" b="1" i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_ start</a:t>
                      </a:r>
                      <a:endParaRPr lang="ru-RU" altLang="ko-KR" sz="1600" b="1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42%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51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 _</a:t>
                      </a:r>
                      <a:r>
                        <a:rPr lang="en-US" altLang="ko-KR" sz="1600" b="1" i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altLang="ko-KR" sz="1600" b="1" i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_ end</a:t>
                      </a:r>
                      <a:endParaRPr lang="en-US" altLang="ko-KR" sz="1600" b="1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86%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6063256"/>
                  </a:ext>
                </a:extLst>
              </a:tr>
              <a:tr h="719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r>
                        <a:rPr lang="en-US" altLang="ko-KR" sz="1800" b="1" i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_ Accuracy </a:t>
                      </a:r>
                      <a:r>
                        <a:rPr lang="ko-KR" altLang="en-US" sz="1800" b="1" i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차이</a:t>
                      </a:r>
                      <a:endParaRPr lang="ru-RU" altLang="ko-KR" sz="1800" b="1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45%</a:t>
                      </a:r>
                      <a:r>
                        <a:rPr lang="en-US" sz="16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증가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46% </a:t>
                      </a:r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증가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  <a:r>
                        <a:rPr lang="en-US" altLang="ko-KR" sz="16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증가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53% </a:t>
                      </a:r>
                      <a:r>
                        <a:rPr lang="ko-KR" alt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증가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0846780"/>
                  </a:ext>
                </a:extLst>
              </a:tr>
              <a:tr h="609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Test_ Accuracy</a:t>
                      </a:r>
                      <a:endParaRPr lang="ru-RU" altLang="ko-KR" sz="1600" b="1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49.6%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52.7%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53.3%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09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ko-KR" altLang="en-US" sz="16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성능 순위</a:t>
                      </a:r>
                      <a:endParaRPr lang="en-US" altLang="ko-KR" sz="1600" b="1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6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045343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8795DF-0E81-4ADB-9E73-55169F9DFE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65886" y="2128051"/>
            <a:ext cx="2795814" cy="2075649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ko-KR" altLang="en-US" sz="3200" b="1" dirty="0" smtClean="0">
                <a:ea typeface="문체부 궁체 정자체" pitchFamily="17" charset="-127"/>
              </a:rPr>
              <a:t>성능 평가 </a:t>
            </a:r>
            <a:endParaRPr lang="en-US" altLang="ko-KR" sz="3200" b="1" dirty="0" smtClean="0">
              <a:ea typeface="문체부 궁체 정자체" pitchFamily="17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3200" b="1" dirty="0" smtClean="0">
                <a:ea typeface="문체부 궁체 정자체" pitchFamily="17" charset="-127"/>
              </a:rPr>
              <a:t>및 </a:t>
            </a:r>
            <a:endParaRPr lang="en-US" altLang="ko-KR" sz="3200" b="1" dirty="0" smtClean="0">
              <a:ea typeface="문체부 궁체 정자체" pitchFamily="17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3200" b="1" dirty="0" smtClean="0">
                <a:ea typeface="문체부 궁체 정자체" pitchFamily="17" charset="-127"/>
              </a:rPr>
              <a:t>결과 정리</a:t>
            </a:r>
            <a:endParaRPr lang="en-US" altLang="en-US" sz="3200" b="1" dirty="0">
              <a:ea typeface="문체부 궁체 정자체" pitchFamily="17" charset="-12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D68BD0A-9D26-4228-91FB-8BF24FE2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26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D68BD0A-9D26-4228-91FB-8BF24FE2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291145" y="1442251"/>
            <a:ext cx="2825496" cy="1161249"/>
          </a:xfrm>
        </p:spPr>
        <p:txBody>
          <a:bodyPr>
            <a:noAutofit/>
          </a:bodyPr>
          <a:lstStyle/>
          <a:p>
            <a:r>
              <a:rPr lang="en-US" altLang="ko-KR" sz="3600" b="1" dirty="0" smtClean="0"/>
              <a:t>Sequential </a:t>
            </a:r>
            <a:r>
              <a:rPr lang="ko-KR" altLang="en-US" sz="3600" b="1" dirty="0" smtClean="0"/>
              <a:t>모델 </a:t>
            </a:r>
            <a:r>
              <a:rPr lang="en-US" altLang="ko-KR" sz="3600" b="1" dirty="0" smtClean="0"/>
              <a:t>plot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35900" y="3860801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Sequential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모델의 구조를 파악할 수 있다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170" name="Picture 2" descr="C:\Users\안원영\Desktop\Wy\4. 머신러닝_김백섭\4. 기말_프로젝트\자유과제\사진\인공망-4-모델사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513" y="652463"/>
            <a:ext cx="5246687" cy="5372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126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1AA84F9-B00F-4582-9D27-E03DE392DF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3627" y="3962400"/>
            <a:ext cx="4545374" cy="2540000"/>
          </a:xfrm>
        </p:spPr>
        <p:txBody>
          <a:bodyPr>
            <a:noAutofit/>
          </a:bodyPr>
          <a:lstStyle/>
          <a:p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Pandas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패키지를 이용해서 </a:t>
            </a:r>
            <a:r>
              <a:rPr lang="en-US" altLang="ko-KR" b="1" spc="100" dirty="0" err="1" smtClean="0">
                <a:solidFill>
                  <a:schemeClr val="bg2">
                    <a:lumMod val="50000"/>
                  </a:schemeClr>
                </a:solidFill>
              </a:rPr>
              <a:t>DataFrame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형태로 바꿔준다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US" altLang="ko-KR" b="1" spc="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Loss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와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accuracy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의 변화를 볼 수 있다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22513" y="516466"/>
          <a:ext cx="11146972" cy="32717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95687"/>
                <a:gridCol w="5751285"/>
              </a:tblGrid>
              <a:tr h="3271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8" name="텍스트 개체 틀 8"/>
          <p:cNvSpPr txBox="1">
            <a:spLocks/>
          </p:cNvSpPr>
          <p:nvPr/>
        </p:nvSpPr>
        <p:spPr>
          <a:xfrm>
            <a:off x="1549400" y="4261651"/>
            <a:ext cx="3712541" cy="183434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모델 </a:t>
            </a:r>
            <a:endParaRPr kumimoji="0" lang="en-US" altLang="ko-K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와 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 plot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 descr="C:\Users\안원영\Desktop\Wy\4. 머신러닝_김백섭\4. 기말_프로젝트\자유과제\사진\인공망 pandas pl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2075" y="665163"/>
            <a:ext cx="4743450" cy="2962275"/>
          </a:xfrm>
          <a:prstGeom prst="rect">
            <a:avLst/>
          </a:prstGeom>
          <a:noFill/>
        </p:spPr>
      </p:pic>
      <p:pic>
        <p:nvPicPr>
          <p:cNvPr id="8195" name="Picture 3" descr="C:\Users\안원영\Desktop\Wy\4. 머신러닝_김백섭\4. 기말_프로젝트\자유과제\사진\인공망 panda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024" y="647700"/>
            <a:ext cx="4308476" cy="3009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290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349008" y="920605"/>
            <a:ext cx="3541486" cy="454353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ko-KR" altLang="en-US" sz="4400" b="1" dirty="0" smtClean="0">
                <a:solidFill>
                  <a:schemeClr val="tx2"/>
                </a:solidFill>
                <a:latin typeface="+mn-lt"/>
                <a:ea typeface="문체부 궁체 정자체" pitchFamily="17" charset="-127"/>
              </a:rPr>
              <a:t>오차행렬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4019" y="4520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5</a:t>
            </a:r>
            <a:endParaRPr lang="ko-KR" alt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BE4DED09-2D42-4E84-BF9E-C79453D414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5342" y="2302677"/>
            <a:ext cx="4707842" cy="77072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오차행렬을 이용해 어떤 데이터가 많이 틀리는지 파악할 수 있다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533400" y="1543872"/>
            <a:ext cx="3581400" cy="366901"/>
          </a:xfrm>
          <a:prstGeom prst="rect">
            <a:avLst/>
          </a:prstGeom>
        </p:spPr>
        <p:txBody>
          <a:bodyPr/>
          <a:lstStyle/>
          <a:p>
            <a:pPr marR="0" lvl="0" algn="ctr" fontAlgn="auto" latinLnBrk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 smtClean="0">
                <a:solidFill>
                  <a:schemeClr val="tx2"/>
                </a:solidFill>
                <a:ea typeface="문체부 궁체 정자체" pitchFamily="17" charset="-127"/>
              </a:rPr>
              <a:t>오차행렬 구현</a:t>
            </a:r>
            <a:endParaRPr lang="en-US" altLang="ko-KR" sz="2000" b="1" dirty="0" smtClean="0">
              <a:solidFill>
                <a:schemeClr val="tx2"/>
              </a:solidFill>
              <a:ea typeface="문체부 궁체 정자체" pitchFamily="17" charset="-127"/>
            </a:endParaRPr>
          </a:p>
          <a:p>
            <a:pPr marR="0" lvl="0" algn="ctr" fontAlgn="auto" latinLnBrk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 smtClean="0">
                <a:solidFill>
                  <a:schemeClr val="tx2"/>
                </a:solidFill>
                <a:ea typeface="문체부 궁체 정자체" pitchFamily="17" charset="-127"/>
              </a:rPr>
              <a:t>&lt;Confusion Matrix error&gt;</a:t>
            </a:r>
          </a:p>
        </p:txBody>
      </p:sp>
      <p:pic>
        <p:nvPicPr>
          <p:cNvPr id="10242" name="Picture 2" descr="C:\Users\안원영\Desktop\Wy\4. 머신러닝_김백섭\4. 기말_프로젝트\자유과제\사진\오차행렬 결과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4912" y="3203574"/>
            <a:ext cx="5297487" cy="2854326"/>
          </a:xfrm>
          <a:prstGeom prst="rect">
            <a:avLst/>
          </a:prstGeom>
          <a:noFill/>
        </p:spPr>
      </p:pic>
      <p:pic>
        <p:nvPicPr>
          <p:cNvPr id="10243" name="Picture 3" descr="C:\Users\안원영\Desktop\Wy\4. 머신러닝_김백섭\4. 기말_프로젝트\자유과제\사진\오차행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563" y="3203574"/>
            <a:ext cx="5646737" cy="2828925"/>
          </a:xfrm>
          <a:prstGeom prst="rect">
            <a:avLst/>
          </a:prstGeom>
          <a:noFill/>
        </p:spPr>
      </p:pic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BE4DED09-2D42-4E84-BF9E-C79453D414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05442" y="2302677"/>
            <a:ext cx="4707842" cy="77072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en-US" altLang="ko-KR" sz="1700" b="1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1700" b="1" dirty="0" smtClean="0">
                <a:solidFill>
                  <a:schemeClr val="bg2">
                    <a:lumMod val="50000"/>
                  </a:schemeClr>
                </a:solidFill>
              </a:rPr>
              <a:t>인덱스와 </a:t>
            </a:r>
            <a:r>
              <a:rPr lang="en-US" altLang="ko-KR" sz="1700" b="1" dirty="0" smtClean="0">
                <a:solidFill>
                  <a:schemeClr val="bg2">
                    <a:lumMod val="50000"/>
                  </a:schemeClr>
                </a:solidFill>
              </a:rPr>
              <a:t>9 </a:t>
            </a:r>
            <a:r>
              <a:rPr lang="ko-KR" altLang="en-US" sz="1700" b="1" dirty="0" smtClean="0">
                <a:solidFill>
                  <a:schemeClr val="bg2">
                    <a:lumMod val="50000"/>
                  </a:schemeClr>
                </a:solidFill>
              </a:rPr>
              <a:t>인덱스 의 이미지를 </a:t>
            </a:r>
            <a:endParaRPr lang="en-US" altLang="ko-KR" sz="17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10000"/>
              </a:lnSpc>
              <a:buNone/>
            </a:pPr>
            <a:r>
              <a:rPr lang="ko-KR" altLang="en-US" sz="1700" b="1" dirty="0" smtClean="0">
                <a:solidFill>
                  <a:schemeClr val="bg2">
                    <a:lumMod val="50000"/>
                  </a:schemeClr>
                </a:solidFill>
              </a:rPr>
              <a:t>가장 많이 </a:t>
            </a:r>
            <a:r>
              <a:rPr lang="ko-KR" altLang="en-US" sz="1700" b="1" dirty="0" err="1" smtClean="0">
                <a:solidFill>
                  <a:schemeClr val="bg2">
                    <a:lumMod val="50000"/>
                  </a:schemeClr>
                </a:solidFill>
              </a:rPr>
              <a:t>틀린것을</a:t>
            </a:r>
            <a:r>
              <a:rPr lang="ko-KR" altLang="en-US" sz="1700" b="1" dirty="0" smtClean="0">
                <a:solidFill>
                  <a:schemeClr val="bg2">
                    <a:lumMod val="50000"/>
                  </a:schemeClr>
                </a:solidFill>
              </a:rPr>
              <a:t> 알 수 있다</a:t>
            </a:r>
            <a:r>
              <a:rPr lang="en-US" altLang="ko-KR" sz="17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7" grpId="0" build="p"/>
      <p:bldP spid="12" grpId="0"/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4491183" y="927100"/>
            <a:ext cx="3141517" cy="5588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ko-KR" altLang="en-US" sz="2000" b="1" dirty="0" smtClean="0">
                <a:ea typeface="문체부 궁체 정자체" pitchFamily="17" charset="-127"/>
              </a:rPr>
              <a:t>오차행렬 분석</a:t>
            </a:r>
            <a:endParaRPr lang="en-US" altLang="ko-KR" sz="2000" b="1" dirty="0" smtClean="0">
              <a:ea typeface="문체부 궁체 정자체" pitchFamily="17" charset="-127"/>
            </a:endParaRPr>
          </a:p>
          <a:p>
            <a:pPr>
              <a:lnSpc>
                <a:spcPct val="70000"/>
              </a:lnSpc>
            </a:pPr>
            <a:r>
              <a:rPr lang="en-US" altLang="ko-KR" sz="2000" b="1" dirty="0" smtClean="0">
                <a:ea typeface="문체부 궁체 정자체" pitchFamily="17" charset="-127"/>
              </a:rPr>
              <a:t>&lt;Error Analysis&gt;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91AA84F9-B00F-4582-9D27-E03DE392DF1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41027" y="723900"/>
            <a:ext cx="3440473" cy="17145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오차행렬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에서 가장 많이 오류가 발생한 인덱스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(1,9)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이 어떤 데이터인지 분석하고 이유를 찾아본다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인덱스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1 = automobile</a:t>
            </a:r>
          </a:p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인덱스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9 = truck</a:t>
            </a:r>
          </a:p>
          <a:p>
            <a:pPr lvl="1"/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266" name="Picture 2" descr="C:\Users\안원영\Desktop\Wy\4. 머신러닝_김백섭\4. 기말_프로젝트\자유과제\사진\오차행렬 최종코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2363788"/>
            <a:ext cx="5373687" cy="3757612"/>
          </a:xfrm>
          <a:prstGeom prst="rect">
            <a:avLst/>
          </a:prstGeom>
          <a:noFill/>
        </p:spPr>
      </p:pic>
      <p:pic>
        <p:nvPicPr>
          <p:cNvPr id="11268" name="Picture 4" descr="C:\Users\안원영\Desktop\Wy\4. 머신러닝_김백섭\4. 기말_프로젝트\자유과제\사진\오차행렬 최종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9712" y="2006600"/>
            <a:ext cx="7545388" cy="4192095"/>
          </a:xfrm>
          <a:prstGeom prst="rect">
            <a:avLst/>
          </a:prstGeom>
          <a:noFill/>
        </p:spPr>
      </p:pic>
      <p:pic>
        <p:nvPicPr>
          <p:cNvPr id="11269" name="Picture 5" descr="C:\Users\안원영\Desktop\Wy\4. 머신러닝_김백섭\4. 기말_프로젝트\자유과제\사진\오차행렬 최종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50163" y="609601"/>
            <a:ext cx="3952875" cy="1125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6AC49-B785-4E0A-9283-239366FE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Projct</a:t>
            </a:r>
            <a:r>
              <a:rPr lang="en-US" dirty="0" smtClean="0"/>
              <a:t> Result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421151-99A0-4A84-9EF4-7DB305033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70000"/>
              </a:lnSpc>
              <a:buNone/>
            </a:pPr>
            <a:r>
              <a:rPr lang="ko-KR" altLang="en-US" sz="2800" b="1" dirty="0" smtClean="0">
                <a:solidFill>
                  <a:schemeClr val="tx2"/>
                </a:solidFill>
                <a:ea typeface="문체부 궁체 정자체" pitchFamily="17" charset="-127"/>
              </a:rPr>
              <a:t>프로젝트 결과</a:t>
            </a:r>
            <a:endParaRPr lang="en-US" altLang="ko-KR" sz="2800" b="1" dirty="0" smtClean="0">
              <a:solidFill>
                <a:schemeClr val="tx2"/>
              </a:solidFill>
              <a:ea typeface="문체부 궁체 정자체" pitchFamily="17" charset="-127"/>
            </a:endParaRPr>
          </a:p>
          <a:p>
            <a:pPr marL="0" indent="0" algn="ctr">
              <a:lnSpc>
                <a:spcPct val="70000"/>
              </a:lnSpc>
              <a:buNone/>
            </a:pPr>
            <a:endParaRPr lang="en-US" altLang="ko-KR" sz="2800" b="1" dirty="0" smtClean="0">
              <a:solidFill>
                <a:schemeClr val="tx2"/>
              </a:solidFill>
              <a:ea typeface="문체부 궁체 정자체" pitchFamily="17" charset="-127"/>
            </a:endParaRPr>
          </a:p>
          <a:p>
            <a:pPr lvl="1"/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CIFAR10 </a:t>
            </a:r>
            <a:r>
              <a:rPr lang="ko-KR" altLang="en-US" sz="2800" b="1" dirty="0" err="1" smtClean="0">
                <a:solidFill>
                  <a:schemeClr val="bg2">
                    <a:lumMod val="50000"/>
                  </a:schemeClr>
                </a:solidFill>
              </a:rPr>
              <a:t>데이터셋은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가지 클래스로 구성된 총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만개의 컬러 이미지가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(32*32*3)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의 형태로 되어있다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altLang="ko-KR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2800" b="1" dirty="0" err="1" smtClean="0">
                <a:solidFill>
                  <a:schemeClr val="bg2">
                    <a:lumMod val="50000"/>
                  </a:schemeClr>
                </a:solidFill>
              </a:rPr>
              <a:t>RandomForest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 모델로는 성능에 한계가 있다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altLang="ko-KR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인공신경망을 이용해도 성능에 한계가 존재했다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 부가적인 기능들을 더 추가해서 성능을 높여야 한다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altLang="ko-KR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가장 많이 틀리는 데이터는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automobile 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과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truck</a:t>
            </a:r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</a:rPr>
              <a:t>이다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369258-37D4-4ECA-AFFD-EC64809E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6ADABE-2B5E-4788-8D34-1D479C0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502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="" xmlns:a16="http://schemas.microsoft.com/office/drawing/2014/main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037021" y="1663690"/>
            <a:ext cx="10117959" cy="15173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Thank You!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CE5BE9AB-394C-49FE-A242-B011DD1F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1088957" y="4280670"/>
            <a:ext cx="10090287" cy="606659"/>
          </a:xfrm>
        </p:spPr>
        <p:txBody>
          <a:bodyPr/>
          <a:lstStyle/>
          <a:p>
            <a:r>
              <a:rPr lang="ko-KR" altLang="en-US" b="1" dirty="0" smtClean="0"/>
              <a:t>감사합니다</a:t>
            </a:r>
            <a:r>
              <a:rPr lang="en-US" altLang="ko-KR" b="1" dirty="0" smtClean="0"/>
              <a:t>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54200" y="1879600"/>
            <a:ext cx="9652000" cy="4318000"/>
          </a:xfrm>
        </p:spPr>
        <p:txBody>
          <a:bodyPr>
            <a:noAutofit/>
          </a:bodyPr>
          <a:lstStyle/>
          <a:p>
            <a:pPr marL="228600" indent="-228600" algn="l">
              <a:buSzPct val="125000"/>
            </a:pPr>
            <a:r>
              <a:rPr lang="en-US" altLang="ko-KR" sz="2800" dirty="0" smtClean="0">
                <a:latin typeface="+mj-lt"/>
                <a:ea typeface="+mj-ea"/>
                <a:cs typeface="+mj-cs"/>
              </a:rPr>
              <a:t>Project               </a:t>
            </a:r>
            <a:r>
              <a:rPr lang="ko-KR" altLang="en-US" sz="2800" b="1" dirty="0" smtClean="0"/>
              <a:t>프로젝트 목표</a:t>
            </a:r>
            <a:endParaRPr lang="en-US" altLang="ko-KR" sz="2800" b="1" dirty="0" smtClean="0"/>
          </a:p>
          <a:p>
            <a:pPr marL="228600" indent="-228600" algn="l">
              <a:buSzPct val="125000"/>
            </a:pPr>
            <a:r>
              <a:rPr lang="en-US" altLang="ko-KR" sz="2800" dirty="0" smtClean="0">
                <a:latin typeface="+mj-lt"/>
                <a:ea typeface="+mj-ea"/>
                <a:cs typeface="+mj-cs"/>
              </a:rPr>
              <a:t>Chapter 1          </a:t>
            </a:r>
            <a:r>
              <a:rPr lang="ko-KR" altLang="en-US" sz="2800" b="1" dirty="0" smtClean="0"/>
              <a:t>데이터 읽기</a:t>
            </a:r>
            <a:endParaRPr lang="en-US" altLang="ko-KR" sz="2800" b="1" dirty="0" smtClean="0"/>
          </a:p>
          <a:p>
            <a:pPr marL="228600" indent="-228600" algn="l">
              <a:buSzPct val="125000"/>
            </a:pPr>
            <a:r>
              <a:rPr lang="en-US" altLang="ko-KR" sz="2800" dirty="0" smtClean="0">
                <a:latin typeface="+mj-lt"/>
                <a:ea typeface="+mj-ea"/>
                <a:cs typeface="+mj-cs"/>
              </a:rPr>
              <a:t>Chapter 2          </a:t>
            </a:r>
            <a:r>
              <a:rPr lang="ko-KR" altLang="en-US" sz="2800" b="1" dirty="0" smtClean="0"/>
              <a:t>데이터 분석</a:t>
            </a:r>
            <a:endParaRPr lang="en-US" altLang="ko-KR" sz="2800" b="1" dirty="0" smtClean="0"/>
          </a:p>
          <a:p>
            <a:pPr marL="228600" indent="-228600" algn="l">
              <a:buSzPct val="125000"/>
            </a:pPr>
            <a:r>
              <a:rPr lang="en-US" altLang="ko-KR" sz="2800" dirty="0" smtClean="0">
                <a:latin typeface="+mj-lt"/>
                <a:ea typeface="+mj-ea"/>
                <a:cs typeface="+mj-cs"/>
              </a:rPr>
              <a:t>Chapter 3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       </a:t>
            </a:r>
            <a:r>
              <a:rPr lang="en-US" altLang="ko-KR" sz="2800" b="1" dirty="0" err="1" smtClean="0"/>
              <a:t>RandomForest</a:t>
            </a:r>
            <a:r>
              <a:rPr lang="ko-KR" altLang="en-US" sz="2800" b="1" dirty="0" smtClean="0"/>
              <a:t>로 모델 만들기</a:t>
            </a:r>
            <a:endParaRPr lang="en-US" altLang="ko-KR" sz="2800" b="1" dirty="0" smtClean="0"/>
          </a:p>
          <a:p>
            <a:pPr marL="228600" indent="-228600" algn="l">
              <a:buSzPct val="125000"/>
            </a:pPr>
            <a:r>
              <a:rPr lang="en-US" altLang="ko-KR" sz="2800" dirty="0" smtClean="0">
                <a:latin typeface="+mj-lt"/>
                <a:ea typeface="+mj-ea"/>
                <a:cs typeface="+mj-cs"/>
              </a:rPr>
              <a:t>Chapter 4</a:t>
            </a:r>
            <a:r>
              <a:rPr lang="ko-KR" altLang="en-US" sz="2800" dirty="0" smtClean="0">
                <a:latin typeface="+mj-lt"/>
                <a:ea typeface="+mj-ea"/>
                <a:cs typeface="+mj-cs"/>
              </a:rPr>
              <a:t>           </a:t>
            </a:r>
            <a:r>
              <a:rPr lang="ko-KR" altLang="en-US" sz="2800" b="1" dirty="0" smtClean="0"/>
              <a:t>인공신경망으로 모델 만들기 </a:t>
            </a:r>
            <a:endParaRPr lang="en-US" altLang="ko-KR" sz="2800" b="1" dirty="0" smtClean="0"/>
          </a:p>
          <a:p>
            <a:pPr marL="228600" indent="-228600" algn="l">
              <a:buSzPct val="125000"/>
            </a:pPr>
            <a:r>
              <a:rPr lang="en-US" altLang="ko-KR" sz="2800" dirty="0" smtClean="0">
                <a:latin typeface="+mj-lt"/>
                <a:ea typeface="+mj-ea"/>
                <a:cs typeface="+mj-cs"/>
              </a:rPr>
              <a:t>Chapter 5           </a:t>
            </a:r>
            <a:r>
              <a:rPr lang="ko-KR" altLang="en-US" sz="2800" b="1" dirty="0" smtClean="0"/>
              <a:t>오차행렬 구현</a:t>
            </a:r>
            <a:r>
              <a:rPr lang="en-US" altLang="ko-KR" sz="2800" b="1" dirty="0" smtClean="0"/>
              <a:t> &lt;Confusion Matrix error&gt;</a:t>
            </a:r>
          </a:p>
          <a:p>
            <a:pPr marL="228600" indent="-228600" algn="l">
              <a:buSzPct val="125000"/>
            </a:pPr>
            <a:r>
              <a:rPr lang="en-US" altLang="ko-KR" sz="2800" dirty="0" smtClean="0">
                <a:latin typeface="+mj-lt"/>
                <a:ea typeface="+mj-ea"/>
                <a:cs typeface="+mj-cs"/>
              </a:rPr>
              <a:t>Chapter  result     </a:t>
            </a:r>
            <a:r>
              <a:rPr lang="ko-KR" altLang="en-US" sz="2800" b="1" dirty="0" smtClean="0"/>
              <a:t>프로젝트 결과</a:t>
            </a:r>
            <a:endParaRPr lang="en-US" altLang="ko-KR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9E6DE-5C41-4023-A6ED-24BA66E6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66CF4B-E5FA-473E-9C10-20707B1D9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74838"/>
            <a:ext cx="10515600" cy="42211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ko-KR" altLang="en-US" sz="5400" b="1" dirty="0" smtClean="0">
                <a:ea typeface="문체부 궁체 정자체" pitchFamily="17" charset="-127"/>
              </a:rPr>
              <a:t>목표를 크게 </a:t>
            </a:r>
            <a:r>
              <a:rPr lang="en-US" altLang="ko-KR" sz="5400" b="1" dirty="0" smtClean="0">
                <a:ea typeface="문체부 궁체 정자체" pitchFamily="17" charset="-127"/>
              </a:rPr>
              <a:t>4</a:t>
            </a:r>
            <a:r>
              <a:rPr lang="ko-KR" altLang="en-US" sz="5400" b="1" dirty="0" smtClean="0">
                <a:ea typeface="문체부 궁체 정자체" pitchFamily="17" charset="-127"/>
              </a:rPr>
              <a:t>가지로 설정하였다</a:t>
            </a:r>
            <a:r>
              <a:rPr lang="en-US" altLang="ko-KR" sz="5400" b="1" dirty="0" smtClean="0">
                <a:ea typeface="문체부 궁체 정자체" pitchFamily="17" charset="-127"/>
              </a:rPr>
              <a:t>.</a:t>
            </a: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CIFAR 10</a:t>
            </a: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 데이터에 대해서 분석한다</a:t>
            </a: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성능이 좋았던 </a:t>
            </a:r>
            <a:r>
              <a:rPr lang="en-US" altLang="ko-KR" sz="3600" b="1" dirty="0" err="1" smtClean="0">
                <a:solidFill>
                  <a:schemeClr val="bg2">
                    <a:lumMod val="50000"/>
                  </a:schemeClr>
                </a:solidFill>
              </a:rPr>
              <a:t>RandomForest</a:t>
            </a: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를 이용해 성능을 높인다</a:t>
            </a: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인공신경망으로 다시 구축해보고 성능을 높인다</a:t>
            </a: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514350" indent="-514350" algn="l">
              <a:spcBef>
                <a:spcPts val="600"/>
              </a:spcBef>
              <a:buClr>
                <a:schemeClr val="bg2"/>
              </a:buClr>
              <a:buFont typeface="+mj-lt"/>
              <a:buAutoNum type="arabicPeriod"/>
            </a:pP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오차행렬을 이용해 많이 틀리는 이미지 </a:t>
            </a: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가지를 비교해본다</a:t>
            </a: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l"/>
            <a:endParaRPr lang="en-US" altLang="ko-KR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A7398AB-B4FB-44C4-A9EC-94DA908E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351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7051" y="2401880"/>
            <a:ext cx="3553380" cy="6396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5400" b="1" dirty="0" smtClean="0">
                <a:ea typeface="문체부 궁체 정자체" pitchFamily="17" charset="-127"/>
              </a:rPr>
              <a:t>데이터 읽기</a:t>
            </a:r>
            <a:endParaRPr lang="en-US" altLang="ko-KR" sz="5400" b="1" dirty="0" smtClean="0">
              <a:ea typeface="문체부 궁체 정자체" pitchFamily="17" charset="-127"/>
            </a:endParaRPr>
          </a:p>
          <a:p>
            <a:endParaRPr lang="en-US" b="1" dirty="0">
              <a:ea typeface="문체부 궁체 정자체" pitchFamily="17" charset="-12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599" y="3173534"/>
            <a:ext cx="4707842" cy="295149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b="1" spc="100" dirty="0" smtClean="0">
                <a:solidFill>
                  <a:schemeClr val="bg2">
                    <a:lumMod val="50000"/>
                  </a:schemeClr>
                </a:solidFill>
              </a:rPr>
              <a:t>먼저 사용할 데이터를 읽어온다</a:t>
            </a:r>
            <a:r>
              <a:rPr lang="en-US" altLang="ko-KR" sz="2000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2000" b="1" spc="100" dirty="0" smtClean="0">
                <a:solidFill>
                  <a:schemeClr val="bg2">
                    <a:lumMod val="50000"/>
                  </a:schemeClr>
                </a:solidFill>
              </a:rPr>
              <a:t>사용할 데이터는 </a:t>
            </a:r>
            <a:r>
              <a:rPr lang="en-US" altLang="ko-KR" sz="2000" b="1" spc="100" dirty="0" err="1" smtClean="0">
                <a:solidFill>
                  <a:schemeClr val="bg2">
                    <a:lumMod val="50000"/>
                  </a:schemeClr>
                </a:solidFill>
              </a:rPr>
              <a:t>Keras</a:t>
            </a:r>
            <a:r>
              <a:rPr lang="ko-KR" altLang="en-US" sz="2000" b="1" spc="100" dirty="0" smtClean="0">
                <a:solidFill>
                  <a:schemeClr val="bg2">
                    <a:lumMod val="50000"/>
                  </a:schemeClr>
                </a:solidFill>
              </a:rPr>
              <a:t>에 있는 </a:t>
            </a:r>
            <a:r>
              <a:rPr lang="en-US" altLang="ko-KR" sz="2000" b="1" spc="100" dirty="0" smtClean="0">
                <a:solidFill>
                  <a:schemeClr val="bg2">
                    <a:lumMod val="50000"/>
                  </a:schemeClr>
                </a:solidFill>
              </a:rPr>
              <a:t>CIFAR10  </a:t>
            </a:r>
            <a:r>
              <a:rPr lang="ko-KR" altLang="en-US" sz="2000" b="1" spc="100" dirty="0" err="1" smtClean="0">
                <a:solidFill>
                  <a:schemeClr val="bg2">
                    <a:lumMod val="50000"/>
                  </a:schemeClr>
                </a:solidFill>
              </a:rPr>
              <a:t>데이터셋</a:t>
            </a:r>
            <a:r>
              <a:rPr lang="ko-KR" altLang="en-US" sz="2000" b="1" spc="100" dirty="0" smtClean="0">
                <a:solidFill>
                  <a:schemeClr val="bg2">
                    <a:lumMod val="50000"/>
                  </a:schemeClr>
                </a:solidFill>
              </a:rPr>
              <a:t> 이다</a:t>
            </a:r>
            <a:r>
              <a:rPr lang="en-US" altLang="ko-KR" sz="2000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000" b="1" spc="100" dirty="0" smtClean="0">
                <a:solidFill>
                  <a:schemeClr val="bg2">
                    <a:lumMod val="50000"/>
                  </a:schemeClr>
                </a:solidFill>
              </a:rPr>
              <a:t>총 </a:t>
            </a:r>
            <a:r>
              <a:rPr lang="en-US" altLang="ko-KR" sz="2000" b="1" spc="100" dirty="0" smtClean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2000" b="1" spc="100" dirty="0" smtClean="0">
                <a:solidFill>
                  <a:schemeClr val="bg2">
                    <a:lumMod val="50000"/>
                  </a:schemeClr>
                </a:solidFill>
              </a:rPr>
              <a:t>개의 클래스로 이루어져 있으며</a:t>
            </a:r>
            <a:r>
              <a:rPr lang="en-US" altLang="ko-KR" sz="2000" b="1" spc="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b="1" spc="100" dirty="0" smtClean="0">
                <a:solidFill>
                  <a:schemeClr val="bg2">
                    <a:lumMod val="50000"/>
                  </a:schemeClr>
                </a:solidFill>
              </a:rPr>
              <a:t>한 클래스당 </a:t>
            </a:r>
            <a:r>
              <a:rPr lang="en-US" altLang="ko-KR" sz="2000" b="1" spc="100" dirty="0" smtClean="0">
                <a:solidFill>
                  <a:schemeClr val="bg2">
                    <a:lumMod val="50000"/>
                  </a:schemeClr>
                </a:solidFill>
              </a:rPr>
              <a:t>6000</a:t>
            </a:r>
            <a:r>
              <a:rPr lang="ko-KR" altLang="en-US" sz="2000" b="1" spc="100" dirty="0" smtClean="0">
                <a:solidFill>
                  <a:schemeClr val="bg2">
                    <a:lumMod val="50000"/>
                  </a:schemeClr>
                </a:solidFill>
              </a:rPr>
              <a:t>개의 컬러 이미지로 이루어져 있다</a:t>
            </a:r>
            <a:r>
              <a:rPr lang="en-US" altLang="ko-KR" sz="2000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000" b="1" spc="100" dirty="0" smtClean="0">
                <a:solidFill>
                  <a:schemeClr val="bg2">
                    <a:lumMod val="50000"/>
                  </a:schemeClr>
                </a:solidFill>
              </a:rPr>
              <a:t>데이터는 총 </a:t>
            </a:r>
            <a:r>
              <a:rPr lang="en-US" altLang="ko-KR" sz="2000" b="1" spc="100" dirty="0" smtClean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sz="2000" b="1" spc="100" dirty="0" smtClean="0">
                <a:solidFill>
                  <a:schemeClr val="bg2">
                    <a:lumMod val="50000"/>
                  </a:schemeClr>
                </a:solidFill>
              </a:rPr>
              <a:t>만개</a:t>
            </a:r>
            <a:r>
              <a:rPr lang="en-US" altLang="ko-KR" sz="2000" b="1" spc="100" dirty="0" smtClean="0">
                <a:solidFill>
                  <a:schemeClr val="bg2">
                    <a:lumMod val="50000"/>
                  </a:schemeClr>
                </a:solidFill>
              </a:rPr>
              <a:t>, 32*32*3 </a:t>
            </a:r>
            <a:r>
              <a:rPr lang="ko-KR" altLang="en-US" sz="2000" b="1" spc="100" dirty="0" smtClean="0">
                <a:solidFill>
                  <a:schemeClr val="bg2">
                    <a:lumMod val="50000"/>
                  </a:schemeClr>
                </a:solidFill>
              </a:rPr>
              <a:t>픽셀의 형태로 저장되어있다</a:t>
            </a:r>
            <a:r>
              <a:rPr lang="en-US" altLang="ko-KR" sz="2000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ko-KR" altLang="en-US" sz="1800" b="1" spc="100" dirty="0" smtClean="0">
                <a:solidFill>
                  <a:schemeClr val="bg2">
                    <a:lumMod val="50000"/>
                  </a:schemeClr>
                </a:solidFill>
              </a:rPr>
              <a:t>컬러이미지라 </a:t>
            </a:r>
            <a:r>
              <a:rPr lang="en-US" altLang="ko-KR" sz="1800" b="1" spc="1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sz="1800" b="1" spc="100" dirty="0" smtClean="0">
                <a:solidFill>
                  <a:schemeClr val="bg2">
                    <a:lumMod val="50000"/>
                  </a:schemeClr>
                </a:solidFill>
              </a:rPr>
              <a:t>차원으로 이루어져 있다</a:t>
            </a:r>
            <a:r>
              <a:rPr lang="en-US" altLang="ko-KR" sz="1800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ko-KR" altLang="en-US" sz="1800" b="1" spc="100" dirty="0" smtClean="0">
                <a:solidFill>
                  <a:schemeClr val="bg2">
                    <a:lumMod val="50000"/>
                  </a:schemeClr>
                </a:solidFill>
              </a:rPr>
              <a:t>따라서 뒤의 </a:t>
            </a:r>
            <a:r>
              <a:rPr lang="en-US" altLang="ko-KR" sz="1800" b="1" spc="1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sz="1800" b="1" spc="100" dirty="0" smtClean="0">
                <a:solidFill>
                  <a:schemeClr val="bg2">
                    <a:lumMod val="50000"/>
                  </a:schemeClr>
                </a:solidFill>
              </a:rPr>
              <a:t>은 채널</a:t>
            </a:r>
            <a:r>
              <a:rPr lang="en-US" altLang="ko-KR" sz="1800" b="1" spc="100" dirty="0" smtClean="0">
                <a:solidFill>
                  <a:schemeClr val="bg2">
                    <a:lumMod val="50000"/>
                  </a:schemeClr>
                </a:solidFill>
              </a:rPr>
              <a:t>(RGB)</a:t>
            </a:r>
            <a:r>
              <a:rPr lang="ko-KR" altLang="en-US" sz="1800" b="1" spc="100" dirty="0" smtClean="0">
                <a:solidFill>
                  <a:schemeClr val="bg2">
                    <a:lumMod val="50000"/>
                  </a:schemeClr>
                </a:solidFill>
              </a:rPr>
              <a:t>을 뜻한다</a:t>
            </a:r>
            <a:r>
              <a:rPr lang="en-US" altLang="ko-KR" sz="1800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/>
            <a:endParaRPr lang="en-US" altLang="ko-KR" sz="1800" b="1" spc="1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8" name="Picture 4" descr="C:\Users\안원영\Desktop\Wy\4. 머신러닝_김백섭\4. 기말_프로젝트\자유과제\사진\데이터읽기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574674"/>
            <a:ext cx="5570376" cy="3222626"/>
          </a:xfrm>
          <a:prstGeom prst="rect">
            <a:avLst/>
          </a:prstGeom>
          <a:noFill/>
        </p:spPr>
      </p:pic>
      <p:pic>
        <p:nvPicPr>
          <p:cNvPr id="12" name="Picture 2" descr="C:\Users\안원영\Desktop\Wy\4. 머신러닝_김백섭\4. 기말_프로젝트\자유과제\사진\데이터읽기1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24" y="4198938"/>
            <a:ext cx="5591175" cy="1935162"/>
          </a:xfrm>
          <a:prstGeom prst="rect">
            <a:avLst/>
          </a:prstGeom>
          <a:noFill/>
        </p:spPr>
      </p:pic>
      <p:pic>
        <p:nvPicPr>
          <p:cNvPr id="1026" name="Picture 2" descr="C:\Users\안원영\Desktop\Wy\4. 머신러닝_김백섭\4. 기말_프로젝트\자유과제\사진\cifar10 사진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986" y="536574"/>
            <a:ext cx="5611813" cy="5711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FBCFB-B245-45A5-AD8B-A4585DE6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Chapter </a:t>
            </a:r>
            <a:r>
              <a:rPr lang="en-US" dirty="0"/>
              <a:t>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B3DD98B-C2C2-4C4E-BC25-BCC7F6C5C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41305" y="5192860"/>
            <a:ext cx="3610988" cy="639683"/>
          </a:xfrm>
        </p:spPr>
        <p:txBody>
          <a:bodyPr>
            <a:normAutofit fontScale="92500"/>
          </a:bodyPr>
          <a:lstStyle/>
          <a:p>
            <a:pPr algn="l">
              <a:lnSpc>
                <a:spcPct val="70000"/>
              </a:lnSpc>
            </a:pPr>
            <a:r>
              <a:rPr lang="ko-KR" altLang="en-US" sz="5000" b="1" dirty="0" smtClean="0">
                <a:ea typeface="문체부 궁체 정자체" pitchFamily="17" charset="-127"/>
              </a:rPr>
              <a:t>데이터 분석</a:t>
            </a:r>
            <a:r>
              <a:rPr lang="en-US" altLang="ko-KR" sz="5000" b="1" dirty="0" smtClean="0">
                <a:ea typeface="문체부 궁체 정자체" pitchFamily="17" charset="-127"/>
              </a:rPr>
              <a:t>1</a:t>
            </a:r>
            <a:endParaRPr lang="en-US" altLang="en-US" sz="5000" b="1" dirty="0">
              <a:ea typeface="문체부 궁체 정자체" pitchFamily="17" charset="-12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1AA84F9-B00F-4582-9D27-E03DE392DF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3627" y="3962400"/>
            <a:ext cx="4545374" cy="2260600"/>
          </a:xfrm>
        </p:spPr>
        <p:txBody>
          <a:bodyPr>
            <a:noAutofit/>
          </a:bodyPr>
          <a:lstStyle/>
          <a:p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쉽게 다루기 위해 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만개의 이미지만 가지고 온다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이미지를 계산하기  쉽도록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  1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차원  형태인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(-1,3072)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로 바꿔준다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b="1" spc="100" dirty="0" err="1" smtClean="0">
                <a:solidFill>
                  <a:schemeClr val="bg2">
                    <a:lumMod val="50000"/>
                  </a:schemeClr>
                </a:solidFill>
              </a:rPr>
              <a:t>y_train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에는 데이터의 라벨들이 인덱스의 형태로 저장되어 있다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22513" y="516466"/>
          <a:ext cx="11146972" cy="32808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874987"/>
                <a:gridCol w="6271985"/>
              </a:tblGrid>
              <a:tr h="32808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2051" name="Picture 3" descr="C:\Users\안원영\Desktop\Wy\4. 머신러닝_김백섭\4. 기말_프로젝트\자유과제\사진\데이터읽기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587374"/>
            <a:ext cx="3848100" cy="3115086"/>
          </a:xfrm>
          <a:prstGeom prst="rect">
            <a:avLst/>
          </a:prstGeom>
          <a:noFill/>
        </p:spPr>
      </p:pic>
      <p:pic>
        <p:nvPicPr>
          <p:cNvPr id="2053" name="Picture 5" descr="C:\Users\안원영\Desktop\Wy\4. 머신러닝_김백섭\4. 기말_프로젝트\자유과제\사진\데이터읽기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7750" y="1503363"/>
            <a:ext cx="4514850" cy="1062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290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91300" y="1435100"/>
            <a:ext cx="3975100" cy="5904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ko-KR" altLang="en-US" sz="5000" b="1" dirty="0" smtClean="0">
                <a:ea typeface="문체부 궁체 정자체" pitchFamily="17" charset="-127"/>
              </a:rPr>
              <a:t>데이터분석</a:t>
            </a:r>
            <a:r>
              <a:rPr lang="en-US" altLang="ko-KR" sz="5000" b="1" dirty="0" smtClean="0">
                <a:ea typeface="문체부 궁체 정자체" pitchFamily="17" charset="-127"/>
              </a:rPr>
              <a:t>2</a:t>
            </a:r>
            <a:endParaRPr lang="ko-KR" altLang="en-US" sz="5000" b="1" dirty="0" smtClean="0">
              <a:ea typeface="문체부 궁체 정자체" pitchFamily="17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C:\Users\안원영\Desktop\Wy\4. 머신러닝_김백섭\4. 기말_프로젝트\자유과제\사진\데이터읽기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26" y="519113"/>
            <a:ext cx="5934074" cy="5411787"/>
          </a:xfrm>
          <a:prstGeom prst="rect">
            <a:avLst/>
          </a:prstGeom>
          <a:noFill/>
        </p:spPr>
      </p:pic>
      <p:pic>
        <p:nvPicPr>
          <p:cNvPr id="9" name="Picture 7" descr="C:\Users\안원영\Desktop\Wy\4. 머신러닝_김백섭\4. 기말_프로젝트\자유과제\사진\데이터읽기4-결과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275" y="2301875"/>
            <a:ext cx="6497638" cy="4035425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7175500" y="2458134"/>
            <a:ext cx="372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 이미지를 구체적으로 보기 위해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40</a:t>
            </a:r>
            <a:r>
              <a:rPr lang="ko-KR" altLang="en-US" b="1" spc="100" dirty="0" smtClean="0">
                <a:solidFill>
                  <a:schemeClr val="bg2">
                    <a:lumMod val="50000"/>
                  </a:schemeClr>
                </a:solidFill>
              </a:rPr>
              <a:t>개의 이미지와  각 라벨을 </a:t>
            </a:r>
            <a:r>
              <a:rPr lang="en-US" altLang="ko-KR" b="1" spc="100" dirty="0" smtClean="0">
                <a:solidFill>
                  <a:schemeClr val="bg2">
                    <a:lumMod val="50000"/>
                  </a:schemeClr>
                </a:solidFill>
              </a:rPr>
              <a:t>plot</a:t>
            </a:r>
          </a:p>
        </p:txBody>
      </p:sp>
    </p:spTree>
    <p:extLst>
      <p:ext uri="{BB962C8B-B14F-4D97-AF65-F5344CB8AC3E}">
        <p14:creationId xmlns="" xmlns:p14="http://schemas.microsoft.com/office/powerpoint/2010/main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9900" y="2298700"/>
            <a:ext cx="3632200" cy="590463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 smtClean="0">
                <a:latin typeface="KaiTi" pitchFamily="49" charset="-122"/>
              </a:rPr>
              <a:t>RandomForest</a:t>
            </a:r>
            <a:r>
              <a:rPr lang="ko-KR" altLang="en-US" sz="2800" b="1" dirty="0" smtClean="0">
                <a:latin typeface="KaiTi" pitchFamily="49" charset="-122"/>
              </a:rPr>
              <a:t>로 </a:t>
            </a:r>
            <a:endParaRPr lang="en-US" altLang="ko-KR" sz="2800" b="1" dirty="0" smtClean="0">
              <a:latin typeface="KaiTi" pitchFamily="49" charset="-122"/>
            </a:endParaRPr>
          </a:p>
          <a:p>
            <a:pPr algn="ctr"/>
            <a:r>
              <a:rPr lang="ko-KR" altLang="en-US" sz="2800" b="1" dirty="0" smtClean="0">
                <a:latin typeface="KaiTi" pitchFamily="49" charset="-122"/>
              </a:rPr>
              <a:t>모델 만들기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50799" y="3606800"/>
            <a:ext cx="4707842" cy="2540000"/>
          </a:xfrm>
        </p:spPr>
        <p:txBody>
          <a:bodyPr>
            <a:normAutofit/>
          </a:bodyPr>
          <a:lstStyle/>
          <a:p>
            <a:r>
              <a:rPr lang="en-US" altLang="ko-KR" sz="18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RandomForest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는 결정트리의 앙상블로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성능이 아주  뛰어난  분류기이다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  <a:endParaRPr lang="en-US" altLang="ko-KR" sz="1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Validation set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</a:rPr>
              <a:t>별도로 만들지 않고 </a:t>
            </a:r>
            <a:r>
              <a:rPr lang="en-US" altLang="ko-KR" sz="1800" b="1" dirty="0" err="1" smtClean="0">
                <a:solidFill>
                  <a:schemeClr val="bg2">
                    <a:lumMod val="50000"/>
                  </a:schemeClr>
                </a:solidFill>
              </a:rPr>
              <a:t>oob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</a:rPr>
              <a:t>했다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</a:rPr>
              <a:t>성능 올리는 방법 </a:t>
            </a:r>
            <a:r>
              <a:rPr lang="en-US" altLang="ko-KR" sz="1800" b="1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sz="1800" b="1" dirty="0" smtClean="0">
                <a:solidFill>
                  <a:schemeClr val="bg2">
                    <a:lumMod val="50000"/>
                  </a:schemeClr>
                </a:solidFill>
              </a:rPr>
              <a:t>가지</a:t>
            </a:r>
            <a:endParaRPr lang="en-US" altLang="ko-KR" sz="1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규제 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과대적합 일 경우 사용</a:t>
            </a:r>
            <a:endParaRPr lang="en-US" altLang="ko-KR" sz="15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학습 데이터 수 증가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과소적합 일</a:t>
            </a:r>
            <a:r>
              <a:rPr lang="en-US" altLang="ko-KR" sz="15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bg2">
                    <a:lumMod val="50000"/>
                  </a:schemeClr>
                </a:solidFill>
              </a:rPr>
              <a:t>경우 사용</a:t>
            </a:r>
            <a:endParaRPr lang="en-US" altLang="ko-KR" sz="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제목 8"/>
          <p:cNvSpPr>
            <a:spLocks noGrp="1"/>
          </p:cNvSpPr>
          <p:nvPr>
            <p:ph type="title"/>
          </p:nvPr>
        </p:nvSpPr>
        <p:spPr>
          <a:xfrm>
            <a:off x="7307119" y="8965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3</a:t>
            </a:r>
            <a:endParaRPr lang="ko-KR" altLang="en-US" dirty="0"/>
          </a:p>
        </p:txBody>
      </p:sp>
      <p:pic>
        <p:nvPicPr>
          <p:cNvPr id="3074" name="Picture 2" descr="C:\Users\안원영\Desktop\Wy\4. 머신러닝_김백섭\4. 기말_프로젝트\자유과제\사진\모델만들기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238" y="547688"/>
            <a:ext cx="6049962" cy="3986212"/>
          </a:xfrm>
          <a:prstGeom prst="rect">
            <a:avLst/>
          </a:prstGeom>
          <a:noFill/>
        </p:spPr>
      </p:pic>
      <p:pic>
        <p:nvPicPr>
          <p:cNvPr id="3075" name="Picture 3" descr="C:\Users\안원영\Desktop\Wy\4. 머신러닝_김백섭\4. 기말_프로젝트\자유과제\사진\모델만들기1-결과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338" y="4852988"/>
            <a:ext cx="4805362" cy="1039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3797300" y="654872"/>
            <a:ext cx="4571999" cy="56432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ko-KR" sz="2000" b="1" dirty="0" err="1" smtClean="0">
                <a:ea typeface="문체부 궁체 정자체" pitchFamily="17" charset="-127"/>
              </a:rPr>
              <a:t>RandomForest</a:t>
            </a:r>
            <a:endParaRPr lang="en-US" altLang="ko-KR" sz="2000" b="1" dirty="0" smtClean="0">
              <a:ea typeface="문체부 궁체 정자체" pitchFamily="17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2500" b="1" dirty="0" err="1" smtClean="0">
                <a:ea typeface="문체부 궁체 정자체" pitchFamily="17" charset="-127"/>
              </a:rPr>
              <a:t>성능올리기</a:t>
            </a:r>
            <a:r>
              <a:rPr lang="ko-KR" altLang="en-US" sz="2500" b="1" dirty="0" smtClean="0">
                <a:ea typeface="문체부 궁체 정자체" pitchFamily="17" charset="-127"/>
              </a:rPr>
              <a:t> </a:t>
            </a:r>
            <a:r>
              <a:rPr lang="en-US" altLang="ko-KR" sz="2500" b="1" dirty="0" smtClean="0">
                <a:ea typeface="문체부 궁체 정자체" pitchFamily="17" charset="-127"/>
              </a:rPr>
              <a:t>1</a:t>
            </a:r>
          </a:p>
          <a:p>
            <a:pPr>
              <a:lnSpc>
                <a:spcPct val="70000"/>
              </a:lnSpc>
            </a:pPr>
            <a:r>
              <a:rPr lang="en-US" altLang="ko-KR" sz="2500" b="1" dirty="0" smtClean="0">
                <a:ea typeface="문체부 궁체 정자체" pitchFamily="17" charset="-127"/>
              </a:rPr>
              <a:t>(</a:t>
            </a:r>
            <a:r>
              <a:rPr lang="ko-KR" altLang="en-US" sz="2500" b="1" dirty="0" smtClean="0">
                <a:ea typeface="문체부 궁체 정자체" pitchFamily="17" charset="-127"/>
              </a:rPr>
              <a:t>규제</a:t>
            </a:r>
            <a:r>
              <a:rPr lang="en-US" altLang="ko-KR" sz="2500" b="1" dirty="0" smtClean="0">
                <a:ea typeface="문체부 궁체 정자체" pitchFamily="17" charset="-127"/>
              </a:rPr>
              <a:t>)</a:t>
            </a:r>
          </a:p>
          <a:p>
            <a:pPr>
              <a:lnSpc>
                <a:spcPct val="70000"/>
              </a:lnSpc>
            </a:pPr>
            <a:endParaRPr lang="en-US" altLang="ko-KR" sz="2000" b="1" dirty="0" smtClean="0">
              <a:ea typeface="문체부 궁체 정자체" pitchFamily="17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400" y="901699"/>
            <a:ext cx="313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규제 편하게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하기위해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함수를 만들어준다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56500" y="939799"/>
            <a:ext cx="424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ko-KR" altLang="en-US" sz="2500" b="1" dirty="0" smtClean="0">
                <a:solidFill>
                  <a:srgbClr val="FFC000"/>
                </a:solidFill>
                <a:latin typeface="+mn-ea"/>
              </a:rPr>
              <a:t>규제를 통해 </a:t>
            </a:r>
            <a:r>
              <a:rPr lang="en-US" altLang="ko-KR" sz="2500" b="1" dirty="0" smtClean="0">
                <a:solidFill>
                  <a:srgbClr val="FFC000"/>
                </a:solidFill>
                <a:latin typeface="+mn-ea"/>
              </a:rPr>
              <a:t>33% </a:t>
            </a:r>
            <a:r>
              <a:rPr lang="ko-KR" altLang="en-US" sz="2500" b="1" dirty="0" smtClean="0">
                <a:solidFill>
                  <a:srgbClr val="FFC000"/>
                </a:solidFill>
                <a:latin typeface="+mn-ea"/>
              </a:rPr>
              <a:t>에서 </a:t>
            </a:r>
            <a:r>
              <a:rPr lang="en-US" altLang="ko-KR" sz="2500" b="1" dirty="0" smtClean="0">
                <a:solidFill>
                  <a:srgbClr val="FFC000"/>
                </a:solidFill>
                <a:latin typeface="+mn-ea"/>
              </a:rPr>
              <a:t>44% </a:t>
            </a:r>
            <a:r>
              <a:rPr lang="ko-KR" altLang="en-US" sz="2500" b="1" dirty="0" smtClean="0">
                <a:solidFill>
                  <a:srgbClr val="FFC000"/>
                </a:solidFill>
                <a:latin typeface="+mn-ea"/>
              </a:rPr>
              <a:t>까지 증가시킬수 있었다</a:t>
            </a:r>
            <a:r>
              <a:rPr lang="en-US" altLang="ko-KR" sz="2500" b="1" dirty="0" smtClean="0">
                <a:solidFill>
                  <a:srgbClr val="FFC000"/>
                </a:solidFill>
                <a:latin typeface="+mn-ea"/>
              </a:rPr>
              <a:t>. </a:t>
            </a:r>
          </a:p>
        </p:txBody>
      </p:sp>
      <p:pic>
        <p:nvPicPr>
          <p:cNvPr id="4108" name="Picture 12" descr="C:\Users\안원영\Desktop\Wy\4. 머신러닝_김백섭\4. 기말_프로젝트\자유과제\사진\모델만들기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1966913"/>
            <a:ext cx="6745564" cy="4332287"/>
          </a:xfrm>
          <a:prstGeom prst="rect">
            <a:avLst/>
          </a:prstGeom>
          <a:noFill/>
        </p:spPr>
      </p:pic>
      <p:pic>
        <p:nvPicPr>
          <p:cNvPr id="4101" name="Picture 5" descr="C:\Users\안원영\Desktop\Wy\4. 머신러닝_김백섭\4. 기말_프로젝트\자유과제\사진\RandomForest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6912" y="2030413"/>
            <a:ext cx="6805485" cy="564981"/>
          </a:xfrm>
          <a:prstGeom prst="rect">
            <a:avLst/>
          </a:prstGeom>
          <a:noFill/>
        </p:spPr>
      </p:pic>
      <p:pic>
        <p:nvPicPr>
          <p:cNvPr id="4102" name="Picture 6" descr="C:\Users\안원영\Desktop\Wy\4. 머신러닝_김백섭\4. 기말_프로젝트\자유과제\사진\RandomForest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8412" y="2513013"/>
            <a:ext cx="6805485" cy="564981"/>
          </a:xfrm>
          <a:prstGeom prst="rect">
            <a:avLst/>
          </a:prstGeom>
          <a:noFill/>
        </p:spPr>
      </p:pic>
      <p:pic>
        <p:nvPicPr>
          <p:cNvPr id="4103" name="Picture 7" descr="C:\Users\안원영\Desktop\Wy\4. 머신러닝_김백섭\4. 기말_프로젝트\자유과제\사진\RandomForest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00388" y="3033713"/>
            <a:ext cx="6824952" cy="670093"/>
          </a:xfrm>
          <a:prstGeom prst="rect">
            <a:avLst/>
          </a:prstGeom>
          <a:noFill/>
        </p:spPr>
      </p:pic>
      <p:pic>
        <p:nvPicPr>
          <p:cNvPr id="4104" name="Picture 8" descr="C:\Users\안원영\Desktop\Wy\4. 머신러닝_김백섭\4. 기말_프로젝트\자유과제\사진\RandomForest\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7750" y="3621088"/>
            <a:ext cx="6815220" cy="591259"/>
          </a:xfrm>
          <a:prstGeom prst="rect">
            <a:avLst/>
          </a:prstGeom>
          <a:noFill/>
        </p:spPr>
      </p:pic>
      <p:pic>
        <p:nvPicPr>
          <p:cNvPr id="4105" name="Picture 9" descr="C:\Users\안원영\Desktop\Wy\4. 머신러닝_김백섭\4. 기말_프로젝트\자유과제\사진\RandomForest\5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37417" y="4152899"/>
            <a:ext cx="6717883" cy="525563"/>
          </a:xfrm>
          <a:prstGeom prst="rect">
            <a:avLst/>
          </a:prstGeom>
          <a:noFill/>
        </p:spPr>
      </p:pic>
      <p:pic>
        <p:nvPicPr>
          <p:cNvPr id="4106" name="Picture 10" descr="C:\Users\안원영\Desktop\Wy\4. 머신러닝_김백섭\4. 기말_프로젝트\자유과제\사진\RandomForest\6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43363" y="4657724"/>
            <a:ext cx="7233768" cy="499285"/>
          </a:xfrm>
          <a:prstGeom prst="rect">
            <a:avLst/>
          </a:prstGeom>
          <a:noFill/>
        </p:spPr>
      </p:pic>
      <p:pic>
        <p:nvPicPr>
          <p:cNvPr id="4107" name="Picture 11" descr="C:\Users\안원영\Desktop\Wy\4. 머신러닝_김백섭\4. 기말_프로젝트\자유과제\사진\RandomForest\7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3650" y="5135563"/>
            <a:ext cx="6737350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84413" y="1951566"/>
          <a:ext cx="11146972" cy="42841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24287"/>
                <a:gridCol w="5522685"/>
              </a:tblGrid>
              <a:tr h="42841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77899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데이터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만개 사용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만개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(43%)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보다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만개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(45% )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가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2%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올랐다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4300" y="977899"/>
            <a:ext cx="349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데이터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만개 사용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1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규제 사용했지만 성능에는 크게 차이 없었다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124" name="Picture 4" descr="C:\Users\안원영\Desktop\Wy\4. 머신러닝_김백섭\4. 기말_프로젝트\자유과제\사진\규제2\규제2-3만결과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2050" y="2079624"/>
            <a:ext cx="5187950" cy="698346"/>
          </a:xfrm>
          <a:prstGeom prst="rect">
            <a:avLst/>
          </a:prstGeom>
          <a:noFill/>
        </p:spPr>
      </p:pic>
      <p:pic>
        <p:nvPicPr>
          <p:cNvPr id="5125" name="Picture 5" descr="C:\Users\안원영\Desktop\Wy\4. 머신러닝_김백섭\4. 기말_프로젝트\자유과제\사진\규제2\규제2-결과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4" y="2082799"/>
            <a:ext cx="5337176" cy="698501"/>
          </a:xfrm>
          <a:prstGeom prst="rect">
            <a:avLst/>
          </a:prstGeom>
          <a:noFill/>
        </p:spPr>
      </p:pic>
      <p:pic>
        <p:nvPicPr>
          <p:cNvPr id="5126" name="Picture 6" descr="C:\Users\안원영\Desktop\Wy\4. 머신러닝_김백섭\4. 기말_프로젝트\자유과제\사진\규제2\규제2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138" y="2846388"/>
            <a:ext cx="7224832" cy="620712"/>
          </a:xfrm>
          <a:prstGeom prst="rect">
            <a:avLst/>
          </a:prstGeom>
          <a:noFill/>
        </p:spPr>
      </p:pic>
      <p:pic>
        <p:nvPicPr>
          <p:cNvPr id="5127" name="Picture 7" descr="C:\Users\안원영\Desktop\Wy\4. 머신러닝_김백섭\4. 기말_프로젝트\자유과제\사진\규제2\규제2-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62062" y="3443288"/>
            <a:ext cx="7081837" cy="633412"/>
          </a:xfrm>
          <a:prstGeom prst="rect">
            <a:avLst/>
          </a:prstGeom>
          <a:noFill/>
        </p:spPr>
      </p:pic>
      <p:pic>
        <p:nvPicPr>
          <p:cNvPr id="5128" name="Picture 8" descr="C:\Users\안원영\Desktop\Wy\4. 머신러닝_김백섭\4. 기말_프로젝트\자유과제\사진\규제2\규제2-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599" y="4021139"/>
            <a:ext cx="7173523" cy="576262"/>
          </a:xfrm>
          <a:prstGeom prst="rect">
            <a:avLst/>
          </a:prstGeom>
          <a:noFill/>
        </p:spPr>
      </p:pic>
      <p:pic>
        <p:nvPicPr>
          <p:cNvPr id="5129" name="Picture 9" descr="C:\Users\안원영\Desktop\Wy\4. 머신러닝_김백섭\4. 기말_프로젝트\자유과제\사진\규제2\규제2-3결과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5625" y="5473700"/>
            <a:ext cx="5426076" cy="520700"/>
          </a:xfrm>
          <a:prstGeom prst="rect">
            <a:avLst/>
          </a:prstGeom>
          <a:noFill/>
        </p:spPr>
      </p:pic>
      <p:pic>
        <p:nvPicPr>
          <p:cNvPr id="5130" name="Picture 10" descr="C:\Users\안원영\Desktop\Wy\4. 머신러닝_김백섭\4. 기말_프로젝트\자유과제\사진\규제2\규제2-3만최종결과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42050" y="5499100"/>
            <a:ext cx="5238750" cy="558800"/>
          </a:xfrm>
          <a:prstGeom prst="rect">
            <a:avLst/>
          </a:prstGeom>
          <a:noFill/>
        </p:spPr>
      </p:pic>
      <p:sp>
        <p:nvSpPr>
          <p:cNvPr id="1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3708400" y="667572"/>
            <a:ext cx="4737099" cy="56432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ko-KR" sz="2000" b="1" dirty="0" err="1" smtClean="0">
                <a:ea typeface="문체부 궁체 정자체" pitchFamily="17" charset="-127"/>
              </a:rPr>
              <a:t>RandomForest</a:t>
            </a:r>
            <a:endParaRPr lang="en-US" altLang="ko-KR" sz="2000" b="1" dirty="0" smtClean="0">
              <a:ea typeface="문체부 궁체 정자체" pitchFamily="17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2500" b="1" dirty="0" err="1" smtClean="0">
                <a:ea typeface="문체부 궁체 정자체" pitchFamily="17" charset="-127"/>
              </a:rPr>
              <a:t>성능올리기</a:t>
            </a:r>
            <a:r>
              <a:rPr lang="ko-KR" altLang="en-US" sz="2500" b="1" dirty="0" smtClean="0">
                <a:ea typeface="문체부 궁체 정자체" pitchFamily="17" charset="-127"/>
              </a:rPr>
              <a:t> </a:t>
            </a:r>
            <a:r>
              <a:rPr lang="en-US" altLang="ko-KR" sz="2500" b="1" dirty="0" smtClean="0">
                <a:ea typeface="문체부 궁체 정자체" pitchFamily="17" charset="-127"/>
              </a:rPr>
              <a:t>2</a:t>
            </a:r>
          </a:p>
          <a:p>
            <a:pPr>
              <a:lnSpc>
                <a:spcPct val="70000"/>
              </a:lnSpc>
            </a:pPr>
            <a:r>
              <a:rPr lang="en-US" altLang="ko-KR" sz="2500" b="1" dirty="0" smtClean="0">
                <a:ea typeface="문체부 궁체 정자체" pitchFamily="17" charset="-127"/>
              </a:rPr>
              <a:t>(</a:t>
            </a:r>
            <a:r>
              <a:rPr lang="ko-KR" altLang="en-US" sz="2500" b="1" dirty="0" smtClean="0">
                <a:ea typeface="문체부 궁체 정자체" pitchFamily="17" charset="-127"/>
              </a:rPr>
              <a:t>학습 데이터 수 늘리기</a:t>
            </a:r>
            <a:r>
              <a:rPr lang="en-US" altLang="ko-KR" sz="2500" b="1" dirty="0" smtClean="0">
                <a:ea typeface="문체부 궁체 정자체" pitchFamily="17" charset="-127"/>
              </a:rPr>
              <a:t>)</a:t>
            </a:r>
          </a:p>
          <a:p>
            <a:pPr>
              <a:lnSpc>
                <a:spcPct val="70000"/>
              </a:lnSpc>
            </a:pPr>
            <a:endParaRPr lang="en-US" altLang="ko-KR" sz="2000" b="1" dirty="0" smtClean="0">
              <a:ea typeface="문체부 궁체 정자체" pitchFamily="17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8900" y="3441700"/>
            <a:ext cx="6908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2">
                  <a:lumMod val="75000"/>
                </a:schemeClr>
              </a:buClr>
            </a:pPr>
            <a:r>
              <a:rPr lang="ko-KR" altLang="en-US" sz="3500" b="1" dirty="0" smtClean="0">
                <a:solidFill>
                  <a:srgbClr val="FFC000"/>
                </a:solidFill>
                <a:latin typeface="+mn-ea"/>
              </a:rPr>
              <a:t>따라서 모델을 </a:t>
            </a:r>
            <a:endParaRPr lang="en-US" altLang="ko-KR" sz="3500" b="1" dirty="0" smtClean="0">
              <a:solidFill>
                <a:srgbClr val="FFC000"/>
              </a:solidFill>
              <a:latin typeface="+mn-ea"/>
            </a:endParaRPr>
          </a:p>
          <a:p>
            <a:pPr algn="ctr">
              <a:buClr>
                <a:schemeClr val="bg2">
                  <a:lumMod val="75000"/>
                </a:schemeClr>
              </a:buClr>
            </a:pPr>
            <a:r>
              <a:rPr lang="ko-KR" altLang="en-US" sz="3500" b="1" dirty="0" smtClean="0">
                <a:solidFill>
                  <a:srgbClr val="FFC000"/>
                </a:solidFill>
                <a:latin typeface="+mn-ea"/>
              </a:rPr>
              <a:t>직접 </a:t>
            </a:r>
            <a:endParaRPr lang="en-US" altLang="ko-KR" sz="3500" b="1" dirty="0" smtClean="0">
              <a:solidFill>
                <a:srgbClr val="FFC000"/>
              </a:solidFill>
              <a:latin typeface="+mn-ea"/>
            </a:endParaRPr>
          </a:p>
          <a:p>
            <a:pPr algn="ctr">
              <a:buClr>
                <a:schemeClr val="bg2">
                  <a:lumMod val="75000"/>
                </a:schemeClr>
              </a:buClr>
            </a:pPr>
            <a:r>
              <a:rPr lang="ko-KR" altLang="en-US" sz="3500" b="1" dirty="0" smtClean="0">
                <a:solidFill>
                  <a:srgbClr val="FFC000"/>
                </a:solidFill>
                <a:latin typeface="+mn-ea"/>
              </a:rPr>
              <a:t>만들어 보기로 하였다</a:t>
            </a:r>
            <a:r>
              <a:rPr lang="en-US" altLang="ko-KR" sz="3500" b="1" dirty="0" smtClean="0">
                <a:solidFill>
                  <a:srgbClr val="FFC000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build="p"/>
      <p:bldP spid="19" grpId="0"/>
    </p:bldLst>
  </p:timing>
</p:sld>
</file>

<file path=ppt/theme/theme1.xml><?xml version="1.0" encoding="utf-8"?>
<a:theme xmlns:a="http://schemas.openxmlformats.org/drawingml/2006/main" name="tf22987246_win32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TF22987246_Vintage presentation_RVA_v4.potx" id="{792D8318-D202-4ACE-96A1-4E0E612A1DB4}" vid="{D9DED42A-5960-40D0-85AD-C903AF13B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B73D12-7B2D-4DCB-83EA-85380446C9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680A15-7E49-40AD-A17E-9EA0987478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231387-47F6-4916-BE7C-BCBC21D16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824</Words>
  <Application>Microsoft Office PowerPoint</Application>
  <PresentationFormat>사용자 지정</PresentationFormat>
  <Paragraphs>189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tf22987246_win32</vt:lpstr>
      <vt:lpstr>자유Project</vt:lpstr>
      <vt:lpstr>목차</vt:lpstr>
      <vt:lpstr>Project </vt:lpstr>
      <vt:lpstr>Chapter 1</vt:lpstr>
      <vt:lpstr>Chapter 2</vt:lpstr>
      <vt:lpstr>슬라이드 6</vt:lpstr>
      <vt:lpstr>Chapter 3</vt:lpstr>
      <vt:lpstr>슬라이드 8</vt:lpstr>
      <vt:lpstr>슬라이드 9</vt:lpstr>
      <vt:lpstr>Chapter 4</vt:lpstr>
      <vt:lpstr>슬라이드 11</vt:lpstr>
      <vt:lpstr>슬라이드 12</vt:lpstr>
      <vt:lpstr>슬라이드 13</vt:lpstr>
      <vt:lpstr>슬라이드 14</vt:lpstr>
      <vt:lpstr>슬라이드 15</vt:lpstr>
      <vt:lpstr>Chapter 5</vt:lpstr>
      <vt:lpstr>슬라이드 17</vt:lpstr>
      <vt:lpstr>Projct Result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2020-10-24T07:33:48Z</dcterms:created>
  <dcterms:modified xsi:type="dcterms:W3CDTF">2020-12-01T08:54:05Z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