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6797675" cy="99282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091828D-ADC2-4C9F-8CEC-59CD970A807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" name="TextShape 3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4DEBE12-F4DF-42FF-A835-FCD20178E7A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" name="TextShape 3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9D6F822-3C1C-492B-9DBB-A445AA3CF2C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017C75F-57E7-4019-87FA-3D8C981D996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4D8F910-54B6-40FB-B148-E96276A544B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94CD344-BE3E-4275-A1A6-9DD235B48EB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974F7B8-0970-41C7-A767-03756A67FE8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750E74E-DC2F-4E7D-A470-79A8AFA1D702}" type="datetime1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11/28/2020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2771640" y="3933000"/>
            <a:ext cx="5562360" cy="267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36360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96C733A-B16E-45A2-BE1C-DCE3B8DECD64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맑은 고딕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kaggle.com/t/b0dad38443624414a46ce6df520a26bc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251640" y="188640"/>
            <a:ext cx="8640720" cy="6408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466200" y="707400"/>
            <a:ext cx="8425800" cy="350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</a:t>
            </a:r>
            <a:r>
              <a:rPr b="1" lang="ko-KR" sz="3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빅데이터개론 기말프로젝트</a:t>
            </a:r>
            <a:r>
              <a:rPr b="1" lang="en-US" sz="3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기간 </a:t>
            </a:r>
            <a:r>
              <a:rPr b="1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11</a:t>
            </a:r>
            <a:r>
              <a:rPr b="1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월 </a:t>
            </a:r>
            <a:r>
              <a:rPr b="1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30</a:t>
            </a:r>
            <a:r>
              <a:rPr b="1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일</a:t>
            </a:r>
            <a:r>
              <a:rPr b="1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b="1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월요일</a:t>
            </a:r>
            <a:r>
              <a:rPr b="1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] ~ 12</a:t>
            </a:r>
            <a:r>
              <a:rPr b="1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월 </a:t>
            </a:r>
            <a:r>
              <a:rPr b="1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16</a:t>
            </a:r>
            <a:r>
              <a:rPr b="1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일</a:t>
            </a:r>
            <a:r>
              <a:rPr b="1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b="1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수요일</a:t>
            </a:r>
            <a:r>
              <a:rPr b="1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]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b="1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1" lang="ko-KR" sz="2400" spc="-1" strike="noStrike" u="sng">
                <a:solidFill>
                  <a:srgbClr val="ff0000"/>
                </a:solidFill>
                <a:uFillTx/>
                <a:latin typeface="맑은 고딕"/>
                <a:ea typeface="맑은 고딕"/>
              </a:rPr>
              <a:t>기간 외 제출 받지않음</a:t>
            </a:r>
            <a:r>
              <a:rPr b="1" lang="en-US" sz="2400" spc="-1" strike="noStrike" u="sng">
                <a:solidFill>
                  <a:srgbClr val="ff0000"/>
                </a:solidFill>
                <a:uFillTx/>
                <a:latin typeface="맑은 고딕"/>
                <a:ea typeface="맑은 고딕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2. </a:t>
            </a:r>
            <a:r>
              <a:rPr b="1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개인 프로젝트</a:t>
            </a:r>
            <a:r>
              <a:rPr b="1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1" lang="ko-KR" sz="2400" spc="-1" strike="noStrike" u="sng">
                <a:solidFill>
                  <a:srgbClr val="000000"/>
                </a:solidFill>
                <a:uFillTx/>
                <a:latin typeface="맑은 고딕"/>
                <a:ea typeface="맑은 고딕"/>
              </a:rPr>
              <a:t>팀별 프로젝트 아님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맑은 고딕"/>
                <a:ea typeface="맑은 고딕"/>
              </a:rPr>
              <a:t>!!</a:t>
            </a:r>
            <a:r>
              <a:rPr b="1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b="1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1" lang="en-US" sz="24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copy &amp; paste </a:t>
            </a:r>
            <a:r>
              <a:rPr b="1" lang="ko-KR" sz="24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발견시 </a:t>
            </a:r>
            <a:r>
              <a:rPr b="1" lang="en-US" sz="24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0</a:t>
            </a:r>
            <a:r>
              <a:rPr b="1" lang="ko-KR" sz="24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점 처리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251640" y="188640"/>
            <a:ext cx="8640720" cy="6408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358920" y="808200"/>
            <a:ext cx="8425800" cy="51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3. </a:t>
            </a:r>
            <a:r>
              <a:rPr b="1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주어진 데이터에 대한 분류 모델 생성 및 성능평가</a:t>
            </a:r>
            <a:r>
              <a:rPr b="1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(kaggle submissions)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Logistic Regression, Decision Trees, Random Forests, Support Vector Machine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4</a:t>
            </a:r>
            <a:r>
              <a:rPr b="1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개의 분류 모델을 사용하여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Train set</a:t>
            </a:r>
            <a:r>
              <a:rPr b="1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으로 학습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Test set</a:t>
            </a:r>
            <a:r>
              <a:rPr b="1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으로 예측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b="1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분류를 진행하여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Kaggle</a:t>
            </a:r>
            <a:r>
              <a:rPr b="1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submissions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4</a:t>
            </a:r>
            <a:r>
              <a:rPr b="1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개의 분류 모델을 모두 사용해야 하며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1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자신이 작업했던 내용을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Jupyter notebook(Jupyter, Google Colab) </a:t>
            </a:r>
            <a:r>
              <a:rPr b="1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또는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Rcript</a:t>
            </a:r>
            <a:r>
              <a:rPr b="1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 저장할 것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또한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1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모든 작업을 진행할 때는 필요한 부분에 주석을 반드시 작성할 것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1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주석 미기입시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0</a:t>
            </a:r>
            <a:r>
              <a:rPr b="1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점 처리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251640" y="188640"/>
            <a:ext cx="8640720" cy="6408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358920" y="808200"/>
            <a:ext cx="8425800" cy="18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&lt;Kaggle – InClass Prediction Competition&gt;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1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접속코드 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1800" spc="-1" strike="noStrike" u="sng">
                <a:solidFill>
                  <a:srgbClr val="0000ff"/>
                </a:solidFill>
                <a:uFillTx/>
                <a:latin typeface="맑은 고딕"/>
                <a:ea typeface="맑은 고딕"/>
                <a:hlinkClick r:id="rId1"/>
              </a:rPr>
              <a:t>https://www.kaggle.com/t/b0dad38443624414a46ce6df520a26bc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965960" y="1664280"/>
            <a:ext cx="191520" cy="2739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" name="그림 4" descr=""/>
          <p:cNvPicPr/>
          <p:nvPr/>
        </p:nvPicPr>
        <p:blipFill>
          <a:blip r:embed="rId2"/>
          <a:stretch/>
        </p:blipFill>
        <p:spPr>
          <a:xfrm>
            <a:off x="669600" y="2386080"/>
            <a:ext cx="7575480" cy="2126160"/>
          </a:xfrm>
          <a:prstGeom prst="rect">
            <a:avLst/>
          </a:prstGeom>
          <a:ln>
            <a:noFill/>
          </a:ln>
        </p:spPr>
      </p:pic>
      <p:sp>
        <p:nvSpPr>
          <p:cNvPr id="55" name="CustomShape 4"/>
          <p:cNvSpPr/>
          <p:nvPr/>
        </p:nvSpPr>
        <p:spPr>
          <a:xfrm>
            <a:off x="6736680" y="3978360"/>
            <a:ext cx="1444320" cy="48420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5"/>
          <p:cNvSpPr/>
          <p:nvPr/>
        </p:nvSpPr>
        <p:spPr>
          <a:xfrm rot="2485200">
            <a:off x="8208720" y="3497040"/>
            <a:ext cx="475200" cy="4842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" name="그림 9" descr=""/>
          <p:cNvPicPr/>
          <p:nvPr/>
        </p:nvPicPr>
        <p:blipFill>
          <a:blip r:embed="rId3"/>
          <a:stretch/>
        </p:blipFill>
        <p:spPr>
          <a:xfrm>
            <a:off x="743040" y="4802040"/>
            <a:ext cx="7437960" cy="1657440"/>
          </a:xfrm>
          <a:prstGeom prst="rect">
            <a:avLst/>
          </a:prstGeom>
          <a:ln>
            <a:noFill/>
          </a:ln>
        </p:spPr>
      </p:pic>
      <p:sp>
        <p:nvSpPr>
          <p:cNvPr id="58" name="CustomShape 6"/>
          <p:cNvSpPr/>
          <p:nvPr/>
        </p:nvSpPr>
        <p:spPr>
          <a:xfrm>
            <a:off x="6196680" y="6044040"/>
            <a:ext cx="1984320" cy="48420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7"/>
          <p:cNvSpPr/>
          <p:nvPr/>
        </p:nvSpPr>
        <p:spPr>
          <a:xfrm rot="2485200">
            <a:off x="8163360" y="5529600"/>
            <a:ext cx="475200" cy="4842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251640" y="188640"/>
            <a:ext cx="8640720" cy="6408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1" name="그림 17" descr=""/>
          <p:cNvPicPr/>
          <p:nvPr/>
        </p:nvPicPr>
        <p:blipFill>
          <a:blip r:embed="rId1"/>
          <a:stretch/>
        </p:blipFill>
        <p:spPr>
          <a:xfrm>
            <a:off x="667080" y="1224720"/>
            <a:ext cx="7346880" cy="3439080"/>
          </a:xfrm>
          <a:prstGeom prst="rect">
            <a:avLst/>
          </a:prstGeom>
          <a:ln>
            <a:noFill/>
          </a:ln>
        </p:spPr>
      </p:pic>
      <p:sp>
        <p:nvSpPr>
          <p:cNvPr id="62" name="CustomShape 2"/>
          <p:cNvSpPr/>
          <p:nvPr/>
        </p:nvSpPr>
        <p:spPr>
          <a:xfrm>
            <a:off x="313560" y="779400"/>
            <a:ext cx="8425800" cy="11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&lt;Kaggle – InClass Prediction Competition&gt;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4471560" y="2788920"/>
            <a:ext cx="496080" cy="38376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4"/>
          <p:cNvSpPr/>
          <p:nvPr/>
        </p:nvSpPr>
        <p:spPr>
          <a:xfrm flipH="1">
            <a:off x="1617840" y="3197880"/>
            <a:ext cx="2853000" cy="84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5"/>
          <p:cNvSpPr/>
          <p:nvPr/>
        </p:nvSpPr>
        <p:spPr>
          <a:xfrm>
            <a:off x="1828800" y="5139000"/>
            <a:ext cx="5614200" cy="69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"/>
          <p:cNvSpPr/>
          <p:nvPr/>
        </p:nvSpPr>
        <p:spPr>
          <a:xfrm>
            <a:off x="932760" y="4992480"/>
            <a:ext cx="6711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*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Team Name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을 학번으로 변경할 것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!!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251640" y="188640"/>
            <a:ext cx="8640720" cy="6408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2"/>
          <p:cNvSpPr/>
          <p:nvPr/>
        </p:nvSpPr>
        <p:spPr>
          <a:xfrm>
            <a:off x="313560" y="779400"/>
            <a:ext cx="8425800" cy="11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&lt;Kaggle – InClass Prediction Competition&gt;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1828800" y="5139000"/>
            <a:ext cx="5614200" cy="69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0" name="그림 3" descr=""/>
          <p:cNvPicPr/>
          <p:nvPr/>
        </p:nvPicPr>
        <p:blipFill>
          <a:blip r:embed="rId1"/>
          <a:stretch/>
        </p:blipFill>
        <p:spPr>
          <a:xfrm>
            <a:off x="1307520" y="1348560"/>
            <a:ext cx="6656400" cy="3376440"/>
          </a:xfrm>
          <a:prstGeom prst="rect">
            <a:avLst/>
          </a:prstGeom>
          <a:ln>
            <a:noFill/>
          </a:ln>
        </p:spPr>
      </p:pic>
      <p:sp>
        <p:nvSpPr>
          <p:cNvPr id="71" name="CustomShape 4"/>
          <p:cNvSpPr/>
          <p:nvPr/>
        </p:nvSpPr>
        <p:spPr>
          <a:xfrm>
            <a:off x="1989000" y="1348560"/>
            <a:ext cx="496080" cy="38376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5"/>
          <p:cNvSpPr/>
          <p:nvPr/>
        </p:nvSpPr>
        <p:spPr>
          <a:xfrm flipH="1">
            <a:off x="1690920" y="1757520"/>
            <a:ext cx="297000" cy="261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6"/>
          <p:cNvSpPr/>
          <p:nvPr/>
        </p:nvSpPr>
        <p:spPr>
          <a:xfrm>
            <a:off x="1332360" y="4385520"/>
            <a:ext cx="1152360" cy="38376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7"/>
          <p:cNvSpPr/>
          <p:nvPr/>
        </p:nvSpPr>
        <p:spPr>
          <a:xfrm>
            <a:off x="932760" y="4937760"/>
            <a:ext cx="67114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Test.csv, Train.csv, sample_submission.csv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를 받은 후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Train.csv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를 이용하여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개 모델링을 진행 후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, Test.csv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에 생성한 모델을 적용하여 예측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/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분류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예측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/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분류된 데이터를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sample_submmision.csv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의 형태로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"Submit Predictions“ 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진행</a:t>
            </a:r>
            <a:r>
              <a:rPr b="1" lang="en-US" sz="1800" spc="-1" strike="noStrike">
                <a:solidFill>
                  <a:srgbClr val="ff0000"/>
                </a:solidFill>
                <a:latin typeface="맑은 고딕"/>
              </a:rPr>
              <a:t>(</a:t>
            </a:r>
            <a:r>
              <a:rPr b="1" lang="ko-KR" sz="1800" spc="-1" strike="noStrike">
                <a:solidFill>
                  <a:srgbClr val="ff0000"/>
                </a:solidFill>
                <a:latin typeface="맑은 고딕"/>
              </a:rPr>
              <a:t>모델별로 </a:t>
            </a:r>
            <a:r>
              <a:rPr b="1" lang="en-US" sz="1800" spc="-1" strike="noStrike">
                <a:solidFill>
                  <a:srgbClr val="ff0000"/>
                </a:solidFill>
                <a:latin typeface="맑은 고딕"/>
              </a:rPr>
              <a:t>1</a:t>
            </a:r>
            <a:r>
              <a:rPr b="1" lang="ko-KR" sz="1800" spc="-1" strike="noStrike">
                <a:solidFill>
                  <a:srgbClr val="ff0000"/>
                </a:solidFill>
                <a:latin typeface="맑은 고딕"/>
              </a:rPr>
              <a:t>회 이상</a:t>
            </a:r>
            <a:r>
              <a:rPr b="1" lang="en-US" sz="1800" spc="-1" strike="noStrike">
                <a:solidFill>
                  <a:srgbClr val="ff0000"/>
                </a:solidFill>
                <a:latin typeface="맑은 고딕"/>
              </a:rPr>
              <a:t>, </a:t>
            </a:r>
            <a:r>
              <a:rPr b="1" lang="ko-KR" sz="1800" spc="-1" strike="noStrike">
                <a:solidFill>
                  <a:srgbClr val="ff0000"/>
                </a:solidFill>
                <a:latin typeface="맑은 고딕"/>
              </a:rPr>
              <a:t>총 </a:t>
            </a:r>
            <a:r>
              <a:rPr b="1" lang="en-US" sz="1800" spc="-1" strike="noStrike">
                <a:solidFill>
                  <a:srgbClr val="ff0000"/>
                </a:solidFill>
                <a:latin typeface="맑은 고딕"/>
              </a:rPr>
              <a:t>4</a:t>
            </a:r>
            <a:r>
              <a:rPr b="1" lang="ko-KR" sz="1800" spc="-1" strike="noStrike">
                <a:solidFill>
                  <a:srgbClr val="ff0000"/>
                </a:solidFill>
                <a:latin typeface="맑은 고딕"/>
              </a:rPr>
              <a:t>회 이상</a:t>
            </a:r>
            <a:r>
              <a:rPr b="1" lang="en-US" sz="1800" spc="-1" strike="noStrike">
                <a:solidFill>
                  <a:srgbClr val="ff0000"/>
                </a:solidFill>
                <a:latin typeface="맑은 고딕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251640" y="224640"/>
            <a:ext cx="8640720" cy="6408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358920" y="441000"/>
            <a:ext cx="842580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</a:t>
            </a:r>
            <a:r>
              <a:rPr b="1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프로젝트 배점</a:t>
            </a:r>
            <a:r>
              <a:rPr b="1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Logistic Regression(25)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Decision Trees(25)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Random Forests(25)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Support Vector Machine(25)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총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100</a:t>
            </a:r>
            <a:r>
              <a:rPr b="1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점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StarSymbol"/>
              <a:buChar char="-"/>
            </a:pPr>
            <a:r>
              <a:rPr b="1" lang="ko-KR" sz="20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단</a:t>
            </a:r>
            <a:r>
              <a:rPr b="1" lang="en-US" sz="20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, </a:t>
            </a:r>
            <a:r>
              <a:rPr b="1" lang="ko-KR" sz="20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각각의 모델링에 대하여 </a:t>
            </a:r>
            <a:r>
              <a:rPr b="1" lang="en-US" sz="20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Kaggle Submission </a:t>
            </a:r>
            <a:r>
              <a:rPr b="1" lang="ko-KR" sz="20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기록</a:t>
            </a:r>
            <a:r>
              <a:rPr b="1" lang="en-US" sz="20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(</a:t>
            </a:r>
            <a:r>
              <a:rPr b="1" lang="ko-KR" sz="20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학번</a:t>
            </a:r>
            <a:r>
              <a:rPr b="1" lang="en-US" sz="20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_</a:t>
            </a:r>
            <a:r>
              <a:rPr b="1" lang="ko-KR" sz="20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모델이름</a:t>
            </a:r>
            <a:r>
              <a:rPr b="1" lang="en-US" sz="20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.csv)</a:t>
            </a:r>
            <a:r>
              <a:rPr b="1" lang="ko-KR" sz="20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과 증빙자료</a:t>
            </a:r>
            <a:r>
              <a:rPr b="1" lang="en-US" sz="20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(.ipynb </a:t>
            </a:r>
            <a:r>
              <a:rPr b="1" lang="ko-KR" sz="20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또는 </a:t>
            </a:r>
            <a:r>
              <a:rPr b="1" lang="en-US" sz="20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.R)</a:t>
            </a:r>
            <a:r>
              <a:rPr b="1" lang="ko-KR" sz="20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이 없다면</a:t>
            </a:r>
            <a:r>
              <a:rPr b="1" lang="en-US" sz="18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  <a:r>
              <a:rPr b="1" lang="en-US" sz="18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-&gt;  </a:t>
            </a:r>
            <a:r>
              <a:rPr b="1" i="1" lang="en-US" sz="2400" spc="-1" strike="noStrike" u="sng">
                <a:solidFill>
                  <a:srgbClr val="ff0000"/>
                </a:solidFill>
                <a:uFillTx/>
                <a:latin typeface="맑은 고딕"/>
                <a:ea typeface="맑은 고딕"/>
              </a:rPr>
              <a:t>0</a:t>
            </a:r>
            <a:r>
              <a:rPr b="1" i="1" lang="ko-KR" sz="2400" spc="-1" strike="noStrike" u="sng">
                <a:solidFill>
                  <a:srgbClr val="ff0000"/>
                </a:solidFill>
                <a:uFillTx/>
                <a:latin typeface="맑은 고딕"/>
                <a:ea typeface="맑은 고딕"/>
              </a:rPr>
              <a:t>점 부여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	</a:t>
            </a:r>
            <a:r>
              <a:rPr b="1" i="1" lang="en-US" sz="1800" spc="-1" strike="noStrike" u="sng">
                <a:solidFill>
                  <a:srgbClr val="ff0000"/>
                </a:solidFill>
                <a:uFillTx/>
                <a:latin typeface="맑은 고딕"/>
                <a:ea typeface="맑은 고딕"/>
              </a:rPr>
              <a:t>* </a:t>
            </a:r>
            <a:r>
              <a:rPr b="1" i="1" lang="ko-KR" sz="1800" spc="-1" strike="noStrike" u="sng">
                <a:solidFill>
                  <a:srgbClr val="ff0000"/>
                </a:solidFill>
                <a:uFillTx/>
                <a:latin typeface="맑은 고딕"/>
                <a:ea typeface="맑은 고딕"/>
              </a:rPr>
              <a:t>증빙자료에는 주석이 포함되어야 함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두 가지 모두 존재해야 됨 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ex) Kaggle Submission - O, 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증빙자료 – </a:t>
            </a: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X ----&gt; 0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점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Kaggle Submission - X, 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증빙자료 – </a:t>
            </a: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O ----&gt; 0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점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b="1" i="1" lang="en-US" sz="1600" spc="-1" strike="noStrike" u="sng">
                <a:solidFill>
                  <a:srgbClr val="000000"/>
                </a:solidFill>
                <a:uFillTx/>
                <a:latin typeface="맑은 고딕"/>
                <a:ea typeface="맑은 고딕"/>
              </a:rPr>
              <a:t>Kaggle Submission - O, </a:t>
            </a:r>
            <a:r>
              <a:rPr b="1" i="1" lang="ko-KR" sz="1600" spc="-1" strike="noStrike" u="sng">
                <a:solidFill>
                  <a:srgbClr val="000000"/>
                </a:solidFill>
                <a:uFillTx/>
                <a:latin typeface="맑은 고딕"/>
                <a:ea typeface="맑은 고딕"/>
              </a:rPr>
              <a:t>증빙자료 – </a:t>
            </a:r>
            <a:r>
              <a:rPr b="1" i="1" lang="en-US" sz="1600" spc="-1" strike="noStrike" u="sng">
                <a:solidFill>
                  <a:srgbClr val="000000"/>
                </a:solidFill>
                <a:uFillTx/>
                <a:latin typeface="맑은 고딕"/>
                <a:ea typeface="맑은 고딕"/>
              </a:rPr>
              <a:t>O ----&gt; </a:t>
            </a:r>
            <a:r>
              <a:rPr b="1" i="1" lang="ko-KR" sz="1600" spc="-1" strike="noStrike" u="sng">
                <a:solidFill>
                  <a:srgbClr val="000000"/>
                </a:solidFill>
                <a:uFillTx/>
                <a:latin typeface="맑은 고딕"/>
                <a:ea typeface="맑은 고딕"/>
              </a:rPr>
              <a:t>채점 진행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2103</TotalTime>
  <Application>LibreOffice/6.4.6.2$Linux_X86_64 LibreOffice_project/40$Build-2</Application>
  <Words>347</Words>
  <Paragraphs>51</Paragraphs>
  <Company>LG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2016-11-03T20:47:04Z</dcterms:created>
  <dc:creator>minhee park</dc:creator>
  <dc:description/>
  <dc:language>en-US</dc:language>
  <cp:lastModifiedBy/>
  <cp:lastPrinted>2020-06-25T06:49:41Z</cp:lastPrinted>
  <dcterms:modified xsi:type="dcterms:W3CDTF">2020-11-28T19:10:53Z</dcterms:modified>
  <cp:revision>57</cp:revision>
  <dc:subject/>
  <dc:title>슬라이드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LG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6</vt:i4>
  </property>
  <property fmtid="{D5CDD505-2E9C-101B-9397-08002B2CF9AE}" pid="9" name="PresentationFormat">
    <vt:lpwstr>화면 슬라이드 쇼(4:3)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