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6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0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A1001E-4F56-4756-AAB8-84F21F198267}" type="doc">
      <dgm:prSet loTypeId="urn:microsoft.com/office/officeart/2005/8/layout/radial6" loCatId="cycle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pPr latinLnBrk="1"/>
          <a:endParaRPr lang="ko-KR" altLang="en-US"/>
        </a:p>
      </dgm:t>
    </dgm:pt>
    <dgm:pt modelId="{D2579B0B-15E4-43EC-875A-6A18A9E4922C}">
      <dgm:prSet phldrT="[텍스트]"/>
      <dgm:spPr/>
      <dgm:t>
        <a:bodyPr/>
        <a:lstStyle/>
        <a:p>
          <a:pPr latinLnBrk="1"/>
          <a:r>
            <a:rPr lang="ko-KR" altLang="en-US" dirty="0" smtClean="0"/>
            <a:t>객체지향</a:t>
          </a:r>
          <a:endParaRPr lang="en-US" altLang="ko-KR" dirty="0" smtClean="0"/>
        </a:p>
        <a:p>
          <a:pPr latinLnBrk="1"/>
          <a:r>
            <a:rPr lang="ko-KR" altLang="en-US" dirty="0" smtClean="0"/>
            <a:t>개발방법론</a:t>
          </a:r>
          <a:endParaRPr lang="ko-KR" altLang="en-US" dirty="0"/>
        </a:p>
      </dgm:t>
    </dgm:pt>
    <dgm:pt modelId="{AA9139FC-1DE3-41FD-914D-7B151E476B4C}" type="parTrans" cxnId="{663E938E-26BF-47AC-AEE0-88D654CF9A9C}">
      <dgm:prSet/>
      <dgm:spPr/>
      <dgm:t>
        <a:bodyPr/>
        <a:lstStyle/>
        <a:p>
          <a:pPr latinLnBrk="1"/>
          <a:endParaRPr lang="ko-KR" altLang="en-US"/>
        </a:p>
      </dgm:t>
    </dgm:pt>
    <dgm:pt modelId="{65A0BA93-A52E-449B-8FCE-B4205A76F713}" type="sibTrans" cxnId="{663E938E-26BF-47AC-AEE0-88D654CF9A9C}">
      <dgm:prSet/>
      <dgm:spPr/>
      <dgm:t>
        <a:bodyPr/>
        <a:lstStyle/>
        <a:p>
          <a:pPr latinLnBrk="1"/>
          <a:endParaRPr lang="ko-KR" altLang="en-US"/>
        </a:p>
      </dgm:t>
    </dgm:pt>
    <dgm:pt modelId="{3EE175C0-9C7D-46B5-882D-445190F8594C}">
      <dgm:prSet phldrT="[텍스트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pPr latinLnBrk="1"/>
          <a:r>
            <a:rPr lang="ko-KR" altLang="en-US" dirty="0" err="1" smtClean="0"/>
            <a:t>객체모델링</a:t>
          </a:r>
          <a:endParaRPr lang="en-US" altLang="ko-KR" dirty="0" smtClean="0"/>
        </a:p>
        <a:p>
          <a:pPr latinLnBrk="1"/>
          <a:r>
            <a:rPr lang="en-US" altLang="ko-KR" dirty="0" smtClean="0"/>
            <a:t>(</a:t>
          </a:r>
          <a:r>
            <a:rPr lang="ko-KR" altLang="en-US" dirty="0" smtClean="0"/>
            <a:t>정보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2F9FF23B-FA61-47F7-824B-7291D074A02A}" type="parTrans" cxnId="{E9FF7C75-EEA8-422D-B9FC-6F77DC006DC2}">
      <dgm:prSet/>
      <dgm:spPr/>
      <dgm:t>
        <a:bodyPr/>
        <a:lstStyle/>
        <a:p>
          <a:pPr latinLnBrk="1"/>
          <a:endParaRPr lang="ko-KR" altLang="en-US"/>
        </a:p>
      </dgm:t>
    </dgm:pt>
    <dgm:pt modelId="{0B692889-33F9-4148-A3A4-E8C9D246E12C}" type="sibTrans" cxnId="{E9FF7C75-EEA8-422D-B9FC-6F77DC006DC2}">
      <dgm:prSet/>
      <dgm:spPr/>
      <dgm:t>
        <a:bodyPr/>
        <a:lstStyle/>
        <a:p>
          <a:pPr latinLnBrk="1"/>
          <a:endParaRPr lang="ko-KR" altLang="en-US"/>
        </a:p>
      </dgm:t>
    </dgm:pt>
    <dgm:pt modelId="{9ED393F1-7E4A-4B4D-B6E3-4390C6BD9D62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동적모델링</a:t>
          </a:r>
          <a:endParaRPr lang="ko-KR" altLang="en-US" dirty="0"/>
        </a:p>
      </dgm:t>
    </dgm:pt>
    <dgm:pt modelId="{B764DCAE-2413-476B-BBD6-B6623036641F}" type="parTrans" cxnId="{D145921D-A2B6-4318-95A5-1EC7310BA094}">
      <dgm:prSet/>
      <dgm:spPr/>
      <dgm:t>
        <a:bodyPr/>
        <a:lstStyle/>
        <a:p>
          <a:pPr latinLnBrk="1"/>
          <a:endParaRPr lang="ko-KR" altLang="en-US"/>
        </a:p>
      </dgm:t>
    </dgm:pt>
    <dgm:pt modelId="{3C31A24D-79D2-4EBA-B66E-0928992969A9}" type="sibTrans" cxnId="{D145921D-A2B6-4318-95A5-1EC7310BA094}">
      <dgm:prSet/>
      <dgm:spPr/>
      <dgm:t>
        <a:bodyPr/>
        <a:lstStyle/>
        <a:p>
          <a:pPr latinLnBrk="1"/>
          <a:endParaRPr lang="ko-KR" altLang="en-US"/>
        </a:p>
      </dgm:t>
    </dgm:pt>
    <dgm:pt modelId="{07BDE148-78E3-42A5-B73B-7F5855BE1CD5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기능모델링</a:t>
          </a:r>
          <a:endParaRPr lang="ko-KR" altLang="en-US" dirty="0"/>
        </a:p>
      </dgm:t>
    </dgm:pt>
    <dgm:pt modelId="{3A602255-DD55-4EB7-BE9F-068C5130CDA9}" type="parTrans" cxnId="{1A800015-EF80-4382-A91B-A22D62D7ADBE}">
      <dgm:prSet/>
      <dgm:spPr/>
      <dgm:t>
        <a:bodyPr/>
        <a:lstStyle/>
        <a:p>
          <a:pPr latinLnBrk="1"/>
          <a:endParaRPr lang="ko-KR" altLang="en-US"/>
        </a:p>
      </dgm:t>
    </dgm:pt>
    <dgm:pt modelId="{0765DC8D-8BE8-4802-B0EA-B76459881CAF}" type="sibTrans" cxnId="{1A800015-EF80-4382-A91B-A22D62D7ADBE}">
      <dgm:prSet/>
      <dgm:spPr/>
      <dgm:t>
        <a:bodyPr/>
        <a:lstStyle/>
        <a:p>
          <a:pPr latinLnBrk="1"/>
          <a:endParaRPr lang="ko-KR" altLang="en-US"/>
        </a:p>
      </dgm:t>
    </dgm:pt>
    <dgm:pt modelId="{9ED7BEF7-F912-4E6F-97A6-239AA52F63B9}">
      <dgm:prSet phldrT="[텍스트]"/>
      <dgm:spPr/>
      <dgm:t>
        <a:bodyPr/>
        <a:lstStyle/>
        <a:p>
          <a:pPr latinLnBrk="1"/>
          <a:r>
            <a:rPr lang="ko-KR" altLang="en-US" dirty="0" smtClean="0"/>
            <a:t>객체지향</a:t>
          </a:r>
          <a:endParaRPr lang="en-US" altLang="ko-KR" dirty="0" smtClean="0"/>
        </a:p>
        <a:p>
          <a:pPr latinLnBrk="1"/>
          <a:r>
            <a:rPr lang="ko-KR" altLang="en-US" dirty="0" smtClean="0"/>
            <a:t>분석기법</a:t>
          </a:r>
          <a:endParaRPr lang="ko-KR" altLang="en-US" dirty="0"/>
        </a:p>
      </dgm:t>
    </dgm:pt>
    <dgm:pt modelId="{DD6FC34A-FBB3-468D-AA73-535CCE949A90}" type="parTrans" cxnId="{3B836A48-1D55-4A49-8D30-077C105F5BCA}">
      <dgm:prSet/>
      <dgm:spPr/>
      <dgm:t>
        <a:bodyPr/>
        <a:lstStyle/>
        <a:p>
          <a:pPr latinLnBrk="1"/>
          <a:endParaRPr lang="ko-KR" altLang="en-US"/>
        </a:p>
      </dgm:t>
    </dgm:pt>
    <dgm:pt modelId="{3B29D20C-5FA5-458D-A7FB-0B6312DE3444}" type="sibTrans" cxnId="{3B836A48-1D55-4A49-8D30-077C105F5BCA}">
      <dgm:prSet/>
      <dgm:spPr/>
      <dgm:t>
        <a:bodyPr/>
        <a:lstStyle/>
        <a:p>
          <a:pPr latinLnBrk="1"/>
          <a:endParaRPr lang="ko-KR" altLang="en-US"/>
        </a:p>
      </dgm:t>
    </dgm:pt>
    <dgm:pt modelId="{013F2880-D4CA-43FC-9C66-A0BA5A66BD19}" type="pres">
      <dgm:prSet presAssocID="{13A1001E-4F56-4756-AAB8-84F21F19826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9118A53-926B-4997-91FF-69057CB19E7B}" type="pres">
      <dgm:prSet presAssocID="{D2579B0B-15E4-43EC-875A-6A18A9E4922C}" presName="centerShape" presStyleLbl="node0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B891B5D1-6F12-4AE9-9E10-681768B80C54}" type="pres">
      <dgm:prSet presAssocID="{3EE175C0-9C7D-46B5-882D-445190F8594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88C092-C220-4326-B68A-3403922CB4A0}" type="pres">
      <dgm:prSet presAssocID="{3EE175C0-9C7D-46B5-882D-445190F8594C}" presName="dummy" presStyleCnt="0"/>
      <dgm:spPr/>
    </dgm:pt>
    <dgm:pt modelId="{DB857B42-3BC9-470C-B440-7C690DF1AC6E}" type="pres">
      <dgm:prSet presAssocID="{0B692889-33F9-4148-A3A4-E8C9D246E12C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54421BA1-23DD-4AC2-9D5E-357A72785D8D}" type="pres">
      <dgm:prSet presAssocID="{9ED393F1-7E4A-4B4D-B6E3-4390C6BD9D6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20E9E88-F5BA-46A3-9FAD-2849F4C507AC}" type="pres">
      <dgm:prSet presAssocID="{9ED393F1-7E4A-4B4D-B6E3-4390C6BD9D62}" presName="dummy" presStyleCnt="0"/>
      <dgm:spPr/>
    </dgm:pt>
    <dgm:pt modelId="{4BDE4CFE-7315-4DA1-9FE7-8F7B31A3A1B7}" type="pres">
      <dgm:prSet presAssocID="{3C31A24D-79D2-4EBA-B66E-0928992969A9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4558F4B8-949D-4FB0-82DC-390C78A6DB20}" type="pres">
      <dgm:prSet presAssocID="{07BDE148-78E3-42A5-B73B-7F5855BE1CD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3CC274-5988-4F02-A429-8A996B385F37}" type="pres">
      <dgm:prSet presAssocID="{07BDE148-78E3-42A5-B73B-7F5855BE1CD5}" presName="dummy" presStyleCnt="0"/>
      <dgm:spPr/>
    </dgm:pt>
    <dgm:pt modelId="{0D80D15C-E134-43A4-8155-852A975F64A5}" type="pres">
      <dgm:prSet presAssocID="{0765DC8D-8BE8-4802-B0EA-B76459881CAF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E009468D-A1F8-4371-A65A-D9408AB9B9FD}" type="pres">
      <dgm:prSet presAssocID="{9ED7BEF7-F912-4E6F-97A6-239AA52F63B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056718-3FAA-4253-9327-BDBADF8AC05D}" type="pres">
      <dgm:prSet presAssocID="{9ED7BEF7-F912-4E6F-97A6-239AA52F63B9}" presName="dummy" presStyleCnt="0"/>
      <dgm:spPr/>
    </dgm:pt>
    <dgm:pt modelId="{72BC8A00-BE25-43BB-AD0A-BB25653681E1}" type="pres">
      <dgm:prSet presAssocID="{3B29D20C-5FA5-458D-A7FB-0B6312DE3444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</dgm:ptLst>
  <dgm:cxnLst>
    <dgm:cxn modelId="{F51C9554-4F59-4697-9216-F19A0298A4B8}" type="presOf" srcId="{07BDE148-78E3-42A5-B73B-7F5855BE1CD5}" destId="{4558F4B8-949D-4FB0-82DC-390C78A6DB20}" srcOrd="0" destOrd="0" presId="urn:microsoft.com/office/officeart/2005/8/layout/radial6"/>
    <dgm:cxn modelId="{0EB857C8-5005-44F1-94D4-931DB85344A5}" type="presOf" srcId="{D2579B0B-15E4-43EC-875A-6A18A9E4922C}" destId="{A9118A53-926B-4997-91FF-69057CB19E7B}" srcOrd="0" destOrd="0" presId="urn:microsoft.com/office/officeart/2005/8/layout/radial6"/>
    <dgm:cxn modelId="{9DFC96A7-882E-46BD-B5D9-0F1B44E9A774}" type="presOf" srcId="{9ED7BEF7-F912-4E6F-97A6-239AA52F63B9}" destId="{E009468D-A1F8-4371-A65A-D9408AB9B9FD}" srcOrd="0" destOrd="0" presId="urn:microsoft.com/office/officeart/2005/8/layout/radial6"/>
    <dgm:cxn modelId="{E8259981-8E88-48CC-9FAA-34BA2B50BDA8}" type="presOf" srcId="{0B692889-33F9-4148-A3A4-E8C9D246E12C}" destId="{DB857B42-3BC9-470C-B440-7C690DF1AC6E}" srcOrd="0" destOrd="0" presId="urn:microsoft.com/office/officeart/2005/8/layout/radial6"/>
    <dgm:cxn modelId="{438102F7-7E3D-473F-B61B-8D5BB546D12E}" type="presOf" srcId="{3EE175C0-9C7D-46B5-882D-445190F8594C}" destId="{B891B5D1-6F12-4AE9-9E10-681768B80C54}" srcOrd="0" destOrd="0" presId="urn:microsoft.com/office/officeart/2005/8/layout/radial6"/>
    <dgm:cxn modelId="{663E938E-26BF-47AC-AEE0-88D654CF9A9C}" srcId="{13A1001E-4F56-4756-AAB8-84F21F198267}" destId="{D2579B0B-15E4-43EC-875A-6A18A9E4922C}" srcOrd="0" destOrd="0" parTransId="{AA9139FC-1DE3-41FD-914D-7B151E476B4C}" sibTransId="{65A0BA93-A52E-449B-8FCE-B4205A76F713}"/>
    <dgm:cxn modelId="{1223BE8B-99C8-45FA-8E76-4E9C30F94587}" type="presOf" srcId="{9ED393F1-7E4A-4B4D-B6E3-4390C6BD9D62}" destId="{54421BA1-23DD-4AC2-9D5E-357A72785D8D}" srcOrd="0" destOrd="0" presId="urn:microsoft.com/office/officeart/2005/8/layout/radial6"/>
    <dgm:cxn modelId="{E9FF7C75-EEA8-422D-B9FC-6F77DC006DC2}" srcId="{D2579B0B-15E4-43EC-875A-6A18A9E4922C}" destId="{3EE175C0-9C7D-46B5-882D-445190F8594C}" srcOrd="0" destOrd="0" parTransId="{2F9FF23B-FA61-47F7-824B-7291D074A02A}" sibTransId="{0B692889-33F9-4148-A3A4-E8C9D246E12C}"/>
    <dgm:cxn modelId="{C29490BC-FB29-4D2C-8764-6F49A75E6E8C}" type="presOf" srcId="{13A1001E-4F56-4756-AAB8-84F21F198267}" destId="{013F2880-D4CA-43FC-9C66-A0BA5A66BD19}" srcOrd="0" destOrd="0" presId="urn:microsoft.com/office/officeart/2005/8/layout/radial6"/>
    <dgm:cxn modelId="{D145921D-A2B6-4318-95A5-1EC7310BA094}" srcId="{D2579B0B-15E4-43EC-875A-6A18A9E4922C}" destId="{9ED393F1-7E4A-4B4D-B6E3-4390C6BD9D62}" srcOrd="1" destOrd="0" parTransId="{B764DCAE-2413-476B-BBD6-B6623036641F}" sibTransId="{3C31A24D-79D2-4EBA-B66E-0928992969A9}"/>
    <dgm:cxn modelId="{1A800015-EF80-4382-A91B-A22D62D7ADBE}" srcId="{D2579B0B-15E4-43EC-875A-6A18A9E4922C}" destId="{07BDE148-78E3-42A5-B73B-7F5855BE1CD5}" srcOrd="2" destOrd="0" parTransId="{3A602255-DD55-4EB7-BE9F-068C5130CDA9}" sibTransId="{0765DC8D-8BE8-4802-B0EA-B76459881CAF}"/>
    <dgm:cxn modelId="{B6883667-1FD5-4E93-AB59-51F5F2845F20}" type="presOf" srcId="{0765DC8D-8BE8-4802-B0EA-B76459881CAF}" destId="{0D80D15C-E134-43A4-8155-852A975F64A5}" srcOrd="0" destOrd="0" presId="urn:microsoft.com/office/officeart/2005/8/layout/radial6"/>
    <dgm:cxn modelId="{AD7BF57B-7D69-44F0-A64E-2EA7A08D5F50}" type="presOf" srcId="{3C31A24D-79D2-4EBA-B66E-0928992969A9}" destId="{4BDE4CFE-7315-4DA1-9FE7-8F7B31A3A1B7}" srcOrd="0" destOrd="0" presId="urn:microsoft.com/office/officeart/2005/8/layout/radial6"/>
    <dgm:cxn modelId="{12BEA8BA-9274-4137-8053-B6DFBA0A8BD7}" type="presOf" srcId="{3B29D20C-5FA5-458D-A7FB-0B6312DE3444}" destId="{72BC8A00-BE25-43BB-AD0A-BB25653681E1}" srcOrd="0" destOrd="0" presId="urn:microsoft.com/office/officeart/2005/8/layout/radial6"/>
    <dgm:cxn modelId="{3B836A48-1D55-4A49-8D30-077C105F5BCA}" srcId="{D2579B0B-15E4-43EC-875A-6A18A9E4922C}" destId="{9ED7BEF7-F912-4E6F-97A6-239AA52F63B9}" srcOrd="3" destOrd="0" parTransId="{DD6FC34A-FBB3-468D-AA73-535CCE949A90}" sibTransId="{3B29D20C-5FA5-458D-A7FB-0B6312DE3444}"/>
    <dgm:cxn modelId="{D92B34B8-3318-4352-8A7F-64EC5F37D6CA}" type="presParOf" srcId="{013F2880-D4CA-43FC-9C66-A0BA5A66BD19}" destId="{A9118A53-926B-4997-91FF-69057CB19E7B}" srcOrd="0" destOrd="0" presId="urn:microsoft.com/office/officeart/2005/8/layout/radial6"/>
    <dgm:cxn modelId="{8DDBFB35-6E50-46F1-8513-C57563A4AE7B}" type="presParOf" srcId="{013F2880-D4CA-43FC-9C66-A0BA5A66BD19}" destId="{B891B5D1-6F12-4AE9-9E10-681768B80C54}" srcOrd="1" destOrd="0" presId="urn:microsoft.com/office/officeart/2005/8/layout/radial6"/>
    <dgm:cxn modelId="{BC984D03-8991-4C89-967D-FE5A437806E9}" type="presParOf" srcId="{013F2880-D4CA-43FC-9C66-A0BA5A66BD19}" destId="{4688C092-C220-4326-B68A-3403922CB4A0}" srcOrd="2" destOrd="0" presId="urn:microsoft.com/office/officeart/2005/8/layout/radial6"/>
    <dgm:cxn modelId="{2B4BF5A8-CBDF-48C5-909A-6310A6792214}" type="presParOf" srcId="{013F2880-D4CA-43FC-9C66-A0BA5A66BD19}" destId="{DB857B42-3BC9-470C-B440-7C690DF1AC6E}" srcOrd="3" destOrd="0" presId="urn:microsoft.com/office/officeart/2005/8/layout/radial6"/>
    <dgm:cxn modelId="{7A4F43C5-BBED-4DDD-9164-28B022AE4E4D}" type="presParOf" srcId="{013F2880-D4CA-43FC-9C66-A0BA5A66BD19}" destId="{54421BA1-23DD-4AC2-9D5E-357A72785D8D}" srcOrd="4" destOrd="0" presId="urn:microsoft.com/office/officeart/2005/8/layout/radial6"/>
    <dgm:cxn modelId="{3D603FA6-D096-4894-AA26-4807E7407A22}" type="presParOf" srcId="{013F2880-D4CA-43FC-9C66-A0BA5A66BD19}" destId="{B20E9E88-F5BA-46A3-9FAD-2849F4C507AC}" srcOrd="5" destOrd="0" presId="urn:microsoft.com/office/officeart/2005/8/layout/radial6"/>
    <dgm:cxn modelId="{6A0667B4-CB79-411E-BF53-89CD44EBF038}" type="presParOf" srcId="{013F2880-D4CA-43FC-9C66-A0BA5A66BD19}" destId="{4BDE4CFE-7315-4DA1-9FE7-8F7B31A3A1B7}" srcOrd="6" destOrd="0" presId="urn:microsoft.com/office/officeart/2005/8/layout/radial6"/>
    <dgm:cxn modelId="{A4AEF526-45AB-4AF8-8189-C1E3AE8E649A}" type="presParOf" srcId="{013F2880-D4CA-43FC-9C66-A0BA5A66BD19}" destId="{4558F4B8-949D-4FB0-82DC-390C78A6DB20}" srcOrd="7" destOrd="0" presId="urn:microsoft.com/office/officeart/2005/8/layout/radial6"/>
    <dgm:cxn modelId="{38BE456F-AABA-4443-9B17-DD056B494B4C}" type="presParOf" srcId="{013F2880-D4CA-43FC-9C66-A0BA5A66BD19}" destId="{ED3CC274-5988-4F02-A429-8A996B385F37}" srcOrd="8" destOrd="0" presId="urn:microsoft.com/office/officeart/2005/8/layout/radial6"/>
    <dgm:cxn modelId="{0FD01AB1-4169-4617-ADA2-8FE5BB7F01A7}" type="presParOf" srcId="{013F2880-D4CA-43FC-9C66-A0BA5A66BD19}" destId="{0D80D15C-E134-43A4-8155-852A975F64A5}" srcOrd="9" destOrd="0" presId="urn:microsoft.com/office/officeart/2005/8/layout/radial6"/>
    <dgm:cxn modelId="{C8A21093-4436-487A-8462-BD60DB7A9A0C}" type="presParOf" srcId="{013F2880-D4CA-43FC-9C66-A0BA5A66BD19}" destId="{E009468D-A1F8-4371-A65A-D9408AB9B9FD}" srcOrd="10" destOrd="0" presId="urn:microsoft.com/office/officeart/2005/8/layout/radial6"/>
    <dgm:cxn modelId="{49E54AA1-F797-4870-8EF8-1D4A15C5A9B9}" type="presParOf" srcId="{013F2880-D4CA-43FC-9C66-A0BA5A66BD19}" destId="{AB056718-3FAA-4253-9327-BDBADF8AC05D}" srcOrd="11" destOrd="0" presId="urn:microsoft.com/office/officeart/2005/8/layout/radial6"/>
    <dgm:cxn modelId="{8978F22B-E16D-4358-8DEC-0BB7C197EB89}" type="presParOf" srcId="{013F2880-D4CA-43FC-9C66-A0BA5A66BD19}" destId="{72BC8A00-BE25-43BB-AD0A-BB25653681E1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C8A00-BE25-43BB-AD0A-BB25653681E1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accent5">
            <a:shade val="90000"/>
            <a:hueOff val="349225"/>
            <a:satOff val="-5981"/>
            <a:lumOff val="2396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0D15C-E134-43A4-8155-852A975F64A5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accent5">
            <a:shade val="90000"/>
            <a:hueOff val="232817"/>
            <a:satOff val="-3987"/>
            <a:lumOff val="159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E4CFE-7315-4DA1-9FE7-8F7B31A3A1B7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accent5">
            <a:shade val="90000"/>
            <a:hueOff val="116408"/>
            <a:satOff val="-1994"/>
            <a:lumOff val="798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857B42-3BC9-470C-B440-7C690DF1AC6E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18A53-926B-4997-91FF-69057CB19E7B}">
      <dsp:nvSpPr>
        <dsp:cNvPr id="0" name=""/>
        <dsp:cNvSpPr/>
      </dsp:nvSpPr>
      <dsp:spPr>
        <a:xfrm>
          <a:off x="3104554" y="1749888"/>
          <a:ext cx="1918890" cy="1918890"/>
        </a:xfrm>
        <a:prstGeom prst="ellipse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객체지향</a:t>
          </a:r>
          <a:endParaRPr lang="en-US" altLang="ko-KR" sz="2000" kern="1200" dirty="0" smtClean="0"/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개발방법론</a:t>
          </a:r>
          <a:endParaRPr lang="ko-KR" altLang="en-US" sz="2000" kern="1200" dirty="0"/>
        </a:p>
      </dsp:txBody>
      <dsp:txXfrm>
        <a:off x="3385569" y="2030903"/>
        <a:ext cx="1356860" cy="1356860"/>
      </dsp:txXfrm>
    </dsp:sp>
    <dsp:sp modelId="{B891B5D1-6F12-4AE9-9E10-681768B80C54}">
      <dsp:nvSpPr>
        <dsp:cNvPr id="0" name=""/>
        <dsp:cNvSpPr/>
      </dsp:nvSpPr>
      <dsp:spPr>
        <a:xfrm>
          <a:off x="3392388" y="2458"/>
          <a:ext cx="1343223" cy="1343223"/>
        </a:xfrm>
        <a:prstGeom prst="ellipse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err="1" smtClean="0"/>
            <a:t>객체모델링</a:t>
          </a:r>
          <a:endParaRPr lang="en-US" altLang="ko-KR" sz="1400" kern="1200" dirty="0" smtClean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(</a:t>
          </a:r>
          <a:r>
            <a:rPr lang="ko-KR" altLang="en-US" sz="1400" kern="1200" dirty="0" smtClean="0"/>
            <a:t>정보</a:t>
          </a:r>
          <a:r>
            <a:rPr lang="en-US" altLang="ko-KR" sz="1400" kern="1200" dirty="0" smtClean="0"/>
            <a:t>)</a:t>
          </a:r>
          <a:endParaRPr lang="ko-KR" altLang="en-US" sz="1400" kern="1200" dirty="0"/>
        </a:p>
      </dsp:txBody>
      <dsp:txXfrm>
        <a:off x="3589098" y="199168"/>
        <a:ext cx="949803" cy="949803"/>
      </dsp:txXfrm>
    </dsp:sp>
    <dsp:sp modelId="{54421BA1-23DD-4AC2-9D5E-357A72785D8D}">
      <dsp:nvSpPr>
        <dsp:cNvPr id="0" name=""/>
        <dsp:cNvSpPr/>
      </dsp:nvSpPr>
      <dsp:spPr>
        <a:xfrm>
          <a:off x="5427651" y="2037721"/>
          <a:ext cx="1343223" cy="1343223"/>
        </a:xfrm>
        <a:prstGeom prst="ellipse">
          <a:avLst/>
        </a:prstGeom>
        <a:solidFill>
          <a:schemeClr val="accent5">
            <a:shade val="80000"/>
            <a:hueOff val="116428"/>
            <a:satOff val="-2085"/>
            <a:lumOff val="8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err="1" smtClean="0"/>
            <a:t>동적모델링</a:t>
          </a:r>
          <a:endParaRPr lang="ko-KR" altLang="en-US" sz="1400" kern="1200" dirty="0"/>
        </a:p>
      </dsp:txBody>
      <dsp:txXfrm>
        <a:off x="5624361" y="2234431"/>
        <a:ext cx="949803" cy="949803"/>
      </dsp:txXfrm>
    </dsp:sp>
    <dsp:sp modelId="{4558F4B8-949D-4FB0-82DC-390C78A6DB20}">
      <dsp:nvSpPr>
        <dsp:cNvPr id="0" name=""/>
        <dsp:cNvSpPr/>
      </dsp:nvSpPr>
      <dsp:spPr>
        <a:xfrm>
          <a:off x="3392388" y="4072985"/>
          <a:ext cx="1343223" cy="1343223"/>
        </a:xfrm>
        <a:prstGeom prst="ellipse">
          <a:avLst/>
        </a:prstGeom>
        <a:solidFill>
          <a:schemeClr val="accent5">
            <a:shade val="80000"/>
            <a:hueOff val="232855"/>
            <a:satOff val="-4171"/>
            <a:lumOff val="17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err="1" smtClean="0"/>
            <a:t>기능모델링</a:t>
          </a:r>
          <a:endParaRPr lang="ko-KR" altLang="en-US" sz="1400" kern="1200" dirty="0"/>
        </a:p>
      </dsp:txBody>
      <dsp:txXfrm>
        <a:off x="3589098" y="4269695"/>
        <a:ext cx="949803" cy="949803"/>
      </dsp:txXfrm>
    </dsp:sp>
    <dsp:sp modelId="{E009468D-A1F8-4371-A65A-D9408AB9B9FD}">
      <dsp:nvSpPr>
        <dsp:cNvPr id="0" name=""/>
        <dsp:cNvSpPr/>
      </dsp:nvSpPr>
      <dsp:spPr>
        <a:xfrm>
          <a:off x="1357124" y="2037721"/>
          <a:ext cx="1343223" cy="1343223"/>
        </a:xfrm>
        <a:prstGeom prst="ellipse">
          <a:avLst/>
        </a:prstGeom>
        <a:solidFill>
          <a:schemeClr val="accent5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객체지향</a:t>
          </a:r>
          <a:endParaRPr lang="en-US" altLang="ko-KR" sz="1400" kern="1200" dirty="0" smtClean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분석기법</a:t>
          </a:r>
          <a:endParaRPr lang="ko-KR" altLang="en-US" sz="1400" kern="1200" dirty="0"/>
        </a:p>
      </dsp:txBody>
      <dsp:txXfrm>
        <a:off x="1553834" y="2234431"/>
        <a:ext cx="949803" cy="949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46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36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63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07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09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88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35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87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12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82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18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07FC4-6931-4A27-8ED9-EEAA024EFE02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EDF6-66E1-48DF-ADD2-0B0B22547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95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3" y="1810425"/>
            <a:ext cx="1919381" cy="189356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49" y="2799145"/>
            <a:ext cx="2441053" cy="1492471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6059978" y="332509"/>
            <a:ext cx="4158213" cy="62844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3"/>
          <a:stretch>
            <a:fillRect/>
          </a:stretch>
        </p:blipFill>
        <p:spPr bwMode="auto">
          <a:xfrm>
            <a:off x="3728450" y="58898"/>
            <a:ext cx="2055750" cy="98429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덧셈 기호 6"/>
          <p:cNvSpPr/>
          <p:nvPr/>
        </p:nvSpPr>
        <p:spPr>
          <a:xfrm>
            <a:off x="5668754" y="501657"/>
            <a:ext cx="3438225" cy="3546840"/>
          </a:xfrm>
          <a:prstGeom prst="mathPlus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3283024833"/>
              </p:ext>
            </p:extLst>
          </p:nvPr>
        </p:nvGraphicFramePr>
        <p:xfrm>
          <a:off x="2090191" y="91917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96656" y="4696131"/>
            <a:ext cx="3997092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요구사항변경</a:t>
            </a:r>
            <a:r>
              <a:rPr lang="en-US" altLang="ko-KR" dirty="0" smtClean="0"/>
              <a:t>,</a:t>
            </a:r>
            <a:r>
              <a:rPr lang="ko-KR" altLang="en-US" dirty="0" smtClean="0"/>
              <a:t>유연성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확장성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적응력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85365" y="2488843"/>
            <a:ext cx="3211135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클래스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: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+</a:t>
            </a:r>
            <a:r>
              <a:rPr lang="ko-KR" altLang="en-US" dirty="0" smtClean="0"/>
              <a:t>동작</a:t>
            </a:r>
            <a:r>
              <a:rPr lang="en-US" altLang="ko-KR" dirty="0" smtClean="0"/>
              <a:t>), </a:t>
            </a:r>
            <a:r>
              <a:rPr lang="ko-KR" altLang="en-US" dirty="0" smtClean="0"/>
              <a:t>관계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41604" y="4567688"/>
            <a:ext cx="4650632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시제품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원형 및 나선형 패러다임 적용 가능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8819" y="2288522"/>
            <a:ext cx="3332964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중심 설계 방법론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47215" y="0"/>
            <a:ext cx="4344785" cy="182934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Aft>
                <a:spcPct val="25000"/>
              </a:spcAft>
              <a:buFont typeface="Wingdings" panose="05000000000000000000" pitchFamily="2" charset="2"/>
              <a:buChar char="§"/>
            </a:pPr>
            <a:r>
              <a:rPr lang="ko-KR" altLang="en-US" sz="1050" dirty="0"/>
              <a:t>객체</a:t>
            </a:r>
            <a:r>
              <a:rPr lang="en-US" altLang="ko-KR" sz="1050" dirty="0"/>
              <a:t>(Object)</a:t>
            </a:r>
          </a:p>
          <a:p>
            <a:pPr>
              <a:lnSpc>
                <a:spcPct val="85000"/>
              </a:lnSpc>
              <a:spcAft>
                <a:spcPct val="25000"/>
              </a:spcAft>
              <a:buFont typeface="Wingdings" panose="05000000000000000000" pitchFamily="2" charset="2"/>
              <a:buChar char="§"/>
            </a:pPr>
            <a:r>
              <a:rPr lang="ko-KR" altLang="en-US" sz="1050" dirty="0"/>
              <a:t>클래스</a:t>
            </a:r>
            <a:r>
              <a:rPr lang="en-US" altLang="ko-KR" sz="1050" dirty="0"/>
              <a:t>(Class)</a:t>
            </a:r>
          </a:p>
          <a:p>
            <a:pPr>
              <a:lnSpc>
                <a:spcPct val="85000"/>
              </a:lnSpc>
              <a:spcAft>
                <a:spcPct val="25000"/>
              </a:spcAft>
              <a:buFont typeface="Wingdings" panose="05000000000000000000" pitchFamily="2" charset="2"/>
              <a:buChar char="§"/>
            </a:pPr>
            <a:r>
              <a:rPr lang="ko-KR" altLang="en-US" sz="1050" dirty="0"/>
              <a:t>속성</a:t>
            </a:r>
            <a:r>
              <a:rPr lang="en-US" altLang="ko-KR" sz="1050" dirty="0"/>
              <a:t>(Attribute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에 초점</a:t>
            </a:r>
            <a:endParaRPr lang="en-US" altLang="ko-KR" sz="1050" dirty="0"/>
          </a:p>
          <a:p>
            <a:pPr>
              <a:lnSpc>
                <a:spcPct val="85000"/>
              </a:lnSpc>
              <a:spcAft>
                <a:spcPct val="25000"/>
              </a:spcAft>
              <a:buFont typeface="Wingdings" panose="05000000000000000000" pitchFamily="2" charset="2"/>
              <a:buChar char="§"/>
            </a:pPr>
            <a:r>
              <a:rPr lang="ko-KR" altLang="en-US" sz="1050" dirty="0"/>
              <a:t>동작</a:t>
            </a:r>
            <a:r>
              <a:rPr lang="en-US" altLang="ko-KR" sz="1050" dirty="0"/>
              <a:t>(Operation)</a:t>
            </a:r>
          </a:p>
          <a:p>
            <a:pPr>
              <a:lnSpc>
                <a:spcPct val="85000"/>
              </a:lnSpc>
              <a:spcAft>
                <a:spcPct val="25000"/>
              </a:spcAft>
              <a:buFont typeface="Wingdings" panose="05000000000000000000" pitchFamily="2" charset="2"/>
              <a:buChar char="§"/>
            </a:pPr>
            <a:r>
              <a:rPr lang="ko-KR" altLang="en-US" sz="1050" dirty="0"/>
              <a:t>일반화</a:t>
            </a:r>
            <a:r>
              <a:rPr lang="en-US" altLang="ko-KR" sz="1050" dirty="0"/>
              <a:t>(Generalization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와 특수화</a:t>
            </a:r>
            <a:r>
              <a:rPr lang="en-US" altLang="ko-KR" sz="1050" dirty="0"/>
              <a:t>(Specialization)</a:t>
            </a:r>
          </a:p>
          <a:p>
            <a:pPr>
              <a:lnSpc>
                <a:spcPct val="85000"/>
              </a:lnSpc>
              <a:spcAft>
                <a:spcPct val="25000"/>
              </a:spcAft>
              <a:buFont typeface="Wingdings" panose="05000000000000000000" pitchFamily="2" charset="2"/>
              <a:buChar char="§"/>
            </a:pPr>
            <a:r>
              <a:rPr lang="ko-KR" altLang="en-US" sz="1050" dirty="0" err="1" smtClean="0"/>
              <a:t>상위클래스</a:t>
            </a:r>
            <a:r>
              <a:rPr lang="en-US" altLang="ko-KR" sz="1050" dirty="0"/>
              <a:t>(Superclass)</a:t>
            </a:r>
          </a:p>
          <a:p>
            <a:pPr>
              <a:lnSpc>
                <a:spcPct val="85000"/>
              </a:lnSpc>
              <a:spcAft>
                <a:spcPct val="25000"/>
              </a:spcAft>
              <a:buFont typeface="Wingdings" panose="05000000000000000000" pitchFamily="2" charset="2"/>
              <a:buChar char="§"/>
            </a:pPr>
            <a:r>
              <a:rPr lang="ko-KR" altLang="en-US" sz="1050" dirty="0" err="1"/>
              <a:t>하위클래스</a:t>
            </a:r>
            <a:r>
              <a:rPr lang="en-US" altLang="ko-KR" sz="1050" dirty="0"/>
              <a:t>(Subclass)</a:t>
            </a:r>
          </a:p>
          <a:p>
            <a:pPr>
              <a:lnSpc>
                <a:spcPct val="85000"/>
              </a:lnSpc>
              <a:spcAft>
                <a:spcPct val="25000"/>
              </a:spcAft>
              <a:buFont typeface="Wingdings" panose="05000000000000000000" pitchFamily="2" charset="2"/>
              <a:buChar char="§"/>
            </a:pPr>
            <a:r>
              <a:rPr lang="ko-KR" altLang="en-US" sz="1050" dirty="0"/>
              <a:t>상속</a:t>
            </a:r>
            <a:r>
              <a:rPr lang="en-US" altLang="ko-KR" sz="1050" dirty="0"/>
              <a:t>(Inheritance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과 </a:t>
            </a:r>
            <a:r>
              <a:rPr lang="ko-KR" altLang="en-US" sz="1050" dirty="0" err="1" smtClean="0"/>
              <a:t>다중상속</a:t>
            </a:r>
            <a:r>
              <a:rPr lang="en-US" altLang="ko-KR" sz="1050" dirty="0" smtClean="0"/>
              <a:t>: </a:t>
            </a:r>
            <a:r>
              <a:rPr lang="ko-KR" altLang="en-US" sz="1050" dirty="0" smtClean="0"/>
              <a:t>요구사항명세서와 </a:t>
            </a:r>
            <a:r>
              <a:rPr lang="ko-KR" altLang="en-US" sz="1050" dirty="0" err="1" smtClean="0"/>
              <a:t>자료사전에</a:t>
            </a:r>
            <a:r>
              <a:rPr lang="ko-KR" altLang="en-US" sz="1050" dirty="0" smtClean="0"/>
              <a:t> </a:t>
            </a:r>
            <a:r>
              <a:rPr lang="ko-KR" altLang="en-US" sz="1050" dirty="0" smtClean="0"/>
              <a:t>기록</a:t>
            </a:r>
            <a:endParaRPr lang="en-US" altLang="ko-KR" sz="1050" dirty="0" smtClean="0"/>
          </a:p>
          <a:p>
            <a:pPr>
              <a:lnSpc>
                <a:spcPct val="85000"/>
              </a:lnSpc>
              <a:spcAft>
                <a:spcPct val="25000"/>
              </a:spcAft>
              <a:buFont typeface="Wingdings" panose="05000000000000000000" pitchFamily="2" charset="2"/>
              <a:buChar char="§"/>
            </a:pPr>
            <a:r>
              <a:rPr lang="ko-KR" altLang="en-US" sz="1050" dirty="0"/>
              <a:t>집단화</a:t>
            </a:r>
            <a:r>
              <a:rPr lang="en-US" altLang="ko-KR" sz="1050" dirty="0"/>
              <a:t>(Aggregation) : </a:t>
            </a:r>
            <a:r>
              <a:rPr lang="ko-KR" altLang="en-US" sz="1050" dirty="0"/>
              <a:t>여러 부속이 모여 하나의 객체가 </a:t>
            </a:r>
            <a:r>
              <a:rPr lang="ko-KR" altLang="en-US" sz="1050" dirty="0" smtClean="0"/>
              <a:t>됨</a:t>
            </a:r>
            <a:endParaRPr lang="en-US" altLang="ko-KR" sz="1050" dirty="0"/>
          </a:p>
          <a:p>
            <a:pPr>
              <a:lnSpc>
                <a:spcPct val="85000"/>
              </a:lnSpc>
              <a:spcAft>
                <a:spcPct val="25000"/>
              </a:spcAft>
              <a:buFont typeface="Wingdings" panose="05000000000000000000" pitchFamily="2" charset="2"/>
              <a:buChar char="§"/>
            </a:pPr>
            <a:r>
              <a:rPr lang="ko-KR" altLang="en-US" sz="1050" dirty="0"/>
              <a:t>재사용</a:t>
            </a:r>
            <a:r>
              <a:rPr lang="en-US" altLang="ko-KR" sz="1050" dirty="0"/>
              <a:t>(Reuse</a:t>
            </a:r>
            <a:r>
              <a:rPr lang="en-US" altLang="ko-KR" sz="1050" dirty="0" smtClean="0"/>
              <a:t>) : </a:t>
            </a:r>
            <a:r>
              <a:rPr lang="ko-KR" altLang="en-US" sz="1050" dirty="0" smtClean="0"/>
              <a:t>데이터의 무결성 향상</a:t>
            </a:r>
            <a:endParaRPr lang="ko-KR" altLang="en-US" sz="1050" dirty="0"/>
          </a:p>
        </p:txBody>
      </p:sp>
      <p:pic>
        <p:nvPicPr>
          <p:cNvPr id="9" name="그림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1" y="48162"/>
            <a:ext cx="3547548" cy="186322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81884" y="1818099"/>
            <a:ext cx="136287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클래스 다이어그램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3979510" y="1062877"/>
            <a:ext cx="155363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매핑 및 참여제약조건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8579955" y="3706456"/>
            <a:ext cx="3523378" cy="58516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Aft>
                <a:spcPct val="25000"/>
              </a:spcAft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시간의 흐름에 따른 </a:t>
            </a:r>
            <a:r>
              <a:rPr lang="ko-KR" altLang="en-US" sz="1050" dirty="0" err="1" smtClean="0"/>
              <a:t>제어흐름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상호작용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 동작의 순서</a:t>
            </a:r>
            <a:endParaRPr lang="en-US" altLang="ko-KR" sz="1050" dirty="0" smtClean="0"/>
          </a:p>
          <a:p>
            <a:pPr>
              <a:lnSpc>
                <a:spcPct val="85000"/>
              </a:lnSpc>
              <a:spcAft>
                <a:spcPct val="25000"/>
              </a:spcAft>
              <a:buFont typeface="Wingdings" panose="05000000000000000000" pitchFamily="2" charset="2"/>
              <a:buChar char="§"/>
            </a:pPr>
            <a:r>
              <a:rPr lang="ko-KR" altLang="en-US" sz="1050" dirty="0" err="1" smtClean="0"/>
              <a:t>중요개념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: </a:t>
            </a:r>
            <a:r>
              <a:rPr lang="ko-KR" altLang="en-US" sz="1050" dirty="0" smtClean="0"/>
              <a:t>상태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사건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동작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역할 등</a:t>
            </a:r>
            <a:endParaRPr lang="en-US" altLang="ko-KR" sz="1050" dirty="0" smtClean="0"/>
          </a:p>
          <a:p>
            <a:pPr>
              <a:lnSpc>
                <a:spcPct val="85000"/>
              </a:lnSpc>
              <a:spcAft>
                <a:spcPct val="25000"/>
              </a:spcAft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시나리오</a:t>
            </a:r>
            <a:r>
              <a:rPr lang="en-US" altLang="ko-KR" sz="1050" dirty="0" smtClean="0"/>
              <a:t>-&gt;</a:t>
            </a:r>
            <a:r>
              <a:rPr lang="ko-KR" altLang="en-US" sz="1050" dirty="0" err="1" smtClean="0"/>
              <a:t>사건추적도</a:t>
            </a:r>
            <a:r>
              <a:rPr lang="en-US" altLang="ko-KR" sz="1050" dirty="0" smtClean="0"/>
              <a:t>-&gt;</a:t>
            </a:r>
            <a:r>
              <a:rPr lang="ko-KR" altLang="en-US" sz="1050" dirty="0" err="1" smtClean="0"/>
              <a:t>상태변화도</a:t>
            </a:r>
            <a:endParaRPr lang="ko-KR" alt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6641604" y="5590178"/>
            <a:ext cx="2352769" cy="40741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Aft>
                <a:spcPct val="25000"/>
              </a:spcAft>
              <a:buFont typeface="Wingdings" panose="05000000000000000000" pitchFamily="2" charset="2"/>
              <a:buChar char="§"/>
            </a:pPr>
            <a:r>
              <a:rPr lang="ko-KR" altLang="en-US" sz="1050" dirty="0" err="1" smtClean="0"/>
              <a:t>자료흐름도</a:t>
            </a:r>
            <a:r>
              <a:rPr lang="en-US" altLang="ko-KR" sz="1050" dirty="0" smtClean="0"/>
              <a:t>(DFD)</a:t>
            </a:r>
          </a:p>
          <a:p>
            <a:pPr>
              <a:lnSpc>
                <a:spcPct val="85000"/>
              </a:lnSpc>
              <a:spcAft>
                <a:spcPct val="25000"/>
              </a:spcAft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입력프로세스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출력프로세스</a:t>
            </a:r>
            <a:endParaRPr lang="ko-KR" alt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2576813" y="4024264"/>
            <a:ext cx="1812767" cy="58516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Aft>
                <a:spcPct val="25000"/>
              </a:spcAft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세가지 모델의 </a:t>
            </a:r>
            <a:r>
              <a:rPr lang="ko-KR" altLang="en-US" sz="1050" dirty="0" smtClean="0"/>
              <a:t>통합</a:t>
            </a:r>
            <a:endParaRPr lang="en-US" altLang="ko-KR" sz="1050" dirty="0" smtClean="0"/>
          </a:p>
          <a:p>
            <a:pPr>
              <a:lnSpc>
                <a:spcPct val="85000"/>
              </a:lnSpc>
              <a:spcAft>
                <a:spcPct val="25000"/>
              </a:spcAft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상향식 접근법</a:t>
            </a:r>
            <a:endParaRPr lang="en-US" altLang="ko-KR" sz="1050" dirty="0" smtClean="0"/>
          </a:p>
          <a:p>
            <a:pPr>
              <a:lnSpc>
                <a:spcPct val="85000"/>
              </a:lnSpc>
              <a:spcAft>
                <a:spcPct val="25000"/>
              </a:spcAft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클래스와 오퍼레이션</a:t>
            </a:r>
            <a:endParaRPr lang="ko-KR" altLang="en-US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221954" y="5313057"/>
            <a:ext cx="4535816" cy="13849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소프트웨어공학의 목적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고품질의 </a:t>
            </a:r>
            <a:r>
              <a:rPr lang="ko-KR" altLang="en-US" sz="1400" dirty="0" smtClean="0"/>
              <a:t>소프트웨어</a:t>
            </a:r>
            <a:endParaRPr lang="en-US" altLang="ko-KR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응용분야의 </a:t>
            </a:r>
            <a:r>
              <a:rPr lang="ko-KR" altLang="en-US" sz="1400" dirty="0" smtClean="0"/>
              <a:t>관점</a:t>
            </a:r>
            <a:r>
              <a:rPr lang="en-US" altLang="ko-KR" sz="1400" dirty="0" smtClean="0"/>
              <a:t>-&gt;</a:t>
            </a:r>
            <a:r>
              <a:rPr lang="ko-KR" altLang="en-US" sz="1400" dirty="0" smtClean="0"/>
              <a:t>컴퓨터 관점</a:t>
            </a:r>
            <a:endParaRPr lang="en-US" altLang="ko-KR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사용자 관점</a:t>
            </a:r>
            <a:r>
              <a:rPr lang="en-US" altLang="ko-KR" sz="1400" dirty="0" smtClean="0"/>
              <a:t>-&gt;</a:t>
            </a:r>
            <a:r>
              <a:rPr lang="ko-KR" altLang="en-US" sz="1400" dirty="0" smtClean="0"/>
              <a:t>개발자 관점으로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/>
              <a:t>분석과 </a:t>
            </a:r>
            <a:r>
              <a:rPr lang="ko-KR" altLang="en-US" sz="1400" dirty="0" smtClean="0"/>
              <a:t>설계에 큰 차이점 없어 </a:t>
            </a:r>
            <a:r>
              <a:rPr lang="ko-KR" altLang="en-US" sz="1400" dirty="0"/>
              <a:t>시스템 개발에 </a:t>
            </a:r>
            <a:r>
              <a:rPr lang="ko-KR" altLang="en-US" sz="1400" dirty="0" smtClean="0"/>
              <a:t>용이</a:t>
            </a:r>
            <a:endParaRPr lang="en-US" altLang="ko-KR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통신분야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의료진단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일기예보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명령제어분야 </a:t>
            </a:r>
            <a:r>
              <a:rPr lang="ko-KR" altLang="en-US" sz="1400" dirty="0" smtClean="0"/>
              <a:t>등</a:t>
            </a:r>
            <a:endParaRPr lang="en-US" altLang="ko-KR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성능과 많은 계산을 요하는 시스템에는 부적합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162959" y="5221982"/>
            <a:ext cx="4649852" cy="158797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055020" y="1811522"/>
            <a:ext cx="1364039" cy="25704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41283" y="141139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속성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1283" y="166138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동작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71328" y="110995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클래스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966920" y="6337845"/>
            <a:ext cx="27077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통합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객체지향설계단계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6566" y="4268801"/>
            <a:ext cx="15792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>
                <a:solidFill>
                  <a:srgbClr val="FF0000"/>
                </a:solidFill>
              </a:rPr>
              <a:t>계좌클래스</a:t>
            </a:r>
            <a:r>
              <a:rPr lang="ko-KR" altLang="en-US" sz="1050" dirty="0" smtClean="0">
                <a:solidFill>
                  <a:srgbClr val="FF0000"/>
                </a:solidFill>
              </a:rPr>
              <a:t> 오퍼레이션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47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193</Words>
  <Application>Microsoft Office PowerPoint</Application>
  <PresentationFormat>와이드스크린</PresentationFormat>
  <Paragraphs>43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hallym</dc:creator>
  <cp:lastModifiedBy>hallym</cp:lastModifiedBy>
  <cp:revision>247</cp:revision>
  <dcterms:created xsi:type="dcterms:W3CDTF">2020-04-14T07:40:00Z</dcterms:created>
  <dcterms:modified xsi:type="dcterms:W3CDTF">2020-05-22T04:59:31Z</dcterms:modified>
</cp:coreProperties>
</file>