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45397" autoAdjust="0"/>
  </p:normalViewPr>
  <p:slideViewPr>
    <p:cSldViewPr snapToGrid="0">
      <p:cViewPr>
        <p:scale>
          <a:sx n="150" d="100"/>
          <a:sy n="150" d="100"/>
        </p:scale>
        <p:origin x="7662" y="51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4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29D17-4C4F-453B-80A4-EF7CCCDED476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D555EBB-9B9E-439F-9819-2F048BB06DBB}">
      <dgm:prSet phldrT="[텍스트]" custT="1"/>
      <dgm:spPr/>
      <dgm:t>
        <a:bodyPr/>
        <a:lstStyle/>
        <a:p>
          <a:pPr latinLnBrk="1"/>
          <a:r>
            <a:rPr lang="ko-KR" altLang="en-US" sz="20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소프트웨어</a:t>
          </a:r>
          <a:endParaRPr lang="en-US" altLang="ko-KR" sz="2000" b="1" cap="none" spc="50" dirty="0" smtClean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  <a:p>
          <a:pPr latinLnBrk="1"/>
          <a:r>
            <a:rPr lang="ko-KR" altLang="en-US" sz="20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설계</a:t>
          </a:r>
          <a:endParaRPr lang="ko-KR" altLang="en-US" sz="20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8C7C5664-3567-4481-960B-50D1B72F3F6B}" type="parTrans" cxnId="{7ED55F25-0BC6-43C1-85EB-A43F72A6A939}">
      <dgm:prSet/>
      <dgm:spPr/>
      <dgm:t>
        <a:bodyPr/>
        <a:lstStyle/>
        <a:p>
          <a:pPr latinLnBrk="1"/>
          <a:endParaRPr lang="ko-KR" altLang="en-US"/>
        </a:p>
      </dgm:t>
    </dgm:pt>
    <dgm:pt modelId="{2F08495D-9ABC-43FD-A163-2363964040A5}" type="sibTrans" cxnId="{7ED55F25-0BC6-43C1-85EB-A43F72A6A939}">
      <dgm:prSet/>
      <dgm:spPr/>
      <dgm:t>
        <a:bodyPr/>
        <a:lstStyle/>
        <a:p>
          <a:pPr latinLnBrk="1"/>
          <a:endParaRPr lang="ko-KR" altLang="en-US"/>
        </a:p>
      </dgm:t>
    </dgm:pt>
    <dgm:pt modelId="{8B00A8FF-E455-4301-9725-92C405B33B6F}">
      <dgm:prSet phldrT="[텍스트]" custT="1"/>
      <dgm:spPr/>
      <dgm:t>
        <a:bodyPr/>
        <a:lstStyle/>
        <a:p>
          <a:pPr algn="l" latinLnBrk="1"/>
          <a:endParaRPr lang="en-US" altLang="ko-KR" sz="1100" dirty="0" smtClean="0"/>
        </a:p>
        <a:p>
          <a:pPr algn="l" latinLnBrk="1"/>
          <a:r>
            <a:rPr lang="ko-KR" altLang="en-US" sz="1600" u="sng" dirty="0" smtClean="0"/>
            <a:t>관리적 측면</a:t>
          </a:r>
          <a:endParaRPr lang="en-US" altLang="ko-KR" sz="1600" u="sng" dirty="0" smtClean="0"/>
        </a:p>
        <a:p>
          <a:pPr algn="l" latinLnBrk="1"/>
          <a:r>
            <a:rPr lang="en-US" altLang="ko-KR" sz="1100" dirty="0" smtClean="0"/>
            <a:t>1. </a:t>
          </a:r>
          <a:r>
            <a:rPr lang="ko-KR" altLang="en-US" sz="1100" dirty="0" smtClean="0"/>
            <a:t>기본설계</a:t>
          </a:r>
          <a:r>
            <a:rPr lang="en-US" altLang="ko-KR" sz="1100" dirty="0" smtClean="0"/>
            <a:t>(</a:t>
          </a:r>
          <a:r>
            <a:rPr lang="ko-KR" altLang="en-US" sz="1100" dirty="0" err="1" smtClean="0"/>
            <a:t>상위설계</a:t>
          </a:r>
          <a:r>
            <a:rPr lang="en-US" altLang="ko-KR" sz="1100" dirty="0" smtClean="0"/>
            <a:t>) </a:t>
          </a:r>
        </a:p>
        <a:p>
          <a:pPr algn="l" latinLnBrk="1"/>
          <a:r>
            <a:rPr lang="en-US" altLang="ko-KR" sz="1100" dirty="0" smtClean="0"/>
            <a:t>   - </a:t>
          </a:r>
          <a:r>
            <a:rPr lang="ko-KR" altLang="en-US" sz="1100" dirty="0" smtClean="0"/>
            <a:t>시스템 구조</a:t>
          </a:r>
          <a:r>
            <a:rPr lang="en-US" altLang="ko-KR" sz="1100" dirty="0" smtClean="0"/>
            <a:t>, </a:t>
          </a:r>
          <a:r>
            <a:rPr lang="ko-KR" altLang="en-US" sz="1100" dirty="0" smtClean="0"/>
            <a:t>데이터</a:t>
          </a:r>
          <a:r>
            <a:rPr lang="en-US" altLang="ko-KR" sz="1100" dirty="0" smtClean="0"/>
            <a:t>, </a:t>
          </a:r>
          <a:r>
            <a:rPr lang="ko-KR" altLang="en-US" sz="1100" dirty="0" smtClean="0"/>
            <a:t>사용자인터페이스정의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 2. </a:t>
          </a:r>
          <a:r>
            <a:rPr lang="ko-KR" altLang="en-US" sz="1100" dirty="0" smtClean="0"/>
            <a:t>상세설계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   - </a:t>
          </a:r>
          <a:r>
            <a:rPr lang="ko-KR" altLang="en-US" sz="1100" dirty="0" smtClean="0"/>
            <a:t>구체적 알고리즘</a:t>
          </a:r>
          <a:r>
            <a:rPr lang="en-US" altLang="ko-KR" sz="1100" dirty="0" smtClean="0"/>
            <a:t>, </a:t>
          </a:r>
          <a:r>
            <a:rPr lang="ko-KR" altLang="en-US" sz="1100" dirty="0" smtClean="0"/>
            <a:t>각 개발자가 분담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   - </a:t>
          </a:r>
          <a:r>
            <a:rPr lang="ko-KR" altLang="en-US" sz="1100" dirty="0" smtClean="0"/>
            <a:t>추상화의 수준을 낮춤</a:t>
          </a:r>
          <a:endParaRPr lang="ko-KR" altLang="en-US" sz="1100" dirty="0"/>
        </a:p>
      </dgm:t>
    </dgm:pt>
    <dgm:pt modelId="{0F7A1CDE-E1D5-41D0-8A02-3C0E02A9F2BD}" type="parTrans" cxnId="{8CE7DECC-D101-4AAD-BC33-935FB5CE7B5E}">
      <dgm:prSet/>
      <dgm:spPr/>
      <dgm:t>
        <a:bodyPr/>
        <a:lstStyle/>
        <a:p>
          <a:pPr latinLnBrk="1"/>
          <a:endParaRPr lang="ko-KR" altLang="en-US"/>
        </a:p>
      </dgm:t>
    </dgm:pt>
    <dgm:pt modelId="{19C6CC98-167D-4003-A62F-7D7D15D1472E}" type="sibTrans" cxnId="{8CE7DECC-D101-4AAD-BC33-935FB5CE7B5E}">
      <dgm:prSet/>
      <dgm:spPr/>
      <dgm:t>
        <a:bodyPr/>
        <a:lstStyle/>
        <a:p>
          <a:pPr latinLnBrk="1"/>
          <a:endParaRPr lang="ko-KR" altLang="en-US"/>
        </a:p>
      </dgm:t>
    </dgm:pt>
    <dgm:pt modelId="{7CBA2FA2-7F7F-458C-AE2E-729EEA8374AA}">
      <dgm:prSet phldrT="[텍스트]" custT="1"/>
      <dgm:spPr/>
      <dgm:t>
        <a:bodyPr/>
        <a:lstStyle/>
        <a:p>
          <a:pPr algn="l" latinLnBrk="1"/>
          <a:endParaRPr lang="en-US" altLang="ko-KR" sz="1600" dirty="0" smtClean="0">
            <a:latin typeface="+mn-ea"/>
            <a:ea typeface="+mn-ea"/>
          </a:endParaRPr>
        </a:p>
        <a:p>
          <a:pPr algn="l" latinLnBrk="1"/>
          <a:r>
            <a:rPr lang="ko-KR" altLang="en-US" sz="1600" u="sng" dirty="0" smtClean="0">
              <a:latin typeface="+mn-ea"/>
              <a:ea typeface="+mn-ea"/>
            </a:rPr>
            <a:t>설계 가이드라인 및 </a:t>
          </a:r>
          <a:r>
            <a:rPr lang="ko-KR" altLang="en-US" sz="1600" u="sng" dirty="0" smtClean="0">
              <a:solidFill>
                <a:srgbClr val="FFFF00"/>
              </a:solidFill>
              <a:latin typeface="+mn-ea"/>
              <a:ea typeface="+mn-ea"/>
            </a:rPr>
            <a:t>고려사항</a:t>
          </a:r>
          <a:endParaRPr lang="en-US" altLang="ko-KR" sz="1600" u="sng" dirty="0" smtClean="0">
            <a:solidFill>
              <a:srgbClr val="FFFF00"/>
            </a:solidFill>
            <a:latin typeface="+mn-ea"/>
            <a:ea typeface="+mn-ea"/>
          </a:endParaRPr>
        </a:p>
        <a:p>
          <a:pPr algn="l" latinLnBrk="1"/>
          <a:r>
            <a:rPr lang="en-US" altLang="ko-KR" sz="1000" dirty="0" smtClean="0"/>
            <a:t>1. </a:t>
          </a:r>
          <a:r>
            <a:rPr lang="ko-KR" altLang="en-US" sz="1000" dirty="0" smtClean="0"/>
            <a:t>수행 시간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기억장치</a:t>
          </a:r>
          <a:r>
            <a:rPr lang="en-US" altLang="ko-KR" sz="1000" dirty="0" smtClean="0"/>
            <a:t>,</a:t>
          </a:r>
          <a:r>
            <a:rPr lang="ko-KR" altLang="en-US" sz="1000" dirty="0" smtClean="0"/>
            <a:t> 비용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자원의 최소화</a:t>
          </a:r>
          <a:endParaRPr lang="en-US" altLang="ko-KR" sz="1000" dirty="0" smtClean="0"/>
        </a:p>
        <a:p>
          <a:pPr algn="l" latinLnBrk="1"/>
          <a:r>
            <a:rPr lang="en-US" altLang="ko-KR" sz="1000" dirty="0" smtClean="0"/>
            <a:t>2. </a:t>
          </a:r>
          <a:r>
            <a:rPr lang="ko-KR" altLang="en-US" sz="1050" b="1" dirty="0" smtClean="0">
              <a:solidFill>
                <a:srgbClr val="FFFF00"/>
              </a:solidFill>
            </a:rPr>
            <a:t>단계적 정제</a:t>
          </a:r>
          <a:r>
            <a:rPr lang="ko-KR" altLang="en-US" sz="1000" dirty="0" smtClean="0"/>
            <a:t>과정을 통한 계층화와 </a:t>
          </a:r>
          <a:r>
            <a:rPr lang="ko-KR" altLang="en-US" sz="1050" b="1" dirty="0" smtClean="0">
              <a:solidFill>
                <a:srgbClr val="FFFF00"/>
              </a:solidFill>
            </a:rPr>
            <a:t>모듈화</a:t>
          </a:r>
          <a:r>
            <a:rPr lang="en-US" altLang="ko-KR" sz="1000" dirty="0" smtClean="0"/>
            <a:t>(</a:t>
          </a:r>
          <a:r>
            <a:rPr lang="ko-KR" altLang="en-US" sz="1000" dirty="0" smtClean="0"/>
            <a:t>복잡도 해결</a:t>
          </a:r>
          <a:r>
            <a:rPr lang="en-US" altLang="ko-KR" sz="1000" dirty="0" smtClean="0"/>
            <a:t>)</a:t>
          </a:r>
        </a:p>
        <a:p>
          <a:pPr algn="l" latinLnBrk="1"/>
          <a:r>
            <a:rPr lang="en-US" altLang="ko-KR" sz="1000" dirty="0" smtClean="0"/>
            <a:t>3. </a:t>
          </a:r>
          <a:r>
            <a:rPr lang="ko-KR" altLang="en-US" sz="1000" dirty="0" smtClean="0"/>
            <a:t>분할</a:t>
          </a:r>
          <a:r>
            <a:rPr lang="en-US" altLang="ko-KR" sz="1000" dirty="0" smtClean="0"/>
            <a:t>(</a:t>
          </a:r>
          <a:r>
            <a:rPr lang="ko-KR" altLang="en-US" sz="1000" dirty="0" smtClean="0"/>
            <a:t>분석가</a:t>
          </a:r>
          <a:r>
            <a:rPr lang="en-US" altLang="ko-KR" sz="1000" dirty="0" smtClean="0"/>
            <a:t>)</a:t>
          </a:r>
          <a:r>
            <a:rPr lang="ko-KR" altLang="en-US" sz="1000" dirty="0" smtClean="0"/>
            <a:t>과 구조화</a:t>
          </a:r>
          <a:r>
            <a:rPr lang="en-US" altLang="ko-KR" sz="1000" dirty="0" smtClean="0"/>
            <a:t>(</a:t>
          </a:r>
          <a:r>
            <a:rPr lang="ko-KR" altLang="en-US" sz="1000" dirty="0" smtClean="0"/>
            <a:t>설계자</a:t>
          </a:r>
          <a:r>
            <a:rPr lang="en-US" altLang="ko-KR" sz="1000" dirty="0" smtClean="0"/>
            <a:t>)</a:t>
          </a:r>
        </a:p>
        <a:p>
          <a:pPr algn="l" latinLnBrk="1"/>
          <a:r>
            <a:rPr lang="en-US" altLang="ko-KR" sz="1000" dirty="0" smtClean="0"/>
            <a:t>4. </a:t>
          </a:r>
          <a:r>
            <a:rPr lang="ko-KR" altLang="en-US" sz="1000" dirty="0" smtClean="0"/>
            <a:t>최소화된 인터페이스와 결합도</a:t>
          </a:r>
          <a:r>
            <a:rPr lang="en-US" altLang="ko-KR" sz="1000" dirty="0" smtClean="0"/>
            <a:t>(</a:t>
          </a:r>
          <a:r>
            <a:rPr lang="ko-KR" altLang="en-US" sz="1000" dirty="0" smtClean="0"/>
            <a:t>모듈의 기능적 독립성 증가</a:t>
          </a:r>
          <a:r>
            <a:rPr lang="en-US" altLang="ko-KR" sz="1000" dirty="0" smtClean="0"/>
            <a:t>)</a:t>
          </a:r>
        </a:p>
        <a:p>
          <a:pPr algn="l" latinLnBrk="1"/>
          <a:r>
            <a:rPr lang="en-US" altLang="ko-KR" sz="1000" dirty="0" smtClean="0"/>
            <a:t>5. </a:t>
          </a:r>
          <a:r>
            <a:rPr lang="ko-KR" altLang="en-US" sz="1000" dirty="0" smtClean="0"/>
            <a:t>높은 응집도</a:t>
          </a:r>
          <a:r>
            <a:rPr lang="en-US" altLang="ko-KR" sz="1000" dirty="0" smtClean="0"/>
            <a:t>(</a:t>
          </a:r>
          <a:r>
            <a:rPr lang="ko-KR" altLang="en-US" sz="1050" b="1" dirty="0" smtClean="0">
              <a:solidFill>
                <a:srgbClr val="FFFF00"/>
              </a:solidFill>
            </a:rPr>
            <a:t>정보 은닉</a:t>
          </a:r>
          <a:r>
            <a:rPr lang="ko-KR" altLang="en-US" sz="1000" dirty="0" smtClean="0"/>
            <a:t>과 캡슐화</a:t>
          </a:r>
          <a:r>
            <a:rPr lang="en-US" altLang="ko-KR" sz="1000" dirty="0" smtClean="0"/>
            <a:t>)</a:t>
          </a:r>
        </a:p>
        <a:p>
          <a:pPr algn="l" latinLnBrk="1"/>
          <a:r>
            <a:rPr lang="en-US" altLang="ko-KR" sz="1000" dirty="0" smtClean="0"/>
            <a:t>6. </a:t>
          </a:r>
          <a:r>
            <a:rPr lang="ko-KR" altLang="en-US" sz="1000" dirty="0" smtClean="0"/>
            <a:t>높은 추상화에서 낮은 </a:t>
          </a:r>
          <a:r>
            <a:rPr lang="ko-KR" altLang="en-US" sz="1050" b="1" dirty="0" smtClean="0">
              <a:solidFill>
                <a:srgbClr val="FFFF00"/>
              </a:solidFill>
            </a:rPr>
            <a:t>추상화</a:t>
          </a:r>
          <a:r>
            <a:rPr lang="ko-KR" altLang="en-US" sz="1000" dirty="0" smtClean="0"/>
            <a:t>로 엔지니어링</a:t>
          </a:r>
          <a:r>
            <a:rPr lang="en-US" altLang="ko-KR" sz="1000" dirty="0" smtClean="0"/>
            <a:t>(</a:t>
          </a:r>
          <a:r>
            <a:rPr lang="ko-KR" altLang="en-US" sz="1000" dirty="0" smtClean="0"/>
            <a:t>제어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과정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데이터</a:t>
          </a:r>
          <a:r>
            <a:rPr lang="en-US" altLang="ko-KR" sz="1000" dirty="0" smtClean="0"/>
            <a:t>)</a:t>
          </a:r>
        </a:p>
        <a:p>
          <a:pPr algn="l" latinLnBrk="1"/>
          <a:r>
            <a:rPr lang="en-US" altLang="ko-KR" sz="1000" dirty="0" smtClean="0"/>
            <a:t>                      7. </a:t>
          </a:r>
          <a:r>
            <a:rPr lang="ko-KR" altLang="en-US" sz="1050" b="1" dirty="0" smtClean="0">
              <a:solidFill>
                <a:srgbClr val="FFFF00"/>
              </a:solidFill>
            </a:rPr>
            <a:t>프로그램 구조화</a:t>
          </a:r>
          <a:endParaRPr lang="en-US" altLang="ko-KR" sz="1000" b="1" dirty="0" smtClean="0">
            <a:solidFill>
              <a:srgbClr val="FFFF00"/>
            </a:solidFill>
          </a:endParaRPr>
        </a:p>
      </dgm:t>
    </dgm:pt>
    <dgm:pt modelId="{B14F2051-39F4-449F-8EF4-CA6A60807F61}" type="parTrans" cxnId="{45E98AC2-E7E4-4316-A3C2-B668344C7021}">
      <dgm:prSet/>
      <dgm:spPr/>
      <dgm:t>
        <a:bodyPr/>
        <a:lstStyle/>
        <a:p>
          <a:pPr latinLnBrk="1"/>
          <a:endParaRPr lang="ko-KR" altLang="en-US"/>
        </a:p>
      </dgm:t>
    </dgm:pt>
    <dgm:pt modelId="{47855D48-888D-4E9F-8A45-4FD0BB1B95E3}" type="sibTrans" cxnId="{45E98AC2-E7E4-4316-A3C2-B668344C7021}">
      <dgm:prSet/>
      <dgm:spPr/>
      <dgm:t>
        <a:bodyPr/>
        <a:lstStyle/>
        <a:p>
          <a:pPr latinLnBrk="1"/>
          <a:endParaRPr lang="ko-KR" altLang="en-US"/>
        </a:p>
      </dgm:t>
    </dgm:pt>
    <dgm:pt modelId="{102D1457-771B-4597-94CC-2A1CEB71A922}">
      <dgm:prSet phldrT="[텍스트]" custT="1"/>
      <dgm:spPr/>
      <dgm:t>
        <a:bodyPr/>
        <a:lstStyle/>
        <a:p>
          <a:pPr algn="l" latinLnBrk="1"/>
          <a:r>
            <a:rPr lang="ko-KR" altLang="en-US" sz="1600" u="sng" dirty="0" smtClean="0"/>
            <a:t>기술적 측면 </a:t>
          </a:r>
          <a:r>
            <a:rPr lang="en-US" altLang="ko-KR" sz="1600" u="sng" dirty="0" smtClean="0"/>
            <a:t>(</a:t>
          </a:r>
          <a:r>
            <a:rPr lang="ko-KR" altLang="en-US" sz="1600" u="sng" dirty="0" smtClean="0"/>
            <a:t>설계의 중요 활동</a:t>
          </a:r>
          <a:r>
            <a:rPr lang="en-US" altLang="ko-KR" sz="1600" u="sng" dirty="0" smtClean="0"/>
            <a:t>)</a:t>
          </a:r>
        </a:p>
        <a:p>
          <a:pPr algn="l" latinLnBrk="1"/>
          <a:r>
            <a:rPr lang="en-US" altLang="ko-KR" sz="1100" dirty="0" smtClean="0"/>
            <a:t>1. </a:t>
          </a:r>
          <a:r>
            <a:rPr lang="ko-KR" altLang="en-US" sz="1100" dirty="0" smtClean="0"/>
            <a:t>데이터 설계 </a:t>
          </a:r>
          <a:r>
            <a:rPr lang="en-US" altLang="ko-KR" sz="1100" dirty="0" smtClean="0"/>
            <a:t>: </a:t>
          </a:r>
          <a:r>
            <a:rPr lang="ko-KR" altLang="en-US" sz="1100" dirty="0" err="1" smtClean="0"/>
            <a:t>정보모델링</a:t>
          </a:r>
          <a:r>
            <a:rPr lang="en-US" altLang="ko-KR" sz="1100" dirty="0" smtClean="0"/>
            <a:t>, </a:t>
          </a:r>
          <a:r>
            <a:rPr lang="ko-KR" altLang="en-US" sz="1100" dirty="0" smtClean="0"/>
            <a:t>자료구조와 </a:t>
          </a:r>
          <a:r>
            <a:rPr lang="en-US" altLang="ko-KR" sz="1100" dirty="0" smtClean="0"/>
            <a:t>DB</a:t>
          </a:r>
          <a:r>
            <a:rPr lang="ko-KR" altLang="en-US" sz="1100" dirty="0" smtClean="0"/>
            <a:t>설계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2. </a:t>
          </a:r>
          <a:r>
            <a:rPr lang="ko-KR" altLang="en-US" sz="1100" dirty="0" smtClean="0"/>
            <a:t>구조 설계 </a:t>
          </a:r>
          <a:r>
            <a:rPr lang="en-US" altLang="ko-KR" sz="1100" dirty="0" smtClean="0"/>
            <a:t>: </a:t>
          </a:r>
          <a:r>
            <a:rPr lang="ko-KR" altLang="en-US" sz="1100" dirty="0" err="1" smtClean="0"/>
            <a:t>기능모델링</a:t>
          </a:r>
          <a:r>
            <a:rPr lang="en-US" altLang="ko-KR" sz="1100" dirty="0" smtClean="0"/>
            <a:t>, </a:t>
          </a:r>
          <a:r>
            <a:rPr lang="ko-KR" altLang="en-US" sz="1100" dirty="0" err="1" smtClean="0"/>
            <a:t>동적모델링</a:t>
          </a:r>
          <a:r>
            <a:rPr lang="en-US" altLang="ko-KR" sz="1100" dirty="0" smtClean="0"/>
            <a:t>, </a:t>
          </a:r>
          <a:r>
            <a:rPr lang="ko-KR" altLang="en-US" sz="1100" dirty="0" err="1" smtClean="0"/>
            <a:t>모듈관계</a:t>
          </a:r>
          <a:r>
            <a:rPr lang="ko-KR" altLang="en-US" sz="1100" dirty="0" smtClean="0"/>
            <a:t> 기술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3. </a:t>
          </a:r>
          <a:r>
            <a:rPr lang="ko-KR" altLang="en-US" sz="1100" dirty="0" smtClean="0"/>
            <a:t>프로시저 설계 </a:t>
          </a:r>
          <a:r>
            <a:rPr lang="en-US" altLang="ko-KR" sz="1100" dirty="0" smtClean="0"/>
            <a:t>: </a:t>
          </a:r>
          <a:r>
            <a:rPr lang="ko-KR" altLang="en-US" sz="1100" dirty="0" smtClean="0"/>
            <a:t>사용할 구체적 알고리즘 결정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4. </a:t>
          </a:r>
          <a:r>
            <a:rPr lang="ko-KR" altLang="en-US" sz="1100" dirty="0" smtClean="0"/>
            <a:t>사용자 인터페이스 설계 </a:t>
          </a:r>
          <a:r>
            <a:rPr lang="en-US" altLang="ko-KR" sz="1100" dirty="0" smtClean="0"/>
            <a:t>: </a:t>
          </a:r>
          <a:r>
            <a:rPr lang="ko-KR" altLang="en-US" sz="1100" dirty="0" smtClean="0"/>
            <a:t>사용자 접근 </a:t>
          </a:r>
          <a:r>
            <a:rPr lang="en-US" altLang="ko-KR" sz="1100" dirty="0" smtClean="0"/>
            <a:t>UI </a:t>
          </a:r>
          <a:r>
            <a:rPr lang="ko-KR" altLang="en-US" sz="1100" dirty="0" smtClean="0"/>
            <a:t>설계</a:t>
          </a:r>
          <a:endParaRPr lang="ko-KR" altLang="en-US" sz="1100" dirty="0"/>
        </a:p>
      </dgm:t>
    </dgm:pt>
    <dgm:pt modelId="{8D69E386-4EC6-4D02-9876-4EBC2B9CDE61}" type="parTrans" cxnId="{CB989651-1385-4D07-99B0-D9BCD2F3C243}">
      <dgm:prSet/>
      <dgm:spPr/>
      <dgm:t>
        <a:bodyPr/>
        <a:lstStyle/>
        <a:p>
          <a:pPr latinLnBrk="1"/>
          <a:endParaRPr lang="ko-KR" altLang="en-US"/>
        </a:p>
      </dgm:t>
    </dgm:pt>
    <dgm:pt modelId="{5295DF79-2736-42D7-9A23-0000F1F295FD}" type="sibTrans" cxnId="{CB989651-1385-4D07-99B0-D9BCD2F3C243}">
      <dgm:prSet/>
      <dgm:spPr/>
      <dgm:t>
        <a:bodyPr/>
        <a:lstStyle/>
        <a:p>
          <a:pPr latinLnBrk="1"/>
          <a:endParaRPr lang="ko-KR" altLang="en-US"/>
        </a:p>
      </dgm:t>
    </dgm:pt>
    <dgm:pt modelId="{AF3CC723-D525-4A74-AEE5-11B8D0A3881B}">
      <dgm:prSet phldrT="[텍스트]" custT="1"/>
      <dgm:spPr/>
      <dgm:t>
        <a:bodyPr/>
        <a:lstStyle/>
        <a:p>
          <a:pPr algn="l" latinLnBrk="1"/>
          <a:r>
            <a:rPr lang="ko-KR" altLang="en-US" sz="1600" u="sng" dirty="0" smtClean="0"/>
            <a:t>설계 품질 요소</a:t>
          </a:r>
          <a:endParaRPr lang="en-US" altLang="ko-KR" sz="1600" u="sng" dirty="0" smtClean="0"/>
        </a:p>
        <a:p>
          <a:pPr algn="l" latinLnBrk="1"/>
          <a:r>
            <a:rPr lang="en-US" altLang="ko-KR" sz="1100" dirty="0" smtClean="0"/>
            <a:t>1. </a:t>
          </a:r>
          <a:r>
            <a:rPr lang="ko-KR" altLang="en-US" sz="1100" dirty="0" smtClean="0"/>
            <a:t>독립성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2. </a:t>
          </a:r>
          <a:r>
            <a:rPr lang="ko-KR" altLang="en-US" sz="1100" dirty="0" smtClean="0"/>
            <a:t>응집도 </a:t>
          </a:r>
          <a:r>
            <a:rPr lang="en-US" altLang="ko-KR" sz="1100" dirty="0" smtClean="0"/>
            <a:t>(</a:t>
          </a:r>
          <a:r>
            <a:rPr lang="ko-KR" altLang="en-US" sz="1100" dirty="0" smtClean="0"/>
            <a:t>객체지향 개발 방법</a:t>
          </a:r>
          <a:r>
            <a:rPr lang="en-US" altLang="ko-KR" sz="1100" dirty="0" smtClean="0"/>
            <a:t>)</a:t>
          </a:r>
        </a:p>
        <a:p>
          <a:pPr algn="l" latinLnBrk="1"/>
          <a:r>
            <a:rPr lang="en-US" altLang="ko-KR" sz="1100" dirty="0" smtClean="0"/>
            <a:t>3. </a:t>
          </a:r>
          <a:r>
            <a:rPr lang="ko-KR" altLang="en-US" sz="1100" dirty="0" smtClean="0"/>
            <a:t>결합도 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3. </a:t>
          </a:r>
          <a:r>
            <a:rPr lang="ko-KR" altLang="en-US" sz="1100" dirty="0" smtClean="0"/>
            <a:t>이해도</a:t>
          </a:r>
          <a:r>
            <a:rPr lang="en-US" altLang="ko-KR" sz="1100" dirty="0" smtClean="0"/>
            <a:t>: </a:t>
          </a:r>
          <a:r>
            <a:rPr lang="ko-KR" altLang="en-US" sz="1100" dirty="0" smtClean="0"/>
            <a:t>서브시스템으로 구성</a:t>
          </a:r>
          <a:r>
            <a:rPr lang="en-US" altLang="ko-KR" sz="1100" dirty="0" smtClean="0"/>
            <a:t>, </a:t>
          </a:r>
          <a:r>
            <a:rPr lang="ko-KR" altLang="en-US" sz="1100" dirty="0" smtClean="0"/>
            <a:t>프로그램을 읽기 쉽게 작성</a:t>
          </a:r>
          <a:endParaRPr lang="en-US" altLang="ko-KR" sz="1100" dirty="0" smtClean="0"/>
        </a:p>
        <a:p>
          <a:pPr algn="l" latinLnBrk="1"/>
          <a:r>
            <a:rPr lang="en-US" altLang="ko-KR" sz="1100" dirty="0" smtClean="0"/>
            <a:t>4. </a:t>
          </a:r>
          <a:r>
            <a:rPr lang="ko-KR" altLang="en-US" sz="1100" dirty="0" smtClean="0"/>
            <a:t>높은 </a:t>
          </a:r>
          <a:r>
            <a:rPr lang="ko-KR" altLang="en-US" sz="1100" dirty="0" err="1" smtClean="0"/>
            <a:t>적응도와</a:t>
          </a:r>
          <a:r>
            <a:rPr lang="ko-KR" altLang="en-US" sz="1100" dirty="0" smtClean="0"/>
            <a:t> </a:t>
          </a:r>
          <a:r>
            <a:rPr lang="ko-KR" altLang="en-US" sz="1100" dirty="0" err="1" smtClean="0"/>
            <a:t>이식성</a:t>
          </a:r>
          <a:endParaRPr lang="ko-KR" altLang="en-US" sz="1100" dirty="0"/>
        </a:p>
      </dgm:t>
    </dgm:pt>
    <dgm:pt modelId="{AFF77799-EFAC-477C-9F96-52C4D7FF6BA3}" type="parTrans" cxnId="{B77DB30E-9D65-438D-8005-53C8E893D8A5}">
      <dgm:prSet/>
      <dgm:spPr/>
      <dgm:t>
        <a:bodyPr/>
        <a:lstStyle/>
        <a:p>
          <a:pPr latinLnBrk="1"/>
          <a:endParaRPr lang="ko-KR" altLang="en-US"/>
        </a:p>
      </dgm:t>
    </dgm:pt>
    <dgm:pt modelId="{613852F8-8450-4256-983D-316FD511FEFD}" type="sibTrans" cxnId="{B77DB30E-9D65-438D-8005-53C8E893D8A5}">
      <dgm:prSet/>
      <dgm:spPr/>
      <dgm:t>
        <a:bodyPr/>
        <a:lstStyle/>
        <a:p>
          <a:pPr latinLnBrk="1"/>
          <a:endParaRPr lang="ko-KR" altLang="en-US"/>
        </a:p>
      </dgm:t>
    </dgm:pt>
    <dgm:pt modelId="{817FAE81-D6FB-44CF-A78F-75F8E0BCC839}">
      <dgm:prSet/>
      <dgm:spPr/>
      <dgm:t>
        <a:bodyPr/>
        <a:lstStyle/>
        <a:p>
          <a:pPr latinLnBrk="1"/>
          <a:endParaRPr lang="ko-KR" altLang="en-US"/>
        </a:p>
      </dgm:t>
    </dgm:pt>
    <dgm:pt modelId="{E88B4ADC-FF84-43C1-BBAB-C6E73EF36CCF}" type="parTrans" cxnId="{222ABD0D-A9FA-42EC-945E-9CB6B179BC84}">
      <dgm:prSet/>
      <dgm:spPr/>
      <dgm:t>
        <a:bodyPr/>
        <a:lstStyle/>
        <a:p>
          <a:pPr latinLnBrk="1"/>
          <a:endParaRPr lang="ko-KR" altLang="en-US"/>
        </a:p>
      </dgm:t>
    </dgm:pt>
    <dgm:pt modelId="{36F41537-593F-42BB-A502-1B434E925603}" type="sibTrans" cxnId="{222ABD0D-A9FA-42EC-945E-9CB6B179BC84}">
      <dgm:prSet/>
      <dgm:spPr/>
      <dgm:t>
        <a:bodyPr/>
        <a:lstStyle/>
        <a:p>
          <a:pPr latinLnBrk="1"/>
          <a:endParaRPr lang="ko-KR" altLang="en-US"/>
        </a:p>
      </dgm:t>
    </dgm:pt>
    <dgm:pt modelId="{C29E3240-F9E9-484C-9D1A-7E1CFF558941}">
      <dgm:prSet/>
      <dgm:spPr/>
      <dgm:t>
        <a:bodyPr/>
        <a:lstStyle/>
        <a:p>
          <a:pPr latinLnBrk="1"/>
          <a:endParaRPr lang="ko-KR" altLang="en-US"/>
        </a:p>
      </dgm:t>
    </dgm:pt>
    <dgm:pt modelId="{0DE3E83C-470E-4B91-BD37-A9BCDBA3F0C0}" type="parTrans" cxnId="{A0934795-AF57-4DBD-95E7-1908AF15E9C9}">
      <dgm:prSet/>
      <dgm:spPr/>
      <dgm:t>
        <a:bodyPr/>
        <a:lstStyle/>
        <a:p>
          <a:pPr latinLnBrk="1"/>
          <a:endParaRPr lang="ko-KR" altLang="en-US"/>
        </a:p>
      </dgm:t>
    </dgm:pt>
    <dgm:pt modelId="{377880B2-A2F7-4024-AF3C-CFF963FE7977}" type="sibTrans" cxnId="{A0934795-AF57-4DBD-95E7-1908AF15E9C9}">
      <dgm:prSet/>
      <dgm:spPr/>
      <dgm:t>
        <a:bodyPr/>
        <a:lstStyle/>
        <a:p>
          <a:pPr latinLnBrk="1"/>
          <a:endParaRPr lang="ko-KR" altLang="en-US"/>
        </a:p>
      </dgm:t>
    </dgm:pt>
    <dgm:pt modelId="{7DB6E631-55AB-4E9F-86BF-E83E3342E7C7}" type="pres">
      <dgm:prSet presAssocID="{F0029D17-4C4F-453B-80A4-EF7CCCDED47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04FEA5-6904-4A43-920F-507E69D38173}" type="pres">
      <dgm:prSet presAssocID="{F0029D17-4C4F-453B-80A4-EF7CCCDED476}" presName="matrix" presStyleCnt="0"/>
      <dgm:spPr/>
    </dgm:pt>
    <dgm:pt modelId="{1911C6F7-3EAA-4C50-8659-270A9C303913}" type="pres">
      <dgm:prSet presAssocID="{F0029D17-4C4F-453B-80A4-EF7CCCDED476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F8AACF4-5FE9-4041-BA70-095CD0EBD886}" type="pres">
      <dgm:prSet presAssocID="{F0029D17-4C4F-453B-80A4-EF7CCCDED47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1E4D5-0FD1-474F-8A06-AEC8AE5C802E}" type="pres">
      <dgm:prSet presAssocID="{F0029D17-4C4F-453B-80A4-EF7CCCDED476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4ABE460-2BE7-49A1-A5D5-7D94FF945EE9}" type="pres">
      <dgm:prSet presAssocID="{F0029D17-4C4F-453B-80A4-EF7CCCDED47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2AAAB0-E84B-413F-A78F-8009D3185411}" type="pres">
      <dgm:prSet presAssocID="{F0029D17-4C4F-453B-80A4-EF7CCCDED476}" presName="tile3" presStyleLbl="node1" presStyleIdx="2" presStyleCnt="4" custLinFactNeighborX="125" custLinFactNeighborY="2241"/>
      <dgm:spPr/>
      <dgm:t>
        <a:bodyPr/>
        <a:lstStyle/>
        <a:p>
          <a:pPr latinLnBrk="1"/>
          <a:endParaRPr lang="ko-KR" altLang="en-US"/>
        </a:p>
      </dgm:t>
    </dgm:pt>
    <dgm:pt modelId="{242EE0FF-C52C-46C1-959C-7C33B433ED74}" type="pres">
      <dgm:prSet presAssocID="{F0029D17-4C4F-453B-80A4-EF7CCCDED47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20ECEE-A989-4F3F-A065-69C9AC29C04B}" type="pres">
      <dgm:prSet presAssocID="{F0029D17-4C4F-453B-80A4-EF7CCCDED476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4A34F05-7751-4849-8A51-EEC4BB5E3C7B}" type="pres">
      <dgm:prSet presAssocID="{F0029D17-4C4F-453B-80A4-EF7CCCDED47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E4FF95-F150-4A51-B237-4A7FD450F945}" type="pres">
      <dgm:prSet presAssocID="{F0029D17-4C4F-453B-80A4-EF7CCCDED476}" presName="centerTile" presStyleLbl="fgShp" presStyleIdx="0" presStyleCnt="1" custScaleX="85682" custScaleY="8054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9FF35C-B17A-41E0-A8AE-5987B6E68DB4}" type="presOf" srcId="{F0029D17-4C4F-453B-80A4-EF7CCCDED476}" destId="{7DB6E631-55AB-4E9F-86BF-E83E3342E7C7}" srcOrd="0" destOrd="0" presId="urn:microsoft.com/office/officeart/2005/8/layout/matrix1"/>
    <dgm:cxn modelId="{222ABD0D-A9FA-42EC-945E-9CB6B179BC84}" srcId="{F0029D17-4C4F-453B-80A4-EF7CCCDED476}" destId="{817FAE81-D6FB-44CF-A78F-75F8E0BCC839}" srcOrd="1" destOrd="0" parTransId="{E88B4ADC-FF84-43C1-BBAB-C6E73EF36CCF}" sibTransId="{36F41537-593F-42BB-A502-1B434E925603}"/>
    <dgm:cxn modelId="{28AA5F48-8EC3-4DB6-852E-E8E45357ADC0}" type="presOf" srcId="{102D1457-771B-4597-94CC-2A1CEB71A922}" destId="{1E2AAAB0-E84B-413F-A78F-8009D3185411}" srcOrd="0" destOrd="0" presId="urn:microsoft.com/office/officeart/2005/8/layout/matrix1"/>
    <dgm:cxn modelId="{8CE7DECC-D101-4AAD-BC33-935FB5CE7B5E}" srcId="{FD555EBB-9B9E-439F-9819-2F048BB06DBB}" destId="{8B00A8FF-E455-4301-9725-92C405B33B6F}" srcOrd="0" destOrd="0" parTransId="{0F7A1CDE-E1D5-41D0-8A02-3C0E02A9F2BD}" sibTransId="{19C6CC98-167D-4003-A62F-7D7D15D1472E}"/>
    <dgm:cxn modelId="{6BA3E4D7-1650-4FF2-98F0-A15F026EA74C}" type="presOf" srcId="{7CBA2FA2-7F7F-458C-AE2E-729EEA8374AA}" destId="{14ABE460-2BE7-49A1-A5D5-7D94FF945EE9}" srcOrd="1" destOrd="0" presId="urn:microsoft.com/office/officeart/2005/8/layout/matrix1"/>
    <dgm:cxn modelId="{3C8DB0CA-EFE5-4CFB-99B9-4C8766A8D51A}" type="presOf" srcId="{102D1457-771B-4597-94CC-2A1CEB71A922}" destId="{242EE0FF-C52C-46C1-959C-7C33B433ED74}" srcOrd="1" destOrd="0" presId="urn:microsoft.com/office/officeart/2005/8/layout/matrix1"/>
    <dgm:cxn modelId="{414290C2-4FA4-4E32-B483-DF5FB64FF65E}" type="presOf" srcId="{8B00A8FF-E455-4301-9725-92C405B33B6F}" destId="{1F8AACF4-5FE9-4041-BA70-095CD0EBD886}" srcOrd="1" destOrd="0" presId="urn:microsoft.com/office/officeart/2005/8/layout/matrix1"/>
    <dgm:cxn modelId="{65487075-5F5B-420F-B211-252F0152E979}" type="presOf" srcId="{8B00A8FF-E455-4301-9725-92C405B33B6F}" destId="{1911C6F7-3EAA-4C50-8659-270A9C303913}" srcOrd="0" destOrd="0" presId="urn:microsoft.com/office/officeart/2005/8/layout/matrix1"/>
    <dgm:cxn modelId="{B77DB30E-9D65-438D-8005-53C8E893D8A5}" srcId="{FD555EBB-9B9E-439F-9819-2F048BB06DBB}" destId="{AF3CC723-D525-4A74-AEE5-11B8D0A3881B}" srcOrd="3" destOrd="0" parTransId="{AFF77799-EFAC-477C-9F96-52C4D7FF6BA3}" sibTransId="{613852F8-8450-4256-983D-316FD511FEFD}"/>
    <dgm:cxn modelId="{F71930B0-6E8E-4829-ABF4-0C34EF71477E}" type="presOf" srcId="{AF3CC723-D525-4A74-AEE5-11B8D0A3881B}" destId="{34A34F05-7751-4849-8A51-EEC4BB5E3C7B}" srcOrd="1" destOrd="0" presId="urn:microsoft.com/office/officeart/2005/8/layout/matrix1"/>
    <dgm:cxn modelId="{CB989651-1385-4D07-99B0-D9BCD2F3C243}" srcId="{FD555EBB-9B9E-439F-9819-2F048BB06DBB}" destId="{102D1457-771B-4597-94CC-2A1CEB71A922}" srcOrd="2" destOrd="0" parTransId="{8D69E386-4EC6-4D02-9876-4EBC2B9CDE61}" sibTransId="{5295DF79-2736-42D7-9A23-0000F1F295FD}"/>
    <dgm:cxn modelId="{E78AC8F8-57F0-469C-86E9-A26747AF7CC7}" type="presOf" srcId="{FD555EBB-9B9E-439F-9819-2F048BB06DBB}" destId="{3DE4FF95-F150-4A51-B237-4A7FD450F945}" srcOrd="0" destOrd="0" presId="urn:microsoft.com/office/officeart/2005/8/layout/matrix1"/>
    <dgm:cxn modelId="{45E98AC2-E7E4-4316-A3C2-B668344C7021}" srcId="{FD555EBB-9B9E-439F-9819-2F048BB06DBB}" destId="{7CBA2FA2-7F7F-458C-AE2E-729EEA8374AA}" srcOrd="1" destOrd="0" parTransId="{B14F2051-39F4-449F-8EF4-CA6A60807F61}" sibTransId="{47855D48-888D-4E9F-8A45-4FD0BB1B95E3}"/>
    <dgm:cxn modelId="{7ED55F25-0BC6-43C1-85EB-A43F72A6A939}" srcId="{F0029D17-4C4F-453B-80A4-EF7CCCDED476}" destId="{FD555EBB-9B9E-439F-9819-2F048BB06DBB}" srcOrd="0" destOrd="0" parTransId="{8C7C5664-3567-4481-960B-50D1B72F3F6B}" sibTransId="{2F08495D-9ABC-43FD-A163-2363964040A5}"/>
    <dgm:cxn modelId="{58C992E7-4B93-4A29-A373-6047631CCEFD}" type="presOf" srcId="{AF3CC723-D525-4A74-AEE5-11B8D0A3881B}" destId="{5620ECEE-A989-4F3F-A065-69C9AC29C04B}" srcOrd="0" destOrd="0" presId="urn:microsoft.com/office/officeart/2005/8/layout/matrix1"/>
    <dgm:cxn modelId="{97A73265-0B94-4697-91A2-46D00C400187}" type="presOf" srcId="{7CBA2FA2-7F7F-458C-AE2E-729EEA8374AA}" destId="{6661E4D5-0FD1-474F-8A06-AEC8AE5C802E}" srcOrd="0" destOrd="0" presId="urn:microsoft.com/office/officeart/2005/8/layout/matrix1"/>
    <dgm:cxn modelId="{A0934795-AF57-4DBD-95E7-1908AF15E9C9}" srcId="{F0029D17-4C4F-453B-80A4-EF7CCCDED476}" destId="{C29E3240-F9E9-484C-9D1A-7E1CFF558941}" srcOrd="2" destOrd="0" parTransId="{0DE3E83C-470E-4B91-BD37-A9BCDBA3F0C0}" sibTransId="{377880B2-A2F7-4024-AF3C-CFF963FE7977}"/>
    <dgm:cxn modelId="{57BB967F-1ED4-4F09-91FF-7AAA167D850F}" type="presParOf" srcId="{7DB6E631-55AB-4E9F-86BF-E83E3342E7C7}" destId="{E904FEA5-6904-4A43-920F-507E69D38173}" srcOrd="0" destOrd="0" presId="urn:microsoft.com/office/officeart/2005/8/layout/matrix1"/>
    <dgm:cxn modelId="{9676408B-0979-4031-9476-AB2FDE07140A}" type="presParOf" srcId="{E904FEA5-6904-4A43-920F-507E69D38173}" destId="{1911C6F7-3EAA-4C50-8659-270A9C303913}" srcOrd="0" destOrd="0" presId="urn:microsoft.com/office/officeart/2005/8/layout/matrix1"/>
    <dgm:cxn modelId="{3485DB00-ED46-44B9-8C5F-D08F1C8FA694}" type="presParOf" srcId="{E904FEA5-6904-4A43-920F-507E69D38173}" destId="{1F8AACF4-5FE9-4041-BA70-095CD0EBD886}" srcOrd="1" destOrd="0" presId="urn:microsoft.com/office/officeart/2005/8/layout/matrix1"/>
    <dgm:cxn modelId="{A53C74B1-67E7-4F6D-AA26-DB264256E284}" type="presParOf" srcId="{E904FEA5-6904-4A43-920F-507E69D38173}" destId="{6661E4D5-0FD1-474F-8A06-AEC8AE5C802E}" srcOrd="2" destOrd="0" presId="urn:microsoft.com/office/officeart/2005/8/layout/matrix1"/>
    <dgm:cxn modelId="{A3E0BD95-E2AD-4BD9-BC53-C40FD9099019}" type="presParOf" srcId="{E904FEA5-6904-4A43-920F-507E69D38173}" destId="{14ABE460-2BE7-49A1-A5D5-7D94FF945EE9}" srcOrd="3" destOrd="0" presId="urn:microsoft.com/office/officeart/2005/8/layout/matrix1"/>
    <dgm:cxn modelId="{0E6E903B-92A5-4E14-9CE3-A6ED573EBD4D}" type="presParOf" srcId="{E904FEA5-6904-4A43-920F-507E69D38173}" destId="{1E2AAAB0-E84B-413F-A78F-8009D3185411}" srcOrd="4" destOrd="0" presId="urn:microsoft.com/office/officeart/2005/8/layout/matrix1"/>
    <dgm:cxn modelId="{5D338533-6B0F-4C2B-860C-03C5CADB84CE}" type="presParOf" srcId="{E904FEA5-6904-4A43-920F-507E69D38173}" destId="{242EE0FF-C52C-46C1-959C-7C33B433ED74}" srcOrd="5" destOrd="0" presId="urn:microsoft.com/office/officeart/2005/8/layout/matrix1"/>
    <dgm:cxn modelId="{319C4376-A30D-4B0C-87BC-4A646E3EFF96}" type="presParOf" srcId="{E904FEA5-6904-4A43-920F-507E69D38173}" destId="{5620ECEE-A989-4F3F-A065-69C9AC29C04B}" srcOrd="6" destOrd="0" presId="urn:microsoft.com/office/officeart/2005/8/layout/matrix1"/>
    <dgm:cxn modelId="{B2618A02-344B-48B3-BC30-774A4A3D59DF}" type="presParOf" srcId="{E904FEA5-6904-4A43-920F-507E69D38173}" destId="{34A34F05-7751-4849-8A51-EEC4BB5E3C7B}" srcOrd="7" destOrd="0" presId="urn:microsoft.com/office/officeart/2005/8/layout/matrix1"/>
    <dgm:cxn modelId="{B00E845D-6BA7-4CC8-850C-2CA17438E600}" type="presParOf" srcId="{7DB6E631-55AB-4E9F-86BF-E83E3342E7C7}" destId="{3DE4FF95-F150-4A51-B237-4A7FD450F94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11C6F7-3EAA-4C50-8659-270A9C30391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1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u="sng" kern="1200" dirty="0" smtClean="0"/>
            <a:t>관리적 측면</a:t>
          </a:r>
          <a:endParaRPr lang="en-US" altLang="ko-KR" sz="1600" u="sng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1. </a:t>
          </a:r>
          <a:r>
            <a:rPr lang="ko-KR" altLang="en-US" sz="1100" kern="1200" dirty="0" smtClean="0"/>
            <a:t>기본설계</a:t>
          </a:r>
          <a:r>
            <a:rPr lang="en-US" altLang="ko-KR" sz="1100" kern="1200" dirty="0" smtClean="0"/>
            <a:t>(</a:t>
          </a:r>
          <a:r>
            <a:rPr lang="ko-KR" altLang="en-US" sz="1100" kern="1200" dirty="0" err="1" smtClean="0"/>
            <a:t>상위설계</a:t>
          </a:r>
          <a:r>
            <a:rPr lang="en-US" altLang="ko-KR" sz="1100" kern="1200" dirty="0" smtClean="0"/>
            <a:t>) </a:t>
          </a: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  - </a:t>
          </a:r>
          <a:r>
            <a:rPr lang="ko-KR" altLang="en-US" sz="1100" kern="1200" dirty="0" smtClean="0"/>
            <a:t>시스템 구조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데이터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사용자인터페이스정의</a:t>
          </a:r>
          <a:endParaRPr lang="en-US" altLang="ko-KR" sz="11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2. </a:t>
          </a:r>
          <a:r>
            <a:rPr lang="ko-KR" altLang="en-US" sz="1100" kern="1200" dirty="0" smtClean="0"/>
            <a:t>상세설계</a:t>
          </a:r>
          <a:endParaRPr lang="en-US" altLang="ko-KR" sz="11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  - </a:t>
          </a:r>
          <a:r>
            <a:rPr lang="ko-KR" altLang="en-US" sz="1100" kern="1200" dirty="0" smtClean="0"/>
            <a:t>구체적 알고리즘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각 개발자가 분담</a:t>
          </a:r>
          <a:endParaRPr lang="en-US" altLang="ko-KR" sz="11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  - </a:t>
          </a:r>
          <a:r>
            <a:rPr lang="ko-KR" altLang="en-US" sz="1100" kern="1200" dirty="0" smtClean="0"/>
            <a:t>추상화의 수준을 낮춤</a:t>
          </a:r>
          <a:endParaRPr lang="ko-KR" altLang="en-US" sz="1100" kern="1200" dirty="0"/>
        </a:p>
      </dsp:txBody>
      <dsp:txXfrm rot="16200000">
        <a:off x="1015999" y="-1015999"/>
        <a:ext cx="2032000" cy="4064000"/>
      </dsp:txXfrm>
    </dsp:sp>
    <dsp:sp modelId="{6661E4D5-0FD1-474F-8A06-AEC8AE5C802E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dirty="0" smtClean="0"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u="sng" kern="1200" dirty="0" smtClean="0">
              <a:latin typeface="+mn-ea"/>
              <a:ea typeface="+mn-ea"/>
            </a:rPr>
            <a:t>설계 가이드라인 및 </a:t>
          </a:r>
          <a:r>
            <a:rPr lang="ko-KR" altLang="en-US" sz="1600" u="sng" kern="1200" dirty="0" smtClean="0">
              <a:solidFill>
                <a:srgbClr val="FFFF00"/>
              </a:solidFill>
              <a:latin typeface="+mn-ea"/>
              <a:ea typeface="+mn-ea"/>
            </a:rPr>
            <a:t>고려사항</a:t>
          </a:r>
          <a:endParaRPr lang="en-US" altLang="ko-KR" sz="1600" u="sng" kern="1200" dirty="0" smtClean="0">
            <a:solidFill>
              <a:srgbClr val="FFFF00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1. </a:t>
          </a:r>
          <a:r>
            <a:rPr lang="ko-KR" altLang="en-US" sz="1000" kern="1200" dirty="0" smtClean="0"/>
            <a:t>수행 시간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기억장치</a:t>
          </a:r>
          <a:r>
            <a:rPr lang="en-US" altLang="ko-KR" sz="1000" kern="1200" dirty="0" smtClean="0"/>
            <a:t>,</a:t>
          </a:r>
          <a:r>
            <a:rPr lang="ko-KR" altLang="en-US" sz="1000" kern="1200" dirty="0" smtClean="0"/>
            <a:t> 비용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자원의 최소화</a:t>
          </a:r>
          <a:endParaRPr lang="en-US" altLang="ko-KR" sz="10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2. </a:t>
          </a:r>
          <a:r>
            <a:rPr lang="ko-KR" altLang="en-US" sz="1050" b="1" kern="1200" dirty="0" smtClean="0">
              <a:solidFill>
                <a:srgbClr val="FFFF00"/>
              </a:solidFill>
            </a:rPr>
            <a:t>단계적 정제</a:t>
          </a:r>
          <a:r>
            <a:rPr lang="ko-KR" altLang="en-US" sz="1000" kern="1200" dirty="0" smtClean="0"/>
            <a:t>과정을 통한 계층화와 </a:t>
          </a:r>
          <a:r>
            <a:rPr lang="ko-KR" altLang="en-US" sz="1050" b="1" kern="1200" dirty="0" smtClean="0">
              <a:solidFill>
                <a:srgbClr val="FFFF00"/>
              </a:solidFill>
            </a:rPr>
            <a:t>모듈화</a:t>
          </a:r>
          <a:r>
            <a:rPr lang="en-US" altLang="ko-KR" sz="1000" kern="1200" dirty="0" smtClean="0"/>
            <a:t>(</a:t>
          </a:r>
          <a:r>
            <a:rPr lang="ko-KR" altLang="en-US" sz="1000" kern="1200" dirty="0" smtClean="0"/>
            <a:t>복잡도 해결</a:t>
          </a:r>
          <a:r>
            <a:rPr lang="en-US" altLang="ko-KR" sz="10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3. </a:t>
          </a:r>
          <a:r>
            <a:rPr lang="ko-KR" altLang="en-US" sz="1000" kern="1200" dirty="0" smtClean="0"/>
            <a:t>분할</a:t>
          </a:r>
          <a:r>
            <a:rPr lang="en-US" altLang="ko-KR" sz="1000" kern="1200" dirty="0" smtClean="0"/>
            <a:t>(</a:t>
          </a:r>
          <a:r>
            <a:rPr lang="ko-KR" altLang="en-US" sz="1000" kern="1200" dirty="0" smtClean="0"/>
            <a:t>분석가</a:t>
          </a:r>
          <a:r>
            <a:rPr lang="en-US" altLang="ko-KR" sz="1000" kern="1200" dirty="0" smtClean="0"/>
            <a:t>)</a:t>
          </a:r>
          <a:r>
            <a:rPr lang="ko-KR" altLang="en-US" sz="1000" kern="1200" dirty="0" smtClean="0"/>
            <a:t>과 구조화</a:t>
          </a:r>
          <a:r>
            <a:rPr lang="en-US" altLang="ko-KR" sz="1000" kern="1200" dirty="0" smtClean="0"/>
            <a:t>(</a:t>
          </a:r>
          <a:r>
            <a:rPr lang="ko-KR" altLang="en-US" sz="1000" kern="1200" dirty="0" smtClean="0"/>
            <a:t>설계자</a:t>
          </a:r>
          <a:r>
            <a:rPr lang="en-US" altLang="ko-KR" sz="10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4. </a:t>
          </a:r>
          <a:r>
            <a:rPr lang="ko-KR" altLang="en-US" sz="1000" kern="1200" dirty="0" smtClean="0"/>
            <a:t>최소화된 인터페이스와 결합도</a:t>
          </a:r>
          <a:r>
            <a:rPr lang="en-US" altLang="ko-KR" sz="1000" kern="1200" dirty="0" smtClean="0"/>
            <a:t>(</a:t>
          </a:r>
          <a:r>
            <a:rPr lang="ko-KR" altLang="en-US" sz="1000" kern="1200" dirty="0" smtClean="0"/>
            <a:t>모듈의 기능적 독립성 증가</a:t>
          </a:r>
          <a:r>
            <a:rPr lang="en-US" altLang="ko-KR" sz="10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5. </a:t>
          </a:r>
          <a:r>
            <a:rPr lang="ko-KR" altLang="en-US" sz="1000" kern="1200" dirty="0" smtClean="0"/>
            <a:t>높은 응집도</a:t>
          </a:r>
          <a:r>
            <a:rPr lang="en-US" altLang="ko-KR" sz="1000" kern="1200" dirty="0" smtClean="0"/>
            <a:t>(</a:t>
          </a:r>
          <a:r>
            <a:rPr lang="ko-KR" altLang="en-US" sz="1050" b="1" kern="1200" dirty="0" smtClean="0">
              <a:solidFill>
                <a:srgbClr val="FFFF00"/>
              </a:solidFill>
            </a:rPr>
            <a:t>정보 은닉</a:t>
          </a:r>
          <a:r>
            <a:rPr lang="ko-KR" altLang="en-US" sz="1000" kern="1200" dirty="0" smtClean="0"/>
            <a:t>과 캡슐화</a:t>
          </a:r>
          <a:r>
            <a:rPr lang="en-US" altLang="ko-KR" sz="10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6. </a:t>
          </a:r>
          <a:r>
            <a:rPr lang="ko-KR" altLang="en-US" sz="1000" kern="1200" dirty="0" smtClean="0"/>
            <a:t>높은 추상화에서 낮은 </a:t>
          </a:r>
          <a:r>
            <a:rPr lang="ko-KR" altLang="en-US" sz="1050" b="1" kern="1200" dirty="0" smtClean="0">
              <a:solidFill>
                <a:srgbClr val="FFFF00"/>
              </a:solidFill>
            </a:rPr>
            <a:t>추상화</a:t>
          </a:r>
          <a:r>
            <a:rPr lang="ko-KR" altLang="en-US" sz="1000" kern="1200" dirty="0" smtClean="0"/>
            <a:t>로 엔지니어링</a:t>
          </a:r>
          <a:r>
            <a:rPr lang="en-US" altLang="ko-KR" sz="1000" kern="1200" dirty="0" smtClean="0"/>
            <a:t>(</a:t>
          </a:r>
          <a:r>
            <a:rPr lang="ko-KR" altLang="en-US" sz="1000" kern="1200" dirty="0" smtClean="0"/>
            <a:t>제어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과정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데이터</a:t>
          </a:r>
          <a:r>
            <a:rPr lang="en-US" altLang="ko-KR" sz="10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                      7. </a:t>
          </a:r>
          <a:r>
            <a:rPr lang="ko-KR" altLang="en-US" sz="1050" b="1" kern="1200" dirty="0" smtClean="0">
              <a:solidFill>
                <a:srgbClr val="FFFF00"/>
              </a:solidFill>
            </a:rPr>
            <a:t>프로그램 구조화</a:t>
          </a:r>
          <a:endParaRPr lang="en-US" altLang="ko-KR" sz="1000" b="1" kern="1200" dirty="0" smtClean="0">
            <a:solidFill>
              <a:srgbClr val="FFFF00"/>
            </a:solidFill>
          </a:endParaRPr>
        </a:p>
      </dsp:txBody>
      <dsp:txXfrm>
        <a:off x="4064000" y="0"/>
        <a:ext cx="4064000" cy="2032000"/>
      </dsp:txXfrm>
    </dsp:sp>
    <dsp:sp modelId="{1E2AAAB0-E84B-413F-A78F-8009D3185411}">
      <dsp:nvSpPr>
        <dsp:cNvPr id="0" name=""/>
        <dsp:cNvSpPr/>
      </dsp:nvSpPr>
      <dsp:spPr>
        <a:xfrm rot="10800000">
          <a:off x="5080" y="2709333"/>
          <a:ext cx="4064000" cy="2709333"/>
        </a:xfrm>
        <a:prstGeom prst="round1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u="sng" kern="1200" dirty="0" smtClean="0"/>
            <a:t>기술적 측면 </a:t>
          </a:r>
          <a:r>
            <a:rPr lang="en-US" altLang="ko-KR" sz="1600" u="sng" kern="1200" dirty="0" smtClean="0"/>
            <a:t>(</a:t>
          </a:r>
          <a:r>
            <a:rPr lang="ko-KR" altLang="en-US" sz="1600" u="sng" kern="1200" dirty="0" smtClean="0"/>
            <a:t>설계의 중요 활동</a:t>
          </a:r>
          <a:r>
            <a:rPr lang="en-US" altLang="ko-KR" sz="1600" u="sng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1. </a:t>
          </a:r>
          <a:r>
            <a:rPr lang="ko-KR" altLang="en-US" sz="1100" kern="1200" dirty="0" smtClean="0"/>
            <a:t>데이터 설계 </a:t>
          </a:r>
          <a:r>
            <a:rPr lang="en-US" altLang="ko-KR" sz="1100" kern="1200" dirty="0" smtClean="0"/>
            <a:t>: </a:t>
          </a:r>
          <a:r>
            <a:rPr lang="ko-KR" altLang="en-US" sz="1100" kern="1200" dirty="0" err="1" smtClean="0"/>
            <a:t>정보모델링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자료구조와 </a:t>
          </a:r>
          <a:r>
            <a:rPr lang="en-US" altLang="ko-KR" sz="1100" kern="1200" dirty="0" smtClean="0"/>
            <a:t>DB</a:t>
          </a:r>
          <a:r>
            <a:rPr lang="ko-KR" altLang="en-US" sz="1100" kern="1200" dirty="0" smtClean="0"/>
            <a:t>설계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2. </a:t>
          </a:r>
          <a:r>
            <a:rPr lang="ko-KR" altLang="en-US" sz="1100" kern="1200" dirty="0" smtClean="0"/>
            <a:t>구조 설계 </a:t>
          </a:r>
          <a:r>
            <a:rPr lang="en-US" altLang="ko-KR" sz="1100" kern="1200" dirty="0" smtClean="0"/>
            <a:t>: </a:t>
          </a:r>
          <a:r>
            <a:rPr lang="ko-KR" altLang="en-US" sz="1100" kern="1200" dirty="0" err="1" smtClean="0"/>
            <a:t>기능모델링</a:t>
          </a:r>
          <a:r>
            <a:rPr lang="en-US" altLang="ko-KR" sz="1100" kern="1200" dirty="0" smtClean="0"/>
            <a:t>, </a:t>
          </a:r>
          <a:r>
            <a:rPr lang="ko-KR" altLang="en-US" sz="1100" kern="1200" dirty="0" err="1" smtClean="0"/>
            <a:t>동적모델링</a:t>
          </a:r>
          <a:r>
            <a:rPr lang="en-US" altLang="ko-KR" sz="1100" kern="1200" dirty="0" smtClean="0"/>
            <a:t>, </a:t>
          </a:r>
          <a:r>
            <a:rPr lang="ko-KR" altLang="en-US" sz="1100" kern="1200" dirty="0" err="1" smtClean="0"/>
            <a:t>모듈관계</a:t>
          </a:r>
          <a:r>
            <a:rPr lang="ko-KR" altLang="en-US" sz="1100" kern="1200" dirty="0" smtClean="0"/>
            <a:t> 기술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3. </a:t>
          </a:r>
          <a:r>
            <a:rPr lang="ko-KR" altLang="en-US" sz="1100" kern="1200" dirty="0" smtClean="0"/>
            <a:t>프로시저 설계 </a:t>
          </a:r>
          <a:r>
            <a:rPr lang="en-US" altLang="ko-KR" sz="1100" kern="1200" dirty="0" smtClean="0"/>
            <a:t>: </a:t>
          </a:r>
          <a:r>
            <a:rPr lang="ko-KR" altLang="en-US" sz="1100" kern="1200" dirty="0" smtClean="0"/>
            <a:t>사용할 구체적 알고리즘 결정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4. </a:t>
          </a:r>
          <a:r>
            <a:rPr lang="ko-KR" altLang="en-US" sz="1100" kern="1200" dirty="0" smtClean="0"/>
            <a:t>사용자 인터페이스 설계 </a:t>
          </a:r>
          <a:r>
            <a:rPr lang="en-US" altLang="ko-KR" sz="1100" kern="1200" dirty="0" smtClean="0"/>
            <a:t>: </a:t>
          </a:r>
          <a:r>
            <a:rPr lang="ko-KR" altLang="en-US" sz="1100" kern="1200" dirty="0" smtClean="0"/>
            <a:t>사용자 접근 </a:t>
          </a:r>
          <a:r>
            <a:rPr lang="en-US" altLang="ko-KR" sz="1100" kern="1200" dirty="0" smtClean="0"/>
            <a:t>UI </a:t>
          </a:r>
          <a:r>
            <a:rPr lang="ko-KR" altLang="en-US" sz="1100" kern="1200" dirty="0" smtClean="0"/>
            <a:t>설계</a:t>
          </a:r>
          <a:endParaRPr lang="ko-KR" altLang="en-US" sz="1100" kern="1200" dirty="0"/>
        </a:p>
      </dsp:txBody>
      <dsp:txXfrm rot="10800000">
        <a:off x="5080" y="3386666"/>
        <a:ext cx="4064000" cy="2032000"/>
      </dsp:txXfrm>
    </dsp:sp>
    <dsp:sp modelId="{5620ECEE-A989-4F3F-A065-69C9AC29C04B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u="sng" kern="1200" dirty="0" smtClean="0"/>
            <a:t>설계 품질 요소</a:t>
          </a:r>
          <a:endParaRPr lang="en-US" altLang="ko-KR" sz="1600" u="sng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1. </a:t>
          </a:r>
          <a:r>
            <a:rPr lang="ko-KR" altLang="en-US" sz="1100" kern="1200" dirty="0" smtClean="0"/>
            <a:t>독립성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2. </a:t>
          </a:r>
          <a:r>
            <a:rPr lang="ko-KR" altLang="en-US" sz="1100" kern="1200" dirty="0" smtClean="0"/>
            <a:t>응집도 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객체지향 개발 방법</a:t>
          </a:r>
          <a:r>
            <a:rPr lang="en-US" altLang="ko-KR" sz="1100" kern="1200" dirty="0" smtClean="0"/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3. </a:t>
          </a:r>
          <a:r>
            <a:rPr lang="ko-KR" altLang="en-US" sz="1100" kern="1200" dirty="0" smtClean="0"/>
            <a:t>결합도 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3. </a:t>
          </a:r>
          <a:r>
            <a:rPr lang="ko-KR" altLang="en-US" sz="1100" kern="1200" dirty="0" smtClean="0"/>
            <a:t>이해도</a:t>
          </a:r>
          <a:r>
            <a:rPr lang="en-US" altLang="ko-KR" sz="1100" kern="1200" dirty="0" smtClean="0"/>
            <a:t>: </a:t>
          </a:r>
          <a:r>
            <a:rPr lang="ko-KR" altLang="en-US" sz="1100" kern="1200" dirty="0" smtClean="0"/>
            <a:t>서브시스템으로 구성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프로그램을 읽기 쉽게 작성</a:t>
          </a:r>
          <a:endParaRPr lang="en-US" altLang="ko-KR" sz="1100" kern="1200" dirty="0" smtClean="0"/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4. </a:t>
          </a:r>
          <a:r>
            <a:rPr lang="ko-KR" altLang="en-US" sz="1100" kern="1200" dirty="0" smtClean="0"/>
            <a:t>높은 </a:t>
          </a:r>
          <a:r>
            <a:rPr lang="ko-KR" altLang="en-US" sz="1100" kern="1200" dirty="0" err="1" smtClean="0"/>
            <a:t>적응도와</a:t>
          </a:r>
          <a:r>
            <a:rPr lang="ko-KR" altLang="en-US" sz="1100" kern="1200" dirty="0" smtClean="0"/>
            <a:t> </a:t>
          </a:r>
          <a:r>
            <a:rPr lang="ko-KR" altLang="en-US" sz="1100" kern="1200" dirty="0" err="1" smtClean="0"/>
            <a:t>이식성</a:t>
          </a:r>
          <a:endParaRPr lang="ko-KR" altLang="en-US" sz="1100" kern="1200" dirty="0"/>
        </a:p>
      </dsp:txBody>
      <dsp:txXfrm rot="5400000">
        <a:off x="5079999" y="2370666"/>
        <a:ext cx="2032000" cy="4064000"/>
      </dsp:txXfrm>
    </dsp:sp>
    <dsp:sp modelId="{3DE4FF95-F150-4A51-B237-4A7FD450F945}">
      <dsp:nvSpPr>
        <dsp:cNvPr id="0" name=""/>
        <dsp:cNvSpPr/>
      </dsp:nvSpPr>
      <dsp:spPr>
        <a:xfrm>
          <a:off x="3019365" y="2163775"/>
          <a:ext cx="2089269" cy="1091116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소프트웨어</a:t>
          </a:r>
          <a:endParaRPr lang="en-US" altLang="ko-KR" sz="2000" b="1" kern="1200" cap="none" spc="50" dirty="0" smtClean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설계</a:t>
          </a:r>
          <a:endParaRPr lang="ko-KR" altLang="en-US" sz="20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3019365" y="2163775"/>
        <a:ext cx="2089269" cy="109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D3943-203D-4CB0-968F-BD93EFB33A3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B4210-9DC2-402F-A9B7-7C878ADA61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설계에서 중요한 활동 </a:t>
            </a:r>
            <a:r>
              <a:rPr lang="en-US" altLang="ko-KR" dirty="0" smtClean="0"/>
              <a:t>-&gt; 1. </a:t>
            </a:r>
            <a:r>
              <a:rPr lang="ko-KR" altLang="en-US" dirty="0" smtClean="0"/>
              <a:t>관리적 측면</a:t>
            </a:r>
            <a:r>
              <a:rPr lang="en-US" altLang="ko-KR" dirty="0" smtClean="0"/>
              <a:t>. 2. </a:t>
            </a:r>
            <a:r>
              <a:rPr lang="ko-KR" altLang="en-US" dirty="0" smtClean="0"/>
              <a:t>기술적 측면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관리적 측면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기본설계 단계와 상세설계 단계로 나뉜다</a:t>
            </a:r>
            <a:r>
              <a:rPr lang="en-US" altLang="ko-KR" baseline="0" dirty="0" smtClean="0"/>
              <a:t>. -&gt; 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기본설계</a:t>
            </a:r>
            <a:r>
              <a:rPr lang="en-US" altLang="ko-KR" baseline="0" dirty="0" smtClean="0"/>
              <a:t> =</a:t>
            </a:r>
            <a:r>
              <a:rPr lang="ko-KR" altLang="en-US" baseline="0" dirty="0" smtClean="0"/>
              <a:t> 시스템구조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사용자인터페이스 정의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   상세설계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개발자가 </a:t>
            </a:r>
            <a:r>
              <a:rPr lang="ko-KR" altLang="en-US" baseline="0" dirty="0" err="1" smtClean="0"/>
              <a:t>하는것으로</a:t>
            </a:r>
            <a:r>
              <a:rPr lang="ko-KR" altLang="en-US" baseline="0" dirty="0" smtClean="0"/>
              <a:t> 앞에서 그렸던 도식화가 필요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기본설계의 것들을 구체화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기술적 측면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데이터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프로시저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인터페이스 설계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분석자나</a:t>
            </a:r>
            <a:r>
              <a:rPr lang="ko-KR" altLang="en-US" baseline="0" dirty="0" smtClean="0"/>
              <a:t> 설계자의 전문가들이 같이 한다면 더 좋다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인터페이스가 너무 많으면 </a:t>
            </a:r>
            <a:r>
              <a:rPr lang="ko-KR" altLang="en-US" baseline="0" dirty="0" err="1" smtClean="0"/>
              <a:t>안된다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결합도가 좋아야 한다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모듈의 기능적 독립성 증가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설계 단계에서는 구체화나 상세화 시켜야 한다</a:t>
            </a:r>
            <a:r>
              <a:rPr lang="en-US" altLang="ko-KR" dirty="0" smtClean="0"/>
              <a:t>. 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요구사항 명세서에서 추상화 된 것들을 상세화 시켜나가는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모듈화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계층화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응집도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비슷한 것들끼리 묶어 놓는 것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응집력이 </a:t>
            </a:r>
            <a:r>
              <a:rPr lang="ko-KR" altLang="en-US" baseline="0" dirty="0" err="1" smtClean="0"/>
              <a:t>높은것이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좋은것임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결합도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결합도를</a:t>
            </a:r>
            <a:r>
              <a:rPr lang="ko-KR" altLang="en-US" baseline="0" dirty="0" smtClean="0"/>
              <a:t> 높이는 것이 </a:t>
            </a:r>
            <a:r>
              <a:rPr lang="ko-KR" altLang="en-US" baseline="0" dirty="0" err="1" smtClean="0"/>
              <a:t>좋긴한데</a:t>
            </a:r>
            <a:r>
              <a:rPr lang="ko-KR" altLang="en-US" baseline="0" dirty="0" smtClean="0"/>
              <a:t> 너무 높이면 복잡해지기 때문에 적절해야 함</a:t>
            </a:r>
            <a:r>
              <a:rPr lang="en-US" altLang="ko-KR" baseline="0" dirty="0" smtClean="0"/>
              <a:t>, </a:t>
            </a:r>
          </a:p>
          <a:p>
            <a:pPr>
              <a:buFontTx/>
              <a:buChar char="-"/>
            </a:pPr>
            <a:r>
              <a:rPr lang="ko-KR" altLang="en-US" baseline="0" dirty="0" err="1" smtClean="0"/>
              <a:t>응집도와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결합도는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중간정도가</a:t>
            </a:r>
            <a:r>
              <a:rPr lang="ko-KR" altLang="en-US" baseline="0" dirty="0" smtClean="0"/>
              <a:t> 제일 좋다</a:t>
            </a:r>
            <a:r>
              <a:rPr lang="en-US" altLang="ko-KR" baseline="0" dirty="0" smtClean="0"/>
              <a:t>.</a:t>
            </a:r>
          </a:p>
          <a:p>
            <a:pPr>
              <a:buFontTx/>
              <a:buNone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보기좋고</a:t>
            </a:r>
            <a:r>
              <a:rPr lang="ko-KR" altLang="en-US" baseline="0" dirty="0" smtClean="0"/>
              <a:t> 읽기 좋게 만드는 소프트웨어가 좋은 소프트 </a:t>
            </a:r>
            <a:r>
              <a:rPr lang="ko-KR" altLang="en-US" baseline="0" dirty="0" err="1" smtClean="0"/>
              <a:t>웨어이다</a:t>
            </a:r>
            <a:r>
              <a:rPr lang="en-US" altLang="ko-KR" baseline="0" dirty="0" smtClean="0"/>
              <a:t>.</a:t>
            </a:r>
          </a:p>
          <a:p>
            <a:pPr>
              <a:buFontTx/>
              <a:buNone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이해도 높다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윈도우나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둘 다에서도 잘 읽히는 것</a:t>
            </a:r>
            <a:endParaRPr lang="en-US" altLang="ko-KR" baseline="0" smtClean="0"/>
          </a:p>
          <a:p>
            <a:pPr>
              <a:buFontTx/>
              <a:buNone/>
            </a:pP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B4210-9DC2-402F-A9B7-7C878ADA614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xmlns="" val="505422892"/>
              </p:ext>
            </p:extLst>
          </p:nvPr>
        </p:nvGraphicFramePr>
        <p:xfrm>
          <a:off x="519084" y="7279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57974" y="315630"/>
            <a:ext cx="345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문제영역</a:t>
            </a:r>
            <a:r>
              <a:rPr lang="ko-KR" altLang="en-US" sz="1200" dirty="0" smtClean="0"/>
              <a:t> 분해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시스템 분해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프로그램 구조화</a:t>
            </a:r>
            <a:endParaRPr lang="ko-KR" altLang="en-US" sz="1200" dirty="0"/>
          </a:p>
        </p:txBody>
      </p:sp>
      <p:pic>
        <p:nvPicPr>
          <p:cNvPr id="35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7457" y="434574"/>
            <a:ext cx="2518600" cy="1707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0649435" y="311463"/>
            <a:ext cx="112723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프로그램 구조화</a:t>
            </a:r>
            <a:endParaRPr lang="ko-KR" altLang="en-US" sz="1000" dirty="0"/>
          </a:p>
        </p:txBody>
      </p:sp>
      <p:pic>
        <p:nvPicPr>
          <p:cNvPr id="37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7457" y="2276103"/>
            <a:ext cx="2518600" cy="1919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126247" y="3089043"/>
            <a:ext cx="162736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데이터베이스 설계 구조</a:t>
            </a:r>
            <a:endParaRPr lang="ko-KR" altLang="en-US" sz="1050" dirty="0"/>
          </a:p>
        </p:txBody>
      </p:sp>
      <p:pic>
        <p:nvPicPr>
          <p:cNvPr id="40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0552" y="4378493"/>
            <a:ext cx="2799329" cy="9607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7458" y="5514007"/>
            <a:ext cx="2812424" cy="9900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230" y="2891751"/>
            <a:ext cx="2262101" cy="14242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14727" y="405041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하위계층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모듈수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89301" y="173826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상위조정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모듈수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8689269" y="86685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제어단계수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86612" y="197880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 </a:t>
            </a:r>
            <a:r>
              <a:rPr lang="ko-KR" altLang="en-US" sz="800" dirty="0" err="1" smtClean="0"/>
              <a:t>제어폭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0394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259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314</cp:revision>
  <dcterms:created xsi:type="dcterms:W3CDTF">2020-04-14T07:40:00Z</dcterms:created>
  <dcterms:modified xsi:type="dcterms:W3CDTF">2020-05-29T09:18:38Z</dcterms:modified>
</cp:coreProperties>
</file>