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sldIdLst>
    <p:sldId id="256" r:id="rId2"/>
    <p:sldId id="314" r:id="rId3"/>
    <p:sldId id="324" r:id="rId4"/>
    <p:sldId id="425" r:id="rId5"/>
    <p:sldId id="327" r:id="rId6"/>
    <p:sldId id="426" r:id="rId7"/>
    <p:sldId id="427" r:id="rId8"/>
    <p:sldId id="333" r:id="rId9"/>
    <p:sldId id="428" r:id="rId10"/>
    <p:sldId id="433" r:id="rId11"/>
    <p:sldId id="431" r:id="rId12"/>
    <p:sldId id="372" r:id="rId13"/>
    <p:sldId id="434" r:id="rId14"/>
    <p:sldId id="435" r:id="rId15"/>
    <p:sldId id="374" r:id="rId16"/>
    <p:sldId id="317" r:id="rId17"/>
    <p:sldId id="437" r:id="rId18"/>
    <p:sldId id="34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7C"/>
    <a:srgbClr val="B5D67A"/>
    <a:srgbClr val="C8CDE7"/>
    <a:srgbClr val="B0B8DD"/>
    <a:srgbClr val="CEDEE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1C95F-982C-447C-ACFD-3272E8E2474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B0194-72E0-4959-89A3-FC39B084E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BFFA-AF35-4227-A5F8-ED207471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805A-AAB1-4161-A1AF-23A44EC8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5BEDD-851C-4155-83C2-65498E05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CF11F-3C21-4047-BBD9-0FDA9138DF30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A40A1-C2F2-4EB9-B83F-43EC4E7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15B3D-BD0E-4777-8A62-CB7B3276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9296A-832D-49CE-ADE7-57848DC21C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1AA6-C21D-4498-AF58-D832C13A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CC203-7436-47B1-A875-A3DD5001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920D2-D2E4-46FA-9195-2702E53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DF25E-BD66-4E78-8080-05936D94B61E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73C4F-9ED9-4F14-B5B5-99050EBA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2F18-9E6D-43CD-92DF-FE2484E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AB8C5-3A04-4254-8C6F-9453CEA754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4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39F456-5D63-4CFA-9D38-CC319C29A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F4E8F-B844-45C5-8A5A-A37C04B0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3692B-457F-4E7C-BAFB-41D143EB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5358A-7AE7-4C25-A53F-C5CF67791F81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97EAD-0752-4C78-93C8-66FD385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7A2CC-BCC3-4228-8D19-B5E5B84F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FF981-C2F3-413F-8B31-B94BD1FECE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9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FBEC5E0C-ACC9-4FFC-B51F-736FB2F9D5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7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00624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E3B2C02B-3410-4FC6-8BDB-0890F971C6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4675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51284" y="1932696"/>
            <a:ext cx="7290438" cy="394062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  <a:endParaRPr lang="en-US"/>
          </a:p>
        </p:txBody>
      </p:sp>
      <p:graphicFrame>
        <p:nvGraphicFramePr>
          <p:cNvPr id="2" name="개체 1">
            <a:hlinkClick r:id="" action="ppaction://ole?verb=0"/>
            <a:extLst>
              <a:ext uri="{FF2B5EF4-FFF2-40B4-BE49-F238E27FC236}">
                <a16:creationId xmlns:a16="http://schemas.microsoft.com/office/drawing/2014/main" id="{27319FC4-06AF-41B3-8DD0-39088C5CCA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08061971"/>
              </p:ext>
            </p:extLst>
          </p:nvPr>
        </p:nvGraphicFramePr>
        <p:xfrm>
          <a:off x="92075" y="92075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r:id="rId3" imgW="4570530" imgH="3427653" progId="PowerPoint.Show.12">
                  <p:embed/>
                </p:oleObj>
              </mc:Choice>
              <mc:Fallback>
                <p:oleObj name="Presentation" r:id="rId3" imgW="4570530" imgH="3427653" progId="PowerPoint.Show.12">
                  <p:embed/>
                  <p:pic>
                    <p:nvPicPr>
                      <p:cNvPr id="2" name="개체 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7319FC4-06AF-41B3-8DD0-39088C5CCA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34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1" y="468174"/>
            <a:ext cx="8672119" cy="506211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28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81" y="453542"/>
            <a:ext cx="4252519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3542"/>
            <a:ext cx="4267200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18114" y="460857"/>
            <a:ext cx="4271590" cy="42428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114" y="958291"/>
            <a:ext cx="428073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460857"/>
            <a:ext cx="4315968" cy="424282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958291"/>
            <a:ext cx="432645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5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C3A3C-9CB9-451C-9379-D0990086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26BDA-C462-423C-869A-B1082F9F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D7A00-E9D7-44E1-A22A-C991703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066D1-25B4-451E-A166-C60703612961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3CCA3-E1B1-42FB-B34F-F546C22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119BD-16B9-4A6C-A766-419D350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C0C3C-7475-4F75-B9ED-CF12F5D3CF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5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? Programming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EE2DC4-7846-43C5-BE37-7ADA476CCEB3}"/>
              </a:ext>
            </a:extLst>
          </p:cNvPr>
          <p:cNvSpPr/>
          <p:nvPr userDrawn="1"/>
        </p:nvSpPr>
        <p:spPr>
          <a:xfrm>
            <a:off x="0" y="-1"/>
            <a:ext cx="9144000" cy="354725"/>
          </a:xfrm>
          <a:prstGeom prst="rect">
            <a:avLst/>
          </a:prstGeom>
          <a:solidFill>
            <a:srgbClr val="FAC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8D02C4-C8C7-4A54-B576-D7629F136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70" y="45720"/>
            <a:ext cx="2718982" cy="2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5F2AA-E298-41B7-8194-1889655E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82459-101F-4FF8-A7FD-AD0FC769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39C65-9B66-4FF7-96A0-45BDE42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BB275-C1D4-49C7-93E3-C28D2A0C7EC2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6BFE9-DB21-4513-8898-1D90B714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19B6-1273-42E9-A6A1-CD32BB53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2B851-C871-490D-95D4-92E635C8C1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3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DC659-9A69-481A-BD46-B2BC2C6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D53DC-D488-48C1-947F-309D9AD60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88AD8-99FB-4102-8335-D8B9F7F8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BA35F-850C-4CC2-9E6F-6F197B4E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0CF78-4B71-4B63-810C-3D6109A5E3A2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6856B-3512-48A9-BF78-A98C3E68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1BD8A-2F38-4A38-9123-CF4CD3F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4D2C5-6FA8-4B24-B6EF-9F559B28D9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5779E-4013-4F37-BD8D-A0CB2BCD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5CC11-711C-4F2F-B2A2-3DAD73F7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3672E-3D7B-4B18-AC62-99CAA83A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0EE205-CCD4-4C44-BCF5-A7172BBE6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22A97-1D76-4D85-8E95-D78EBB94D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0040A-AD6A-4282-819A-7DDD9E4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A92E5-DECF-455C-9E37-3255419346BF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A9E50-F7BD-48EB-9698-984EAE08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61927-954A-4B19-B68F-FEDCC797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EC79-5866-4F84-98CF-8F0D972F0C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235EA-FE49-4609-98B6-F8613A5B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5EE21-7AC1-489B-939B-AF5B39D5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A0639-4FE2-47D2-A9F6-F8BA266BB89D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B3777-397E-402F-BE12-B84717A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65054-51FC-478C-89BB-3B060BB0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69EB3-3948-441A-91B4-5BD6300795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F410A5-B442-42CC-97F1-5B783DE7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70E5B-E4C4-47AE-A189-A80839B48F6B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17ACF-B4AE-4428-9F26-B852AB70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261EC-15B4-4FD4-B58A-4F4A7CD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040A-D5E9-4C7E-8D44-5BB886902B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3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17B4-7358-4BFA-B95B-38E9A5C5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02794-FB9F-4D8A-A3D2-7F07CB0B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F2465-3532-4F61-854D-65B4201B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21AF7-F561-42C8-8D2A-2D51AB73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2A1DD-4CF3-436D-9A3F-A6C79FE8CB58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CD7ED-9B52-4482-AD50-D0136E58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3D0CD-B7DD-4693-93A6-BF26E054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A336-3E85-469C-85CC-7A7603BA5D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4D417-1B12-4C65-9303-232A19A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B2ADE-87C0-42BC-94D4-211BD5DE2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DBA36-ACC5-4E16-B4FC-8BC14ED4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6CA05-FBE4-4EDD-A98F-B51FC03E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90B2-DC73-4CF8-9C5E-6083B2CEEB90}" type="datetimeFigureOut">
              <a:rPr lang="ko-KR" altLang="en-US"/>
              <a:pPr>
                <a:defRPr/>
              </a:pPr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F5D51-C273-4892-AC4B-71A63E5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407E6-E8D4-47D6-8BF2-54B2273C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3A8E9-B1A1-41B1-8135-3A476E401B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D02FE795-2AD7-4046-9E20-7D854C835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63513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4CABA0C9-F982-428C-8966-249C6787F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990600"/>
            <a:ext cx="8809037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819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03" r:id="rId16"/>
    <p:sldLayoutId id="2147483700" r:id="rId17"/>
    <p:sldLayoutId id="2147483701" r:id="rId18"/>
    <p:sldLayoutId id="2147483702" r:id="rId19"/>
    <p:sldLayoutId id="2147483707" r:id="rId20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DBA4BB-9AD3-45E8-BB9E-0C65063C9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알고리즘적 사고와 반복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3352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range()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함수 이용 반복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/>
              <a:t>range() </a:t>
            </a:r>
            <a:r>
              <a:rPr lang="ko-KR" altLang="en-US"/>
              <a:t>함수를 이용한 </a:t>
            </a:r>
            <a:r>
              <a:rPr lang="en-US" altLang="ko-KR"/>
              <a:t>for </a:t>
            </a:r>
            <a:r>
              <a:rPr lang="ko-KR" altLang="en-US"/>
              <a:t>문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range() </a:t>
            </a:r>
            <a:r>
              <a:rPr lang="ko-KR" altLang="en-US"/>
              <a:t>함수를 이용한 </a:t>
            </a:r>
            <a:r>
              <a:rPr lang="en-US" altLang="ko-KR"/>
              <a:t>for </a:t>
            </a:r>
            <a:r>
              <a:rPr lang="ko-KR" altLang="en-US"/>
              <a:t>문 형태</a:t>
            </a: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range() </a:t>
            </a:r>
            <a:r>
              <a:rPr lang="ko-KR" altLang="en-US"/>
              <a:t>함수의 결과에 따라 순서대로 문장</a:t>
            </a:r>
            <a:r>
              <a:rPr lang="en-US" altLang="ko-KR"/>
              <a:t>(</a:t>
            </a:r>
            <a:r>
              <a:rPr lang="ko-KR" altLang="en-US"/>
              <a:t>또는 블록</a:t>
            </a:r>
            <a:r>
              <a:rPr lang="en-US" altLang="ko-KR"/>
              <a:t>)</a:t>
            </a:r>
            <a:r>
              <a:rPr lang="ko-KR" altLang="en-US"/>
              <a:t>을 반복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range(5)</a:t>
            </a:r>
            <a:r>
              <a:rPr lang="ko-KR" altLang="en-US"/>
              <a:t>는 </a:t>
            </a:r>
            <a:r>
              <a:rPr lang="en-US" altLang="ko-KR"/>
              <a:t>range(0, 5, 1)</a:t>
            </a:r>
            <a:r>
              <a:rPr lang="ko-KR" altLang="en-US"/>
              <a:t>로 호출한 것과 같고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함수의 결과는 </a:t>
            </a:r>
            <a:r>
              <a:rPr lang="en-US" altLang="ko-KR"/>
              <a:t>(stop - 1)</a:t>
            </a:r>
            <a:r>
              <a:rPr lang="ko-KR" altLang="en-US"/>
              <a:t>까지인 </a:t>
            </a:r>
            <a:r>
              <a:rPr lang="en-US" altLang="ko-KR"/>
              <a:t>0, 1, 2, 3, 4</a:t>
            </a:r>
            <a:r>
              <a:rPr lang="ko-KR" altLang="en-US"/>
              <a:t>가 생성되어 </a:t>
            </a:r>
            <a:r>
              <a:rPr lang="en-US" altLang="ko-KR"/>
              <a:t>5</a:t>
            </a:r>
            <a:r>
              <a:rPr lang="ko-KR" altLang="en-US"/>
              <a:t>회 반복됨</a:t>
            </a: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print() </a:t>
            </a:r>
            <a:r>
              <a:rPr lang="ko-KR" altLang="en-US"/>
              <a:t>함수의 </a:t>
            </a:r>
            <a:r>
              <a:rPr lang="en-US" altLang="ko-KR"/>
              <a:t>end=" "</a:t>
            </a:r>
            <a:r>
              <a:rPr lang="ko-KR" altLang="en-US"/>
              <a:t>에 의해 출력 결과가 줄이 바뀌지 않고 </a:t>
            </a:r>
            <a:br>
              <a:rPr lang="en-US" altLang="ko-KR"/>
            </a:br>
            <a:r>
              <a:rPr lang="ko-KR" altLang="en-US"/>
              <a:t>한 줄에 출력됨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4C1C09-0EAF-4338-B676-FC472EC7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65" y="2511613"/>
            <a:ext cx="7154285" cy="622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DFCEAA-4D0E-4EFD-9872-4B2D9C73D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36" y="4683673"/>
            <a:ext cx="2845714" cy="822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552FC-E905-4122-BB68-9227EEA5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81" y="4633725"/>
            <a:ext cx="1348571" cy="1080000"/>
          </a:xfrm>
          <a:prstGeom prst="rect">
            <a:avLst/>
          </a:prstGeom>
        </p:spPr>
      </p:pic>
      <p:pic>
        <p:nvPicPr>
          <p:cNvPr id="4097" name="_x295647872" descr="EMB000009c0bdea">
            <a:extLst>
              <a:ext uri="{FF2B5EF4-FFF2-40B4-BE49-F238E27FC236}">
                <a16:creationId xmlns:a16="http://schemas.microsoft.com/office/drawing/2014/main" id="{3531401E-A484-4143-8EDA-05F1B48E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89" y="4570725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9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1B0B39-58E5-4A81-A2D6-3831AE27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0" y="1251938"/>
            <a:ext cx="8040000" cy="1177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B78B3-97F7-44DF-AE20-6F905748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0" y="2485060"/>
            <a:ext cx="8051428" cy="1411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C2385A-BBBB-4F93-A9B4-CC08682C8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94" y="2522100"/>
            <a:ext cx="1405714" cy="11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조건에 따라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ko-KR" altLang="en-US"/>
              <a:t>조건에 따른 반복</a:t>
            </a:r>
            <a:endParaRPr lang="en-US" altLang="ko-KR"/>
          </a:p>
          <a:p>
            <a:pPr lvl="1"/>
            <a:r>
              <a:rPr lang="ko-KR" altLang="en-US"/>
              <a:t>조건식의 값이 참인 경우 문장</a:t>
            </a:r>
            <a:r>
              <a:rPr lang="en-US" altLang="ko-KR"/>
              <a:t>(</a:t>
            </a:r>
            <a:r>
              <a:rPr lang="ko-KR" altLang="en-US"/>
              <a:t>또는 블록</a:t>
            </a:r>
            <a:r>
              <a:rPr lang="en-US" altLang="ko-KR"/>
              <a:t>)</a:t>
            </a:r>
            <a:r>
              <a:rPr lang="ko-KR" altLang="en-US"/>
              <a:t>을 반복하고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조건식의 값이 거짓이면 반복을 종료하여 빠져나감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121" name="_x295646648" descr="EMB000009c0bdf1">
            <a:extLst>
              <a:ext uri="{FF2B5EF4-FFF2-40B4-BE49-F238E27FC236}">
                <a16:creationId xmlns:a16="http://schemas.microsoft.com/office/drawing/2014/main" id="{B9C00A76-E009-4757-AE47-BD68CD6F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81" y="2848769"/>
            <a:ext cx="223996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7BE37C-2D71-462B-AE12-227C63F4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30" y="3247209"/>
            <a:ext cx="2657143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조건에 따라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while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문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/>
              <a:t>초기 조건 값</a:t>
            </a:r>
            <a:r>
              <a:rPr lang="en-US" altLang="ko-KR"/>
              <a:t>, </a:t>
            </a:r>
            <a:r>
              <a:rPr lang="ko-KR" altLang="en-US"/>
              <a:t>조건 비교</a:t>
            </a:r>
            <a:r>
              <a:rPr lang="en-US" altLang="ko-KR"/>
              <a:t>, </a:t>
            </a:r>
            <a:r>
              <a:rPr lang="ko-KR" altLang="en-US"/>
              <a:t>조건 값 변경</a:t>
            </a:r>
            <a:endParaRPr lang="en-US" altLang="ko-KR"/>
          </a:p>
          <a:p>
            <a:pPr lvl="2"/>
            <a:r>
              <a:rPr lang="en-US" altLang="ko-KR"/>
              <a:t>while </a:t>
            </a:r>
            <a:r>
              <a:rPr lang="ko-KR" altLang="en-US"/>
              <a:t>문에 진입하기전에 미리 초기 조건 값을 </a:t>
            </a:r>
            <a:br>
              <a:rPr lang="en-US" altLang="ko-KR"/>
            </a:br>
            <a:r>
              <a:rPr lang="ko-KR" altLang="en-US"/>
              <a:t>설정</a:t>
            </a:r>
            <a:endParaRPr lang="en-US" altLang="ko-KR"/>
          </a:p>
          <a:p>
            <a:pPr lvl="2"/>
            <a:r>
              <a:rPr lang="en-US" altLang="ko-KR"/>
              <a:t>while </a:t>
            </a:r>
            <a:r>
              <a:rPr lang="ko-KR" altLang="en-US"/>
              <a:t>문에 진입하면서 조건 비교</a:t>
            </a:r>
            <a:endParaRPr lang="en-US" altLang="ko-KR"/>
          </a:p>
          <a:p>
            <a:pPr lvl="2"/>
            <a:r>
              <a:rPr lang="en-US" altLang="ko-KR"/>
              <a:t>while </a:t>
            </a:r>
            <a:r>
              <a:rPr lang="ko-KR" altLang="en-US"/>
              <a:t>루프 내에서 다음 번 반복을 위하여 </a:t>
            </a:r>
            <a:br>
              <a:rPr lang="en-US" altLang="ko-KR"/>
            </a:br>
            <a:r>
              <a:rPr lang="ko-KR" altLang="en-US"/>
              <a:t>조건 값을 변경</a:t>
            </a:r>
            <a:endParaRPr lang="en-US" altLang="ko-KR"/>
          </a:p>
          <a:p>
            <a:pPr lvl="1"/>
            <a:r>
              <a:rPr lang="ko-KR" altLang="en-US"/>
              <a:t>루프 제어 변수</a:t>
            </a:r>
            <a:endParaRPr lang="en-US" altLang="ko-KR"/>
          </a:p>
          <a:p>
            <a:pPr lvl="2"/>
            <a:r>
              <a:rPr lang="ko-KR" altLang="en-US"/>
              <a:t>초기 변수의 값을 설정</a:t>
            </a:r>
            <a:r>
              <a:rPr lang="en-US" altLang="ko-KR"/>
              <a:t>, </a:t>
            </a:r>
            <a:r>
              <a:rPr lang="ko-KR" altLang="en-US"/>
              <a:t>설정된 변수 값을 </a:t>
            </a:r>
            <a:br>
              <a:rPr lang="en-US" altLang="ko-KR"/>
            </a:br>
            <a:r>
              <a:rPr lang="ko-KR" altLang="en-US"/>
              <a:t>이용하여 조건 비교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변수의 값을 변경한 후 다시 조건식 비교</a:t>
            </a:r>
            <a:endParaRPr lang="en-US" altLang="ko-KR"/>
          </a:p>
          <a:p>
            <a:pPr lvl="2"/>
            <a:r>
              <a:rPr lang="ko-KR" altLang="en-US"/>
              <a:t>변수를 통해 반복문을 제어한다고 하여 </a:t>
            </a:r>
            <a:br>
              <a:rPr lang="en-US" altLang="ko-KR"/>
            </a:br>
            <a:r>
              <a:rPr lang="ko-KR" altLang="en-US"/>
              <a:t>반복문의 조건 비교 변수를 </a:t>
            </a:r>
            <a:br>
              <a:rPr lang="en-US" altLang="ko-KR"/>
            </a:br>
            <a:r>
              <a:rPr lang="ko-KR" altLang="en-US"/>
              <a:t>루프 제어 변수라고도 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1EBDB-D77D-4C3B-A797-CD42BE10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97" y="548510"/>
            <a:ext cx="2445714" cy="1360000"/>
          </a:xfrm>
          <a:prstGeom prst="rect">
            <a:avLst/>
          </a:prstGeom>
        </p:spPr>
      </p:pic>
      <p:pic>
        <p:nvPicPr>
          <p:cNvPr id="6145" name="_x295666160" descr="EMB000009c0bdf6">
            <a:extLst>
              <a:ext uri="{FF2B5EF4-FFF2-40B4-BE49-F238E27FC236}">
                <a16:creationId xmlns:a16="http://schemas.microsoft.com/office/drawing/2014/main" id="{4F3E1C61-6769-4BEC-92B2-657F501B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54" y="1972348"/>
            <a:ext cx="2209800" cy="4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3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조건에 따라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while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문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5</a:t>
            </a:r>
            <a:r>
              <a:rPr lang="ko-KR" altLang="en-US"/>
              <a:t>보다 작거나 같을 때까지 반복하면서 값 출력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E09973-E66D-480E-A36E-CC0384E6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47" y="2324845"/>
            <a:ext cx="3028571" cy="1920000"/>
          </a:xfrm>
          <a:prstGeom prst="rect">
            <a:avLst/>
          </a:prstGeom>
        </p:spPr>
      </p:pic>
      <p:pic>
        <p:nvPicPr>
          <p:cNvPr id="7169" name="_x295668464" descr="EMB000009c0bdfb">
            <a:extLst>
              <a:ext uri="{FF2B5EF4-FFF2-40B4-BE49-F238E27FC236}">
                <a16:creationId xmlns:a16="http://schemas.microsoft.com/office/drawing/2014/main" id="{72F36178-7EE2-47C4-89E2-C5A9BFA6B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2" y="2275861"/>
            <a:ext cx="333692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CE695F-9B1D-4D66-9AFE-71D9FE1D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55" y="2324845"/>
            <a:ext cx="1422857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조건에 따라 반복하기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19917-F8EC-4334-B7AC-572047BB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3" y="907682"/>
            <a:ext cx="8034286" cy="1485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E88770-8F63-483E-8EB7-131BC2D5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3" y="2498845"/>
            <a:ext cx="8040000" cy="22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0C319D-EF46-4A61-9542-FCE11588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14" y="2498845"/>
            <a:ext cx="1537143" cy="1154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EDD22-A1BC-4925-B93E-6C8525AE8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671" y="2498845"/>
            <a:ext cx="4331429" cy="25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78893A-A490-4E98-9E92-96AB9CF6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335" y="2498845"/>
            <a:ext cx="1782857" cy="25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0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반복문에서의 탈출과 계속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루프</a:t>
            </a:r>
            <a:r>
              <a:rPr lang="en-US" altLang="ko-KR"/>
              <a:t>(loop) </a:t>
            </a:r>
            <a:r>
              <a:rPr lang="ko-KR" altLang="en-US"/>
              <a:t>제어</a:t>
            </a:r>
            <a:endParaRPr lang="en-US" altLang="ko-KR"/>
          </a:p>
          <a:p>
            <a:pPr lvl="1"/>
            <a:r>
              <a:rPr lang="en-US" altLang="ko-KR"/>
              <a:t>break </a:t>
            </a:r>
            <a:r>
              <a:rPr lang="ko-KR" altLang="en-US"/>
              <a:t>문</a:t>
            </a:r>
            <a:endParaRPr lang="en-US" altLang="ko-KR"/>
          </a:p>
          <a:p>
            <a:pPr lvl="2"/>
            <a:r>
              <a:rPr lang="ko-KR" altLang="en-US"/>
              <a:t>반복문의 루프를 빠져 나옴</a:t>
            </a:r>
            <a:endParaRPr lang="en-US" altLang="ko-KR"/>
          </a:p>
          <a:p>
            <a:pPr lvl="1"/>
            <a:r>
              <a:rPr lang="en-US" altLang="ko-KR"/>
              <a:t>continue </a:t>
            </a:r>
            <a:r>
              <a:rPr lang="ko-KR" altLang="en-US"/>
              <a:t>문</a:t>
            </a:r>
            <a:endParaRPr lang="en-US" altLang="ko-KR"/>
          </a:p>
          <a:p>
            <a:pPr lvl="2"/>
            <a:r>
              <a:rPr lang="en-US" altLang="ko-KR"/>
              <a:t>continue</a:t>
            </a:r>
            <a:r>
              <a:rPr lang="ko-KR" altLang="en-US"/>
              <a:t>문 아래에 있는 </a:t>
            </a:r>
            <a:br>
              <a:rPr lang="en-US" altLang="ko-KR"/>
            </a:br>
            <a:r>
              <a:rPr lang="ko-KR" altLang="en-US"/>
              <a:t>문장들은 건너뛰고 </a:t>
            </a:r>
            <a:br>
              <a:rPr lang="en-US" altLang="ko-KR"/>
            </a:br>
            <a:r>
              <a:rPr lang="ko-KR" altLang="en-US"/>
              <a:t>다음 반복을 계속함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193" name="_x295663784" descr="EMB000009c0be02">
            <a:extLst>
              <a:ext uri="{FF2B5EF4-FFF2-40B4-BE49-F238E27FC236}">
                <a16:creationId xmlns:a16="http://schemas.microsoft.com/office/drawing/2014/main" id="{F66AEB8F-74C6-47B6-865A-F222FD2A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29" y="996043"/>
            <a:ext cx="4373563" cy="4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9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반복문에서의 탈출과 계속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루프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(loop)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제어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/>
              <a:t>break </a:t>
            </a:r>
            <a:r>
              <a:rPr lang="ko-KR" altLang="en-US"/>
              <a:t>문과 </a:t>
            </a:r>
            <a:r>
              <a:rPr lang="en-US" altLang="ko-KR"/>
              <a:t>continu</a:t>
            </a:r>
            <a:r>
              <a:rPr lang="ko-KR" altLang="en-US"/>
              <a:t>문의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2"/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5</a:t>
            </a:r>
            <a:r>
              <a:rPr lang="ko-KR" altLang="en-US"/>
              <a:t>까지 반복하면서 변수의 값을 출력하지만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break</a:t>
            </a:r>
            <a:r>
              <a:rPr lang="ko-KR" altLang="en-US"/>
              <a:t>를 이용하여 변수의 값이 </a:t>
            </a:r>
            <a:r>
              <a:rPr lang="en-US" altLang="ko-KR"/>
              <a:t>4</a:t>
            </a:r>
            <a:r>
              <a:rPr lang="ko-KR" altLang="en-US"/>
              <a:t>이면 반복을 종료하고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continue</a:t>
            </a:r>
            <a:r>
              <a:rPr lang="ko-KR" altLang="en-US"/>
              <a:t>를 사용하여 짝수인 경우는 변수의 값을 출력하지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D4172-E2E1-4CA4-9D28-C50EF261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48" y="2723328"/>
            <a:ext cx="2565714" cy="2514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6FDA81-529F-4C6B-AFD7-9C8CB1EE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57" y="2715164"/>
            <a:ext cx="1331429" cy="1382857"/>
          </a:xfrm>
          <a:prstGeom prst="rect">
            <a:avLst/>
          </a:prstGeom>
        </p:spPr>
      </p:pic>
      <p:pic>
        <p:nvPicPr>
          <p:cNvPr id="9217" name="_x421130008" descr="EMB000009c0be05">
            <a:extLst>
              <a:ext uri="{FF2B5EF4-FFF2-40B4-BE49-F238E27FC236}">
                <a16:creationId xmlns:a16="http://schemas.microsoft.com/office/drawing/2014/main" id="{99143739-BA8F-4DA2-9962-A1BAC5DF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53" y="2646866"/>
            <a:ext cx="3878263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39363-4016-4BBE-915B-FE25702C1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757" y="4588441"/>
            <a:ext cx="5230735" cy="15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반복문에서의 탈출과 계속 반복하기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95203-DE12-4DA9-9DF7-C61C972D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3" y="1158960"/>
            <a:ext cx="8045714" cy="1731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C0E77-73C3-475C-9075-BC197961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3" y="2963545"/>
            <a:ext cx="8045714" cy="2840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FC3531-F7E1-45BF-883E-9958B46F1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307" y="2963545"/>
            <a:ext cx="1805714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반복의 필요성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2</a:t>
            </a:r>
            <a:r>
              <a:rPr lang="ko-KR" altLang="en-US"/>
              <a:t>장 </a:t>
            </a:r>
            <a:r>
              <a:rPr lang="en-US" altLang="ko-KR"/>
              <a:t>'</a:t>
            </a:r>
            <a:r>
              <a:rPr lang="ko-KR" altLang="en-US"/>
              <a:t>터틀 그래픽을 이용한 도형 그리기</a:t>
            </a:r>
            <a:r>
              <a:rPr lang="en-US" altLang="ko-KR"/>
              <a:t>'</a:t>
            </a:r>
            <a:r>
              <a:rPr lang="ko-KR" altLang="en-US"/>
              <a:t>의 </a:t>
            </a:r>
            <a:br>
              <a:rPr lang="en-US" altLang="ko-KR"/>
            </a:br>
            <a:r>
              <a:rPr lang="en-US" altLang="ko-KR"/>
              <a:t>'Thinking!'</a:t>
            </a:r>
            <a:r>
              <a:rPr lang="ko-KR" altLang="en-US"/>
              <a:t>에서 사각형을 그리는 과정중</a:t>
            </a:r>
            <a:br>
              <a:rPr lang="en-US" altLang="ko-KR"/>
            </a:br>
            <a:r>
              <a:rPr lang="ko-KR" altLang="en-US"/>
              <a:t>반복된 부분 발생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반복된 코드 부분들은 반복문 형태로 </a:t>
            </a:r>
            <a:br>
              <a:rPr lang="en-US" altLang="ko-KR"/>
            </a:br>
            <a:r>
              <a:rPr lang="ko-KR" altLang="en-US"/>
              <a:t>표현 가능</a:t>
            </a:r>
            <a:r>
              <a:rPr lang="en-US" altLang="ko-KR"/>
              <a:t>, </a:t>
            </a:r>
            <a:r>
              <a:rPr lang="ko-KR" altLang="en-US"/>
              <a:t>프로그램 코드를 간결하게 </a:t>
            </a:r>
            <a:br>
              <a:rPr lang="en-US" altLang="ko-KR"/>
            </a:br>
            <a:r>
              <a:rPr lang="ko-KR" altLang="en-US"/>
              <a:t>작성하고 쉽게  파악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5" name="_x295671488" descr="EMB000009c0bdde">
            <a:extLst>
              <a:ext uri="{FF2B5EF4-FFF2-40B4-BE49-F238E27FC236}">
                <a16:creationId xmlns:a16="http://schemas.microsoft.com/office/drawing/2014/main" id="{0F345668-7F4C-45DB-9166-55366F29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1205476"/>
            <a:ext cx="2193925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95665368" descr="EMB000009c0bde1">
            <a:extLst>
              <a:ext uri="{FF2B5EF4-FFF2-40B4-BE49-F238E27FC236}">
                <a16:creationId xmlns:a16="http://schemas.microsoft.com/office/drawing/2014/main" id="{D39422DE-D67C-48F2-B1DC-F08CA0F3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18" y="3584063"/>
            <a:ext cx="2430463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프로그램에서의 반복</a:t>
            </a:r>
            <a:r>
              <a:rPr lang="en-US" altLang="ko-KR"/>
              <a:t>(iteration)</a:t>
            </a:r>
          </a:p>
          <a:p>
            <a:pPr lvl="1"/>
            <a:r>
              <a:rPr lang="ko-KR" altLang="en-US"/>
              <a:t>동일한 문장이나 부분을 지정된 횟수나 조건에 따라 </a:t>
            </a:r>
            <a:br>
              <a:rPr lang="en-US" altLang="ko-KR"/>
            </a:br>
            <a:r>
              <a:rPr lang="ko-KR" altLang="en-US"/>
              <a:t>여러 번 반복하는 구조</a:t>
            </a:r>
            <a:endParaRPr lang="en-US" altLang="ko-KR"/>
          </a:p>
          <a:p>
            <a:pPr lvl="1"/>
            <a:r>
              <a:rPr lang="en-US" altLang="ko-KR"/>
              <a:t>for </a:t>
            </a:r>
            <a:r>
              <a:rPr lang="ko-KR" altLang="en-US"/>
              <a:t>문</a:t>
            </a:r>
            <a:endParaRPr lang="en-US" altLang="ko-KR"/>
          </a:p>
          <a:p>
            <a:pPr lvl="2"/>
            <a:r>
              <a:rPr lang="ko-KR" altLang="en-US"/>
              <a:t>지정된 횟수만큼 반복하는 횟수 제어 반복</a:t>
            </a:r>
            <a:endParaRPr lang="en-US" altLang="ko-KR"/>
          </a:p>
          <a:p>
            <a:pPr lvl="2"/>
            <a:r>
              <a:rPr lang="ko-KR" altLang="en-US"/>
              <a:t>정확한 반복 횟수를 미리 아는 경우에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49" name="_x295666880" descr="EMB000009c0bde4">
            <a:extLst>
              <a:ext uri="{FF2B5EF4-FFF2-40B4-BE49-F238E27FC236}">
                <a16:creationId xmlns:a16="http://schemas.microsoft.com/office/drawing/2014/main" id="{E1DED3A8-1B69-4245-9964-3ADC7F35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999232"/>
            <a:ext cx="3390900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파이썬 프로그램에서의 반복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(iteration)</a:t>
            </a:r>
          </a:p>
          <a:p>
            <a:pPr lvl="1"/>
            <a:r>
              <a:rPr lang="en-US" altLang="ko-KR"/>
              <a:t>while </a:t>
            </a:r>
            <a:r>
              <a:rPr lang="ko-KR" altLang="en-US"/>
              <a:t>문</a:t>
            </a:r>
            <a:endParaRPr lang="en-US" altLang="ko-KR"/>
          </a:p>
          <a:p>
            <a:pPr lvl="2"/>
            <a:r>
              <a:rPr lang="ko-KR" altLang="en-US"/>
              <a:t>지정한 조건을 만족할 때 계속 반복되는 조건 제어 반복</a:t>
            </a:r>
            <a:endParaRPr lang="en-US" altLang="ko-KR"/>
          </a:p>
          <a:p>
            <a:pPr lvl="2"/>
            <a:r>
              <a:rPr lang="ko-KR" altLang="en-US"/>
              <a:t>조건을 만족하면</a:t>
            </a:r>
            <a:r>
              <a:rPr lang="en-US" altLang="ko-KR"/>
              <a:t>(</a:t>
            </a:r>
            <a:r>
              <a:rPr lang="ko-KR" altLang="en-US"/>
              <a:t>조건이 참인 경우</a:t>
            </a:r>
            <a:r>
              <a:rPr lang="en-US" altLang="ko-KR"/>
              <a:t>)</a:t>
            </a:r>
            <a:r>
              <a:rPr lang="ko-KR" altLang="en-US"/>
              <a:t> 계속 반복하고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조건을 만족하지 않으면</a:t>
            </a:r>
            <a:r>
              <a:rPr lang="en-US" altLang="ko-KR"/>
              <a:t>(</a:t>
            </a:r>
            <a:r>
              <a:rPr lang="ko-KR" altLang="en-US"/>
              <a:t>조건이 거짓인 경우</a:t>
            </a:r>
            <a:r>
              <a:rPr lang="en-US" altLang="ko-KR"/>
              <a:t>)</a:t>
            </a:r>
            <a:r>
              <a:rPr lang="ko-KR" altLang="en-US"/>
              <a:t> 반복을 종료함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3" name="_x295671560" descr="EMB000009c0bde7">
            <a:extLst>
              <a:ext uri="{FF2B5EF4-FFF2-40B4-BE49-F238E27FC236}">
                <a16:creationId xmlns:a16="http://schemas.microsoft.com/office/drawing/2014/main" id="{E30C43A5-FEC8-4D07-9E9F-66984E65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6" y="2432957"/>
            <a:ext cx="223996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 이용 반복</a:t>
            </a:r>
            <a:endParaRPr lang="en-US" altLang="ko-KR"/>
          </a:p>
          <a:p>
            <a:pPr lvl="1"/>
            <a:r>
              <a:rPr lang="ko-KR" altLang="en-US"/>
              <a:t>리스트</a:t>
            </a:r>
            <a:r>
              <a:rPr lang="en-US" altLang="ko-KR"/>
              <a:t>(list)</a:t>
            </a:r>
          </a:p>
          <a:p>
            <a:pPr lvl="2"/>
            <a:r>
              <a:rPr lang="ko-KR" altLang="en-US"/>
              <a:t>순서를 갖는 여러 가지 값들을 담을 수 있는 자료형 중의 하나</a:t>
            </a:r>
            <a:endParaRPr lang="en-US" altLang="ko-KR"/>
          </a:p>
          <a:p>
            <a:pPr lvl="2"/>
            <a:r>
              <a:rPr lang="en-US" altLang="ko-KR"/>
              <a:t>[ ] </a:t>
            </a:r>
            <a:r>
              <a:rPr lang="ko-KR" altLang="en-US"/>
              <a:t>안에 리스트 원소를 순서대로 나열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CED9C-0F1E-44E4-9A67-A4CF5623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79" y="3013391"/>
            <a:ext cx="7348571" cy="10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리스트 이용 반복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/>
              <a:t>리스트를 이용한 </a:t>
            </a:r>
            <a:r>
              <a:rPr lang="en-US" altLang="ko-KR"/>
              <a:t>for </a:t>
            </a:r>
            <a:r>
              <a:rPr lang="ko-KR" altLang="en-US"/>
              <a:t>문</a:t>
            </a:r>
            <a:endParaRPr lang="en-US" altLang="ko-KR"/>
          </a:p>
          <a:p>
            <a:pPr lvl="2"/>
            <a:r>
              <a:rPr lang="ko-KR" altLang="en-US"/>
              <a:t>리스트를 이용하여 지정된 횟수만큼 반복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리스트 원소들의 순서대로 반복하면서 문장</a:t>
            </a:r>
            <a:r>
              <a:rPr lang="en-US" altLang="ko-KR"/>
              <a:t>(</a:t>
            </a:r>
            <a:r>
              <a:rPr lang="ko-KR" altLang="en-US"/>
              <a:t>또는 블록</a:t>
            </a:r>
            <a:r>
              <a:rPr lang="en-US" altLang="ko-KR"/>
              <a:t>)</a:t>
            </a:r>
            <a:r>
              <a:rPr lang="ko-KR" altLang="en-US"/>
              <a:t> 반복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066F2-6441-4D20-A395-B8046485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41" y="2096553"/>
            <a:ext cx="7245714" cy="851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20AB07-1E83-44F9-AF8F-03DC4736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2" y="3227451"/>
            <a:ext cx="7245713" cy="878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923797-D7A6-4926-BCED-54195EB2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241" y="3227451"/>
            <a:ext cx="1565714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리스트 이용 반복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리스트를 이용한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for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문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ko-KR" altLang="en-US"/>
              <a:t>변수 </a:t>
            </a:r>
            <a:r>
              <a:rPr lang="en-US" altLang="ko-KR"/>
              <a:t>i</a:t>
            </a:r>
            <a:r>
              <a:rPr lang="ko-KR" altLang="en-US"/>
              <a:t>의 값을 다음과 같이 반복되는 부분에서 사용하여 출력 가능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2A5E1-989A-4E9A-9B32-6CB6E091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8" y="2839189"/>
            <a:ext cx="7291429" cy="83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2B0D06-E4DC-4DCE-BD99-9C6F263B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07" y="3842544"/>
            <a:ext cx="1537143" cy="22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DF727-05C9-48A6-92A4-F409BE13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3" y="933541"/>
            <a:ext cx="8045714" cy="12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C15382-1602-4C4B-8446-7E5B630A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3" y="2222935"/>
            <a:ext cx="8045714" cy="1411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FBFA48-8D61-4C03-B532-F62F35CB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415" y="2271919"/>
            <a:ext cx="1411429" cy="1148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9C368B-203E-4E53-8711-3940B8913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29" y="3723758"/>
            <a:ext cx="8051428" cy="1714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F6DF7-74B6-41F2-A948-3DB1F33CB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130" y="3761321"/>
            <a:ext cx="1885714" cy="2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횟수만큼 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range() </a:t>
            </a:r>
            <a:r>
              <a:rPr lang="ko-KR" altLang="en-US"/>
              <a:t>함수 이용 반복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range() </a:t>
            </a:r>
            <a:r>
              <a:rPr lang="ko-KR" altLang="en-US"/>
              <a:t>함수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정수들을 생성하는 함수</a:t>
            </a: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start</a:t>
            </a:r>
            <a:r>
              <a:rPr lang="ko-KR" altLang="en-US"/>
              <a:t>에서 시작하여 </a:t>
            </a:r>
            <a:r>
              <a:rPr lang="en-US" altLang="ko-KR"/>
              <a:t>(stop - step)</a:t>
            </a:r>
            <a:r>
              <a:rPr lang="ko-KR" altLang="en-US"/>
              <a:t>까지 </a:t>
            </a:r>
            <a:r>
              <a:rPr lang="en-US" altLang="ko-KR"/>
              <a:t>step </a:t>
            </a:r>
            <a:r>
              <a:rPr lang="ko-KR" altLang="en-US"/>
              <a:t>간격으로 정수들 생성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만약 </a:t>
            </a:r>
            <a:r>
              <a:rPr lang="en-US" altLang="ko-KR"/>
              <a:t>start</a:t>
            </a:r>
            <a:r>
              <a:rPr lang="ko-KR" altLang="en-US"/>
              <a:t>와 </a:t>
            </a:r>
            <a:r>
              <a:rPr lang="en-US" altLang="ko-KR"/>
              <a:t>step</a:t>
            </a:r>
            <a:r>
              <a:rPr lang="ko-KR" altLang="en-US"/>
              <a:t>이 생략되어 호출되면 </a:t>
            </a:r>
            <a:r>
              <a:rPr lang="en-US" altLang="ko-KR"/>
              <a:t>start</a:t>
            </a:r>
            <a:r>
              <a:rPr lang="ko-KR" altLang="en-US"/>
              <a:t>는 </a:t>
            </a:r>
            <a:r>
              <a:rPr lang="en-US" altLang="ko-KR"/>
              <a:t>0, step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로 간주됨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range(5)</a:t>
            </a:r>
            <a:r>
              <a:rPr lang="ko-KR" altLang="en-US"/>
              <a:t>로 호출하면 </a:t>
            </a:r>
            <a:r>
              <a:rPr lang="en-US" altLang="ko-KR"/>
              <a:t>start</a:t>
            </a:r>
            <a:r>
              <a:rPr lang="ko-KR" altLang="en-US"/>
              <a:t>와 </a:t>
            </a:r>
            <a:r>
              <a:rPr lang="en-US" altLang="ko-KR"/>
              <a:t>step</a:t>
            </a:r>
            <a:r>
              <a:rPr lang="ko-KR" altLang="en-US"/>
              <a:t>은 생략된 것이며 </a:t>
            </a:r>
            <a:br>
              <a:rPr lang="en-US" altLang="ko-KR"/>
            </a:br>
            <a:r>
              <a:rPr lang="en-US" altLang="ko-KR"/>
              <a:t>         range(0, 5, 1)</a:t>
            </a:r>
            <a:r>
              <a:rPr lang="ko-KR" altLang="en-US"/>
              <a:t>로 호출한 것과 같음</a:t>
            </a:r>
            <a:br>
              <a:rPr lang="en-US" altLang="ko-KR"/>
            </a:br>
            <a:r>
              <a:rPr lang="en-US" altLang="ko-KR"/>
              <a:t>         0</a:t>
            </a:r>
            <a:r>
              <a:rPr lang="ko-KR" altLang="en-US"/>
              <a:t>부터 시작하여 </a:t>
            </a:r>
            <a:r>
              <a:rPr lang="en-US" altLang="ko-KR"/>
              <a:t>(stop(5) - step(1))</a:t>
            </a:r>
            <a:r>
              <a:rPr lang="ko-KR" altLang="en-US"/>
              <a:t>까지인 </a:t>
            </a:r>
            <a:r>
              <a:rPr lang="en-US" altLang="ko-KR"/>
              <a:t>0, 1, 2, 3, 4</a:t>
            </a:r>
            <a:r>
              <a:rPr lang="ko-KR" altLang="en-US"/>
              <a:t> 생성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1</a:t>
            </a:r>
            <a:r>
              <a:rPr lang="ko-KR" altLang="en-US"/>
              <a:t>부터 </a:t>
            </a:r>
            <a:r>
              <a:rPr lang="en-US" altLang="ko-KR"/>
              <a:t>5</a:t>
            </a:r>
            <a:r>
              <a:rPr lang="ko-KR" altLang="en-US"/>
              <a:t>까지 생성할 경우 </a:t>
            </a:r>
            <a:r>
              <a:rPr lang="en-US" altLang="ko-KR"/>
              <a:t>range(1, 6, 1) </a:t>
            </a:r>
            <a:r>
              <a:rPr lang="ko-KR" altLang="en-US"/>
              <a:t>또는 </a:t>
            </a:r>
            <a:r>
              <a:rPr lang="en-US" altLang="ko-KR"/>
              <a:t>range(1, 6)</a:t>
            </a:r>
            <a:r>
              <a:rPr lang="ko-KR" altLang="en-US"/>
              <a:t>으로 호출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AB522-EE04-487B-8EC9-8A523FC0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06" y="2859190"/>
            <a:ext cx="7057143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14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354</Words>
  <Application>Microsoft Office PowerPoint</Application>
  <PresentationFormat>화면 슬라이드 쇼(4:3)</PresentationFormat>
  <Paragraphs>101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HY강M</vt:lpstr>
      <vt:lpstr>HY견고딕</vt:lpstr>
      <vt:lpstr>맑은 고딕</vt:lpstr>
      <vt:lpstr>Arial</vt:lpstr>
      <vt:lpstr>Wingdings</vt:lpstr>
      <vt:lpstr>디자인 사용자 지정</vt:lpstr>
      <vt:lpstr>Microsoft PowerPoint 프레젠테이션</vt:lpstr>
      <vt:lpstr>알고리즘적 사고와 반복</vt:lpstr>
      <vt:lpstr>반복의 필요성</vt:lpstr>
      <vt:lpstr>반복의 필요성</vt:lpstr>
      <vt:lpstr>반복의 필요성</vt:lpstr>
      <vt:lpstr>횟수만큼 반복하기</vt:lpstr>
      <vt:lpstr>횟수만큼 반복하기</vt:lpstr>
      <vt:lpstr>횟수만큼 반복하기</vt:lpstr>
      <vt:lpstr>횟수만큼 반복하기</vt:lpstr>
      <vt:lpstr>횟수만큼 반복하기</vt:lpstr>
      <vt:lpstr>횟수만큼 반복하기</vt:lpstr>
      <vt:lpstr>횟수만큼 반복하기</vt:lpstr>
      <vt:lpstr>조건에 따라 반복하기</vt:lpstr>
      <vt:lpstr>조건에 따라 반복하기</vt:lpstr>
      <vt:lpstr>조건에 따라 반복하기</vt:lpstr>
      <vt:lpstr>조건에 따라 반복하기</vt:lpstr>
      <vt:lpstr>반복문에서의 탈출과 계속 반복하기</vt:lpstr>
      <vt:lpstr>반복문에서의 탈출과 계속 반복하기</vt:lpstr>
      <vt:lpstr>반복문에서의 탈출과 계속 반복하기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mars</dc:creator>
  <cp:lastModifiedBy>동회 김</cp:lastModifiedBy>
  <cp:revision>141</cp:revision>
  <dcterms:created xsi:type="dcterms:W3CDTF">2017-02-09T08:53:13Z</dcterms:created>
  <dcterms:modified xsi:type="dcterms:W3CDTF">2019-04-05T09:30:31Z</dcterms:modified>
</cp:coreProperties>
</file>