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41"/>
  </p:notesMasterIdLst>
  <p:handoutMasterIdLst>
    <p:handoutMasterId r:id="rId42"/>
  </p:handoutMasterIdLst>
  <p:sldIdLst>
    <p:sldId id="656" r:id="rId3"/>
    <p:sldId id="657" r:id="rId4"/>
    <p:sldId id="601" r:id="rId5"/>
    <p:sldId id="603" r:id="rId6"/>
    <p:sldId id="602" r:id="rId7"/>
    <p:sldId id="604" r:id="rId8"/>
    <p:sldId id="605" r:id="rId9"/>
    <p:sldId id="606" r:id="rId10"/>
    <p:sldId id="654" r:id="rId11"/>
    <p:sldId id="567" r:id="rId12"/>
    <p:sldId id="596" r:id="rId13"/>
    <p:sldId id="568" r:id="rId14"/>
    <p:sldId id="578" r:id="rId15"/>
    <p:sldId id="582" r:id="rId16"/>
    <p:sldId id="583" r:id="rId17"/>
    <p:sldId id="584" r:id="rId18"/>
    <p:sldId id="599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1" r:id="rId36"/>
    <p:sldId id="633" r:id="rId37"/>
    <p:sldId id="632" r:id="rId38"/>
    <p:sldId id="634" r:id="rId39"/>
    <p:sldId id="565" r:id="rId40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3399FF"/>
    <a:srgbClr val="FFFFCC"/>
    <a:srgbClr val="FFFF99"/>
    <a:srgbClr val="9C9BA3"/>
    <a:srgbClr val="996633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55" d="100"/>
          <a:sy n="55" d="100"/>
        </p:scale>
        <p:origin x="-9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ython_(programming_language)" TargetMode="External"/><Relationship Id="rId3" Type="http://schemas.openxmlformats.org/officeDocument/2006/relationships/hyperlink" Target="http://en.wikipedia.org/wiki/Integrated_development_environment" TargetMode="External"/><Relationship Id="rId7" Type="http://schemas.openxmlformats.org/officeDocument/2006/relationships/hyperlink" Target="http://en.wikipedia.org/wiki/COBOL" TargetMode="External"/><Relationship Id="rId12" Type="http://schemas.openxmlformats.org/officeDocument/2006/relationships/hyperlink" Target="http://www.netbeans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en.wikipedia.org/wiki/C++" TargetMode="External"/><Relationship Id="rId11" Type="http://schemas.openxmlformats.org/officeDocument/2006/relationships/hyperlink" Target="http://en.wikipedia.org/wiki/Free_and_open_source_software" TargetMode="External"/><Relationship Id="rId5" Type="http://schemas.openxmlformats.org/officeDocument/2006/relationships/hyperlink" Target="http://en.wikipedia.org/wiki/C_(programming_language)" TargetMode="External"/><Relationship Id="rId10" Type="http://schemas.openxmlformats.org/officeDocument/2006/relationships/hyperlink" Target="http://en.wikipedia.org/wiki/PHP" TargetMode="External"/><Relationship Id="rId4" Type="http://schemas.openxmlformats.org/officeDocument/2006/relationships/hyperlink" Target="http://en.wikipedia.org/wiki/Plug-in_(computing)" TargetMode="External"/><Relationship Id="rId9" Type="http://schemas.openxmlformats.org/officeDocument/2006/relationships/hyperlink" Target="http://en.wikipedia.org/wiki/Per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>
                <a:latin typeface="Comic Sans MS" panose="030F0702030302020204" pitchFamily="66" charset="0"/>
                <a:ea typeface="HY엽서L" panose="02030600000101010101" pitchFamily="18" charset="-127"/>
              </a:rPr>
              <a:t>1</a:t>
            </a:r>
            <a:r>
              <a:rPr kumimoji="0" lang="ko-KR" altLang="en-US" sz="3600" i="1">
                <a:latin typeface="Comic Sans MS" panose="030F0702030302020204" pitchFamily="66" charset="0"/>
                <a:ea typeface="HY엽서L" panose="02030600000101010101" pitchFamily="18" charset="-127"/>
              </a:rPr>
              <a:t>장 기초 사항</a:t>
            </a:r>
            <a:endParaRPr kumimoji="0" lang="en-US" altLang="ko-KR" sz="3600" i="1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3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컴파일러는 특정한 컴퓨터가 아닌 가상적인 기계</a:t>
            </a:r>
            <a:r>
              <a:rPr lang="en-US" altLang="ko-KR" smtClean="0"/>
              <a:t>(virtual machine)</a:t>
            </a:r>
            <a:r>
              <a:rPr lang="ko-KR" altLang="en-US" smtClean="0"/>
              <a:t>를 위한 코드를 생성한다</a:t>
            </a:r>
            <a:r>
              <a:rPr lang="en-US" altLang="ko-KR" smtClean="0"/>
              <a:t>. 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가상 기계</a:t>
            </a: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8" y="2658516"/>
            <a:ext cx="626745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내용 개체 틀 4"/>
          <p:cNvSpPr>
            <a:spLocks noGrp="1"/>
          </p:cNvSpPr>
          <p:nvPr>
            <p:ph idx="1"/>
          </p:nvPr>
        </p:nvSpPr>
        <p:spPr>
          <a:xfrm>
            <a:off x="457200" y="1801368"/>
            <a:ext cx="4114800" cy="1426020"/>
          </a:xfrm>
          <a:solidFill>
            <a:srgbClr val="CC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127000" indent="0" eaLnBrk="1" latinLnBrk="0" hangingPunct="1">
              <a:spcBef>
                <a:spcPct val="0"/>
              </a:spcBef>
              <a:buFont typeface="Symbol" panose="05050102010706020507" pitchFamily="18" charset="2"/>
              <a:buNone/>
              <a:tabLst>
                <a:tab pos="254000" algn="l"/>
              </a:tabLst>
            </a:pPr>
            <a:r>
              <a:rPr lang="en-US" altLang="ko-KR" sz="1600" b="1" smtClean="0">
                <a:solidFill>
                  <a:srgbClr val="7F0055"/>
                </a:solidFill>
                <a:latin typeface="휴먼명조" panose="02010504000101010101" pitchFamily="2" charset="-127"/>
              </a:rPr>
              <a:t>public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 </a:t>
            </a:r>
            <a:r>
              <a:rPr lang="en-US" altLang="ko-KR" sz="1600" b="1" smtClean="0">
                <a:solidFill>
                  <a:srgbClr val="7F0055"/>
                </a:solidFill>
                <a:latin typeface="휴먼명조" panose="02010504000101010101" pitchFamily="2" charset="-127"/>
              </a:rPr>
              <a:t>class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 Hello {</a:t>
            </a:r>
            <a:endParaRPr lang="en-US" altLang="ko-KR" sz="180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spcBef>
                <a:spcPct val="0"/>
              </a:spcBef>
              <a:buFont typeface="Symbol" panose="05050102010706020507" pitchFamily="18" charset="2"/>
              <a:buNone/>
              <a:tabLst>
                <a:tab pos="254000" algn="l"/>
              </a:tabLst>
            </a:pPr>
            <a:r>
              <a:rPr lang="en-US" altLang="ko-KR" sz="1800" smtClean="0">
                <a:solidFill>
                  <a:srgbClr val="000000"/>
                </a:solidFill>
              </a:rPr>
              <a:t>	</a:t>
            </a:r>
            <a:r>
              <a:rPr lang="en-US" altLang="ko-KR" sz="1600" b="1" smtClean="0">
                <a:solidFill>
                  <a:srgbClr val="7F0055"/>
                </a:solidFill>
                <a:latin typeface="휴먼명조" panose="02010504000101010101" pitchFamily="2" charset="-127"/>
              </a:rPr>
              <a:t>public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 </a:t>
            </a:r>
            <a:r>
              <a:rPr lang="en-US" altLang="ko-KR" sz="1600" b="1" smtClean="0">
                <a:solidFill>
                  <a:srgbClr val="7F0055"/>
                </a:solidFill>
                <a:latin typeface="휴먼명조" panose="02010504000101010101" pitchFamily="2" charset="-127"/>
              </a:rPr>
              <a:t>static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 </a:t>
            </a:r>
            <a:r>
              <a:rPr lang="en-US" altLang="ko-KR" sz="1600" b="1" smtClean="0">
                <a:solidFill>
                  <a:srgbClr val="7F0055"/>
                </a:solidFill>
                <a:latin typeface="휴먼명조" panose="02010504000101010101" pitchFamily="2" charset="-127"/>
              </a:rPr>
              <a:t>void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 main(String[] args) {</a:t>
            </a:r>
            <a:endParaRPr lang="en-US" altLang="ko-KR" sz="180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spcBef>
                <a:spcPct val="0"/>
              </a:spcBef>
              <a:buFont typeface="Symbol" panose="05050102010706020507" pitchFamily="18" charset="2"/>
              <a:buNone/>
              <a:tabLst>
                <a:tab pos="254000" algn="l"/>
              </a:tabLst>
            </a:pPr>
            <a:r>
              <a:rPr lang="en-US" altLang="ko-KR" sz="1800" smtClean="0">
                <a:solidFill>
                  <a:srgbClr val="000000"/>
                </a:solidFill>
              </a:rPr>
              <a:t>		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System.</a:t>
            </a:r>
            <a:r>
              <a:rPr lang="en-US" altLang="ko-KR" sz="1600" i="1" smtClean="0">
                <a:solidFill>
                  <a:srgbClr val="0000C0"/>
                </a:solidFill>
                <a:latin typeface="휴먼명조" panose="02010504000101010101" pitchFamily="2" charset="-127"/>
              </a:rPr>
              <a:t>out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.println(</a:t>
            </a:r>
            <a:r>
              <a:rPr lang="en-US" altLang="ko-KR" sz="1600" smtClean="0">
                <a:solidFill>
                  <a:srgbClr val="2A00FF"/>
                </a:solidFill>
                <a:latin typeface="휴먼명조" panose="02010504000101010101" pitchFamily="2" charset="-127"/>
              </a:rPr>
              <a:t>"Hello"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);</a:t>
            </a:r>
            <a:endParaRPr lang="en-US" altLang="ko-KR" sz="180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spcBef>
                <a:spcPct val="0"/>
              </a:spcBef>
              <a:buFont typeface="Symbol" panose="05050102010706020507" pitchFamily="18" charset="2"/>
              <a:buNone/>
              <a:tabLst>
                <a:tab pos="254000" algn="l"/>
              </a:tabLst>
            </a:pPr>
            <a:r>
              <a:rPr lang="en-US" altLang="ko-KR" sz="1800" smtClean="0">
                <a:solidFill>
                  <a:srgbClr val="000000"/>
                </a:solidFill>
              </a:rPr>
              <a:t>	</a:t>
            </a: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}</a:t>
            </a:r>
            <a:endParaRPr lang="en-US" altLang="ko-KR" sz="180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spcBef>
                <a:spcPct val="0"/>
              </a:spcBef>
              <a:buFont typeface="Symbol" panose="05050102010706020507" pitchFamily="18" charset="2"/>
              <a:buNone/>
              <a:tabLst>
                <a:tab pos="254000" algn="l"/>
              </a:tabLst>
            </a:pPr>
            <a:r>
              <a:rPr lang="en-US" altLang="ko-KR" sz="1600" smtClean="0">
                <a:solidFill>
                  <a:srgbClr val="000000"/>
                </a:solidFill>
                <a:latin typeface="휴먼명조" panose="02010504000101010101" pitchFamily="2" charset="-127"/>
              </a:rPr>
              <a:t>}</a:t>
            </a:r>
            <a:endParaRPr lang="en-US" altLang="ko-KR" sz="1800" smtClean="0">
              <a:solidFill>
                <a:srgbClr val="000000"/>
              </a:solidFill>
            </a:endParaRPr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바이트</a:t>
            </a:r>
            <a:r>
              <a:rPr lang="en-US" altLang="ko-KR" smtClean="0"/>
              <a:t> </a:t>
            </a:r>
            <a:r>
              <a:rPr lang="ko-KR" altLang="en-US" smtClean="0"/>
              <a:t>코드</a:t>
            </a:r>
          </a:p>
        </p:txBody>
      </p:sp>
      <p:sp>
        <p:nvSpPr>
          <p:cNvPr id="19459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639762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자바 프로그램</a:t>
            </a:r>
          </a:p>
        </p:txBody>
      </p:sp>
      <p:sp>
        <p:nvSpPr>
          <p:cNvPr id="19461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5429251" y="2440541"/>
            <a:ext cx="4041775" cy="6397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바이트 코드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2808288" y="3203575"/>
            <a:ext cx="6335712" cy="3259138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Compiled from "Hello.java"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public class Hello extends 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java.lang.Object</a:t>
            </a:r>
            <a:r>
              <a:rPr lang="en-US" altLang="ko-KR" sz="1050" dirty="0" smtClean="0">
                <a:solidFill>
                  <a:srgbClr val="000000"/>
                </a:solidFill>
              </a:rPr>
              <a:t>{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public Hello();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Code: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0: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aload_0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1: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invokespecial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#1; //Method java/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lang</a:t>
            </a:r>
            <a:r>
              <a:rPr lang="en-US" altLang="ko-KR" sz="1050" dirty="0" smtClean="0">
                <a:solidFill>
                  <a:srgbClr val="000000"/>
                </a:solidFill>
              </a:rPr>
              <a:t>/Object."&lt;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init</a:t>
            </a:r>
            <a:r>
              <a:rPr lang="en-US" altLang="ko-KR" sz="1050" dirty="0" smtClean="0">
                <a:solidFill>
                  <a:srgbClr val="000000"/>
                </a:solidFill>
              </a:rPr>
              <a:t>&gt;":()V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4: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return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public static void main(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java.lang.String</a:t>
            </a:r>
            <a:r>
              <a:rPr lang="en-US" altLang="ko-KR" sz="1050" dirty="0" smtClean="0">
                <a:solidFill>
                  <a:srgbClr val="000000"/>
                </a:solidFill>
              </a:rPr>
              <a:t>[]);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Code: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0: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getstatic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#2; //Field java/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lang</a:t>
            </a:r>
            <a:r>
              <a:rPr lang="en-US" altLang="ko-KR" sz="1050" dirty="0" smtClean="0">
                <a:solidFill>
                  <a:srgbClr val="000000"/>
                </a:solidFill>
              </a:rPr>
              <a:t>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System.out:Ljava</a:t>
            </a:r>
            <a:r>
              <a:rPr lang="en-US" altLang="ko-KR" sz="1050" dirty="0" smtClean="0">
                <a:solidFill>
                  <a:srgbClr val="000000"/>
                </a:solidFill>
              </a:rPr>
              <a:t>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io</a:t>
            </a:r>
            <a:r>
              <a:rPr lang="en-US" altLang="ko-KR" sz="1050" dirty="0" smtClean="0">
                <a:solidFill>
                  <a:srgbClr val="000000"/>
                </a:solidFill>
              </a:rPr>
              <a:t>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PrintStream</a:t>
            </a:r>
            <a:r>
              <a:rPr lang="en-US" altLang="ko-KR" sz="1050" dirty="0" smtClean="0">
                <a:solidFill>
                  <a:srgbClr val="000000"/>
                </a:solidFill>
              </a:rPr>
              <a:t>;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3: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ldc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#3; //String Hello World!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5: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invokevirtual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#4; //Method java/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io</a:t>
            </a:r>
            <a:r>
              <a:rPr lang="en-US" altLang="ko-KR" sz="1050" dirty="0" smtClean="0">
                <a:solidFill>
                  <a:srgbClr val="000000"/>
                </a:solidFill>
              </a:rPr>
              <a:t>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PrintStream.println</a:t>
            </a:r>
            <a:r>
              <a:rPr lang="en-US" altLang="ko-KR" sz="1050" dirty="0" smtClean="0">
                <a:solidFill>
                  <a:srgbClr val="000000"/>
                </a:solidFill>
              </a:rPr>
              <a:t>:(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Ljava</a:t>
            </a:r>
            <a:r>
              <a:rPr lang="en-US" altLang="ko-KR" sz="1050" dirty="0" smtClean="0">
                <a:solidFill>
                  <a:srgbClr val="000000"/>
                </a:solidFill>
              </a:rPr>
              <a:t>/</a:t>
            </a:r>
            <a:r>
              <a:rPr lang="en-US" altLang="ko-KR" sz="1050" dirty="0" err="1" smtClean="0">
                <a:solidFill>
                  <a:srgbClr val="000000"/>
                </a:solidFill>
              </a:rPr>
              <a:t>lang</a:t>
            </a:r>
            <a:r>
              <a:rPr lang="en-US" altLang="ko-KR" sz="1050" dirty="0" smtClean="0">
                <a:solidFill>
                  <a:srgbClr val="000000"/>
                </a:solidFill>
              </a:rPr>
              <a:t>/String;)V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8:</a:t>
            </a:r>
            <a:r>
              <a:rPr lang="en-US" altLang="ko-KR" sz="1100" dirty="0" smtClean="0">
                <a:solidFill>
                  <a:srgbClr val="000000"/>
                </a:solidFill>
              </a:rPr>
              <a:t>	</a:t>
            </a:r>
            <a:r>
              <a:rPr lang="en-US" altLang="ko-KR" sz="1050" dirty="0" smtClean="0">
                <a:solidFill>
                  <a:srgbClr val="000000"/>
                </a:solidFill>
              </a:rPr>
              <a:t>return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127000" indent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254000" algn="l"/>
                <a:tab pos="254000" algn="l"/>
              </a:tabLst>
              <a:defRPr/>
            </a:pPr>
            <a:r>
              <a:rPr lang="en-US" altLang="ko-KR" sz="1050" dirty="0" smtClean="0">
                <a:solidFill>
                  <a:srgbClr val="000000"/>
                </a:solidFill>
              </a:rPr>
              <a:t>}</a:t>
            </a:r>
            <a:endParaRPr lang="en-US" altLang="ko-KR" sz="1100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ko-KR" altLang="en-US" sz="1050" dirty="0" smtClean="0"/>
          </a:p>
        </p:txBody>
      </p:sp>
      <p:sp>
        <p:nvSpPr>
          <p:cNvPr id="19463" name="자유형 8"/>
          <p:cNvSpPr>
            <a:spLocks/>
          </p:cNvSpPr>
          <p:nvPr/>
        </p:nvSpPr>
        <p:spPr bwMode="auto">
          <a:xfrm>
            <a:off x="4487863" y="2543175"/>
            <a:ext cx="952500" cy="684213"/>
          </a:xfrm>
          <a:custGeom>
            <a:avLst/>
            <a:gdLst>
              <a:gd name="T0" fmla="*/ 0 w 953182"/>
              <a:gd name="T1" fmla="*/ 0 h 683879"/>
              <a:gd name="T2" fmla="*/ 651741 w 953182"/>
              <a:gd name="T3" fmla="*/ 15392 h 683879"/>
              <a:gd name="T4" fmla="*/ 705415 w 953182"/>
              <a:gd name="T5" fmla="*/ 46173 h 683879"/>
              <a:gd name="T6" fmla="*/ 751420 w 953182"/>
              <a:gd name="T7" fmla="*/ 115429 h 683879"/>
              <a:gd name="T8" fmla="*/ 789758 w 953182"/>
              <a:gd name="T9" fmla="*/ 184687 h 683879"/>
              <a:gd name="T10" fmla="*/ 828095 w 953182"/>
              <a:gd name="T11" fmla="*/ 277030 h 683879"/>
              <a:gd name="T12" fmla="*/ 858765 w 953182"/>
              <a:gd name="T13" fmla="*/ 330898 h 683879"/>
              <a:gd name="T14" fmla="*/ 874100 w 953182"/>
              <a:gd name="T15" fmla="*/ 384766 h 683879"/>
              <a:gd name="T16" fmla="*/ 889436 w 953182"/>
              <a:gd name="T17" fmla="*/ 400155 h 683879"/>
              <a:gd name="T18" fmla="*/ 897104 w 953182"/>
              <a:gd name="T19" fmla="*/ 423242 h 683879"/>
              <a:gd name="T20" fmla="*/ 912439 w 953182"/>
              <a:gd name="T21" fmla="*/ 454023 h 683879"/>
              <a:gd name="T22" fmla="*/ 920106 w 953182"/>
              <a:gd name="T23" fmla="*/ 484804 h 683879"/>
              <a:gd name="T24" fmla="*/ 927774 w 953182"/>
              <a:gd name="T25" fmla="*/ 507890 h 683879"/>
              <a:gd name="T26" fmla="*/ 943109 w 953182"/>
              <a:gd name="T27" fmla="*/ 569453 h 683879"/>
              <a:gd name="T28" fmla="*/ 950776 w 953182"/>
              <a:gd name="T29" fmla="*/ 684881 h 68387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53182" h="683879">
                <a:moveTo>
                  <a:pt x="0" y="0"/>
                </a:moveTo>
                <a:cubicBezTo>
                  <a:pt x="217714" y="5123"/>
                  <a:pt x="435587" y="5590"/>
                  <a:pt x="653142" y="15368"/>
                </a:cubicBezTo>
                <a:cubicBezTo>
                  <a:pt x="659453" y="15652"/>
                  <a:pt x="700700" y="39873"/>
                  <a:pt x="706931" y="46104"/>
                </a:cubicBezTo>
                <a:cubicBezTo>
                  <a:pt x="722939" y="62112"/>
                  <a:pt x="742060" y="96969"/>
                  <a:pt x="753035" y="115261"/>
                </a:cubicBezTo>
                <a:cubicBezTo>
                  <a:pt x="767878" y="174635"/>
                  <a:pt x="749181" y="117986"/>
                  <a:pt x="791455" y="184417"/>
                </a:cubicBezTo>
                <a:cubicBezTo>
                  <a:pt x="842936" y="265315"/>
                  <a:pt x="789101" y="195077"/>
                  <a:pt x="829875" y="276625"/>
                </a:cubicBezTo>
                <a:cubicBezTo>
                  <a:pt x="849373" y="315621"/>
                  <a:pt x="838889" y="297830"/>
                  <a:pt x="860611" y="330414"/>
                </a:cubicBezTo>
                <a:cubicBezTo>
                  <a:pt x="865734" y="348343"/>
                  <a:pt x="868406" y="367162"/>
                  <a:pt x="875979" y="384202"/>
                </a:cubicBezTo>
                <a:cubicBezTo>
                  <a:pt x="878921" y="390822"/>
                  <a:pt x="887620" y="393358"/>
                  <a:pt x="891348" y="399570"/>
                </a:cubicBezTo>
                <a:cubicBezTo>
                  <a:pt x="895515" y="406515"/>
                  <a:pt x="895841" y="415177"/>
                  <a:pt x="899032" y="422622"/>
                </a:cubicBezTo>
                <a:cubicBezTo>
                  <a:pt x="903544" y="433150"/>
                  <a:pt x="910378" y="442633"/>
                  <a:pt x="914400" y="453358"/>
                </a:cubicBezTo>
                <a:cubicBezTo>
                  <a:pt x="918108" y="463246"/>
                  <a:pt x="919183" y="473940"/>
                  <a:pt x="922084" y="484094"/>
                </a:cubicBezTo>
                <a:cubicBezTo>
                  <a:pt x="924309" y="491882"/>
                  <a:pt x="927804" y="499288"/>
                  <a:pt x="929768" y="507146"/>
                </a:cubicBezTo>
                <a:lnTo>
                  <a:pt x="945136" y="568619"/>
                </a:lnTo>
                <a:cubicBezTo>
                  <a:pt x="955718" y="642692"/>
                  <a:pt x="952820" y="604296"/>
                  <a:pt x="952820" y="6838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자바 가상 기계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21869" y="3749808"/>
            <a:ext cx="2189950" cy="46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자바</a:t>
            </a:r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가상 기계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1869" y="4210850"/>
            <a:ext cx="2189950" cy="461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Windows 7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1869" y="4671892"/>
            <a:ext cx="2189950" cy="4610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Intel CPU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2282" y="3749808"/>
            <a:ext cx="2189950" cy="46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자바</a:t>
            </a:r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가상 기계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62282" y="4210850"/>
            <a:ext cx="2189950" cy="4610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리눅스</a:t>
            </a:r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2282" y="4671892"/>
            <a:ext cx="2189950" cy="46104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AMD CPU</a:t>
            </a:r>
            <a:endParaRPr lang="ko-KR" altLang="en-US" dirty="0">
              <a:solidFill>
                <a:sysClr val="windowText" lastClr="00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242662" y="1444598"/>
            <a:ext cx="2197634" cy="11602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자바</a:t>
            </a:r>
            <a:r>
              <a:rPr lang="en-US" altLang="ko-KR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바이트 코드</a:t>
            </a:r>
            <a:endParaRPr lang="en-US" altLang="ko-KR" dirty="0" smtClean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*.class</a:t>
            </a:r>
            <a:endParaRPr lang="ko-KR" altLang="en-US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 rot="2116407">
            <a:off x="3135086" y="2743200"/>
            <a:ext cx="691563" cy="933763"/>
          </a:xfrm>
          <a:prstGeom prst="downArrow">
            <a:avLst>
              <a:gd name="adj1" fmla="val 25556"/>
              <a:gd name="adj2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9234383">
            <a:off x="4785871" y="2691696"/>
            <a:ext cx="691563" cy="933763"/>
          </a:xfrm>
          <a:prstGeom prst="downArrow">
            <a:avLst>
              <a:gd name="adj1" fmla="val 25556"/>
              <a:gd name="adj2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55" y="5178767"/>
            <a:ext cx="1107822" cy="8304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96" y="4859808"/>
            <a:ext cx="1468335" cy="1468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3040063"/>
            <a:ext cx="3995738" cy="1568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Java SE(Standard Edition)</a:t>
            </a:r>
          </a:p>
          <a:p>
            <a:pPr eaLnBrk="1" hangingPunct="1"/>
            <a:r>
              <a:rPr lang="en-US" altLang="ko-KR" smtClean="0"/>
              <a:t>Java EE(Enterprise Edition)</a:t>
            </a:r>
          </a:p>
          <a:p>
            <a:pPr eaLnBrk="1" hangingPunct="1"/>
            <a:r>
              <a:rPr lang="en-US" altLang="ko-KR" smtClean="0"/>
              <a:t>Java ME(Micro Edition)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자바의 버전</a:t>
            </a:r>
          </a:p>
        </p:txBody>
      </p:sp>
      <p:pic>
        <p:nvPicPr>
          <p:cNvPr id="23556" name="Picture 4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1516063"/>
            <a:ext cx="18748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 descr="MCj043484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3068638"/>
            <a:ext cx="168433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8" descr="MCj043983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5121275"/>
            <a:ext cx="139382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490" name="Line 10"/>
          <p:cNvSpPr>
            <a:spLocks noChangeShapeType="1"/>
          </p:cNvSpPr>
          <p:nvPr/>
        </p:nvSpPr>
        <p:spPr bwMode="auto">
          <a:xfrm flipV="1">
            <a:off x="4064000" y="2300288"/>
            <a:ext cx="1597025" cy="8715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491" name="Line 11"/>
          <p:cNvSpPr>
            <a:spLocks noChangeShapeType="1"/>
          </p:cNvSpPr>
          <p:nvPr/>
        </p:nvSpPr>
        <p:spPr bwMode="auto">
          <a:xfrm>
            <a:off x="4129088" y="3621088"/>
            <a:ext cx="1763712" cy="2682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492" name="Line 12"/>
          <p:cNvSpPr>
            <a:spLocks noChangeShapeType="1"/>
          </p:cNvSpPr>
          <p:nvPr/>
        </p:nvSpPr>
        <p:spPr bwMode="auto">
          <a:xfrm>
            <a:off x="3635375" y="4035425"/>
            <a:ext cx="2300288" cy="17478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0" grpId="0" animBg="1"/>
      <p:bldP spid="788491" grpId="0" animBg="1"/>
      <p:bldP spid="7884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970213"/>
            <a:ext cx="745013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애플리케이션</a:t>
            </a:r>
            <a:r>
              <a:rPr lang="en-US" altLang="ko-KR" smtClean="0"/>
              <a:t>(Java application)</a:t>
            </a:r>
          </a:p>
          <a:p>
            <a:pPr lvl="1" eaLnBrk="1" hangingPunct="1"/>
            <a:r>
              <a:rPr lang="ko-KR" altLang="en-US" smtClean="0"/>
              <a:t>독립적으로 실행될 수 있는 일반 응용 프로그램</a:t>
            </a:r>
          </a:p>
          <a:p>
            <a:pPr eaLnBrk="1" hangingPunct="1"/>
            <a:r>
              <a:rPr lang="ko-KR" altLang="en-US" smtClean="0"/>
              <a:t>자바 애플릿</a:t>
            </a:r>
            <a:r>
              <a:rPr lang="en-US" altLang="ko-KR" smtClean="0"/>
              <a:t>(Java applet)</a:t>
            </a:r>
          </a:p>
          <a:p>
            <a:pPr lvl="1" eaLnBrk="1" hangingPunct="1"/>
            <a:r>
              <a:rPr lang="ko-KR" altLang="en-US" smtClean="0"/>
              <a:t>웹 브라우저 안에서 실행되는 작은 프로그램이다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자바로 만들 수 있는 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서블릿</a:t>
            </a:r>
            <a:r>
              <a:rPr lang="en-US" altLang="ko-KR" smtClean="0"/>
              <a:t>(Java servlet)</a:t>
            </a:r>
          </a:p>
          <a:p>
            <a:pPr lvl="1" eaLnBrk="1" hangingPunct="1"/>
            <a:r>
              <a:rPr lang="ko-KR" altLang="en-US" smtClean="0"/>
              <a:t>웹서버에서 동작하는 서버 모듈로서 클라이언트의 요구를 받아서 그에 대한 처리를 한 후에</a:t>
            </a:r>
            <a:r>
              <a:rPr lang="en-US" altLang="ko-KR" smtClean="0"/>
              <a:t>, </a:t>
            </a:r>
            <a:r>
              <a:rPr lang="ko-KR" altLang="en-US" smtClean="0"/>
              <a:t>실행 결과를 </a:t>
            </a:r>
            <a:r>
              <a:rPr lang="en-US" altLang="ko-KR" smtClean="0"/>
              <a:t>HTML </a:t>
            </a:r>
            <a:r>
              <a:rPr lang="ko-KR" altLang="en-US" smtClean="0"/>
              <a:t>문서 형태로 클라이언트 컴퓨터로 전송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자바로 만들 수 있는 것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60" y="3360004"/>
            <a:ext cx="67818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  <a:r>
              <a:rPr lang="ko-KR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안에 자바 코드를 넣으면 웹페이지를 사용자와 상호작용하도록 만들 수 있다</a:t>
            </a: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JSP</a:t>
            </a:r>
            <a:r>
              <a:rPr lang="ko-KR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는 서버에서 실행되고 결과를 사용자에게 보여준다</a:t>
            </a: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자바로 만들 수 있는 것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7" y="3034820"/>
            <a:ext cx="6130925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723900" y="1295400"/>
            <a:ext cx="8212138" cy="4152900"/>
          </a:xfrm>
        </p:spPr>
        <p:txBody>
          <a:bodyPr/>
          <a:lstStyle/>
          <a:p>
            <a:pPr eaLnBrk="1" hangingPunct="1"/>
            <a:r>
              <a:rPr lang="ko-KR" altLang="en-US" smtClean="0"/>
              <a:t>안드로이드 애플리케이션은</a:t>
            </a:r>
            <a:r>
              <a:rPr lang="ko-KR" altLang="en-US" b="1" smtClean="0"/>
              <a:t> 자바</a:t>
            </a:r>
            <a:r>
              <a:rPr lang="ko-KR" altLang="en-US" smtClean="0"/>
              <a:t>로 작성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안드로이드 개발자들은 자바의 </a:t>
            </a:r>
            <a:r>
              <a:rPr lang="en-US" altLang="ko-KR" smtClean="0"/>
              <a:t>SE </a:t>
            </a:r>
            <a:r>
              <a:rPr lang="ko-KR" altLang="en-US" smtClean="0"/>
              <a:t>버전 중에서 </a:t>
            </a:r>
            <a:r>
              <a:rPr lang="en-US" altLang="ko-KR" smtClean="0"/>
              <a:t>AWT</a:t>
            </a:r>
            <a:r>
              <a:rPr lang="ko-KR" altLang="en-US" smtClean="0"/>
              <a:t>와 스윙</a:t>
            </a:r>
            <a:r>
              <a:rPr lang="en-US" altLang="ko-KR" smtClean="0"/>
              <a:t>(swing)</a:t>
            </a:r>
            <a:r>
              <a:rPr lang="ko-KR" altLang="en-US" smtClean="0"/>
              <a:t>을 제외한 거의 모든 패키지를 사용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효율성때문에 자체적인 달빅 가상 머신을 구현하였다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안드로이드</a:t>
            </a:r>
            <a:r>
              <a:rPr lang="en-US" altLang="ko-KR" smtClean="0"/>
              <a:t> </a:t>
            </a:r>
            <a:r>
              <a:rPr lang="ko-KR" altLang="en-US" smtClean="0"/>
              <a:t>애플리케이션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32773" name="_x42611776" descr="EMB0000272c3b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911475"/>
            <a:ext cx="18288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025775"/>
            <a:ext cx="2257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/>
            <a:r>
              <a:rPr lang="ko-KR" altLang="en-US" smtClean="0"/>
              <a:t>명칭</a:t>
            </a:r>
            <a:r>
              <a:rPr lang="en-US" altLang="ko-KR" smtClean="0"/>
              <a:t>: JDK</a:t>
            </a:r>
            <a:r>
              <a:rPr lang="ko-KR" altLang="en-US" smtClean="0"/>
              <a:t> </a:t>
            </a:r>
            <a:r>
              <a:rPr lang="en-US" altLang="ko-KR" smtClean="0"/>
              <a:t>(Java Development Kit) </a:t>
            </a:r>
          </a:p>
          <a:p>
            <a:pPr marL="381000" indent="-381000" eaLnBrk="1" hangingPunct="1"/>
            <a:r>
              <a:rPr lang="ko-KR" altLang="en-US" smtClean="0"/>
              <a:t>설명</a:t>
            </a:r>
            <a:r>
              <a:rPr lang="en-US" altLang="ko-KR" smtClean="0"/>
              <a:t>: </a:t>
            </a:r>
            <a:r>
              <a:rPr lang="ko-KR" altLang="en-US" smtClean="0"/>
              <a:t>자바 개발 도구</a:t>
            </a:r>
          </a:p>
          <a:p>
            <a:pPr marL="381000" indent="-381000" eaLnBrk="1" hangingPunct="1"/>
            <a:r>
              <a:rPr lang="ko-KR" altLang="en-US" smtClean="0"/>
              <a:t>다운로드 위치</a:t>
            </a:r>
            <a:r>
              <a:rPr lang="en-US" altLang="ko-KR" smtClean="0"/>
              <a:t>: java.sun.com</a:t>
            </a:r>
          </a:p>
          <a:p>
            <a:pPr marL="381000" indent="-381000" eaLnBrk="1" hangingPunct="1"/>
            <a:r>
              <a:rPr lang="ko-KR" altLang="en-US" smtClean="0"/>
              <a:t>비용</a:t>
            </a:r>
            <a:r>
              <a:rPr lang="en-US" altLang="ko-KR" smtClean="0"/>
              <a:t>: </a:t>
            </a:r>
            <a:r>
              <a:rPr lang="ko-KR" altLang="en-US" smtClean="0"/>
              <a:t>무료</a:t>
            </a:r>
          </a:p>
          <a:p>
            <a:pPr marL="381000" indent="-381000" eaLnBrk="1" hangingPunct="1"/>
            <a:endParaRPr lang="ko-KR" altLang="en-US" smtClean="0"/>
          </a:p>
          <a:p>
            <a:pPr marL="381000" indent="-381000" eaLnBrk="1" hangingPunct="1"/>
            <a:endParaRPr lang="ko-KR" altLang="en-US" smtClean="0"/>
          </a:p>
          <a:p>
            <a:pPr marL="381000" indent="-381000" eaLnBrk="1" hangingPunct="1"/>
            <a:endParaRPr lang="ko-KR" altLang="en-US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자바를 사용하려면 무엇이 필요한가</a:t>
            </a:r>
            <a:r>
              <a:rPr lang="en-US" altLang="ko-KR" sz="3600" smtClean="0"/>
              <a:t>?</a:t>
            </a:r>
          </a:p>
        </p:txBody>
      </p:sp>
      <p:sp>
        <p:nvSpPr>
          <p:cNvPr id="34820" name="Rectangle 15"/>
          <p:cNvSpPr>
            <a:spLocks noChangeArrowheads="1"/>
          </p:cNvSpPr>
          <p:nvPr/>
        </p:nvSpPr>
        <p:spPr bwMode="auto">
          <a:xfrm>
            <a:off x="0" y="1722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JRE(Java Runtime Environment)</a:t>
            </a:r>
          </a:p>
          <a:p>
            <a:pPr lvl="1" eaLnBrk="1" hangingPunct="1"/>
            <a:r>
              <a:rPr lang="en-US" altLang="ko-KR" smtClean="0"/>
              <a:t>JRE</a:t>
            </a:r>
            <a:r>
              <a:rPr lang="ko-KR" altLang="en-US" smtClean="0"/>
              <a:t>는 자바 프로그램을 실행하기 위한 라이브러리</a:t>
            </a:r>
            <a:r>
              <a:rPr lang="en-US" altLang="ko-KR" smtClean="0"/>
              <a:t>, </a:t>
            </a:r>
            <a:r>
              <a:rPr lang="ko-KR" altLang="en-US" smtClean="0"/>
              <a:t>자바 가상 기계</a:t>
            </a:r>
            <a:r>
              <a:rPr lang="en-US" altLang="ko-KR" smtClean="0"/>
              <a:t>, </a:t>
            </a:r>
            <a:r>
              <a:rPr lang="ko-KR" altLang="en-US" smtClean="0"/>
              <a:t>기타 컴포넌트들을 제공한다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JDK(Java Development Kit)</a:t>
            </a:r>
          </a:p>
          <a:p>
            <a:pPr lvl="1" eaLnBrk="1" hangingPunct="1"/>
            <a:r>
              <a:rPr lang="en-US" altLang="ko-KR" smtClean="0"/>
              <a:t>JDK</a:t>
            </a:r>
            <a:r>
              <a:rPr lang="ko-KR" altLang="en-US" smtClean="0"/>
              <a:t>는 </a:t>
            </a:r>
            <a:r>
              <a:rPr lang="en-US" altLang="ko-KR" smtClean="0"/>
              <a:t>JRE</a:t>
            </a:r>
            <a:r>
              <a:rPr lang="ko-KR" altLang="en-US" smtClean="0"/>
              <a:t>에 추가로 자바 프로그램을 개발하는데 필요한 컴파일러</a:t>
            </a:r>
            <a:r>
              <a:rPr lang="en-US" altLang="ko-KR" smtClean="0"/>
              <a:t>, </a:t>
            </a:r>
            <a:r>
              <a:rPr lang="ko-KR" altLang="en-US" smtClean="0"/>
              <a:t>디버거와 같은 명령어행 개발 도구를 추가한 것이다</a:t>
            </a:r>
            <a:r>
              <a:rPr lang="en-US" altLang="ko-KR" smtClean="0"/>
              <a:t>.</a:t>
            </a:r>
          </a:p>
          <a:p>
            <a:pPr lvl="1" eaLnBrk="1" hangingPunct="1"/>
            <a:endParaRPr lang="en-US" altLang="ko-KR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JDK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JRE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889125" y="44497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endParaRPr lang="en-US" altLang="ko-KR" sz="18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35845" name="Group 66"/>
          <p:cNvGrpSpPr>
            <a:grpSpLocks/>
          </p:cNvGrpSpPr>
          <p:nvPr/>
        </p:nvGrpSpPr>
        <p:grpSpPr bwMode="auto">
          <a:xfrm>
            <a:off x="2540000" y="4724400"/>
            <a:ext cx="917575" cy="1720850"/>
            <a:chOff x="4027" y="2679"/>
            <a:chExt cx="578" cy="1084"/>
          </a:xfrm>
        </p:grpSpPr>
        <p:sp>
          <p:nvSpPr>
            <p:cNvPr id="35848" name="Freeform 17"/>
            <p:cNvSpPr>
              <a:spLocks/>
            </p:cNvSpPr>
            <p:nvPr/>
          </p:nvSpPr>
          <p:spPr bwMode="auto">
            <a:xfrm>
              <a:off x="4385" y="2741"/>
              <a:ext cx="60" cy="112"/>
            </a:xfrm>
            <a:custGeom>
              <a:avLst/>
              <a:gdLst>
                <a:gd name="T0" fmla="*/ 14 w 60"/>
                <a:gd name="T1" fmla="*/ 0 h 112"/>
                <a:gd name="T2" fmla="*/ 14 w 60"/>
                <a:gd name="T3" fmla="*/ 0 h 112"/>
                <a:gd name="T4" fmla="*/ 14 w 60"/>
                <a:gd name="T5" fmla="*/ 18 h 112"/>
                <a:gd name="T6" fmla="*/ 16 w 60"/>
                <a:gd name="T7" fmla="*/ 34 h 112"/>
                <a:gd name="T8" fmla="*/ 18 w 60"/>
                <a:gd name="T9" fmla="*/ 56 h 112"/>
                <a:gd name="T10" fmla="*/ 22 w 60"/>
                <a:gd name="T11" fmla="*/ 76 h 112"/>
                <a:gd name="T12" fmla="*/ 26 w 60"/>
                <a:gd name="T13" fmla="*/ 86 h 112"/>
                <a:gd name="T14" fmla="*/ 30 w 60"/>
                <a:gd name="T15" fmla="*/ 94 h 112"/>
                <a:gd name="T16" fmla="*/ 36 w 60"/>
                <a:gd name="T17" fmla="*/ 100 h 112"/>
                <a:gd name="T18" fmla="*/ 44 w 60"/>
                <a:gd name="T19" fmla="*/ 106 h 112"/>
                <a:gd name="T20" fmla="*/ 50 w 60"/>
                <a:gd name="T21" fmla="*/ 110 h 112"/>
                <a:gd name="T22" fmla="*/ 60 w 60"/>
                <a:gd name="T23" fmla="*/ 112 h 112"/>
                <a:gd name="T24" fmla="*/ 60 w 60"/>
                <a:gd name="T25" fmla="*/ 112 h 112"/>
                <a:gd name="T26" fmla="*/ 52 w 60"/>
                <a:gd name="T27" fmla="*/ 112 h 112"/>
                <a:gd name="T28" fmla="*/ 44 w 60"/>
                <a:gd name="T29" fmla="*/ 110 h 112"/>
                <a:gd name="T30" fmla="*/ 34 w 60"/>
                <a:gd name="T31" fmla="*/ 106 h 112"/>
                <a:gd name="T32" fmla="*/ 24 w 60"/>
                <a:gd name="T33" fmla="*/ 96 h 112"/>
                <a:gd name="T34" fmla="*/ 14 w 60"/>
                <a:gd name="T35" fmla="*/ 82 h 112"/>
                <a:gd name="T36" fmla="*/ 10 w 60"/>
                <a:gd name="T37" fmla="*/ 72 h 112"/>
                <a:gd name="T38" fmla="*/ 6 w 60"/>
                <a:gd name="T39" fmla="*/ 60 h 112"/>
                <a:gd name="T40" fmla="*/ 2 w 60"/>
                <a:gd name="T41" fmla="*/ 46 h 112"/>
                <a:gd name="T42" fmla="*/ 0 w 60"/>
                <a:gd name="T43" fmla="*/ 30 h 112"/>
                <a:gd name="T44" fmla="*/ 14 w 60"/>
                <a:gd name="T45" fmla="*/ 0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112">
                  <a:moveTo>
                    <a:pt x="14" y="0"/>
                  </a:moveTo>
                  <a:lnTo>
                    <a:pt x="14" y="0"/>
                  </a:lnTo>
                  <a:lnTo>
                    <a:pt x="14" y="18"/>
                  </a:lnTo>
                  <a:lnTo>
                    <a:pt x="16" y="34"/>
                  </a:lnTo>
                  <a:lnTo>
                    <a:pt x="18" y="56"/>
                  </a:lnTo>
                  <a:lnTo>
                    <a:pt x="22" y="76"/>
                  </a:lnTo>
                  <a:lnTo>
                    <a:pt x="26" y="86"/>
                  </a:lnTo>
                  <a:lnTo>
                    <a:pt x="30" y="94"/>
                  </a:lnTo>
                  <a:lnTo>
                    <a:pt x="36" y="100"/>
                  </a:lnTo>
                  <a:lnTo>
                    <a:pt x="44" y="106"/>
                  </a:lnTo>
                  <a:lnTo>
                    <a:pt x="50" y="110"/>
                  </a:lnTo>
                  <a:lnTo>
                    <a:pt x="60" y="112"/>
                  </a:lnTo>
                  <a:lnTo>
                    <a:pt x="52" y="112"/>
                  </a:lnTo>
                  <a:lnTo>
                    <a:pt x="44" y="110"/>
                  </a:lnTo>
                  <a:lnTo>
                    <a:pt x="34" y="106"/>
                  </a:lnTo>
                  <a:lnTo>
                    <a:pt x="24" y="96"/>
                  </a:lnTo>
                  <a:lnTo>
                    <a:pt x="14" y="82"/>
                  </a:lnTo>
                  <a:lnTo>
                    <a:pt x="10" y="72"/>
                  </a:lnTo>
                  <a:lnTo>
                    <a:pt x="6" y="60"/>
                  </a:lnTo>
                  <a:lnTo>
                    <a:pt x="2" y="46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9" name="Freeform 18"/>
            <p:cNvSpPr>
              <a:spLocks/>
            </p:cNvSpPr>
            <p:nvPr/>
          </p:nvSpPr>
          <p:spPr bwMode="auto">
            <a:xfrm>
              <a:off x="4243" y="2691"/>
              <a:ext cx="170" cy="214"/>
            </a:xfrm>
            <a:custGeom>
              <a:avLst/>
              <a:gdLst>
                <a:gd name="T0" fmla="*/ 154 w 170"/>
                <a:gd name="T1" fmla="*/ 32 h 214"/>
                <a:gd name="T2" fmla="*/ 154 w 170"/>
                <a:gd name="T3" fmla="*/ 32 h 214"/>
                <a:gd name="T4" fmla="*/ 156 w 170"/>
                <a:gd name="T5" fmla="*/ 36 h 214"/>
                <a:gd name="T6" fmla="*/ 162 w 170"/>
                <a:gd name="T7" fmla="*/ 46 h 214"/>
                <a:gd name="T8" fmla="*/ 164 w 170"/>
                <a:gd name="T9" fmla="*/ 54 h 214"/>
                <a:gd name="T10" fmla="*/ 166 w 170"/>
                <a:gd name="T11" fmla="*/ 62 h 214"/>
                <a:gd name="T12" fmla="*/ 166 w 170"/>
                <a:gd name="T13" fmla="*/ 72 h 214"/>
                <a:gd name="T14" fmla="*/ 164 w 170"/>
                <a:gd name="T15" fmla="*/ 82 h 214"/>
                <a:gd name="T16" fmla="*/ 164 w 170"/>
                <a:gd name="T17" fmla="*/ 82 h 214"/>
                <a:gd name="T18" fmla="*/ 164 w 170"/>
                <a:gd name="T19" fmla="*/ 88 h 214"/>
                <a:gd name="T20" fmla="*/ 164 w 170"/>
                <a:gd name="T21" fmla="*/ 96 h 214"/>
                <a:gd name="T22" fmla="*/ 166 w 170"/>
                <a:gd name="T23" fmla="*/ 102 h 214"/>
                <a:gd name="T24" fmla="*/ 166 w 170"/>
                <a:gd name="T25" fmla="*/ 102 h 214"/>
                <a:gd name="T26" fmla="*/ 170 w 170"/>
                <a:gd name="T27" fmla="*/ 110 h 214"/>
                <a:gd name="T28" fmla="*/ 168 w 170"/>
                <a:gd name="T29" fmla="*/ 124 h 214"/>
                <a:gd name="T30" fmla="*/ 164 w 170"/>
                <a:gd name="T31" fmla="*/ 142 h 214"/>
                <a:gd name="T32" fmla="*/ 154 w 170"/>
                <a:gd name="T33" fmla="*/ 162 h 214"/>
                <a:gd name="T34" fmla="*/ 154 w 170"/>
                <a:gd name="T35" fmla="*/ 162 h 214"/>
                <a:gd name="T36" fmla="*/ 132 w 170"/>
                <a:gd name="T37" fmla="*/ 214 h 214"/>
                <a:gd name="T38" fmla="*/ 132 w 170"/>
                <a:gd name="T39" fmla="*/ 214 h 214"/>
                <a:gd name="T40" fmla="*/ 122 w 170"/>
                <a:gd name="T41" fmla="*/ 212 h 214"/>
                <a:gd name="T42" fmla="*/ 110 w 170"/>
                <a:gd name="T43" fmla="*/ 210 h 214"/>
                <a:gd name="T44" fmla="*/ 96 w 170"/>
                <a:gd name="T45" fmla="*/ 206 h 214"/>
                <a:gd name="T46" fmla="*/ 78 w 170"/>
                <a:gd name="T47" fmla="*/ 200 h 214"/>
                <a:gd name="T48" fmla="*/ 62 w 170"/>
                <a:gd name="T49" fmla="*/ 192 h 214"/>
                <a:gd name="T50" fmla="*/ 44 w 170"/>
                <a:gd name="T51" fmla="*/ 180 h 214"/>
                <a:gd name="T52" fmla="*/ 28 w 170"/>
                <a:gd name="T53" fmla="*/ 164 h 214"/>
                <a:gd name="T54" fmla="*/ 28 w 170"/>
                <a:gd name="T55" fmla="*/ 164 h 214"/>
                <a:gd name="T56" fmla="*/ 16 w 170"/>
                <a:gd name="T57" fmla="*/ 146 h 214"/>
                <a:gd name="T58" fmla="*/ 8 w 170"/>
                <a:gd name="T59" fmla="*/ 128 h 214"/>
                <a:gd name="T60" fmla="*/ 2 w 170"/>
                <a:gd name="T61" fmla="*/ 110 h 214"/>
                <a:gd name="T62" fmla="*/ 0 w 170"/>
                <a:gd name="T63" fmla="*/ 92 h 214"/>
                <a:gd name="T64" fmla="*/ 0 w 170"/>
                <a:gd name="T65" fmla="*/ 76 h 214"/>
                <a:gd name="T66" fmla="*/ 2 w 170"/>
                <a:gd name="T67" fmla="*/ 62 h 214"/>
                <a:gd name="T68" fmla="*/ 4 w 170"/>
                <a:gd name="T69" fmla="*/ 50 h 214"/>
                <a:gd name="T70" fmla="*/ 8 w 170"/>
                <a:gd name="T71" fmla="*/ 42 h 214"/>
                <a:gd name="T72" fmla="*/ 8 w 170"/>
                <a:gd name="T73" fmla="*/ 42 h 214"/>
                <a:gd name="T74" fmla="*/ 14 w 170"/>
                <a:gd name="T75" fmla="*/ 34 h 214"/>
                <a:gd name="T76" fmla="*/ 24 w 170"/>
                <a:gd name="T77" fmla="*/ 22 h 214"/>
                <a:gd name="T78" fmla="*/ 40 w 170"/>
                <a:gd name="T79" fmla="*/ 12 h 214"/>
                <a:gd name="T80" fmla="*/ 60 w 170"/>
                <a:gd name="T81" fmla="*/ 4 h 214"/>
                <a:gd name="T82" fmla="*/ 72 w 170"/>
                <a:gd name="T83" fmla="*/ 2 h 214"/>
                <a:gd name="T84" fmla="*/ 82 w 170"/>
                <a:gd name="T85" fmla="*/ 0 h 214"/>
                <a:gd name="T86" fmla="*/ 94 w 170"/>
                <a:gd name="T87" fmla="*/ 0 h 214"/>
                <a:gd name="T88" fmla="*/ 106 w 170"/>
                <a:gd name="T89" fmla="*/ 2 h 214"/>
                <a:gd name="T90" fmla="*/ 118 w 170"/>
                <a:gd name="T91" fmla="*/ 6 h 214"/>
                <a:gd name="T92" fmla="*/ 130 w 170"/>
                <a:gd name="T93" fmla="*/ 12 h 214"/>
                <a:gd name="T94" fmla="*/ 142 w 170"/>
                <a:gd name="T95" fmla="*/ 20 h 214"/>
                <a:gd name="T96" fmla="*/ 154 w 170"/>
                <a:gd name="T97" fmla="*/ 32 h 214"/>
                <a:gd name="T98" fmla="*/ 154 w 170"/>
                <a:gd name="T99" fmla="*/ 32 h 2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0" h="214">
                  <a:moveTo>
                    <a:pt x="154" y="32"/>
                  </a:moveTo>
                  <a:lnTo>
                    <a:pt x="154" y="32"/>
                  </a:lnTo>
                  <a:lnTo>
                    <a:pt x="156" y="36"/>
                  </a:lnTo>
                  <a:lnTo>
                    <a:pt x="162" y="46"/>
                  </a:lnTo>
                  <a:lnTo>
                    <a:pt x="164" y="54"/>
                  </a:lnTo>
                  <a:lnTo>
                    <a:pt x="166" y="62"/>
                  </a:lnTo>
                  <a:lnTo>
                    <a:pt x="166" y="72"/>
                  </a:lnTo>
                  <a:lnTo>
                    <a:pt x="164" y="82"/>
                  </a:lnTo>
                  <a:lnTo>
                    <a:pt x="164" y="88"/>
                  </a:lnTo>
                  <a:lnTo>
                    <a:pt x="164" y="96"/>
                  </a:lnTo>
                  <a:lnTo>
                    <a:pt x="166" y="102"/>
                  </a:lnTo>
                  <a:lnTo>
                    <a:pt x="170" y="110"/>
                  </a:lnTo>
                  <a:lnTo>
                    <a:pt x="168" y="124"/>
                  </a:lnTo>
                  <a:lnTo>
                    <a:pt x="164" y="142"/>
                  </a:lnTo>
                  <a:lnTo>
                    <a:pt x="154" y="162"/>
                  </a:lnTo>
                  <a:lnTo>
                    <a:pt x="132" y="214"/>
                  </a:lnTo>
                  <a:lnTo>
                    <a:pt x="122" y="212"/>
                  </a:lnTo>
                  <a:lnTo>
                    <a:pt x="110" y="210"/>
                  </a:lnTo>
                  <a:lnTo>
                    <a:pt x="96" y="206"/>
                  </a:lnTo>
                  <a:lnTo>
                    <a:pt x="78" y="200"/>
                  </a:lnTo>
                  <a:lnTo>
                    <a:pt x="62" y="192"/>
                  </a:lnTo>
                  <a:lnTo>
                    <a:pt x="44" y="180"/>
                  </a:lnTo>
                  <a:lnTo>
                    <a:pt x="28" y="164"/>
                  </a:lnTo>
                  <a:lnTo>
                    <a:pt x="16" y="146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2" y="62"/>
                  </a:lnTo>
                  <a:lnTo>
                    <a:pt x="4" y="50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2" y="0"/>
                  </a:lnTo>
                  <a:lnTo>
                    <a:pt x="94" y="0"/>
                  </a:lnTo>
                  <a:lnTo>
                    <a:pt x="106" y="2"/>
                  </a:lnTo>
                  <a:lnTo>
                    <a:pt x="118" y="6"/>
                  </a:lnTo>
                  <a:lnTo>
                    <a:pt x="130" y="12"/>
                  </a:lnTo>
                  <a:lnTo>
                    <a:pt x="142" y="20"/>
                  </a:lnTo>
                  <a:lnTo>
                    <a:pt x="154" y="32"/>
                  </a:lnTo>
                  <a:close/>
                </a:path>
              </a:pathLst>
            </a:custGeom>
            <a:solidFill>
              <a:srgbClr val="D89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0" name="Freeform 19"/>
            <p:cNvSpPr>
              <a:spLocks/>
            </p:cNvSpPr>
            <p:nvPr/>
          </p:nvSpPr>
          <p:spPr bwMode="auto">
            <a:xfrm>
              <a:off x="4225" y="2815"/>
              <a:ext cx="154" cy="386"/>
            </a:xfrm>
            <a:custGeom>
              <a:avLst/>
              <a:gdLst>
                <a:gd name="T0" fmla="*/ 108 w 154"/>
                <a:gd name="T1" fmla="*/ 68 h 386"/>
                <a:gd name="T2" fmla="*/ 108 w 154"/>
                <a:gd name="T3" fmla="*/ 68 h 386"/>
                <a:gd name="T4" fmla="*/ 108 w 154"/>
                <a:gd name="T5" fmla="*/ 84 h 386"/>
                <a:gd name="T6" fmla="*/ 108 w 154"/>
                <a:gd name="T7" fmla="*/ 100 h 386"/>
                <a:gd name="T8" fmla="*/ 106 w 154"/>
                <a:gd name="T9" fmla="*/ 124 h 386"/>
                <a:gd name="T10" fmla="*/ 106 w 154"/>
                <a:gd name="T11" fmla="*/ 124 h 386"/>
                <a:gd name="T12" fmla="*/ 106 w 154"/>
                <a:gd name="T13" fmla="*/ 130 h 386"/>
                <a:gd name="T14" fmla="*/ 106 w 154"/>
                <a:gd name="T15" fmla="*/ 136 h 386"/>
                <a:gd name="T16" fmla="*/ 110 w 154"/>
                <a:gd name="T17" fmla="*/ 146 h 386"/>
                <a:gd name="T18" fmla="*/ 118 w 154"/>
                <a:gd name="T19" fmla="*/ 156 h 386"/>
                <a:gd name="T20" fmla="*/ 128 w 154"/>
                <a:gd name="T21" fmla="*/ 166 h 386"/>
                <a:gd name="T22" fmla="*/ 146 w 154"/>
                <a:gd name="T23" fmla="*/ 178 h 386"/>
                <a:gd name="T24" fmla="*/ 154 w 154"/>
                <a:gd name="T25" fmla="*/ 182 h 386"/>
                <a:gd name="T26" fmla="*/ 154 w 154"/>
                <a:gd name="T27" fmla="*/ 182 h 386"/>
                <a:gd name="T28" fmla="*/ 148 w 154"/>
                <a:gd name="T29" fmla="*/ 214 h 386"/>
                <a:gd name="T30" fmla="*/ 132 w 154"/>
                <a:gd name="T31" fmla="*/ 282 h 386"/>
                <a:gd name="T32" fmla="*/ 124 w 154"/>
                <a:gd name="T33" fmla="*/ 320 h 386"/>
                <a:gd name="T34" fmla="*/ 112 w 154"/>
                <a:gd name="T35" fmla="*/ 352 h 386"/>
                <a:gd name="T36" fmla="*/ 108 w 154"/>
                <a:gd name="T37" fmla="*/ 366 h 386"/>
                <a:gd name="T38" fmla="*/ 102 w 154"/>
                <a:gd name="T39" fmla="*/ 376 h 386"/>
                <a:gd name="T40" fmla="*/ 96 w 154"/>
                <a:gd name="T41" fmla="*/ 382 h 386"/>
                <a:gd name="T42" fmla="*/ 92 w 154"/>
                <a:gd name="T43" fmla="*/ 386 h 386"/>
                <a:gd name="T44" fmla="*/ 92 w 154"/>
                <a:gd name="T45" fmla="*/ 386 h 386"/>
                <a:gd name="T46" fmla="*/ 86 w 154"/>
                <a:gd name="T47" fmla="*/ 384 h 386"/>
                <a:gd name="T48" fmla="*/ 80 w 154"/>
                <a:gd name="T49" fmla="*/ 380 h 386"/>
                <a:gd name="T50" fmla="*/ 74 w 154"/>
                <a:gd name="T51" fmla="*/ 370 h 386"/>
                <a:gd name="T52" fmla="*/ 68 w 154"/>
                <a:gd name="T53" fmla="*/ 358 h 386"/>
                <a:gd name="T54" fmla="*/ 54 w 154"/>
                <a:gd name="T55" fmla="*/ 328 h 386"/>
                <a:gd name="T56" fmla="*/ 42 w 154"/>
                <a:gd name="T57" fmla="*/ 292 h 386"/>
                <a:gd name="T58" fmla="*/ 18 w 154"/>
                <a:gd name="T59" fmla="*/ 218 h 386"/>
                <a:gd name="T60" fmla="*/ 8 w 154"/>
                <a:gd name="T61" fmla="*/ 190 h 386"/>
                <a:gd name="T62" fmla="*/ 0 w 154"/>
                <a:gd name="T63" fmla="*/ 172 h 386"/>
                <a:gd name="T64" fmla="*/ 0 w 154"/>
                <a:gd name="T65" fmla="*/ 172 h 386"/>
                <a:gd name="T66" fmla="*/ 6 w 154"/>
                <a:gd name="T67" fmla="*/ 170 h 386"/>
                <a:gd name="T68" fmla="*/ 20 w 154"/>
                <a:gd name="T69" fmla="*/ 164 h 386"/>
                <a:gd name="T70" fmla="*/ 26 w 154"/>
                <a:gd name="T71" fmla="*/ 158 h 386"/>
                <a:gd name="T72" fmla="*/ 34 w 154"/>
                <a:gd name="T73" fmla="*/ 152 h 386"/>
                <a:gd name="T74" fmla="*/ 40 w 154"/>
                <a:gd name="T75" fmla="*/ 144 h 386"/>
                <a:gd name="T76" fmla="*/ 44 w 154"/>
                <a:gd name="T77" fmla="*/ 134 h 386"/>
                <a:gd name="T78" fmla="*/ 44 w 154"/>
                <a:gd name="T79" fmla="*/ 134 h 386"/>
                <a:gd name="T80" fmla="*/ 46 w 154"/>
                <a:gd name="T81" fmla="*/ 122 h 386"/>
                <a:gd name="T82" fmla="*/ 48 w 154"/>
                <a:gd name="T83" fmla="*/ 106 h 386"/>
                <a:gd name="T84" fmla="*/ 48 w 154"/>
                <a:gd name="T85" fmla="*/ 72 h 386"/>
                <a:gd name="T86" fmla="*/ 46 w 154"/>
                <a:gd name="T87" fmla="*/ 36 h 386"/>
                <a:gd name="T88" fmla="*/ 44 w 154"/>
                <a:gd name="T89" fmla="*/ 8 h 386"/>
                <a:gd name="T90" fmla="*/ 44 w 154"/>
                <a:gd name="T91" fmla="*/ 8 h 386"/>
                <a:gd name="T92" fmla="*/ 44 w 154"/>
                <a:gd name="T93" fmla="*/ 4 h 386"/>
                <a:gd name="T94" fmla="*/ 46 w 154"/>
                <a:gd name="T95" fmla="*/ 2 h 386"/>
                <a:gd name="T96" fmla="*/ 48 w 154"/>
                <a:gd name="T97" fmla="*/ 0 h 386"/>
                <a:gd name="T98" fmla="*/ 52 w 154"/>
                <a:gd name="T99" fmla="*/ 0 h 386"/>
                <a:gd name="T100" fmla="*/ 62 w 154"/>
                <a:gd name="T101" fmla="*/ 2 h 386"/>
                <a:gd name="T102" fmla="*/ 74 w 154"/>
                <a:gd name="T103" fmla="*/ 10 h 386"/>
                <a:gd name="T104" fmla="*/ 86 w 154"/>
                <a:gd name="T105" fmla="*/ 20 h 386"/>
                <a:gd name="T106" fmla="*/ 96 w 154"/>
                <a:gd name="T107" fmla="*/ 34 h 386"/>
                <a:gd name="T108" fmla="*/ 104 w 154"/>
                <a:gd name="T109" fmla="*/ 50 h 386"/>
                <a:gd name="T110" fmla="*/ 106 w 154"/>
                <a:gd name="T111" fmla="*/ 58 h 386"/>
                <a:gd name="T112" fmla="*/ 108 w 154"/>
                <a:gd name="T113" fmla="*/ 68 h 386"/>
                <a:gd name="T114" fmla="*/ 108 w 154"/>
                <a:gd name="T115" fmla="*/ 68 h 3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4" h="386">
                  <a:moveTo>
                    <a:pt x="108" y="68"/>
                  </a:moveTo>
                  <a:lnTo>
                    <a:pt x="108" y="68"/>
                  </a:lnTo>
                  <a:lnTo>
                    <a:pt x="108" y="84"/>
                  </a:lnTo>
                  <a:lnTo>
                    <a:pt x="108" y="100"/>
                  </a:lnTo>
                  <a:lnTo>
                    <a:pt x="106" y="124"/>
                  </a:lnTo>
                  <a:lnTo>
                    <a:pt x="106" y="130"/>
                  </a:lnTo>
                  <a:lnTo>
                    <a:pt x="106" y="136"/>
                  </a:lnTo>
                  <a:lnTo>
                    <a:pt x="110" y="146"/>
                  </a:lnTo>
                  <a:lnTo>
                    <a:pt x="118" y="156"/>
                  </a:lnTo>
                  <a:lnTo>
                    <a:pt x="128" y="166"/>
                  </a:lnTo>
                  <a:lnTo>
                    <a:pt x="146" y="178"/>
                  </a:lnTo>
                  <a:lnTo>
                    <a:pt x="154" y="182"/>
                  </a:lnTo>
                  <a:lnTo>
                    <a:pt x="148" y="214"/>
                  </a:lnTo>
                  <a:lnTo>
                    <a:pt x="132" y="282"/>
                  </a:lnTo>
                  <a:lnTo>
                    <a:pt x="124" y="320"/>
                  </a:lnTo>
                  <a:lnTo>
                    <a:pt x="112" y="352"/>
                  </a:lnTo>
                  <a:lnTo>
                    <a:pt x="108" y="366"/>
                  </a:lnTo>
                  <a:lnTo>
                    <a:pt x="102" y="376"/>
                  </a:lnTo>
                  <a:lnTo>
                    <a:pt x="96" y="382"/>
                  </a:lnTo>
                  <a:lnTo>
                    <a:pt x="92" y="386"/>
                  </a:lnTo>
                  <a:lnTo>
                    <a:pt x="86" y="384"/>
                  </a:lnTo>
                  <a:lnTo>
                    <a:pt x="80" y="380"/>
                  </a:lnTo>
                  <a:lnTo>
                    <a:pt x="74" y="370"/>
                  </a:lnTo>
                  <a:lnTo>
                    <a:pt x="68" y="358"/>
                  </a:lnTo>
                  <a:lnTo>
                    <a:pt x="54" y="328"/>
                  </a:lnTo>
                  <a:lnTo>
                    <a:pt x="42" y="292"/>
                  </a:lnTo>
                  <a:lnTo>
                    <a:pt x="18" y="218"/>
                  </a:lnTo>
                  <a:lnTo>
                    <a:pt x="8" y="190"/>
                  </a:lnTo>
                  <a:lnTo>
                    <a:pt x="0" y="172"/>
                  </a:lnTo>
                  <a:lnTo>
                    <a:pt x="6" y="170"/>
                  </a:lnTo>
                  <a:lnTo>
                    <a:pt x="20" y="164"/>
                  </a:lnTo>
                  <a:lnTo>
                    <a:pt x="26" y="158"/>
                  </a:lnTo>
                  <a:lnTo>
                    <a:pt x="34" y="152"/>
                  </a:lnTo>
                  <a:lnTo>
                    <a:pt x="40" y="144"/>
                  </a:lnTo>
                  <a:lnTo>
                    <a:pt x="44" y="134"/>
                  </a:lnTo>
                  <a:lnTo>
                    <a:pt x="46" y="122"/>
                  </a:lnTo>
                  <a:lnTo>
                    <a:pt x="48" y="106"/>
                  </a:lnTo>
                  <a:lnTo>
                    <a:pt x="48" y="72"/>
                  </a:lnTo>
                  <a:lnTo>
                    <a:pt x="46" y="36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4" y="10"/>
                  </a:lnTo>
                  <a:lnTo>
                    <a:pt x="86" y="20"/>
                  </a:lnTo>
                  <a:lnTo>
                    <a:pt x="96" y="34"/>
                  </a:lnTo>
                  <a:lnTo>
                    <a:pt x="104" y="50"/>
                  </a:lnTo>
                  <a:lnTo>
                    <a:pt x="106" y="58"/>
                  </a:lnTo>
                  <a:lnTo>
                    <a:pt x="108" y="68"/>
                  </a:lnTo>
                  <a:close/>
                </a:path>
              </a:pathLst>
            </a:custGeom>
            <a:solidFill>
              <a:srgbClr val="D89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1" name="Freeform 20"/>
            <p:cNvSpPr>
              <a:spLocks/>
            </p:cNvSpPr>
            <p:nvPr/>
          </p:nvSpPr>
          <p:spPr bwMode="auto">
            <a:xfrm>
              <a:off x="4207" y="2965"/>
              <a:ext cx="164" cy="176"/>
            </a:xfrm>
            <a:custGeom>
              <a:avLst/>
              <a:gdLst>
                <a:gd name="T0" fmla="*/ 50 w 164"/>
                <a:gd name="T1" fmla="*/ 4 h 176"/>
                <a:gd name="T2" fmla="*/ 50 w 164"/>
                <a:gd name="T3" fmla="*/ 4 h 176"/>
                <a:gd name="T4" fmla="*/ 56 w 164"/>
                <a:gd name="T5" fmla="*/ 8 h 176"/>
                <a:gd name="T6" fmla="*/ 66 w 164"/>
                <a:gd name="T7" fmla="*/ 12 h 176"/>
                <a:gd name="T8" fmla="*/ 76 w 164"/>
                <a:gd name="T9" fmla="*/ 14 h 176"/>
                <a:gd name="T10" fmla="*/ 88 w 164"/>
                <a:gd name="T11" fmla="*/ 16 h 176"/>
                <a:gd name="T12" fmla="*/ 102 w 164"/>
                <a:gd name="T13" fmla="*/ 14 h 176"/>
                <a:gd name="T14" fmla="*/ 116 w 164"/>
                <a:gd name="T15" fmla="*/ 10 h 176"/>
                <a:gd name="T16" fmla="*/ 130 w 164"/>
                <a:gd name="T17" fmla="*/ 0 h 176"/>
                <a:gd name="T18" fmla="*/ 130 w 164"/>
                <a:gd name="T19" fmla="*/ 0 h 176"/>
                <a:gd name="T20" fmla="*/ 136 w 164"/>
                <a:gd name="T21" fmla="*/ 0 h 176"/>
                <a:gd name="T22" fmla="*/ 140 w 164"/>
                <a:gd name="T23" fmla="*/ 4 h 176"/>
                <a:gd name="T24" fmla="*/ 142 w 164"/>
                <a:gd name="T25" fmla="*/ 8 h 176"/>
                <a:gd name="T26" fmla="*/ 142 w 164"/>
                <a:gd name="T27" fmla="*/ 8 h 176"/>
                <a:gd name="T28" fmla="*/ 154 w 164"/>
                <a:gd name="T29" fmla="*/ 42 h 176"/>
                <a:gd name="T30" fmla="*/ 162 w 164"/>
                <a:gd name="T31" fmla="*/ 64 h 176"/>
                <a:gd name="T32" fmla="*/ 164 w 164"/>
                <a:gd name="T33" fmla="*/ 72 h 176"/>
                <a:gd name="T34" fmla="*/ 164 w 164"/>
                <a:gd name="T35" fmla="*/ 78 h 176"/>
                <a:gd name="T36" fmla="*/ 164 w 164"/>
                <a:gd name="T37" fmla="*/ 78 h 176"/>
                <a:gd name="T38" fmla="*/ 156 w 164"/>
                <a:gd name="T39" fmla="*/ 94 h 176"/>
                <a:gd name="T40" fmla="*/ 140 w 164"/>
                <a:gd name="T41" fmla="*/ 122 h 176"/>
                <a:gd name="T42" fmla="*/ 116 w 164"/>
                <a:gd name="T43" fmla="*/ 158 h 176"/>
                <a:gd name="T44" fmla="*/ 116 w 164"/>
                <a:gd name="T45" fmla="*/ 158 h 176"/>
                <a:gd name="T46" fmla="*/ 104 w 164"/>
                <a:gd name="T47" fmla="*/ 168 h 176"/>
                <a:gd name="T48" fmla="*/ 96 w 164"/>
                <a:gd name="T49" fmla="*/ 174 h 176"/>
                <a:gd name="T50" fmla="*/ 92 w 164"/>
                <a:gd name="T51" fmla="*/ 176 h 176"/>
                <a:gd name="T52" fmla="*/ 88 w 164"/>
                <a:gd name="T53" fmla="*/ 176 h 176"/>
                <a:gd name="T54" fmla="*/ 88 w 164"/>
                <a:gd name="T55" fmla="*/ 176 h 176"/>
                <a:gd name="T56" fmla="*/ 72 w 164"/>
                <a:gd name="T57" fmla="*/ 166 h 176"/>
                <a:gd name="T58" fmla="*/ 42 w 164"/>
                <a:gd name="T59" fmla="*/ 144 h 176"/>
                <a:gd name="T60" fmla="*/ 0 w 164"/>
                <a:gd name="T61" fmla="*/ 112 h 176"/>
                <a:gd name="T62" fmla="*/ 50 w 164"/>
                <a:gd name="T63" fmla="*/ 4 h 1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4" h="176">
                  <a:moveTo>
                    <a:pt x="50" y="4"/>
                  </a:moveTo>
                  <a:lnTo>
                    <a:pt x="50" y="4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6" y="14"/>
                  </a:lnTo>
                  <a:lnTo>
                    <a:pt x="88" y="16"/>
                  </a:lnTo>
                  <a:lnTo>
                    <a:pt x="102" y="14"/>
                  </a:lnTo>
                  <a:lnTo>
                    <a:pt x="116" y="1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0" y="4"/>
                  </a:lnTo>
                  <a:lnTo>
                    <a:pt x="142" y="8"/>
                  </a:lnTo>
                  <a:lnTo>
                    <a:pt x="154" y="42"/>
                  </a:lnTo>
                  <a:lnTo>
                    <a:pt x="162" y="64"/>
                  </a:lnTo>
                  <a:lnTo>
                    <a:pt x="164" y="72"/>
                  </a:lnTo>
                  <a:lnTo>
                    <a:pt x="164" y="78"/>
                  </a:lnTo>
                  <a:lnTo>
                    <a:pt x="156" y="94"/>
                  </a:lnTo>
                  <a:lnTo>
                    <a:pt x="140" y="122"/>
                  </a:lnTo>
                  <a:lnTo>
                    <a:pt x="116" y="158"/>
                  </a:lnTo>
                  <a:lnTo>
                    <a:pt x="104" y="168"/>
                  </a:lnTo>
                  <a:lnTo>
                    <a:pt x="96" y="174"/>
                  </a:lnTo>
                  <a:lnTo>
                    <a:pt x="92" y="176"/>
                  </a:lnTo>
                  <a:lnTo>
                    <a:pt x="88" y="176"/>
                  </a:lnTo>
                  <a:lnTo>
                    <a:pt x="72" y="166"/>
                  </a:lnTo>
                  <a:lnTo>
                    <a:pt x="42" y="144"/>
                  </a:lnTo>
                  <a:lnTo>
                    <a:pt x="0" y="112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2" name="Freeform 21"/>
            <p:cNvSpPr>
              <a:spLocks/>
            </p:cNvSpPr>
            <p:nvPr/>
          </p:nvSpPr>
          <p:spPr bwMode="auto">
            <a:xfrm>
              <a:off x="4213" y="2679"/>
              <a:ext cx="184" cy="192"/>
            </a:xfrm>
            <a:custGeom>
              <a:avLst/>
              <a:gdLst>
                <a:gd name="T0" fmla="*/ 184 w 184"/>
                <a:gd name="T1" fmla="*/ 44 h 192"/>
                <a:gd name="T2" fmla="*/ 184 w 184"/>
                <a:gd name="T3" fmla="*/ 44 h 192"/>
                <a:gd name="T4" fmla="*/ 184 w 184"/>
                <a:gd name="T5" fmla="*/ 40 h 192"/>
                <a:gd name="T6" fmla="*/ 182 w 184"/>
                <a:gd name="T7" fmla="*/ 36 h 192"/>
                <a:gd name="T8" fmla="*/ 178 w 184"/>
                <a:gd name="T9" fmla="*/ 32 h 192"/>
                <a:gd name="T10" fmla="*/ 172 w 184"/>
                <a:gd name="T11" fmla="*/ 26 h 192"/>
                <a:gd name="T12" fmla="*/ 160 w 184"/>
                <a:gd name="T13" fmla="*/ 20 h 192"/>
                <a:gd name="T14" fmla="*/ 144 w 184"/>
                <a:gd name="T15" fmla="*/ 12 h 192"/>
                <a:gd name="T16" fmla="*/ 122 w 184"/>
                <a:gd name="T17" fmla="*/ 6 h 192"/>
                <a:gd name="T18" fmla="*/ 122 w 184"/>
                <a:gd name="T19" fmla="*/ 6 h 192"/>
                <a:gd name="T20" fmla="*/ 100 w 184"/>
                <a:gd name="T21" fmla="*/ 2 h 192"/>
                <a:gd name="T22" fmla="*/ 78 w 184"/>
                <a:gd name="T23" fmla="*/ 0 h 192"/>
                <a:gd name="T24" fmla="*/ 60 w 184"/>
                <a:gd name="T25" fmla="*/ 2 h 192"/>
                <a:gd name="T26" fmla="*/ 44 w 184"/>
                <a:gd name="T27" fmla="*/ 6 h 192"/>
                <a:gd name="T28" fmla="*/ 30 w 184"/>
                <a:gd name="T29" fmla="*/ 14 h 192"/>
                <a:gd name="T30" fmla="*/ 20 w 184"/>
                <a:gd name="T31" fmla="*/ 26 h 192"/>
                <a:gd name="T32" fmla="*/ 10 w 184"/>
                <a:gd name="T33" fmla="*/ 40 h 192"/>
                <a:gd name="T34" fmla="*/ 4 w 184"/>
                <a:gd name="T35" fmla="*/ 58 h 192"/>
                <a:gd name="T36" fmla="*/ 4 w 184"/>
                <a:gd name="T37" fmla="*/ 58 h 192"/>
                <a:gd name="T38" fmla="*/ 0 w 184"/>
                <a:gd name="T39" fmla="*/ 76 h 192"/>
                <a:gd name="T40" fmla="*/ 0 w 184"/>
                <a:gd name="T41" fmla="*/ 92 h 192"/>
                <a:gd name="T42" fmla="*/ 4 w 184"/>
                <a:gd name="T43" fmla="*/ 108 h 192"/>
                <a:gd name="T44" fmla="*/ 8 w 184"/>
                <a:gd name="T45" fmla="*/ 122 h 192"/>
                <a:gd name="T46" fmla="*/ 16 w 184"/>
                <a:gd name="T47" fmla="*/ 138 h 192"/>
                <a:gd name="T48" fmla="*/ 24 w 184"/>
                <a:gd name="T49" fmla="*/ 150 h 192"/>
                <a:gd name="T50" fmla="*/ 36 w 184"/>
                <a:gd name="T51" fmla="*/ 164 h 192"/>
                <a:gd name="T52" fmla="*/ 48 w 184"/>
                <a:gd name="T53" fmla="*/ 176 h 192"/>
                <a:gd name="T54" fmla="*/ 48 w 184"/>
                <a:gd name="T55" fmla="*/ 176 h 192"/>
                <a:gd name="T56" fmla="*/ 52 w 184"/>
                <a:gd name="T57" fmla="*/ 180 h 192"/>
                <a:gd name="T58" fmla="*/ 56 w 184"/>
                <a:gd name="T59" fmla="*/ 186 h 192"/>
                <a:gd name="T60" fmla="*/ 60 w 184"/>
                <a:gd name="T61" fmla="*/ 192 h 192"/>
                <a:gd name="T62" fmla="*/ 60 w 184"/>
                <a:gd name="T63" fmla="*/ 192 h 192"/>
                <a:gd name="T64" fmla="*/ 60 w 184"/>
                <a:gd name="T65" fmla="*/ 180 h 192"/>
                <a:gd name="T66" fmla="*/ 60 w 184"/>
                <a:gd name="T67" fmla="*/ 166 h 192"/>
                <a:gd name="T68" fmla="*/ 56 w 184"/>
                <a:gd name="T69" fmla="*/ 150 h 192"/>
                <a:gd name="T70" fmla="*/ 56 w 184"/>
                <a:gd name="T71" fmla="*/ 150 h 192"/>
                <a:gd name="T72" fmla="*/ 56 w 184"/>
                <a:gd name="T73" fmla="*/ 144 h 192"/>
                <a:gd name="T74" fmla="*/ 58 w 184"/>
                <a:gd name="T75" fmla="*/ 140 h 192"/>
                <a:gd name="T76" fmla="*/ 66 w 184"/>
                <a:gd name="T77" fmla="*/ 132 h 192"/>
                <a:gd name="T78" fmla="*/ 72 w 184"/>
                <a:gd name="T79" fmla="*/ 126 h 192"/>
                <a:gd name="T80" fmla="*/ 80 w 184"/>
                <a:gd name="T81" fmla="*/ 116 h 192"/>
                <a:gd name="T82" fmla="*/ 88 w 184"/>
                <a:gd name="T83" fmla="*/ 98 h 192"/>
                <a:gd name="T84" fmla="*/ 96 w 184"/>
                <a:gd name="T85" fmla="*/ 74 h 192"/>
                <a:gd name="T86" fmla="*/ 96 w 184"/>
                <a:gd name="T87" fmla="*/ 74 h 192"/>
                <a:gd name="T88" fmla="*/ 100 w 184"/>
                <a:gd name="T89" fmla="*/ 66 h 192"/>
                <a:gd name="T90" fmla="*/ 104 w 184"/>
                <a:gd name="T91" fmla="*/ 56 h 192"/>
                <a:gd name="T92" fmla="*/ 110 w 184"/>
                <a:gd name="T93" fmla="*/ 48 h 192"/>
                <a:gd name="T94" fmla="*/ 118 w 184"/>
                <a:gd name="T95" fmla="*/ 42 h 192"/>
                <a:gd name="T96" fmla="*/ 126 w 184"/>
                <a:gd name="T97" fmla="*/ 36 h 192"/>
                <a:gd name="T98" fmla="*/ 136 w 184"/>
                <a:gd name="T99" fmla="*/ 34 h 192"/>
                <a:gd name="T100" fmla="*/ 146 w 184"/>
                <a:gd name="T101" fmla="*/ 32 h 192"/>
                <a:gd name="T102" fmla="*/ 160 w 184"/>
                <a:gd name="T103" fmla="*/ 36 h 192"/>
                <a:gd name="T104" fmla="*/ 160 w 184"/>
                <a:gd name="T105" fmla="*/ 36 h 192"/>
                <a:gd name="T106" fmla="*/ 166 w 184"/>
                <a:gd name="T107" fmla="*/ 34 h 192"/>
                <a:gd name="T108" fmla="*/ 174 w 184"/>
                <a:gd name="T109" fmla="*/ 36 h 192"/>
                <a:gd name="T110" fmla="*/ 184 w 184"/>
                <a:gd name="T111" fmla="*/ 44 h 192"/>
                <a:gd name="T112" fmla="*/ 184 w 184"/>
                <a:gd name="T113" fmla="*/ 44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4" h="192">
                  <a:moveTo>
                    <a:pt x="184" y="44"/>
                  </a:moveTo>
                  <a:lnTo>
                    <a:pt x="184" y="44"/>
                  </a:lnTo>
                  <a:lnTo>
                    <a:pt x="184" y="40"/>
                  </a:lnTo>
                  <a:lnTo>
                    <a:pt x="182" y="36"/>
                  </a:lnTo>
                  <a:lnTo>
                    <a:pt x="178" y="32"/>
                  </a:lnTo>
                  <a:lnTo>
                    <a:pt x="172" y="26"/>
                  </a:lnTo>
                  <a:lnTo>
                    <a:pt x="160" y="20"/>
                  </a:lnTo>
                  <a:lnTo>
                    <a:pt x="144" y="12"/>
                  </a:lnTo>
                  <a:lnTo>
                    <a:pt x="122" y="6"/>
                  </a:lnTo>
                  <a:lnTo>
                    <a:pt x="100" y="2"/>
                  </a:lnTo>
                  <a:lnTo>
                    <a:pt x="78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4"/>
                  </a:lnTo>
                  <a:lnTo>
                    <a:pt x="20" y="26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76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8" y="122"/>
                  </a:lnTo>
                  <a:lnTo>
                    <a:pt x="16" y="138"/>
                  </a:lnTo>
                  <a:lnTo>
                    <a:pt x="24" y="150"/>
                  </a:lnTo>
                  <a:lnTo>
                    <a:pt x="36" y="164"/>
                  </a:lnTo>
                  <a:lnTo>
                    <a:pt x="48" y="176"/>
                  </a:lnTo>
                  <a:lnTo>
                    <a:pt x="52" y="180"/>
                  </a:lnTo>
                  <a:lnTo>
                    <a:pt x="56" y="186"/>
                  </a:lnTo>
                  <a:lnTo>
                    <a:pt x="60" y="192"/>
                  </a:lnTo>
                  <a:lnTo>
                    <a:pt x="60" y="180"/>
                  </a:lnTo>
                  <a:lnTo>
                    <a:pt x="60" y="166"/>
                  </a:lnTo>
                  <a:lnTo>
                    <a:pt x="56" y="150"/>
                  </a:lnTo>
                  <a:lnTo>
                    <a:pt x="56" y="144"/>
                  </a:lnTo>
                  <a:lnTo>
                    <a:pt x="58" y="140"/>
                  </a:lnTo>
                  <a:lnTo>
                    <a:pt x="66" y="132"/>
                  </a:lnTo>
                  <a:lnTo>
                    <a:pt x="72" y="126"/>
                  </a:lnTo>
                  <a:lnTo>
                    <a:pt x="80" y="116"/>
                  </a:lnTo>
                  <a:lnTo>
                    <a:pt x="88" y="98"/>
                  </a:lnTo>
                  <a:lnTo>
                    <a:pt x="96" y="74"/>
                  </a:lnTo>
                  <a:lnTo>
                    <a:pt x="100" y="66"/>
                  </a:lnTo>
                  <a:lnTo>
                    <a:pt x="104" y="56"/>
                  </a:lnTo>
                  <a:lnTo>
                    <a:pt x="110" y="48"/>
                  </a:lnTo>
                  <a:lnTo>
                    <a:pt x="118" y="42"/>
                  </a:lnTo>
                  <a:lnTo>
                    <a:pt x="126" y="36"/>
                  </a:lnTo>
                  <a:lnTo>
                    <a:pt x="136" y="34"/>
                  </a:lnTo>
                  <a:lnTo>
                    <a:pt x="146" y="32"/>
                  </a:lnTo>
                  <a:lnTo>
                    <a:pt x="160" y="36"/>
                  </a:lnTo>
                  <a:lnTo>
                    <a:pt x="166" y="34"/>
                  </a:lnTo>
                  <a:lnTo>
                    <a:pt x="174" y="36"/>
                  </a:lnTo>
                  <a:lnTo>
                    <a:pt x="184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3" name="Freeform 22"/>
            <p:cNvSpPr>
              <a:spLocks/>
            </p:cNvSpPr>
            <p:nvPr/>
          </p:nvSpPr>
          <p:spPr bwMode="auto">
            <a:xfrm>
              <a:off x="4251" y="2777"/>
              <a:ext cx="44" cy="62"/>
            </a:xfrm>
            <a:custGeom>
              <a:avLst/>
              <a:gdLst>
                <a:gd name="T0" fmla="*/ 40 w 44"/>
                <a:gd name="T1" fmla="*/ 28 h 62"/>
                <a:gd name="T2" fmla="*/ 40 w 44"/>
                <a:gd name="T3" fmla="*/ 28 h 62"/>
                <a:gd name="T4" fmla="*/ 40 w 44"/>
                <a:gd name="T5" fmla="*/ 24 h 62"/>
                <a:gd name="T6" fmla="*/ 36 w 44"/>
                <a:gd name="T7" fmla="*/ 14 h 62"/>
                <a:gd name="T8" fmla="*/ 32 w 44"/>
                <a:gd name="T9" fmla="*/ 10 h 62"/>
                <a:gd name="T10" fmla="*/ 28 w 44"/>
                <a:gd name="T11" fmla="*/ 6 h 62"/>
                <a:gd name="T12" fmla="*/ 22 w 44"/>
                <a:gd name="T13" fmla="*/ 2 h 62"/>
                <a:gd name="T14" fmla="*/ 14 w 44"/>
                <a:gd name="T15" fmla="*/ 0 h 62"/>
                <a:gd name="T16" fmla="*/ 14 w 44"/>
                <a:gd name="T17" fmla="*/ 0 h 62"/>
                <a:gd name="T18" fmla="*/ 8 w 44"/>
                <a:gd name="T19" fmla="*/ 0 h 62"/>
                <a:gd name="T20" fmla="*/ 6 w 44"/>
                <a:gd name="T21" fmla="*/ 2 h 62"/>
                <a:gd name="T22" fmla="*/ 4 w 44"/>
                <a:gd name="T23" fmla="*/ 4 h 62"/>
                <a:gd name="T24" fmla="*/ 2 w 44"/>
                <a:gd name="T25" fmla="*/ 8 h 62"/>
                <a:gd name="T26" fmla="*/ 0 w 44"/>
                <a:gd name="T27" fmla="*/ 16 h 62"/>
                <a:gd name="T28" fmla="*/ 2 w 44"/>
                <a:gd name="T29" fmla="*/ 26 h 62"/>
                <a:gd name="T30" fmla="*/ 6 w 44"/>
                <a:gd name="T31" fmla="*/ 36 h 62"/>
                <a:gd name="T32" fmla="*/ 12 w 44"/>
                <a:gd name="T33" fmla="*/ 46 h 62"/>
                <a:gd name="T34" fmla="*/ 20 w 44"/>
                <a:gd name="T35" fmla="*/ 56 h 62"/>
                <a:gd name="T36" fmla="*/ 30 w 44"/>
                <a:gd name="T37" fmla="*/ 60 h 62"/>
                <a:gd name="T38" fmla="*/ 30 w 44"/>
                <a:gd name="T39" fmla="*/ 60 h 62"/>
                <a:gd name="T40" fmla="*/ 38 w 44"/>
                <a:gd name="T41" fmla="*/ 62 h 62"/>
                <a:gd name="T42" fmla="*/ 42 w 44"/>
                <a:gd name="T43" fmla="*/ 60 h 62"/>
                <a:gd name="T44" fmla="*/ 44 w 44"/>
                <a:gd name="T45" fmla="*/ 54 h 62"/>
                <a:gd name="T46" fmla="*/ 44 w 44"/>
                <a:gd name="T47" fmla="*/ 48 h 62"/>
                <a:gd name="T48" fmla="*/ 42 w 44"/>
                <a:gd name="T49" fmla="*/ 34 h 62"/>
                <a:gd name="T50" fmla="*/ 40 w 44"/>
                <a:gd name="T51" fmla="*/ 28 h 62"/>
                <a:gd name="T52" fmla="*/ 40 w 44"/>
                <a:gd name="T53" fmla="*/ 28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" h="62">
                  <a:moveTo>
                    <a:pt x="40" y="28"/>
                  </a:moveTo>
                  <a:lnTo>
                    <a:pt x="40" y="28"/>
                  </a:lnTo>
                  <a:lnTo>
                    <a:pt x="40" y="24"/>
                  </a:lnTo>
                  <a:lnTo>
                    <a:pt x="36" y="14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6" y="36"/>
                  </a:lnTo>
                  <a:lnTo>
                    <a:pt x="12" y="46"/>
                  </a:lnTo>
                  <a:lnTo>
                    <a:pt x="20" y="56"/>
                  </a:lnTo>
                  <a:lnTo>
                    <a:pt x="30" y="60"/>
                  </a:lnTo>
                  <a:lnTo>
                    <a:pt x="38" y="62"/>
                  </a:lnTo>
                  <a:lnTo>
                    <a:pt x="42" y="60"/>
                  </a:lnTo>
                  <a:lnTo>
                    <a:pt x="44" y="54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40" y="28"/>
                  </a:lnTo>
                  <a:close/>
                </a:path>
              </a:pathLst>
            </a:custGeom>
            <a:solidFill>
              <a:srgbClr val="D89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4" name="Freeform 23"/>
            <p:cNvSpPr>
              <a:spLocks/>
            </p:cNvSpPr>
            <p:nvPr/>
          </p:nvSpPr>
          <p:spPr bwMode="auto">
            <a:xfrm>
              <a:off x="4391" y="2781"/>
              <a:ext cx="22" cy="14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4 h 14"/>
                <a:gd name="T4" fmla="*/ 2 w 22"/>
                <a:gd name="T5" fmla="*/ 10 h 14"/>
                <a:gd name="T6" fmla="*/ 6 w 22"/>
                <a:gd name="T7" fmla="*/ 8 h 14"/>
                <a:gd name="T8" fmla="*/ 12 w 22"/>
                <a:gd name="T9" fmla="*/ 6 h 14"/>
                <a:gd name="T10" fmla="*/ 12 w 22"/>
                <a:gd name="T11" fmla="*/ 6 h 14"/>
                <a:gd name="T12" fmla="*/ 18 w 22"/>
                <a:gd name="T13" fmla="*/ 4 h 14"/>
                <a:gd name="T14" fmla="*/ 20 w 22"/>
                <a:gd name="T15" fmla="*/ 2 h 14"/>
                <a:gd name="T16" fmla="*/ 22 w 22"/>
                <a:gd name="T17" fmla="*/ 0 h 14"/>
                <a:gd name="T18" fmla="*/ 22 w 22"/>
                <a:gd name="T19" fmla="*/ 0 h 14"/>
                <a:gd name="T20" fmla="*/ 20 w 22"/>
                <a:gd name="T21" fmla="*/ 4 h 14"/>
                <a:gd name="T22" fmla="*/ 18 w 22"/>
                <a:gd name="T23" fmla="*/ 8 h 14"/>
                <a:gd name="T24" fmla="*/ 12 w 22"/>
                <a:gd name="T25" fmla="*/ 10 h 14"/>
                <a:gd name="T26" fmla="*/ 12 w 22"/>
                <a:gd name="T27" fmla="*/ 10 h 14"/>
                <a:gd name="T28" fmla="*/ 0 w 22"/>
                <a:gd name="T29" fmla="*/ 14 h 14"/>
                <a:gd name="T30" fmla="*/ 0 w 22"/>
                <a:gd name="T31" fmla="*/ 14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5" name="Freeform 24"/>
            <p:cNvSpPr>
              <a:spLocks/>
            </p:cNvSpPr>
            <p:nvPr/>
          </p:nvSpPr>
          <p:spPr bwMode="auto">
            <a:xfrm>
              <a:off x="4313" y="2751"/>
              <a:ext cx="52" cy="14"/>
            </a:xfrm>
            <a:custGeom>
              <a:avLst/>
              <a:gdLst>
                <a:gd name="T0" fmla="*/ 0 w 52"/>
                <a:gd name="T1" fmla="*/ 14 h 14"/>
                <a:gd name="T2" fmla="*/ 0 w 52"/>
                <a:gd name="T3" fmla="*/ 14 h 14"/>
                <a:gd name="T4" fmla="*/ 6 w 52"/>
                <a:gd name="T5" fmla="*/ 10 h 14"/>
                <a:gd name="T6" fmla="*/ 12 w 52"/>
                <a:gd name="T7" fmla="*/ 8 h 14"/>
                <a:gd name="T8" fmla="*/ 20 w 52"/>
                <a:gd name="T9" fmla="*/ 4 h 14"/>
                <a:gd name="T10" fmla="*/ 20 w 52"/>
                <a:gd name="T11" fmla="*/ 4 h 14"/>
                <a:gd name="T12" fmla="*/ 32 w 52"/>
                <a:gd name="T13" fmla="*/ 6 h 14"/>
                <a:gd name="T14" fmla="*/ 42 w 52"/>
                <a:gd name="T15" fmla="*/ 8 h 14"/>
                <a:gd name="T16" fmla="*/ 52 w 52"/>
                <a:gd name="T17" fmla="*/ 14 h 14"/>
                <a:gd name="T18" fmla="*/ 52 w 52"/>
                <a:gd name="T19" fmla="*/ 14 h 14"/>
                <a:gd name="T20" fmla="*/ 42 w 52"/>
                <a:gd name="T21" fmla="*/ 6 h 14"/>
                <a:gd name="T22" fmla="*/ 30 w 52"/>
                <a:gd name="T23" fmla="*/ 2 h 14"/>
                <a:gd name="T24" fmla="*/ 24 w 52"/>
                <a:gd name="T25" fmla="*/ 0 h 14"/>
                <a:gd name="T26" fmla="*/ 18 w 52"/>
                <a:gd name="T27" fmla="*/ 0 h 14"/>
                <a:gd name="T28" fmla="*/ 18 w 52"/>
                <a:gd name="T29" fmla="*/ 0 h 14"/>
                <a:gd name="T30" fmla="*/ 10 w 52"/>
                <a:gd name="T31" fmla="*/ 6 h 14"/>
                <a:gd name="T32" fmla="*/ 4 w 52"/>
                <a:gd name="T33" fmla="*/ 10 h 14"/>
                <a:gd name="T34" fmla="*/ 0 w 52"/>
                <a:gd name="T35" fmla="*/ 14 h 14"/>
                <a:gd name="T36" fmla="*/ 0 w 52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14">
                  <a:moveTo>
                    <a:pt x="0" y="14"/>
                  </a:moveTo>
                  <a:lnTo>
                    <a:pt x="0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42" y="8"/>
                  </a:lnTo>
                  <a:lnTo>
                    <a:pt x="52" y="14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6"/>
                  </a:lnTo>
                  <a:lnTo>
                    <a:pt x="4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25"/>
            <p:cNvSpPr>
              <a:spLocks/>
            </p:cNvSpPr>
            <p:nvPr/>
          </p:nvSpPr>
          <p:spPr bwMode="auto">
            <a:xfrm>
              <a:off x="4399" y="2753"/>
              <a:ext cx="12" cy="12"/>
            </a:xfrm>
            <a:custGeom>
              <a:avLst/>
              <a:gdLst>
                <a:gd name="T0" fmla="*/ 0 w 12"/>
                <a:gd name="T1" fmla="*/ 12 h 12"/>
                <a:gd name="T2" fmla="*/ 0 w 12"/>
                <a:gd name="T3" fmla="*/ 12 h 12"/>
                <a:gd name="T4" fmla="*/ 4 w 12"/>
                <a:gd name="T5" fmla="*/ 4 h 12"/>
                <a:gd name="T6" fmla="*/ 8 w 12"/>
                <a:gd name="T7" fmla="*/ 0 h 12"/>
                <a:gd name="T8" fmla="*/ 10 w 12"/>
                <a:gd name="T9" fmla="*/ 0 h 12"/>
                <a:gd name="T10" fmla="*/ 12 w 12"/>
                <a:gd name="T11" fmla="*/ 0 h 12"/>
                <a:gd name="T12" fmla="*/ 12 w 12"/>
                <a:gd name="T13" fmla="*/ 0 h 12"/>
                <a:gd name="T14" fmla="*/ 8 w 12"/>
                <a:gd name="T15" fmla="*/ 6 h 12"/>
                <a:gd name="T16" fmla="*/ 0 w 12"/>
                <a:gd name="T17" fmla="*/ 12 h 12"/>
                <a:gd name="T18" fmla="*/ 0 w 12"/>
                <a:gd name="T19" fmla="*/ 1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4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8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26"/>
            <p:cNvSpPr>
              <a:spLocks/>
            </p:cNvSpPr>
            <p:nvPr/>
          </p:nvSpPr>
          <p:spPr bwMode="auto">
            <a:xfrm>
              <a:off x="4345" y="2851"/>
              <a:ext cx="46" cy="22"/>
            </a:xfrm>
            <a:custGeom>
              <a:avLst/>
              <a:gdLst>
                <a:gd name="T0" fmla="*/ 44 w 46"/>
                <a:gd name="T1" fmla="*/ 0 h 22"/>
                <a:gd name="T2" fmla="*/ 36 w 46"/>
                <a:gd name="T3" fmla="*/ 4 h 22"/>
                <a:gd name="T4" fmla="*/ 36 w 46"/>
                <a:gd name="T5" fmla="*/ 4 h 22"/>
                <a:gd name="T6" fmla="*/ 34 w 46"/>
                <a:gd name="T7" fmla="*/ 2 h 22"/>
                <a:gd name="T8" fmla="*/ 32 w 46"/>
                <a:gd name="T9" fmla="*/ 0 h 22"/>
                <a:gd name="T10" fmla="*/ 28 w 46"/>
                <a:gd name="T11" fmla="*/ 0 h 22"/>
                <a:gd name="T12" fmla="*/ 28 w 46"/>
                <a:gd name="T13" fmla="*/ 0 h 22"/>
                <a:gd name="T14" fmla="*/ 14 w 46"/>
                <a:gd name="T15" fmla="*/ 6 h 22"/>
                <a:gd name="T16" fmla="*/ 6 w 46"/>
                <a:gd name="T17" fmla="*/ 6 h 22"/>
                <a:gd name="T18" fmla="*/ 0 w 46"/>
                <a:gd name="T19" fmla="*/ 6 h 22"/>
                <a:gd name="T20" fmla="*/ 0 w 46"/>
                <a:gd name="T21" fmla="*/ 6 h 22"/>
                <a:gd name="T22" fmla="*/ 8 w 46"/>
                <a:gd name="T23" fmla="*/ 12 h 22"/>
                <a:gd name="T24" fmla="*/ 14 w 46"/>
                <a:gd name="T25" fmla="*/ 18 h 22"/>
                <a:gd name="T26" fmla="*/ 22 w 46"/>
                <a:gd name="T27" fmla="*/ 22 h 22"/>
                <a:gd name="T28" fmla="*/ 22 w 46"/>
                <a:gd name="T29" fmla="*/ 22 h 22"/>
                <a:gd name="T30" fmla="*/ 28 w 46"/>
                <a:gd name="T31" fmla="*/ 22 h 22"/>
                <a:gd name="T32" fmla="*/ 34 w 46"/>
                <a:gd name="T33" fmla="*/ 22 h 22"/>
                <a:gd name="T34" fmla="*/ 38 w 46"/>
                <a:gd name="T35" fmla="*/ 20 h 22"/>
                <a:gd name="T36" fmla="*/ 38 w 46"/>
                <a:gd name="T37" fmla="*/ 14 h 22"/>
                <a:gd name="T38" fmla="*/ 38 w 46"/>
                <a:gd name="T39" fmla="*/ 14 h 22"/>
                <a:gd name="T40" fmla="*/ 44 w 46"/>
                <a:gd name="T41" fmla="*/ 6 h 22"/>
                <a:gd name="T42" fmla="*/ 46 w 46"/>
                <a:gd name="T43" fmla="*/ 2 h 22"/>
                <a:gd name="T44" fmla="*/ 44 w 46"/>
                <a:gd name="T45" fmla="*/ 0 h 22"/>
                <a:gd name="T46" fmla="*/ 44 w 46"/>
                <a:gd name="T47" fmla="*/ 0 h 22"/>
                <a:gd name="T48" fmla="*/ 44 w 46"/>
                <a:gd name="T49" fmla="*/ 0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22">
                  <a:moveTo>
                    <a:pt x="44" y="0"/>
                  </a:move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22" y="22"/>
                  </a:lnTo>
                  <a:lnTo>
                    <a:pt x="28" y="22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38" y="14"/>
                  </a:lnTo>
                  <a:lnTo>
                    <a:pt x="44" y="6"/>
                  </a:lnTo>
                  <a:lnTo>
                    <a:pt x="46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41A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27"/>
            <p:cNvSpPr>
              <a:spLocks/>
            </p:cNvSpPr>
            <p:nvPr/>
          </p:nvSpPr>
          <p:spPr bwMode="auto">
            <a:xfrm>
              <a:off x="4387" y="2769"/>
              <a:ext cx="10" cy="62"/>
            </a:xfrm>
            <a:custGeom>
              <a:avLst/>
              <a:gdLst>
                <a:gd name="T0" fmla="*/ 10 w 10"/>
                <a:gd name="T1" fmla="*/ 0 h 62"/>
                <a:gd name="T2" fmla="*/ 10 w 10"/>
                <a:gd name="T3" fmla="*/ 0 h 62"/>
                <a:gd name="T4" fmla="*/ 8 w 10"/>
                <a:gd name="T5" fmla="*/ 6 h 62"/>
                <a:gd name="T6" fmla="*/ 2 w 10"/>
                <a:gd name="T7" fmla="*/ 20 h 62"/>
                <a:gd name="T8" fmla="*/ 0 w 10"/>
                <a:gd name="T9" fmla="*/ 30 h 62"/>
                <a:gd name="T10" fmla="*/ 0 w 10"/>
                <a:gd name="T11" fmla="*/ 40 h 62"/>
                <a:gd name="T12" fmla="*/ 2 w 10"/>
                <a:gd name="T13" fmla="*/ 52 h 62"/>
                <a:gd name="T14" fmla="*/ 6 w 10"/>
                <a:gd name="T15" fmla="*/ 62 h 62"/>
                <a:gd name="T16" fmla="*/ 10 w 10"/>
                <a:gd name="T17" fmla="*/ 60 h 62"/>
                <a:gd name="T18" fmla="*/ 10 w 10"/>
                <a:gd name="T19" fmla="*/ 60 h 62"/>
                <a:gd name="T20" fmla="*/ 8 w 10"/>
                <a:gd name="T21" fmla="*/ 56 h 62"/>
                <a:gd name="T22" fmla="*/ 4 w 10"/>
                <a:gd name="T23" fmla="*/ 46 h 62"/>
                <a:gd name="T24" fmla="*/ 2 w 10"/>
                <a:gd name="T25" fmla="*/ 38 h 62"/>
                <a:gd name="T26" fmla="*/ 4 w 10"/>
                <a:gd name="T27" fmla="*/ 28 h 62"/>
                <a:gd name="T28" fmla="*/ 6 w 10"/>
                <a:gd name="T29" fmla="*/ 14 h 62"/>
                <a:gd name="T30" fmla="*/ 10 w 10"/>
                <a:gd name="T31" fmla="*/ 0 h 62"/>
                <a:gd name="T32" fmla="*/ 10 w 10"/>
                <a:gd name="T33" fmla="*/ 0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62">
                  <a:moveTo>
                    <a:pt x="10" y="0"/>
                  </a:moveTo>
                  <a:lnTo>
                    <a:pt x="10" y="0"/>
                  </a:lnTo>
                  <a:lnTo>
                    <a:pt x="8" y="6"/>
                  </a:lnTo>
                  <a:lnTo>
                    <a:pt x="2" y="20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2" y="52"/>
                  </a:lnTo>
                  <a:lnTo>
                    <a:pt x="6" y="62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6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077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28"/>
            <p:cNvSpPr>
              <a:spLocks/>
            </p:cNvSpPr>
            <p:nvPr/>
          </p:nvSpPr>
          <p:spPr bwMode="auto">
            <a:xfrm>
              <a:off x="4311" y="2781"/>
              <a:ext cx="44" cy="14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14 h 14"/>
                <a:gd name="T4" fmla="*/ 42 w 44"/>
                <a:gd name="T5" fmla="*/ 12 h 14"/>
                <a:gd name="T6" fmla="*/ 36 w 44"/>
                <a:gd name="T7" fmla="*/ 10 h 14"/>
                <a:gd name="T8" fmla="*/ 28 w 44"/>
                <a:gd name="T9" fmla="*/ 8 h 14"/>
                <a:gd name="T10" fmla="*/ 28 w 44"/>
                <a:gd name="T11" fmla="*/ 8 h 14"/>
                <a:gd name="T12" fmla="*/ 12 w 44"/>
                <a:gd name="T13" fmla="*/ 6 h 14"/>
                <a:gd name="T14" fmla="*/ 6 w 44"/>
                <a:gd name="T15" fmla="*/ 4 h 14"/>
                <a:gd name="T16" fmla="*/ 0 w 44"/>
                <a:gd name="T17" fmla="*/ 0 h 14"/>
                <a:gd name="T18" fmla="*/ 0 w 44"/>
                <a:gd name="T19" fmla="*/ 0 h 14"/>
                <a:gd name="T20" fmla="*/ 2 w 44"/>
                <a:gd name="T21" fmla="*/ 4 h 14"/>
                <a:gd name="T22" fmla="*/ 6 w 44"/>
                <a:gd name="T23" fmla="*/ 8 h 14"/>
                <a:gd name="T24" fmla="*/ 12 w 44"/>
                <a:gd name="T25" fmla="*/ 10 h 14"/>
                <a:gd name="T26" fmla="*/ 12 w 44"/>
                <a:gd name="T27" fmla="*/ 10 h 14"/>
                <a:gd name="T28" fmla="*/ 30 w 44"/>
                <a:gd name="T29" fmla="*/ 12 h 14"/>
                <a:gd name="T30" fmla="*/ 38 w 44"/>
                <a:gd name="T31" fmla="*/ 12 h 14"/>
                <a:gd name="T32" fmla="*/ 44 w 44"/>
                <a:gd name="T33" fmla="*/ 14 h 14"/>
                <a:gd name="T34" fmla="*/ 44 w 44"/>
                <a:gd name="T35" fmla="*/ 14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14">
                  <a:moveTo>
                    <a:pt x="44" y="14"/>
                  </a:moveTo>
                  <a:lnTo>
                    <a:pt x="44" y="14"/>
                  </a:lnTo>
                  <a:lnTo>
                    <a:pt x="42" y="12"/>
                  </a:lnTo>
                  <a:lnTo>
                    <a:pt x="36" y="10"/>
                  </a:lnTo>
                  <a:lnTo>
                    <a:pt x="28" y="8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30" y="12"/>
                  </a:lnTo>
                  <a:lnTo>
                    <a:pt x="38" y="12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29"/>
            <p:cNvSpPr>
              <a:spLocks/>
            </p:cNvSpPr>
            <p:nvPr/>
          </p:nvSpPr>
          <p:spPr bwMode="auto">
            <a:xfrm>
              <a:off x="4289" y="2693"/>
              <a:ext cx="84" cy="166"/>
            </a:xfrm>
            <a:custGeom>
              <a:avLst/>
              <a:gdLst>
                <a:gd name="T0" fmla="*/ 84 w 84"/>
                <a:gd name="T1" fmla="*/ 22 h 166"/>
                <a:gd name="T2" fmla="*/ 84 w 84"/>
                <a:gd name="T3" fmla="*/ 22 h 166"/>
                <a:gd name="T4" fmla="*/ 68 w 84"/>
                <a:gd name="T5" fmla="*/ 30 h 166"/>
                <a:gd name="T6" fmla="*/ 56 w 84"/>
                <a:gd name="T7" fmla="*/ 42 h 166"/>
                <a:gd name="T8" fmla="*/ 40 w 84"/>
                <a:gd name="T9" fmla="*/ 58 h 166"/>
                <a:gd name="T10" fmla="*/ 34 w 84"/>
                <a:gd name="T11" fmla="*/ 68 h 166"/>
                <a:gd name="T12" fmla="*/ 30 w 84"/>
                <a:gd name="T13" fmla="*/ 78 h 166"/>
                <a:gd name="T14" fmla="*/ 24 w 84"/>
                <a:gd name="T15" fmla="*/ 90 h 166"/>
                <a:gd name="T16" fmla="*/ 22 w 84"/>
                <a:gd name="T17" fmla="*/ 104 h 166"/>
                <a:gd name="T18" fmla="*/ 22 w 84"/>
                <a:gd name="T19" fmla="*/ 118 h 166"/>
                <a:gd name="T20" fmla="*/ 24 w 84"/>
                <a:gd name="T21" fmla="*/ 132 h 166"/>
                <a:gd name="T22" fmla="*/ 28 w 84"/>
                <a:gd name="T23" fmla="*/ 150 h 166"/>
                <a:gd name="T24" fmla="*/ 36 w 84"/>
                <a:gd name="T25" fmla="*/ 166 h 166"/>
                <a:gd name="T26" fmla="*/ 36 w 84"/>
                <a:gd name="T27" fmla="*/ 166 h 166"/>
                <a:gd name="T28" fmla="*/ 30 w 84"/>
                <a:gd name="T29" fmla="*/ 158 h 166"/>
                <a:gd name="T30" fmla="*/ 22 w 84"/>
                <a:gd name="T31" fmla="*/ 150 h 166"/>
                <a:gd name="T32" fmla="*/ 14 w 84"/>
                <a:gd name="T33" fmla="*/ 136 h 166"/>
                <a:gd name="T34" fmla="*/ 6 w 84"/>
                <a:gd name="T35" fmla="*/ 122 h 166"/>
                <a:gd name="T36" fmla="*/ 2 w 84"/>
                <a:gd name="T37" fmla="*/ 102 h 166"/>
                <a:gd name="T38" fmla="*/ 0 w 84"/>
                <a:gd name="T39" fmla="*/ 80 h 166"/>
                <a:gd name="T40" fmla="*/ 2 w 84"/>
                <a:gd name="T41" fmla="*/ 68 h 166"/>
                <a:gd name="T42" fmla="*/ 4 w 84"/>
                <a:gd name="T43" fmla="*/ 56 h 166"/>
                <a:gd name="T44" fmla="*/ 4 w 84"/>
                <a:gd name="T45" fmla="*/ 56 h 166"/>
                <a:gd name="T46" fmla="*/ 10 w 84"/>
                <a:gd name="T47" fmla="*/ 34 h 166"/>
                <a:gd name="T48" fmla="*/ 20 w 84"/>
                <a:gd name="T49" fmla="*/ 18 h 166"/>
                <a:gd name="T50" fmla="*/ 32 w 84"/>
                <a:gd name="T51" fmla="*/ 6 h 166"/>
                <a:gd name="T52" fmla="*/ 44 w 84"/>
                <a:gd name="T53" fmla="*/ 2 h 166"/>
                <a:gd name="T54" fmla="*/ 56 w 84"/>
                <a:gd name="T55" fmla="*/ 0 h 166"/>
                <a:gd name="T56" fmla="*/ 66 w 84"/>
                <a:gd name="T57" fmla="*/ 4 h 166"/>
                <a:gd name="T58" fmla="*/ 76 w 84"/>
                <a:gd name="T59" fmla="*/ 10 h 166"/>
                <a:gd name="T60" fmla="*/ 84 w 84"/>
                <a:gd name="T61" fmla="*/ 22 h 166"/>
                <a:gd name="T62" fmla="*/ 84 w 84"/>
                <a:gd name="T63" fmla="*/ 22 h 1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4" h="166">
                  <a:moveTo>
                    <a:pt x="84" y="22"/>
                  </a:moveTo>
                  <a:lnTo>
                    <a:pt x="84" y="22"/>
                  </a:lnTo>
                  <a:lnTo>
                    <a:pt x="68" y="30"/>
                  </a:lnTo>
                  <a:lnTo>
                    <a:pt x="56" y="42"/>
                  </a:lnTo>
                  <a:lnTo>
                    <a:pt x="40" y="58"/>
                  </a:lnTo>
                  <a:lnTo>
                    <a:pt x="34" y="68"/>
                  </a:lnTo>
                  <a:lnTo>
                    <a:pt x="30" y="78"/>
                  </a:lnTo>
                  <a:lnTo>
                    <a:pt x="24" y="90"/>
                  </a:lnTo>
                  <a:lnTo>
                    <a:pt x="22" y="104"/>
                  </a:lnTo>
                  <a:lnTo>
                    <a:pt x="22" y="118"/>
                  </a:lnTo>
                  <a:lnTo>
                    <a:pt x="24" y="132"/>
                  </a:lnTo>
                  <a:lnTo>
                    <a:pt x="28" y="150"/>
                  </a:lnTo>
                  <a:lnTo>
                    <a:pt x="36" y="166"/>
                  </a:lnTo>
                  <a:lnTo>
                    <a:pt x="30" y="158"/>
                  </a:lnTo>
                  <a:lnTo>
                    <a:pt x="22" y="150"/>
                  </a:lnTo>
                  <a:lnTo>
                    <a:pt x="14" y="136"/>
                  </a:lnTo>
                  <a:lnTo>
                    <a:pt x="6" y="122"/>
                  </a:lnTo>
                  <a:lnTo>
                    <a:pt x="2" y="102"/>
                  </a:lnTo>
                  <a:lnTo>
                    <a:pt x="0" y="80"/>
                  </a:lnTo>
                  <a:lnTo>
                    <a:pt x="2" y="68"/>
                  </a:lnTo>
                  <a:lnTo>
                    <a:pt x="4" y="56"/>
                  </a:lnTo>
                  <a:lnTo>
                    <a:pt x="10" y="34"/>
                  </a:lnTo>
                  <a:lnTo>
                    <a:pt x="20" y="18"/>
                  </a:lnTo>
                  <a:lnTo>
                    <a:pt x="32" y="6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6" y="10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30"/>
            <p:cNvSpPr>
              <a:spLocks/>
            </p:cNvSpPr>
            <p:nvPr/>
          </p:nvSpPr>
          <p:spPr bwMode="auto">
            <a:xfrm>
              <a:off x="4271" y="2705"/>
              <a:ext cx="78" cy="72"/>
            </a:xfrm>
            <a:custGeom>
              <a:avLst/>
              <a:gdLst>
                <a:gd name="T0" fmla="*/ 78 w 78"/>
                <a:gd name="T1" fmla="*/ 2 h 72"/>
                <a:gd name="T2" fmla="*/ 78 w 78"/>
                <a:gd name="T3" fmla="*/ 2 h 72"/>
                <a:gd name="T4" fmla="*/ 68 w 78"/>
                <a:gd name="T5" fmla="*/ 8 h 72"/>
                <a:gd name="T6" fmla="*/ 44 w 78"/>
                <a:gd name="T7" fmla="*/ 24 h 72"/>
                <a:gd name="T8" fmla="*/ 32 w 78"/>
                <a:gd name="T9" fmla="*/ 36 h 72"/>
                <a:gd name="T10" fmla="*/ 20 w 78"/>
                <a:gd name="T11" fmla="*/ 48 h 72"/>
                <a:gd name="T12" fmla="*/ 8 w 78"/>
                <a:gd name="T13" fmla="*/ 60 h 72"/>
                <a:gd name="T14" fmla="*/ 2 w 78"/>
                <a:gd name="T15" fmla="*/ 72 h 72"/>
                <a:gd name="T16" fmla="*/ 0 w 78"/>
                <a:gd name="T17" fmla="*/ 70 h 72"/>
                <a:gd name="T18" fmla="*/ 0 w 78"/>
                <a:gd name="T19" fmla="*/ 70 h 72"/>
                <a:gd name="T20" fmla="*/ 8 w 78"/>
                <a:gd name="T21" fmla="*/ 58 h 72"/>
                <a:gd name="T22" fmla="*/ 18 w 78"/>
                <a:gd name="T23" fmla="*/ 46 h 72"/>
                <a:gd name="T24" fmla="*/ 30 w 78"/>
                <a:gd name="T25" fmla="*/ 34 h 72"/>
                <a:gd name="T26" fmla="*/ 44 w 78"/>
                <a:gd name="T27" fmla="*/ 24 h 72"/>
                <a:gd name="T28" fmla="*/ 66 w 78"/>
                <a:gd name="T29" fmla="*/ 8 h 72"/>
                <a:gd name="T30" fmla="*/ 78 w 78"/>
                <a:gd name="T31" fmla="*/ 0 h 72"/>
                <a:gd name="T32" fmla="*/ 78 w 78"/>
                <a:gd name="T33" fmla="*/ 2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8" h="72">
                  <a:moveTo>
                    <a:pt x="78" y="2"/>
                  </a:moveTo>
                  <a:lnTo>
                    <a:pt x="78" y="2"/>
                  </a:lnTo>
                  <a:lnTo>
                    <a:pt x="68" y="8"/>
                  </a:lnTo>
                  <a:lnTo>
                    <a:pt x="44" y="24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8" y="60"/>
                  </a:lnTo>
                  <a:lnTo>
                    <a:pt x="2" y="72"/>
                  </a:lnTo>
                  <a:lnTo>
                    <a:pt x="0" y="70"/>
                  </a:lnTo>
                  <a:lnTo>
                    <a:pt x="8" y="58"/>
                  </a:lnTo>
                  <a:lnTo>
                    <a:pt x="18" y="46"/>
                  </a:lnTo>
                  <a:lnTo>
                    <a:pt x="30" y="34"/>
                  </a:lnTo>
                  <a:lnTo>
                    <a:pt x="44" y="24"/>
                  </a:lnTo>
                  <a:lnTo>
                    <a:pt x="66" y="8"/>
                  </a:lnTo>
                  <a:lnTo>
                    <a:pt x="78" y="0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6162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31"/>
            <p:cNvSpPr>
              <a:spLocks/>
            </p:cNvSpPr>
            <p:nvPr/>
          </p:nvSpPr>
          <p:spPr bwMode="auto">
            <a:xfrm>
              <a:off x="4223" y="2699"/>
              <a:ext cx="114" cy="112"/>
            </a:xfrm>
            <a:custGeom>
              <a:avLst/>
              <a:gdLst>
                <a:gd name="T0" fmla="*/ 114 w 114"/>
                <a:gd name="T1" fmla="*/ 2 h 112"/>
                <a:gd name="T2" fmla="*/ 114 w 114"/>
                <a:gd name="T3" fmla="*/ 2 h 112"/>
                <a:gd name="T4" fmla="*/ 98 w 114"/>
                <a:gd name="T5" fmla="*/ 6 h 112"/>
                <a:gd name="T6" fmla="*/ 82 w 114"/>
                <a:gd name="T7" fmla="*/ 12 h 112"/>
                <a:gd name="T8" fmla="*/ 62 w 114"/>
                <a:gd name="T9" fmla="*/ 22 h 112"/>
                <a:gd name="T10" fmla="*/ 44 w 114"/>
                <a:gd name="T11" fmla="*/ 38 h 112"/>
                <a:gd name="T12" fmla="*/ 34 w 114"/>
                <a:gd name="T13" fmla="*/ 46 h 112"/>
                <a:gd name="T14" fmla="*/ 26 w 114"/>
                <a:gd name="T15" fmla="*/ 56 h 112"/>
                <a:gd name="T16" fmla="*/ 18 w 114"/>
                <a:gd name="T17" fmla="*/ 68 h 112"/>
                <a:gd name="T18" fmla="*/ 10 w 114"/>
                <a:gd name="T19" fmla="*/ 80 h 112"/>
                <a:gd name="T20" fmla="*/ 6 w 114"/>
                <a:gd name="T21" fmla="*/ 96 h 112"/>
                <a:gd name="T22" fmla="*/ 2 w 114"/>
                <a:gd name="T23" fmla="*/ 112 h 112"/>
                <a:gd name="T24" fmla="*/ 0 w 114"/>
                <a:gd name="T25" fmla="*/ 110 h 112"/>
                <a:gd name="T26" fmla="*/ 0 w 114"/>
                <a:gd name="T27" fmla="*/ 110 h 112"/>
                <a:gd name="T28" fmla="*/ 4 w 114"/>
                <a:gd name="T29" fmla="*/ 96 h 112"/>
                <a:gd name="T30" fmla="*/ 8 w 114"/>
                <a:gd name="T31" fmla="*/ 80 h 112"/>
                <a:gd name="T32" fmla="*/ 16 w 114"/>
                <a:gd name="T33" fmla="*/ 68 h 112"/>
                <a:gd name="T34" fmla="*/ 24 w 114"/>
                <a:gd name="T35" fmla="*/ 54 h 112"/>
                <a:gd name="T36" fmla="*/ 24 w 114"/>
                <a:gd name="T37" fmla="*/ 54 h 112"/>
                <a:gd name="T38" fmla="*/ 32 w 114"/>
                <a:gd name="T39" fmla="*/ 46 h 112"/>
                <a:gd name="T40" fmla="*/ 42 w 114"/>
                <a:gd name="T41" fmla="*/ 36 h 112"/>
                <a:gd name="T42" fmla="*/ 52 w 114"/>
                <a:gd name="T43" fmla="*/ 28 h 112"/>
                <a:gd name="T44" fmla="*/ 62 w 114"/>
                <a:gd name="T45" fmla="*/ 22 h 112"/>
                <a:gd name="T46" fmla="*/ 62 w 114"/>
                <a:gd name="T47" fmla="*/ 22 h 112"/>
                <a:gd name="T48" fmla="*/ 82 w 114"/>
                <a:gd name="T49" fmla="*/ 12 h 112"/>
                <a:gd name="T50" fmla="*/ 98 w 114"/>
                <a:gd name="T51" fmla="*/ 4 h 112"/>
                <a:gd name="T52" fmla="*/ 112 w 114"/>
                <a:gd name="T53" fmla="*/ 0 h 112"/>
                <a:gd name="T54" fmla="*/ 114 w 114"/>
                <a:gd name="T55" fmla="*/ 2 h 1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4" h="112">
                  <a:moveTo>
                    <a:pt x="114" y="2"/>
                  </a:moveTo>
                  <a:lnTo>
                    <a:pt x="114" y="2"/>
                  </a:lnTo>
                  <a:lnTo>
                    <a:pt x="98" y="6"/>
                  </a:lnTo>
                  <a:lnTo>
                    <a:pt x="82" y="12"/>
                  </a:lnTo>
                  <a:lnTo>
                    <a:pt x="62" y="22"/>
                  </a:lnTo>
                  <a:lnTo>
                    <a:pt x="44" y="38"/>
                  </a:lnTo>
                  <a:lnTo>
                    <a:pt x="34" y="46"/>
                  </a:lnTo>
                  <a:lnTo>
                    <a:pt x="26" y="56"/>
                  </a:lnTo>
                  <a:lnTo>
                    <a:pt x="18" y="68"/>
                  </a:lnTo>
                  <a:lnTo>
                    <a:pt x="10" y="80"/>
                  </a:lnTo>
                  <a:lnTo>
                    <a:pt x="6" y="96"/>
                  </a:lnTo>
                  <a:lnTo>
                    <a:pt x="2" y="112"/>
                  </a:lnTo>
                  <a:lnTo>
                    <a:pt x="0" y="110"/>
                  </a:lnTo>
                  <a:lnTo>
                    <a:pt x="4" y="96"/>
                  </a:lnTo>
                  <a:lnTo>
                    <a:pt x="8" y="80"/>
                  </a:lnTo>
                  <a:lnTo>
                    <a:pt x="16" y="68"/>
                  </a:lnTo>
                  <a:lnTo>
                    <a:pt x="24" y="54"/>
                  </a:lnTo>
                  <a:lnTo>
                    <a:pt x="32" y="46"/>
                  </a:lnTo>
                  <a:lnTo>
                    <a:pt x="42" y="36"/>
                  </a:lnTo>
                  <a:lnTo>
                    <a:pt x="52" y="28"/>
                  </a:lnTo>
                  <a:lnTo>
                    <a:pt x="62" y="22"/>
                  </a:lnTo>
                  <a:lnTo>
                    <a:pt x="82" y="12"/>
                  </a:lnTo>
                  <a:lnTo>
                    <a:pt x="98" y="4"/>
                  </a:lnTo>
                  <a:lnTo>
                    <a:pt x="112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61626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32"/>
            <p:cNvSpPr>
              <a:spLocks noEditPoints="1"/>
            </p:cNvSpPr>
            <p:nvPr/>
          </p:nvSpPr>
          <p:spPr bwMode="auto">
            <a:xfrm>
              <a:off x="4317" y="2793"/>
              <a:ext cx="112" cy="30"/>
            </a:xfrm>
            <a:custGeom>
              <a:avLst/>
              <a:gdLst>
                <a:gd name="T0" fmla="*/ 100 w 112"/>
                <a:gd name="T1" fmla="*/ 0 h 30"/>
                <a:gd name="T2" fmla="*/ 88 w 112"/>
                <a:gd name="T3" fmla="*/ 0 h 30"/>
                <a:gd name="T4" fmla="*/ 74 w 112"/>
                <a:gd name="T5" fmla="*/ 6 h 30"/>
                <a:gd name="T6" fmla="*/ 68 w 112"/>
                <a:gd name="T7" fmla="*/ 12 h 30"/>
                <a:gd name="T8" fmla="*/ 66 w 112"/>
                <a:gd name="T9" fmla="*/ 12 h 30"/>
                <a:gd name="T10" fmla="*/ 56 w 112"/>
                <a:gd name="T11" fmla="*/ 14 h 30"/>
                <a:gd name="T12" fmla="*/ 38 w 112"/>
                <a:gd name="T13" fmla="*/ 4 h 30"/>
                <a:gd name="T14" fmla="*/ 20 w 112"/>
                <a:gd name="T15" fmla="*/ 2 h 30"/>
                <a:gd name="T16" fmla="*/ 4 w 112"/>
                <a:gd name="T17" fmla="*/ 10 h 30"/>
                <a:gd name="T18" fmla="*/ 0 w 112"/>
                <a:gd name="T19" fmla="*/ 16 h 30"/>
                <a:gd name="T20" fmla="*/ 8 w 112"/>
                <a:gd name="T21" fmla="*/ 24 h 30"/>
                <a:gd name="T22" fmla="*/ 28 w 112"/>
                <a:gd name="T23" fmla="*/ 30 h 30"/>
                <a:gd name="T24" fmla="*/ 44 w 112"/>
                <a:gd name="T25" fmla="*/ 28 h 30"/>
                <a:gd name="T26" fmla="*/ 54 w 112"/>
                <a:gd name="T27" fmla="*/ 22 h 30"/>
                <a:gd name="T28" fmla="*/ 56 w 112"/>
                <a:gd name="T29" fmla="*/ 18 h 30"/>
                <a:gd name="T30" fmla="*/ 62 w 112"/>
                <a:gd name="T31" fmla="*/ 14 h 30"/>
                <a:gd name="T32" fmla="*/ 68 w 112"/>
                <a:gd name="T33" fmla="*/ 16 h 30"/>
                <a:gd name="T34" fmla="*/ 70 w 112"/>
                <a:gd name="T35" fmla="*/ 18 h 30"/>
                <a:gd name="T36" fmla="*/ 76 w 112"/>
                <a:gd name="T37" fmla="*/ 22 h 30"/>
                <a:gd name="T38" fmla="*/ 90 w 112"/>
                <a:gd name="T39" fmla="*/ 24 h 30"/>
                <a:gd name="T40" fmla="*/ 102 w 112"/>
                <a:gd name="T41" fmla="*/ 22 h 30"/>
                <a:gd name="T42" fmla="*/ 110 w 112"/>
                <a:gd name="T43" fmla="*/ 16 h 30"/>
                <a:gd name="T44" fmla="*/ 108 w 112"/>
                <a:gd name="T45" fmla="*/ 4 h 30"/>
                <a:gd name="T46" fmla="*/ 54 w 112"/>
                <a:gd name="T47" fmla="*/ 22 h 30"/>
                <a:gd name="T48" fmla="*/ 36 w 112"/>
                <a:gd name="T49" fmla="*/ 28 h 30"/>
                <a:gd name="T50" fmla="*/ 28 w 112"/>
                <a:gd name="T51" fmla="*/ 28 h 30"/>
                <a:gd name="T52" fmla="*/ 8 w 112"/>
                <a:gd name="T53" fmla="*/ 24 h 30"/>
                <a:gd name="T54" fmla="*/ 2 w 112"/>
                <a:gd name="T55" fmla="*/ 18 h 30"/>
                <a:gd name="T56" fmla="*/ 4 w 112"/>
                <a:gd name="T57" fmla="*/ 10 h 30"/>
                <a:gd name="T58" fmla="*/ 14 w 112"/>
                <a:gd name="T59" fmla="*/ 6 h 30"/>
                <a:gd name="T60" fmla="*/ 28 w 112"/>
                <a:gd name="T61" fmla="*/ 4 h 30"/>
                <a:gd name="T62" fmla="*/ 52 w 112"/>
                <a:gd name="T63" fmla="*/ 12 h 30"/>
                <a:gd name="T64" fmla="*/ 54 w 112"/>
                <a:gd name="T65" fmla="*/ 18 h 30"/>
                <a:gd name="T66" fmla="*/ 54 w 112"/>
                <a:gd name="T67" fmla="*/ 22 h 30"/>
                <a:gd name="T68" fmla="*/ 108 w 112"/>
                <a:gd name="T69" fmla="*/ 14 h 30"/>
                <a:gd name="T70" fmla="*/ 90 w 112"/>
                <a:gd name="T71" fmla="*/ 22 h 30"/>
                <a:gd name="T72" fmla="*/ 72 w 112"/>
                <a:gd name="T73" fmla="*/ 20 h 30"/>
                <a:gd name="T74" fmla="*/ 70 w 112"/>
                <a:gd name="T75" fmla="*/ 14 h 30"/>
                <a:gd name="T76" fmla="*/ 72 w 112"/>
                <a:gd name="T77" fmla="*/ 10 h 30"/>
                <a:gd name="T78" fmla="*/ 88 w 112"/>
                <a:gd name="T79" fmla="*/ 2 h 30"/>
                <a:gd name="T80" fmla="*/ 100 w 112"/>
                <a:gd name="T81" fmla="*/ 2 h 30"/>
                <a:gd name="T82" fmla="*/ 110 w 112"/>
                <a:gd name="T83" fmla="*/ 8 h 30"/>
                <a:gd name="T84" fmla="*/ 108 w 112"/>
                <a:gd name="T85" fmla="*/ 14 h 3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2" h="30">
                  <a:moveTo>
                    <a:pt x="108" y="4"/>
                  </a:moveTo>
                  <a:lnTo>
                    <a:pt x="108" y="4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78" y="4"/>
                  </a:lnTo>
                  <a:lnTo>
                    <a:pt x="74" y="6"/>
                  </a:lnTo>
                  <a:lnTo>
                    <a:pt x="70" y="10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6" y="14"/>
                  </a:lnTo>
                  <a:lnTo>
                    <a:pt x="54" y="10"/>
                  </a:lnTo>
                  <a:lnTo>
                    <a:pt x="48" y="6"/>
                  </a:lnTo>
                  <a:lnTo>
                    <a:pt x="38" y="4"/>
                  </a:lnTo>
                  <a:lnTo>
                    <a:pt x="28" y="2"/>
                  </a:lnTo>
                  <a:lnTo>
                    <a:pt x="20" y="2"/>
                  </a:lnTo>
                  <a:lnTo>
                    <a:pt x="14" y="4"/>
                  </a:lnTo>
                  <a:lnTo>
                    <a:pt x="8" y="6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28" y="30"/>
                  </a:lnTo>
                  <a:lnTo>
                    <a:pt x="36" y="30"/>
                  </a:lnTo>
                  <a:lnTo>
                    <a:pt x="44" y="28"/>
                  </a:lnTo>
                  <a:lnTo>
                    <a:pt x="50" y="26"/>
                  </a:lnTo>
                  <a:lnTo>
                    <a:pt x="54" y="22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6" y="16"/>
                  </a:lnTo>
                  <a:lnTo>
                    <a:pt x="62" y="14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2" y="24"/>
                  </a:lnTo>
                  <a:lnTo>
                    <a:pt x="102" y="22"/>
                  </a:lnTo>
                  <a:lnTo>
                    <a:pt x="106" y="20"/>
                  </a:lnTo>
                  <a:lnTo>
                    <a:pt x="110" y="16"/>
                  </a:lnTo>
                  <a:lnTo>
                    <a:pt x="112" y="10"/>
                  </a:lnTo>
                  <a:lnTo>
                    <a:pt x="108" y="4"/>
                  </a:lnTo>
                  <a:close/>
                  <a:moveTo>
                    <a:pt x="54" y="22"/>
                  </a:moveTo>
                  <a:lnTo>
                    <a:pt x="54" y="22"/>
                  </a:lnTo>
                  <a:lnTo>
                    <a:pt x="48" y="24"/>
                  </a:lnTo>
                  <a:lnTo>
                    <a:pt x="44" y="26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0" y="28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2" y="4"/>
                  </a:lnTo>
                  <a:lnTo>
                    <a:pt x="28" y="4"/>
                  </a:lnTo>
                  <a:lnTo>
                    <a:pt x="38" y="6"/>
                  </a:lnTo>
                  <a:lnTo>
                    <a:pt x="48" y="8"/>
                  </a:lnTo>
                  <a:lnTo>
                    <a:pt x="52" y="12"/>
                  </a:lnTo>
                  <a:lnTo>
                    <a:pt x="54" y="16"/>
                  </a:lnTo>
                  <a:lnTo>
                    <a:pt x="54" y="18"/>
                  </a:lnTo>
                  <a:lnTo>
                    <a:pt x="54" y="22"/>
                  </a:lnTo>
                  <a:close/>
                  <a:moveTo>
                    <a:pt x="108" y="14"/>
                  </a:moveTo>
                  <a:lnTo>
                    <a:pt x="108" y="14"/>
                  </a:lnTo>
                  <a:lnTo>
                    <a:pt x="102" y="20"/>
                  </a:lnTo>
                  <a:lnTo>
                    <a:pt x="92" y="22"/>
                  </a:lnTo>
                  <a:lnTo>
                    <a:pt x="90" y="22"/>
                  </a:lnTo>
                  <a:lnTo>
                    <a:pt x="80" y="22"/>
                  </a:lnTo>
                  <a:lnTo>
                    <a:pt x="72" y="20"/>
                  </a:lnTo>
                  <a:lnTo>
                    <a:pt x="70" y="14"/>
                  </a:lnTo>
                  <a:lnTo>
                    <a:pt x="70" y="12"/>
                  </a:lnTo>
                  <a:lnTo>
                    <a:pt x="72" y="10"/>
                  </a:lnTo>
                  <a:lnTo>
                    <a:pt x="78" y="6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100" y="2"/>
                  </a:lnTo>
                  <a:lnTo>
                    <a:pt x="108" y="6"/>
                  </a:lnTo>
                  <a:lnTo>
                    <a:pt x="110" y="8"/>
                  </a:lnTo>
                  <a:lnTo>
                    <a:pt x="110" y="10"/>
                  </a:lnTo>
                  <a:lnTo>
                    <a:pt x="10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33"/>
            <p:cNvSpPr>
              <a:spLocks/>
            </p:cNvSpPr>
            <p:nvPr/>
          </p:nvSpPr>
          <p:spPr bwMode="auto">
            <a:xfrm>
              <a:off x="4423" y="2985"/>
              <a:ext cx="182" cy="352"/>
            </a:xfrm>
            <a:custGeom>
              <a:avLst/>
              <a:gdLst>
                <a:gd name="T0" fmla="*/ 8 w 182"/>
                <a:gd name="T1" fmla="*/ 352 h 352"/>
                <a:gd name="T2" fmla="*/ 0 w 182"/>
                <a:gd name="T3" fmla="*/ 330 h 352"/>
                <a:gd name="T4" fmla="*/ 0 w 182"/>
                <a:gd name="T5" fmla="*/ 310 h 352"/>
                <a:gd name="T6" fmla="*/ 4 w 182"/>
                <a:gd name="T7" fmla="*/ 290 h 352"/>
                <a:gd name="T8" fmla="*/ 16 w 182"/>
                <a:gd name="T9" fmla="*/ 272 h 352"/>
                <a:gd name="T10" fmla="*/ 40 w 182"/>
                <a:gd name="T11" fmla="*/ 234 h 352"/>
                <a:gd name="T12" fmla="*/ 52 w 182"/>
                <a:gd name="T13" fmla="*/ 216 h 352"/>
                <a:gd name="T14" fmla="*/ 76 w 182"/>
                <a:gd name="T15" fmla="*/ 162 h 352"/>
                <a:gd name="T16" fmla="*/ 92 w 182"/>
                <a:gd name="T17" fmla="*/ 124 h 352"/>
                <a:gd name="T18" fmla="*/ 94 w 182"/>
                <a:gd name="T19" fmla="*/ 98 h 352"/>
                <a:gd name="T20" fmla="*/ 96 w 182"/>
                <a:gd name="T21" fmla="*/ 88 h 352"/>
                <a:gd name="T22" fmla="*/ 104 w 182"/>
                <a:gd name="T23" fmla="*/ 68 h 352"/>
                <a:gd name="T24" fmla="*/ 102 w 182"/>
                <a:gd name="T25" fmla="*/ 56 h 352"/>
                <a:gd name="T26" fmla="*/ 96 w 182"/>
                <a:gd name="T27" fmla="*/ 34 h 352"/>
                <a:gd name="T28" fmla="*/ 96 w 182"/>
                <a:gd name="T29" fmla="*/ 30 h 352"/>
                <a:gd name="T30" fmla="*/ 102 w 182"/>
                <a:gd name="T31" fmla="*/ 30 h 352"/>
                <a:gd name="T32" fmla="*/ 106 w 182"/>
                <a:gd name="T33" fmla="*/ 34 h 352"/>
                <a:gd name="T34" fmla="*/ 112 w 182"/>
                <a:gd name="T35" fmla="*/ 48 h 352"/>
                <a:gd name="T36" fmla="*/ 126 w 182"/>
                <a:gd name="T37" fmla="*/ 70 h 352"/>
                <a:gd name="T38" fmla="*/ 134 w 182"/>
                <a:gd name="T39" fmla="*/ 60 h 352"/>
                <a:gd name="T40" fmla="*/ 148 w 182"/>
                <a:gd name="T41" fmla="*/ 30 h 352"/>
                <a:gd name="T42" fmla="*/ 158 w 182"/>
                <a:gd name="T43" fmla="*/ 6 h 352"/>
                <a:gd name="T44" fmla="*/ 160 w 182"/>
                <a:gd name="T45" fmla="*/ 0 h 352"/>
                <a:gd name="T46" fmla="*/ 160 w 182"/>
                <a:gd name="T47" fmla="*/ 26 h 352"/>
                <a:gd name="T48" fmla="*/ 160 w 182"/>
                <a:gd name="T49" fmla="*/ 48 h 352"/>
                <a:gd name="T50" fmla="*/ 156 w 182"/>
                <a:gd name="T51" fmla="*/ 54 h 352"/>
                <a:gd name="T52" fmla="*/ 148 w 182"/>
                <a:gd name="T53" fmla="*/ 64 h 352"/>
                <a:gd name="T54" fmla="*/ 164 w 182"/>
                <a:gd name="T55" fmla="*/ 44 h 352"/>
                <a:gd name="T56" fmla="*/ 172 w 182"/>
                <a:gd name="T57" fmla="*/ 38 h 352"/>
                <a:gd name="T58" fmla="*/ 182 w 182"/>
                <a:gd name="T59" fmla="*/ 34 h 352"/>
                <a:gd name="T60" fmla="*/ 168 w 182"/>
                <a:gd name="T61" fmla="*/ 50 h 352"/>
                <a:gd name="T62" fmla="*/ 164 w 182"/>
                <a:gd name="T63" fmla="*/ 60 h 352"/>
                <a:gd name="T64" fmla="*/ 156 w 182"/>
                <a:gd name="T65" fmla="*/ 74 h 352"/>
                <a:gd name="T66" fmla="*/ 138 w 182"/>
                <a:gd name="T67" fmla="*/ 90 h 352"/>
                <a:gd name="T68" fmla="*/ 122 w 182"/>
                <a:gd name="T69" fmla="*/ 110 h 352"/>
                <a:gd name="T70" fmla="*/ 112 w 182"/>
                <a:gd name="T71" fmla="*/ 124 h 352"/>
                <a:gd name="T72" fmla="*/ 92 w 182"/>
                <a:gd name="T73" fmla="*/ 186 h 352"/>
                <a:gd name="T74" fmla="*/ 84 w 182"/>
                <a:gd name="T75" fmla="*/ 218 h 352"/>
                <a:gd name="T76" fmla="*/ 74 w 182"/>
                <a:gd name="T77" fmla="*/ 268 h 352"/>
                <a:gd name="T78" fmla="*/ 56 w 182"/>
                <a:gd name="T79" fmla="*/ 308 h 352"/>
                <a:gd name="T80" fmla="*/ 42 w 182"/>
                <a:gd name="T81" fmla="*/ 326 h 352"/>
                <a:gd name="T82" fmla="*/ 18 w 182"/>
                <a:gd name="T83" fmla="*/ 344 h 352"/>
                <a:gd name="T84" fmla="*/ 14 w 182"/>
                <a:gd name="T85" fmla="*/ 350 h 352"/>
                <a:gd name="T86" fmla="*/ 8 w 182"/>
                <a:gd name="T87" fmla="*/ 352 h 352"/>
                <a:gd name="T88" fmla="*/ 8 w 182"/>
                <a:gd name="T89" fmla="*/ 352 h 3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2" h="352">
                  <a:moveTo>
                    <a:pt x="8" y="352"/>
                  </a:moveTo>
                  <a:lnTo>
                    <a:pt x="8" y="352"/>
                  </a:lnTo>
                  <a:lnTo>
                    <a:pt x="4" y="346"/>
                  </a:lnTo>
                  <a:lnTo>
                    <a:pt x="0" y="330"/>
                  </a:lnTo>
                  <a:lnTo>
                    <a:pt x="0" y="320"/>
                  </a:lnTo>
                  <a:lnTo>
                    <a:pt x="0" y="310"/>
                  </a:lnTo>
                  <a:lnTo>
                    <a:pt x="2" y="300"/>
                  </a:lnTo>
                  <a:lnTo>
                    <a:pt x="4" y="290"/>
                  </a:lnTo>
                  <a:lnTo>
                    <a:pt x="16" y="272"/>
                  </a:lnTo>
                  <a:lnTo>
                    <a:pt x="28" y="254"/>
                  </a:lnTo>
                  <a:lnTo>
                    <a:pt x="40" y="234"/>
                  </a:lnTo>
                  <a:lnTo>
                    <a:pt x="52" y="216"/>
                  </a:lnTo>
                  <a:lnTo>
                    <a:pt x="64" y="192"/>
                  </a:lnTo>
                  <a:lnTo>
                    <a:pt x="76" y="162"/>
                  </a:lnTo>
                  <a:lnTo>
                    <a:pt x="92" y="124"/>
                  </a:lnTo>
                  <a:lnTo>
                    <a:pt x="92" y="108"/>
                  </a:lnTo>
                  <a:lnTo>
                    <a:pt x="94" y="98"/>
                  </a:lnTo>
                  <a:lnTo>
                    <a:pt x="96" y="88"/>
                  </a:lnTo>
                  <a:lnTo>
                    <a:pt x="102" y="74"/>
                  </a:lnTo>
                  <a:lnTo>
                    <a:pt x="104" y="68"/>
                  </a:lnTo>
                  <a:lnTo>
                    <a:pt x="102" y="56"/>
                  </a:lnTo>
                  <a:lnTo>
                    <a:pt x="100" y="44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8" y="28"/>
                  </a:lnTo>
                  <a:lnTo>
                    <a:pt x="102" y="30"/>
                  </a:lnTo>
                  <a:lnTo>
                    <a:pt x="106" y="34"/>
                  </a:lnTo>
                  <a:lnTo>
                    <a:pt x="110" y="40"/>
                  </a:lnTo>
                  <a:lnTo>
                    <a:pt x="112" y="48"/>
                  </a:lnTo>
                  <a:lnTo>
                    <a:pt x="112" y="58"/>
                  </a:lnTo>
                  <a:lnTo>
                    <a:pt x="126" y="70"/>
                  </a:lnTo>
                  <a:lnTo>
                    <a:pt x="134" y="60"/>
                  </a:lnTo>
                  <a:lnTo>
                    <a:pt x="142" y="48"/>
                  </a:lnTo>
                  <a:lnTo>
                    <a:pt x="148" y="30"/>
                  </a:lnTo>
                  <a:lnTo>
                    <a:pt x="158" y="6"/>
                  </a:lnTo>
                  <a:lnTo>
                    <a:pt x="160" y="0"/>
                  </a:lnTo>
                  <a:lnTo>
                    <a:pt x="160" y="26"/>
                  </a:lnTo>
                  <a:lnTo>
                    <a:pt x="160" y="42"/>
                  </a:lnTo>
                  <a:lnTo>
                    <a:pt x="160" y="48"/>
                  </a:lnTo>
                  <a:lnTo>
                    <a:pt x="156" y="54"/>
                  </a:lnTo>
                  <a:lnTo>
                    <a:pt x="148" y="64"/>
                  </a:lnTo>
                  <a:lnTo>
                    <a:pt x="156" y="54"/>
                  </a:lnTo>
                  <a:lnTo>
                    <a:pt x="164" y="44"/>
                  </a:lnTo>
                  <a:lnTo>
                    <a:pt x="172" y="38"/>
                  </a:lnTo>
                  <a:lnTo>
                    <a:pt x="182" y="34"/>
                  </a:lnTo>
                  <a:lnTo>
                    <a:pt x="174" y="42"/>
                  </a:lnTo>
                  <a:lnTo>
                    <a:pt x="168" y="50"/>
                  </a:lnTo>
                  <a:lnTo>
                    <a:pt x="164" y="60"/>
                  </a:lnTo>
                  <a:lnTo>
                    <a:pt x="160" y="68"/>
                  </a:lnTo>
                  <a:lnTo>
                    <a:pt x="156" y="74"/>
                  </a:lnTo>
                  <a:lnTo>
                    <a:pt x="148" y="80"/>
                  </a:lnTo>
                  <a:lnTo>
                    <a:pt x="138" y="90"/>
                  </a:lnTo>
                  <a:lnTo>
                    <a:pt x="122" y="110"/>
                  </a:lnTo>
                  <a:lnTo>
                    <a:pt x="112" y="124"/>
                  </a:lnTo>
                  <a:lnTo>
                    <a:pt x="100" y="158"/>
                  </a:lnTo>
                  <a:lnTo>
                    <a:pt x="92" y="186"/>
                  </a:lnTo>
                  <a:lnTo>
                    <a:pt x="84" y="218"/>
                  </a:lnTo>
                  <a:lnTo>
                    <a:pt x="80" y="246"/>
                  </a:lnTo>
                  <a:lnTo>
                    <a:pt x="74" y="268"/>
                  </a:lnTo>
                  <a:lnTo>
                    <a:pt x="68" y="288"/>
                  </a:lnTo>
                  <a:lnTo>
                    <a:pt x="56" y="308"/>
                  </a:lnTo>
                  <a:lnTo>
                    <a:pt x="42" y="326"/>
                  </a:lnTo>
                  <a:lnTo>
                    <a:pt x="28" y="336"/>
                  </a:lnTo>
                  <a:lnTo>
                    <a:pt x="18" y="344"/>
                  </a:lnTo>
                  <a:lnTo>
                    <a:pt x="14" y="350"/>
                  </a:lnTo>
                  <a:lnTo>
                    <a:pt x="10" y="352"/>
                  </a:lnTo>
                  <a:lnTo>
                    <a:pt x="8" y="352"/>
                  </a:lnTo>
                  <a:close/>
                </a:path>
              </a:pathLst>
            </a:custGeom>
            <a:solidFill>
              <a:srgbClr val="DA8A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34"/>
            <p:cNvSpPr>
              <a:spLocks/>
            </p:cNvSpPr>
            <p:nvPr/>
          </p:nvSpPr>
          <p:spPr bwMode="auto">
            <a:xfrm>
              <a:off x="4523" y="3057"/>
              <a:ext cx="44" cy="46"/>
            </a:xfrm>
            <a:custGeom>
              <a:avLst/>
              <a:gdLst>
                <a:gd name="T0" fmla="*/ 0 w 44"/>
                <a:gd name="T1" fmla="*/ 46 h 46"/>
                <a:gd name="T2" fmla="*/ 0 w 44"/>
                <a:gd name="T3" fmla="*/ 46 h 46"/>
                <a:gd name="T4" fmla="*/ 4 w 44"/>
                <a:gd name="T5" fmla="*/ 36 h 46"/>
                <a:gd name="T6" fmla="*/ 10 w 44"/>
                <a:gd name="T7" fmla="*/ 26 h 46"/>
                <a:gd name="T8" fmla="*/ 20 w 44"/>
                <a:gd name="T9" fmla="*/ 18 h 46"/>
                <a:gd name="T10" fmla="*/ 20 w 44"/>
                <a:gd name="T11" fmla="*/ 18 h 46"/>
                <a:gd name="T12" fmla="*/ 36 w 44"/>
                <a:gd name="T13" fmla="*/ 6 h 46"/>
                <a:gd name="T14" fmla="*/ 44 w 44"/>
                <a:gd name="T15" fmla="*/ 0 h 46"/>
                <a:gd name="T16" fmla="*/ 44 w 44"/>
                <a:gd name="T17" fmla="*/ 0 h 46"/>
                <a:gd name="T18" fmla="*/ 34 w 44"/>
                <a:gd name="T19" fmla="*/ 4 h 46"/>
                <a:gd name="T20" fmla="*/ 24 w 44"/>
                <a:gd name="T21" fmla="*/ 12 h 46"/>
                <a:gd name="T22" fmla="*/ 12 w 44"/>
                <a:gd name="T23" fmla="*/ 20 h 46"/>
                <a:gd name="T24" fmla="*/ 4 w 44"/>
                <a:gd name="T25" fmla="*/ 32 h 46"/>
                <a:gd name="T26" fmla="*/ 4 w 44"/>
                <a:gd name="T27" fmla="*/ 32 h 46"/>
                <a:gd name="T28" fmla="*/ 0 w 44"/>
                <a:gd name="T29" fmla="*/ 38 h 46"/>
                <a:gd name="T30" fmla="*/ 0 w 44"/>
                <a:gd name="T31" fmla="*/ 46 h 46"/>
                <a:gd name="T32" fmla="*/ 0 w 44"/>
                <a:gd name="T33" fmla="*/ 46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4" h="46">
                  <a:moveTo>
                    <a:pt x="0" y="46"/>
                  </a:moveTo>
                  <a:lnTo>
                    <a:pt x="0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20" y="18"/>
                  </a:lnTo>
                  <a:lnTo>
                    <a:pt x="36" y="6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12"/>
                  </a:lnTo>
                  <a:lnTo>
                    <a:pt x="12" y="20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C61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35"/>
            <p:cNvSpPr>
              <a:spLocks/>
            </p:cNvSpPr>
            <p:nvPr/>
          </p:nvSpPr>
          <p:spPr bwMode="auto">
            <a:xfrm>
              <a:off x="4187" y="3337"/>
              <a:ext cx="292" cy="426"/>
            </a:xfrm>
            <a:custGeom>
              <a:avLst/>
              <a:gdLst>
                <a:gd name="T0" fmla="*/ 58 w 292"/>
                <a:gd name="T1" fmla="*/ 0 h 426"/>
                <a:gd name="T2" fmla="*/ 58 w 292"/>
                <a:gd name="T3" fmla="*/ 0 h 426"/>
                <a:gd name="T4" fmla="*/ 52 w 292"/>
                <a:gd name="T5" fmla="*/ 12 h 426"/>
                <a:gd name="T6" fmla="*/ 34 w 292"/>
                <a:gd name="T7" fmla="*/ 44 h 426"/>
                <a:gd name="T8" fmla="*/ 24 w 292"/>
                <a:gd name="T9" fmla="*/ 66 h 426"/>
                <a:gd name="T10" fmla="*/ 14 w 292"/>
                <a:gd name="T11" fmla="*/ 90 h 426"/>
                <a:gd name="T12" fmla="*/ 6 w 292"/>
                <a:gd name="T13" fmla="*/ 114 h 426"/>
                <a:gd name="T14" fmla="*/ 2 w 292"/>
                <a:gd name="T15" fmla="*/ 140 h 426"/>
                <a:gd name="T16" fmla="*/ 2 w 292"/>
                <a:gd name="T17" fmla="*/ 140 h 426"/>
                <a:gd name="T18" fmla="*/ 0 w 292"/>
                <a:gd name="T19" fmla="*/ 162 h 426"/>
                <a:gd name="T20" fmla="*/ 2 w 292"/>
                <a:gd name="T21" fmla="*/ 190 h 426"/>
                <a:gd name="T22" fmla="*/ 10 w 292"/>
                <a:gd name="T23" fmla="*/ 264 h 426"/>
                <a:gd name="T24" fmla="*/ 22 w 292"/>
                <a:gd name="T25" fmla="*/ 346 h 426"/>
                <a:gd name="T26" fmla="*/ 36 w 292"/>
                <a:gd name="T27" fmla="*/ 426 h 426"/>
                <a:gd name="T28" fmla="*/ 292 w 292"/>
                <a:gd name="T29" fmla="*/ 426 h 426"/>
                <a:gd name="T30" fmla="*/ 244 w 292"/>
                <a:gd name="T31" fmla="*/ 174 h 426"/>
                <a:gd name="T32" fmla="*/ 244 w 292"/>
                <a:gd name="T33" fmla="*/ 174 h 426"/>
                <a:gd name="T34" fmla="*/ 226 w 292"/>
                <a:gd name="T35" fmla="*/ 102 h 426"/>
                <a:gd name="T36" fmla="*/ 214 w 292"/>
                <a:gd name="T37" fmla="*/ 50 h 426"/>
                <a:gd name="T38" fmla="*/ 206 w 292"/>
                <a:gd name="T39" fmla="*/ 8 h 426"/>
                <a:gd name="T40" fmla="*/ 58 w 292"/>
                <a:gd name="T41" fmla="*/ 0 h 4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2" h="426">
                  <a:moveTo>
                    <a:pt x="58" y="0"/>
                  </a:moveTo>
                  <a:lnTo>
                    <a:pt x="58" y="0"/>
                  </a:lnTo>
                  <a:lnTo>
                    <a:pt x="52" y="12"/>
                  </a:lnTo>
                  <a:lnTo>
                    <a:pt x="34" y="44"/>
                  </a:lnTo>
                  <a:lnTo>
                    <a:pt x="24" y="66"/>
                  </a:lnTo>
                  <a:lnTo>
                    <a:pt x="14" y="90"/>
                  </a:lnTo>
                  <a:lnTo>
                    <a:pt x="6" y="114"/>
                  </a:lnTo>
                  <a:lnTo>
                    <a:pt x="2" y="140"/>
                  </a:lnTo>
                  <a:lnTo>
                    <a:pt x="0" y="162"/>
                  </a:lnTo>
                  <a:lnTo>
                    <a:pt x="2" y="190"/>
                  </a:lnTo>
                  <a:lnTo>
                    <a:pt x="10" y="264"/>
                  </a:lnTo>
                  <a:lnTo>
                    <a:pt x="22" y="346"/>
                  </a:lnTo>
                  <a:lnTo>
                    <a:pt x="36" y="426"/>
                  </a:lnTo>
                  <a:lnTo>
                    <a:pt x="292" y="426"/>
                  </a:lnTo>
                  <a:lnTo>
                    <a:pt x="244" y="174"/>
                  </a:lnTo>
                  <a:lnTo>
                    <a:pt x="226" y="102"/>
                  </a:lnTo>
                  <a:lnTo>
                    <a:pt x="214" y="50"/>
                  </a:lnTo>
                  <a:lnTo>
                    <a:pt x="206" y="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209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36"/>
            <p:cNvSpPr>
              <a:spLocks/>
            </p:cNvSpPr>
            <p:nvPr/>
          </p:nvSpPr>
          <p:spPr bwMode="auto">
            <a:xfrm>
              <a:off x="4349" y="2973"/>
              <a:ext cx="114" cy="306"/>
            </a:xfrm>
            <a:custGeom>
              <a:avLst/>
              <a:gdLst>
                <a:gd name="T0" fmla="*/ 10 w 114"/>
                <a:gd name="T1" fmla="*/ 2 h 306"/>
                <a:gd name="T2" fmla="*/ 10 w 114"/>
                <a:gd name="T3" fmla="*/ 2 h 306"/>
                <a:gd name="T4" fmla="*/ 20 w 114"/>
                <a:gd name="T5" fmla="*/ 8 h 306"/>
                <a:gd name="T6" fmla="*/ 32 w 114"/>
                <a:gd name="T7" fmla="*/ 12 h 306"/>
                <a:gd name="T8" fmla="*/ 58 w 114"/>
                <a:gd name="T9" fmla="*/ 20 h 306"/>
                <a:gd name="T10" fmla="*/ 70 w 114"/>
                <a:gd name="T11" fmla="*/ 26 h 306"/>
                <a:gd name="T12" fmla="*/ 78 w 114"/>
                <a:gd name="T13" fmla="*/ 32 h 306"/>
                <a:gd name="T14" fmla="*/ 80 w 114"/>
                <a:gd name="T15" fmla="*/ 36 h 306"/>
                <a:gd name="T16" fmla="*/ 82 w 114"/>
                <a:gd name="T17" fmla="*/ 40 h 306"/>
                <a:gd name="T18" fmla="*/ 82 w 114"/>
                <a:gd name="T19" fmla="*/ 46 h 306"/>
                <a:gd name="T20" fmla="*/ 82 w 114"/>
                <a:gd name="T21" fmla="*/ 52 h 306"/>
                <a:gd name="T22" fmla="*/ 82 w 114"/>
                <a:gd name="T23" fmla="*/ 52 h 306"/>
                <a:gd name="T24" fmla="*/ 80 w 114"/>
                <a:gd name="T25" fmla="*/ 66 h 306"/>
                <a:gd name="T26" fmla="*/ 80 w 114"/>
                <a:gd name="T27" fmla="*/ 82 h 306"/>
                <a:gd name="T28" fmla="*/ 84 w 114"/>
                <a:gd name="T29" fmla="*/ 116 h 306"/>
                <a:gd name="T30" fmla="*/ 98 w 114"/>
                <a:gd name="T31" fmla="*/ 194 h 306"/>
                <a:gd name="T32" fmla="*/ 98 w 114"/>
                <a:gd name="T33" fmla="*/ 194 h 306"/>
                <a:gd name="T34" fmla="*/ 102 w 114"/>
                <a:gd name="T35" fmla="*/ 214 h 306"/>
                <a:gd name="T36" fmla="*/ 106 w 114"/>
                <a:gd name="T37" fmla="*/ 226 h 306"/>
                <a:gd name="T38" fmla="*/ 110 w 114"/>
                <a:gd name="T39" fmla="*/ 232 h 306"/>
                <a:gd name="T40" fmla="*/ 112 w 114"/>
                <a:gd name="T41" fmla="*/ 236 h 306"/>
                <a:gd name="T42" fmla="*/ 114 w 114"/>
                <a:gd name="T43" fmla="*/ 238 h 306"/>
                <a:gd name="T44" fmla="*/ 114 w 114"/>
                <a:gd name="T45" fmla="*/ 242 h 306"/>
                <a:gd name="T46" fmla="*/ 112 w 114"/>
                <a:gd name="T47" fmla="*/ 258 h 306"/>
                <a:gd name="T48" fmla="*/ 78 w 114"/>
                <a:gd name="T49" fmla="*/ 302 h 306"/>
                <a:gd name="T50" fmla="*/ 78 w 114"/>
                <a:gd name="T51" fmla="*/ 302 h 306"/>
                <a:gd name="T52" fmla="*/ 78 w 114"/>
                <a:gd name="T53" fmla="*/ 304 h 306"/>
                <a:gd name="T54" fmla="*/ 76 w 114"/>
                <a:gd name="T55" fmla="*/ 306 h 306"/>
                <a:gd name="T56" fmla="*/ 76 w 114"/>
                <a:gd name="T57" fmla="*/ 306 h 306"/>
                <a:gd name="T58" fmla="*/ 72 w 114"/>
                <a:gd name="T59" fmla="*/ 300 h 306"/>
                <a:gd name="T60" fmla="*/ 66 w 114"/>
                <a:gd name="T61" fmla="*/ 280 h 306"/>
                <a:gd name="T62" fmla="*/ 66 w 114"/>
                <a:gd name="T63" fmla="*/ 280 h 306"/>
                <a:gd name="T64" fmla="*/ 60 w 114"/>
                <a:gd name="T65" fmla="*/ 250 h 306"/>
                <a:gd name="T66" fmla="*/ 58 w 114"/>
                <a:gd name="T67" fmla="*/ 222 h 306"/>
                <a:gd name="T68" fmla="*/ 54 w 114"/>
                <a:gd name="T69" fmla="*/ 194 h 306"/>
                <a:gd name="T70" fmla="*/ 50 w 114"/>
                <a:gd name="T71" fmla="*/ 170 h 306"/>
                <a:gd name="T72" fmla="*/ 50 w 114"/>
                <a:gd name="T73" fmla="*/ 170 h 306"/>
                <a:gd name="T74" fmla="*/ 26 w 114"/>
                <a:gd name="T75" fmla="*/ 82 h 306"/>
                <a:gd name="T76" fmla="*/ 26 w 114"/>
                <a:gd name="T77" fmla="*/ 82 h 306"/>
                <a:gd name="T78" fmla="*/ 20 w 114"/>
                <a:gd name="T79" fmla="*/ 68 h 306"/>
                <a:gd name="T80" fmla="*/ 8 w 114"/>
                <a:gd name="T81" fmla="*/ 36 h 306"/>
                <a:gd name="T82" fmla="*/ 4 w 114"/>
                <a:gd name="T83" fmla="*/ 20 h 306"/>
                <a:gd name="T84" fmla="*/ 0 w 114"/>
                <a:gd name="T85" fmla="*/ 8 h 306"/>
                <a:gd name="T86" fmla="*/ 2 w 114"/>
                <a:gd name="T87" fmla="*/ 4 h 306"/>
                <a:gd name="T88" fmla="*/ 2 w 114"/>
                <a:gd name="T89" fmla="*/ 2 h 306"/>
                <a:gd name="T90" fmla="*/ 6 w 114"/>
                <a:gd name="T91" fmla="*/ 0 h 306"/>
                <a:gd name="T92" fmla="*/ 10 w 114"/>
                <a:gd name="T93" fmla="*/ 2 h 306"/>
                <a:gd name="T94" fmla="*/ 10 w 114"/>
                <a:gd name="T95" fmla="*/ 2 h 3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4" h="306">
                  <a:moveTo>
                    <a:pt x="10" y="2"/>
                  </a:moveTo>
                  <a:lnTo>
                    <a:pt x="10" y="2"/>
                  </a:lnTo>
                  <a:lnTo>
                    <a:pt x="20" y="8"/>
                  </a:lnTo>
                  <a:lnTo>
                    <a:pt x="32" y="12"/>
                  </a:lnTo>
                  <a:lnTo>
                    <a:pt x="58" y="20"/>
                  </a:lnTo>
                  <a:lnTo>
                    <a:pt x="70" y="26"/>
                  </a:lnTo>
                  <a:lnTo>
                    <a:pt x="78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82" y="46"/>
                  </a:lnTo>
                  <a:lnTo>
                    <a:pt x="82" y="52"/>
                  </a:lnTo>
                  <a:lnTo>
                    <a:pt x="80" y="66"/>
                  </a:lnTo>
                  <a:lnTo>
                    <a:pt x="80" y="82"/>
                  </a:lnTo>
                  <a:lnTo>
                    <a:pt x="84" y="116"/>
                  </a:lnTo>
                  <a:lnTo>
                    <a:pt x="98" y="194"/>
                  </a:lnTo>
                  <a:lnTo>
                    <a:pt x="102" y="214"/>
                  </a:lnTo>
                  <a:lnTo>
                    <a:pt x="106" y="226"/>
                  </a:lnTo>
                  <a:lnTo>
                    <a:pt x="110" y="232"/>
                  </a:lnTo>
                  <a:lnTo>
                    <a:pt x="112" y="236"/>
                  </a:lnTo>
                  <a:lnTo>
                    <a:pt x="114" y="238"/>
                  </a:lnTo>
                  <a:lnTo>
                    <a:pt x="114" y="242"/>
                  </a:lnTo>
                  <a:lnTo>
                    <a:pt x="112" y="258"/>
                  </a:lnTo>
                  <a:lnTo>
                    <a:pt x="78" y="302"/>
                  </a:lnTo>
                  <a:lnTo>
                    <a:pt x="78" y="304"/>
                  </a:lnTo>
                  <a:lnTo>
                    <a:pt x="76" y="306"/>
                  </a:lnTo>
                  <a:lnTo>
                    <a:pt x="72" y="300"/>
                  </a:lnTo>
                  <a:lnTo>
                    <a:pt x="66" y="280"/>
                  </a:lnTo>
                  <a:lnTo>
                    <a:pt x="60" y="250"/>
                  </a:lnTo>
                  <a:lnTo>
                    <a:pt x="58" y="222"/>
                  </a:lnTo>
                  <a:lnTo>
                    <a:pt x="54" y="194"/>
                  </a:lnTo>
                  <a:lnTo>
                    <a:pt x="50" y="170"/>
                  </a:lnTo>
                  <a:lnTo>
                    <a:pt x="26" y="82"/>
                  </a:lnTo>
                  <a:lnTo>
                    <a:pt x="20" y="68"/>
                  </a:lnTo>
                  <a:lnTo>
                    <a:pt x="8" y="36"/>
                  </a:lnTo>
                  <a:lnTo>
                    <a:pt x="4" y="2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DB87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37"/>
            <p:cNvSpPr>
              <a:spLocks/>
            </p:cNvSpPr>
            <p:nvPr/>
          </p:nvSpPr>
          <p:spPr bwMode="auto">
            <a:xfrm>
              <a:off x="4165" y="2957"/>
              <a:ext cx="254" cy="442"/>
            </a:xfrm>
            <a:custGeom>
              <a:avLst/>
              <a:gdLst>
                <a:gd name="T0" fmla="*/ 238 w 254"/>
                <a:gd name="T1" fmla="*/ 34 h 442"/>
                <a:gd name="T2" fmla="*/ 246 w 254"/>
                <a:gd name="T3" fmla="*/ 42 h 442"/>
                <a:gd name="T4" fmla="*/ 252 w 254"/>
                <a:gd name="T5" fmla="*/ 54 h 442"/>
                <a:gd name="T6" fmla="*/ 250 w 254"/>
                <a:gd name="T7" fmla="*/ 94 h 442"/>
                <a:gd name="T8" fmla="*/ 242 w 254"/>
                <a:gd name="T9" fmla="*/ 130 h 442"/>
                <a:gd name="T10" fmla="*/ 240 w 254"/>
                <a:gd name="T11" fmla="*/ 154 h 442"/>
                <a:gd name="T12" fmla="*/ 242 w 254"/>
                <a:gd name="T13" fmla="*/ 160 h 442"/>
                <a:gd name="T14" fmla="*/ 246 w 254"/>
                <a:gd name="T15" fmla="*/ 178 h 442"/>
                <a:gd name="T16" fmla="*/ 242 w 254"/>
                <a:gd name="T17" fmla="*/ 190 h 442"/>
                <a:gd name="T18" fmla="*/ 232 w 254"/>
                <a:gd name="T19" fmla="*/ 198 h 442"/>
                <a:gd name="T20" fmla="*/ 224 w 254"/>
                <a:gd name="T21" fmla="*/ 202 h 442"/>
                <a:gd name="T22" fmla="*/ 220 w 254"/>
                <a:gd name="T23" fmla="*/ 282 h 442"/>
                <a:gd name="T24" fmla="*/ 220 w 254"/>
                <a:gd name="T25" fmla="*/ 318 h 442"/>
                <a:gd name="T26" fmla="*/ 232 w 254"/>
                <a:gd name="T27" fmla="*/ 388 h 442"/>
                <a:gd name="T28" fmla="*/ 242 w 254"/>
                <a:gd name="T29" fmla="*/ 428 h 442"/>
                <a:gd name="T30" fmla="*/ 206 w 254"/>
                <a:gd name="T31" fmla="*/ 438 h 442"/>
                <a:gd name="T32" fmla="*/ 154 w 254"/>
                <a:gd name="T33" fmla="*/ 442 h 442"/>
                <a:gd name="T34" fmla="*/ 122 w 254"/>
                <a:gd name="T35" fmla="*/ 438 h 442"/>
                <a:gd name="T36" fmla="*/ 90 w 254"/>
                <a:gd name="T37" fmla="*/ 430 h 442"/>
                <a:gd name="T38" fmla="*/ 58 w 254"/>
                <a:gd name="T39" fmla="*/ 412 h 442"/>
                <a:gd name="T40" fmla="*/ 74 w 254"/>
                <a:gd name="T41" fmla="*/ 378 h 442"/>
                <a:gd name="T42" fmla="*/ 92 w 254"/>
                <a:gd name="T43" fmla="*/ 334 h 442"/>
                <a:gd name="T44" fmla="*/ 94 w 254"/>
                <a:gd name="T45" fmla="*/ 320 h 442"/>
                <a:gd name="T46" fmla="*/ 92 w 254"/>
                <a:gd name="T47" fmla="*/ 276 h 442"/>
                <a:gd name="T48" fmla="*/ 82 w 254"/>
                <a:gd name="T49" fmla="*/ 234 h 442"/>
                <a:gd name="T50" fmla="*/ 64 w 254"/>
                <a:gd name="T51" fmla="*/ 188 h 442"/>
                <a:gd name="T52" fmla="*/ 38 w 254"/>
                <a:gd name="T53" fmla="*/ 150 h 442"/>
                <a:gd name="T54" fmla="*/ 10 w 254"/>
                <a:gd name="T55" fmla="*/ 98 h 442"/>
                <a:gd name="T56" fmla="*/ 4 w 254"/>
                <a:gd name="T57" fmla="*/ 84 h 442"/>
                <a:gd name="T58" fmla="*/ 0 w 254"/>
                <a:gd name="T59" fmla="*/ 64 h 442"/>
                <a:gd name="T60" fmla="*/ 2 w 254"/>
                <a:gd name="T61" fmla="*/ 50 h 442"/>
                <a:gd name="T62" fmla="*/ 10 w 254"/>
                <a:gd name="T63" fmla="*/ 40 h 442"/>
                <a:gd name="T64" fmla="*/ 18 w 254"/>
                <a:gd name="T65" fmla="*/ 36 h 442"/>
                <a:gd name="T66" fmla="*/ 68 w 254"/>
                <a:gd name="T67" fmla="*/ 24 h 442"/>
                <a:gd name="T68" fmla="*/ 86 w 254"/>
                <a:gd name="T69" fmla="*/ 14 h 442"/>
                <a:gd name="T70" fmla="*/ 90 w 254"/>
                <a:gd name="T71" fmla="*/ 24 h 442"/>
                <a:gd name="T72" fmla="*/ 110 w 254"/>
                <a:gd name="T73" fmla="*/ 60 h 442"/>
                <a:gd name="T74" fmla="*/ 136 w 254"/>
                <a:gd name="T75" fmla="*/ 98 h 442"/>
                <a:gd name="T76" fmla="*/ 154 w 254"/>
                <a:gd name="T77" fmla="*/ 116 h 442"/>
                <a:gd name="T78" fmla="*/ 168 w 254"/>
                <a:gd name="T79" fmla="*/ 80 h 442"/>
                <a:gd name="T80" fmla="*/ 174 w 254"/>
                <a:gd name="T81" fmla="*/ 42 h 442"/>
                <a:gd name="T82" fmla="*/ 170 w 254"/>
                <a:gd name="T83" fmla="*/ 0 h 442"/>
                <a:gd name="T84" fmla="*/ 176 w 254"/>
                <a:gd name="T85" fmla="*/ 4 h 442"/>
                <a:gd name="T86" fmla="*/ 194 w 254"/>
                <a:gd name="T87" fmla="*/ 18 h 442"/>
                <a:gd name="T88" fmla="*/ 238 w 254"/>
                <a:gd name="T89" fmla="*/ 34 h 44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54" h="442">
                  <a:moveTo>
                    <a:pt x="238" y="34"/>
                  </a:moveTo>
                  <a:lnTo>
                    <a:pt x="238" y="34"/>
                  </a:lnTo>
                  <a:lnTo>
                    <a:pt x="242" y="38"/>
                  </a:lnTo>
                  <a:lnTo>
                    <a:pt x="246" y="42"/>
                  </a:lnTo>
                  <a:lnTo>
                    <a:pt x="250" y="48"/>
                  </a:lnTo>
                  <a:lnTo>
                    <a:pt x="252" y="54"/>
                  </a:lnTo>
                  <a:lnTo>
                    <a:pt x="254" y="72"/>
                  </a:lnTo>
                  <a:lnTo>
                    <a:pt x="250" y="94"/>
                  </a:lnTo>
                  <a:lnTo>
                    <a:pt x="242" y="130"/>
                  </a:lnTo>
                  <a:lnTo>
                    <a:pt x="240" y="146"/>
                  </a:lnTo>
                  <a:lnTo>
                    <a:pt x="240" y="154"/>
                  </a:lnTo>
                  <a:lnTo>
                    <a:pt x="242" y="160"/>
                  </a:lnTo>
                  <a:lnTo>
                    <a:pt x="246" y="172"/>
                  </a:lnTo>
                  <a:lnTo>
                    <a:pt x="246" y="178"/>
                  </a:lnTo>
                  <a:lnTo>
                    <a:pt x="244" y="184"/>
                  </a:lnTo>
                  <a:lnTo>
                    <a:pt x="242" y="190"/>
                  </a:lnTo>
                  <a:lnTo>
                    <a:pt x="238" y="194"/>
                  </a:lnTo>
                  <a:lnTo>
                    <a:pt x="232" y="198"/>
                  </a:lnTo>
                  <a:lnTo>
                    <a:pt x="224" y="202"/>
                  </a:lnTo>
                  <a:lnTo>
                    <a:pt x="220" y="244"/>
                  </a:lnTo>
                  <a:lnTo>
                    <a:pt x="220" y="282"/>
                  </a:lnTo>
                  <a:lnTo>
                    <a:pt x="220" y="318"/>
                  </a:lnTo>
                  <a:lnTo>
                    <a:pt x="226" y="352"/>
                  </a:lnTo>
                  <a:lnTo>
                    <a:pt x="232" y="388"/>
                  </a:lnTo>
                  <a:lnTo>
                    <a:pt x="242" y="428"/>
                  </a:lnTo>
                  <a:lnTo>
                    <a:pt x="226" y="434"/>
                  </a:lnTo>
                  <a:lnTo>
                    <a:pt x="206" y="438"/>
                  </a:lnTo>
                  <a:lnTo>
                    <a:pt x="182" y="442"/>
                  </a:lnTo>
                  <a:lnTo>
                    <a:pt x="154" y="442"/>
                  </a:lnTo>
                  <a:lnTo>
                    <a:pt x="138" y="442"/>
                  </a:lnTo>
                  <a:lnTo>
                    <a:pt x="122" y="438"/>
                  </a:lnTo>
                  <a:lnTo>
                    <a:pt x="106" y="434"/>
                  </a:lnTo>
                  <a:lnTo>
                    <a:pt x="90" y="430"/>
                  </a:lnTo>
                  <a:lnTo>
                    <a:pt x="74" y="422"/>
                  </a:lnTo>
                  <a:lnTo>
                    <a:pt x="58" y="412"/>
                  </a:lnTo>
                  <a:lnTo>
                    <a:pt x="74" y="378"/>
                  </a:lnTo>
                  <a:lnTo>
                    <a:pt x="86" y="348"/>
                  </a:lnTo>
                  <a:lnTo>
                    <a:pt x="92" y="334"/>
                  </a:lnTo>
                  <a:lnTo>
                    <a:pt x="94" y="320"/>
                  </a:lnTo>
                  <a:lnTo>
                    <a:pt x="94" y="298"/>
                  </a:lnTo>
                  <a:lnTo>
                    <a:pt x="92" y="276"/>
                  </a:lnTo>
                  <a:lnTo>
                    <a:pt x="88" y="254"/>
                  </a:lnTo>
                  <a:lnTo>
                    <a:pt x="82" y="234"/>
                  </a:lnTo>
                  <a:lnTo>
                    <a:pt x="70" y="202"/>
                  </a:lnTo>
                  <a:lnTo>
                    <a:pt x="64" y="188"/>
                  </a:lnTo>
                  <a:lnTo>
                    <a:pt x="38" y="150"/>
                  </a:lnTo>
                  <a:lnTo>
                    <a:pt x="18" y="114"/>
                  </a:lnTo>
                  <a:lnTo>
                    <a:pt x="10" y="98"/>
                  </a:lnTo>
                  <a:lnTo>
                    <a:pt x="4" y="84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2" y="50"/>
                  </a:lnTo>
                  <a:lnTo>
                    <a:pt x="6" y="44"/>
                  </a:lnTo>
                  <a:lnTo>
                    <a:pt x="10" y="40"/>
                  </a:lnTo>
                  <a:lnTo>
                    <a:pt x="18" y="36"/>
                  </a:lnTo>
                  <a:lnTo>
                    <a:pt x="48" y="30"/>
                  </a:lnTo>
                  <a:lnTo>
                    <a:pt x="68" y="24"/>
                  </a:lnTo>
                  <a:lnTo>
                    <a:pt x="78" y="20"/>
                  </a:lnTo>
                  <a:lnTo>
                    <a:pt x="86" y="14"/>
                  </a:lnTo>
                  <a:lnTo>
                    <a:pt x="90" y="24"/>
                  </a:lnTo>
                  <a:lnTo>
                    <a:pt x="100" y="46"/>
                  </a:lnTo>
                  <a:lnTo>
                    <a:pt x="110" y="60"/>
                  </a:lnTo>
                  <a:lnTo>
                    <a:pt x="122" y="78"/>
                  </a:lnTo>
                  <a:lnTo>
                    <a:pt x="136" y="98"/>
                  </a:lnTo>
                  <a:lnTo>
                    <a:pt x="154" y="116"/>
                  </a:lnTo>
                  <a:lnTo>
                    <a:pt x="158" y="106"/>
                  </a:lnTo>
                  <a:lnTo>
                    <a:pt x="168" y="80"/>
                  </a:lnTo>
                  <a:lnTo>
                    <a:pt x="172" y="62"/>
                  </a:lnTo>
                  <a:lnTo>
                    <a:pt x="174" y="42"/>
                  </a:lnTo>
                  <a:lnTo>
                    <a:pt x="174" y="22"/>
                  </a:lnTo>
                  <a:lnTo>
                    <a:pt x="170" y="0"/>
                  </a:lnTo>
                  <a:lnTo>
                    <a:pt x="176" y="4"/>
                  </a:lnTo>
                  <a:lnTo>
                    <a:pt x="194" y="18"/>
                  </a:lnTo>
                  <a:lnTo>
                    <a:pt x="224" y="30"/>
                  </a:lnTo>
                  <a:lnTo>
                    <a:pt x="238" y="34"/>
                  </a:lnTo>
                  <a:close/>
                </a:path>
              </a:pathLst>
            </a:custGeom>
            <a:solidFill>
              <a:srgbClr val="DC9E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38"/>
            <p:cNvSpPr>
              <a:spLocks/>
            </p:cNvSpPr>
            <p:nvPr/>
          </p:nvSpPr>
          <p:spPr bwMode="auto">
            <a:xfrm>
              <a:off x="4309" y="3011"/>
              <a:ext cx="262" cy="308"/>
            </a:xfrm>
            <a:custGeom>
              <a:avLst/>
              <a:gdLst>
                <a:gd name="T0" fmla="*/ 0 w 262"/>
                <a:gd name="T1" fmla="*/ 302 h 308"/>
                <a:gd name="T2" fmla="*/ 256 w 262"/>
                <a:gd name="T3" fmla="*/ 4 h 308"/>
                <a:gd name="T4" fmla="*/ 262 w 262"/>
                <a:gd name="T5" fmla="*/ 0 h 308"/>
                <a:gd name="T6" fmla="*/ 12 w 262"/>
                <a:gd name="T7" fmla="*/ 308 h 308"/>
                <a:gd name="T8" fmla="*/ 0 w 262"/>
                <a:gd name="T9" fmla="*/ 30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308">
                  <a:moveTo>
                    <a:pt x="0" y="302"/>
                  </a:moveTo>
                  <a:lnTo>
                    <a:pt x="256" y="4"/>
                  </a:lnTo>
                  <a:lnTo>
                    <a:pt x="262" y="0"/>
                  </a:lnTo>
                  <a:lnTo>
                    <a:pt x="12" y="308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39"/>
            <p:cNvSpPr>
              <a:spLocks/>
            </p:cNvSpPr>
            <p:nvPr/>
          </p:nvSpPr>
          <p:spPr bwMode="auto">
            <a:xfrm>
              <a:off x="4051" y="3267"/>
              <a:ext cx="312" cy="78"/>
            </a:xfrm>
            <a:custGeom>
              <a:avLst/>
              <a:gdLst>
                <a:gd name="T0" fmla="*/ 284 w 312"/>
                <a:gd name="T1" fmla="*/ 54 h 78"/>
                <a:gd name="T2" fmla="*/ 258 w 312"/>
                <a:gd name="T3" fmla="*/ 50 h 78"/>
                <a:gd name="T4" fmla="*/ 268 w 312"/>
                <a:gd name="T5" fmla="*/ 48 h 78"/>
                <a:gd name="T6" fmla="*/ 284 w 312"/>
                <a:gd name="T7" fmla="*/ 48 h 78"/>
                <a:gd name="T8" fmla="*/ 300 w 312"/>
                <a:gd name="T9" fmla="*/ 54 h 78"/>
                <a:gd name="T10" fmla="*/ 306 w 312"/>
                <a:gd name="T11" fmla="*/ 56 h 78"/>
                <a:gd name="T12" fmla="*/ 310 w 312"/>
                <a:gd name="T13" fmla="*/ 54 h 78"/>
                <a:gd name="T14" fmla="*/ 312 w 312"/>
                <a:gd name="T15" fmla="*/ 52 h 78"/>
                <a:gd name="T16" fmla="*/ 290 w 312"/>
                <a:gd name="T17" fmla="*/ 44 h 78"/>
                <a:gd name="T18" fmla="*/ 282 w 312"/>
                <a:gd name="T19" fmla="*/ 42 h 78"/>
                <a:gd name="T20" fmla="*/ 254 w 312"/>
                <a:gd name="T21" fmla="*/ 40 h 78"/>
                <a:gd name="T22" fmla="*/ 248 w 312"/>
                <a:gd name="T23" fmla="*/ 40 h 78"/>
                <a:gd name="T24" fmla="*/ 242 w 312"/>
                <a:gd name="T25" fmla="*/ 42 h 78"/>
                <a:gd name="T26" fmla="*/ 194 w 312"/>
                <a:gd name="T27" fmla="*/ 56 h 78"/>
                <a:gd name="T28" fmla="*/ 166 w 312"/>
                <a:gd name="T29" fmla="*/ 52 h 78"/>
                <a:gd name="T30" fmla="*/ 100 w 312"/>
                <a:gd name="T31" fmla="*/ 32 h 78"/>
                <a:gd name="T32" fmla="*/ 74 w 312"/>
                <a:gd name="T33" fmla="*/ 20 h 78"/>
                <a:gd name="T34" fmla="*/ 54 w 312"/>
                <a:gd name="T35" fmla="*/ 8 h 78"/>
                <a:gd name="T36" fmla="*/ 0 w 312"/>
                <a:gd name="T37" fmla="*/ 38 h 78"/>
                <a:gd name="T38" fmla="*/ 6 w 312"/>
                <a:gd name="T39" fmla="*/ 40 h 78"/>
                <a:gd name="T40" fmla="*/ 16 w 312"/>
                <a:gd name="T41" fmla="*/ 42 h 78"/>
                <a:gd name="T42" fmla="*/ 36 w 312"/>
                <a:gd name="T43" fmla="*/ 48 h 78"/>
                <a:gd name="T44" fmla="*/ 54 w 312"/>
                <a:gd name="T45" fmla="*/ 52 h 78"/>
                <a:gd name="T46" fmla="*/ 162 w 312"/>
                <a:gd name="T47" fmla="*/ 72 h 78"/>
                <a:gd name="T48" fmla="*/ 190 w 312"/>
                <a:gd name="T49" fmla="*/ 74 h 78"/>
                <a:gd name="T50" fmla="*/ 210 w 312"/>
                <a:gd name="T51" fmla="*/ 78 h 78"/>
                <a:gd name="T52" fmla="*/ 248 w 312"/>
                <a:gd name="T53" fmla="*/ 78 h 78"/>
                <a:gd name="T54" fmla="*/ 260 w 312"/>
                <a:gd name="T55" fmla="*/ 78 h 78"/>
                <a:gd name="T56" fmla="*/ 270 w 312"/>
                <a:gd name="T57" fmla="*/ 78 h 78"/>
                <a:gd name="T58" fmla="*/ 286 w 312"/>
                <a:gd name="T59" fmla="*/ 78 h 78"/>
                <a:gd name="T60" fmla="*/ 288 w 312"/>
                <a:gd name="T61" fmla="*/ 78 h 78"/>
                <a:gd name="T62" fmla="*/ 288 w 312"/>
                <a:gd name="T63" fmla="*/ 76 h 78"/>
                <a:gd name="T64" fmla="*/ 282 w 312"/>
                <a:gd name="T65" fmla="*/ 74 h 78"/>
                <a:gd name="T66" fmla="*/ 274 w 312"/>
                <a:gd name="T67" fmla="*/ 74 h 78"/>
                <a:gd name="T68" fmla="*/ 256 w 312"/>
                <a:gd name="T69" fmla="*/ 70 h 78"/>
                <a:gd name="T70" fmla="*/ 254 w 312"/>
                <a:gd name="T71" fmla="*/ 70 h 78"/>
                <a:gd name="T72" fmla="*/ 256 w 312"/>
                <a:gd name="T73" fmla="*/ 68 h 78"/>
                <a:gd name="T74" fmla="*/ 270 w 312"/>
                <a:gd name="T75" fmla="*/ 70 h 78"/>
                <a:gd name="T76" fmla="*/ 296 w 312"/>
                <a:gd name="T77" fmla="*/ 72 h 78"/>
                <a:gd name="T78" fmla="*/ 300 w 312"/>
                <a:gd name="T79" fmla="*/ 70 h 78"/>
                <a:gd name="T80" fmla="*/ 304 w 312"/>
                <a:gd name="T81" fmla="*/ 68 h 78"/>
                <a:gd name="T82" fmla="*/ 308 w 312"/>
                <a:gd name="T83" fmla="*/ 68 h 78"/>
                <a:gd name="T84" fmla="*/ 310 w 312"/>
                <a:gd name="T85" fmla="*/ 62 h 78"/>
                <a:gd name="T86" fmla="*/ 300 w 312"/>
                <a:gd name="T87" fmla="*/ 60 h 78"/>
                <a:gd name="T88" fmla="*/ 284 w 312"/>
                <a:gd name="T89" fmla="*/ 54 h 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12" h="78">
                  <a:moveTo>
                    <a:pt x="284" y="54"/>
                  </a:moveTo>
                  <a:lnTo>
                    <a:pt x="284" y="54"/>
                  </a:lnTo>
                  <a:lnTo>
                    <a:pt x="268" y="50"/>
                  </a:lnTo>
                  <a:lnTo>
                    <a:pt x="258" y="50"/>
                  </a:lnTo>
                  <a:lnTo>
                    <a:pt x="268" y="48"/>
                  </a:lnTo>
                  <a:lnTo>
                    <a:pt x="284" y="48"/>
                  </a:lnTo>
                  <a:lnTo>
                    <a:pt x="294" y="52"/>
                  </a:lnTo>
                  <a:lnTo>
                    <a:pt x="300" y="54"/>
                  </a:lnTo>
                  <a:lnTo>
                    <a:pt x="306" y="56"/>
                  </a:lnTo>
                  <a:lnTo>
                    <a:pt x="310" y="54"/>
                  </a:lnTo>
                  <a:lnTo>
                    <a:pt x="312" y="52"/>
                  </a:lnTo>
                  <a:lnTo>
                    <a:pt x="298" y="46"/>
                  </a:lnTo>
                  <a:lnTo>
                    <a:pt x="290" y="44"/>
                  </a:lnTo>
                  <a:lnTo>
                    <a:pt x="282" y="42"/>
                  </a:lnTo>
                  <a:lnTo>
                    <a:pt x="268" y="42"/>
                  </a:lnTo>
                  <a:lnTo>
                    <a:pt x="254" y="40"/>
                  </a:lnTo>
                  <a:lnTo>
                    <a:pt x="248" y="40"/>
                  </a:lnTo>
                  <a:lnTo>
                    <a:pt x="244" y="40"/>
                  </a:lnTo>
                  <a:lnTo>
                    <a:pt x="242" y="42"/>
                  </a:lnTo>
                  <a:lnTo>
                    <a:pt x="194" y="56"/>
                  </a:lnTo>
                  <a:lnTo>
                    <a:pt x="166" y="52"/>
                  </a:lnTo>
                  <a:lnTo>
                    <a:pt x="134" y="44"/>
                  </a:lnTo>
                  <a:lnTo>
                    <a:pt x="100" y="32"/>
                  </a:lnTo>
                  <a:lnTo>
                    <a:pt x="86" y="26"/>
                  </a:lnTo>
                  <a:lnTo>
                    <a:pt x="74" y="20"/>
                  </a:lnTo>
                  <a:lnTo>
                    <a:pt x="54" y="8"/>
                  </a:lnTo>
                  <a:lnTo>
                    <a:pt x="36" y="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16" y="42"/>
                  </a:lnTo>
                  <a:lnTo>
                    <a:pt x="36" y="48"/>
                  </a:lnTo>
                  <a:lnTo>
                    <a:pt x="54" y="52"/>
                  </a:lnTo>
                  <a:lnTo>
                    <a:pt x="126" y="66"/>
                  </a:lnTo>
                  <a:lnTo>
                    <a:pt x="162" y="72"/>
                  </a:lnTo>
                  <a:lnTo>
                    <a:pt x="190" y="74"/>
                  </a:lnTo>
                  <a:lnTo>
                    <a:pt x="198" y="78"/>
                  </a:lnTo>
                  <a:lnTo>
                    <a:pt x="210" y="78"/>
                  </a:lnTo>
                  <a:lnTo>
                    <a:pt x="248" y="78"/>
                  </a:lnTo>
                  <a:lnTo>
                    <a:pt x="260" y="78"/>
                  </a:lnTo>
                  <a:lnTo>
                    <a:pt x="270" y="78"/>
                  </a:lnTo>
                  <a:lnTo>
                    <a:pt x="286" y="78"/>
                  </a:lnTo>
                  <a:lnTo>
                    <a:pt x="288" y="78"/>
                  </a:lnTo>
                  <a:lnTo>
                    <a:pt x="288" y="76"/>
                  </a:lnTo>
                  <a:lnTo>
                    <a:pt x="286" y="74"/>
                  </a:lnTo>
                  <a:lnTo>
                    <a:pt x="282" y="74"/>
                  </a:lnTo>
                  <a:lnTo>
                    <a:pt x="274" y="74"/>
                  </a:lnTo>
                  <a:lnTo>
                    <a:pt x="256" y="70"/>
                  </a:lnTo>
                  <a:lnTo>
                    <a:pt x="254" y="70"/>
                  </a:lnTo>
                  <a:lnTo>
                    <a:pt x="256" y="68"/>
                  </a:lnTo>
                  <a:lnTo>
                    <a:pt x="264" y="68"/>
                  </a:lnTo>
                  <a:lnTo>
                    <a:pt x="270" y="70"/>
                  </a:lnTo>
                  <a:lnTo>
                    <a:pt x="296" y="72"/>
                  </a:lnTo>
                  <a:lnTo>
                    <a:pt x="300" y="70"/>
                  </a:lnTo>
                  <a:lnTo>
                    <a:pt x="302" y="70"/>
                  </a:lnTo>
                  <a:lnTo>
                    <a:pt x="304" y="68"/>
                  </a:lnTo>
                  <a:lnTo>
                    <a:pt x="308" y="68"/>
                  </a:lnTo>
                  <a:lnTo>
                    <a:pt x="310" y="66"/>
                  </a:lnTo>
                  <a:lnTo>
                    <a:pt x="310" y="62"/>
                  </a:lnTo>
                  <a:lnTo>
                    <a:pt x="300" y="60"/>
                  </a:lnTo>
                  <a:lnTo>
                    <a:pt x="284" y="54"/>
                  </a:lnTo>
                  <a:close/>
                </a:path>
              </a:pathLst>
            </a:custGeom>
            <a:solidFill>
              <a:srgbClr val="DA8A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40"/>
            <p:cNvSpPr>
              <a:spLocks/>
            </p:cNvSpPr>
            <p:nvPr/>
          </p:nvSpPr>
          <p:spPr bwMode="auto">
            <a:xfrm>
              <a:off x="4407" y="3199"/>
              <a:ext cx="62" cy="136"/>
            </a:xfrm>
            <a:custGeom>
              <a:avLst/>
              <a:gdLst>
                <a:gd name="T0" fmla="*/ 62 w 62"/>
                <a:gd name="T1" fmla="*/ 22 h 136"/>
                <a:gd name="T2" fmla="*/ 62 w 62"/>
                <a:gd name="T3" fmla="*/ 22 h 136"/>
                <a:gd name="T4" fmla="*/ 62 w 62"/>
                <a:gd name="T5" fmla="*/ 14 h 136"/>
                <a:gd name="T6" fmla="*/ 62 w 62"/>
                <a:gd name="T7" fmla="*/ 6 h 136"/>
                <a:gd name="T8" fmla="*/ 58 w 62"/>
                <a:gd name="T9" fmla="*/ 0 h 136"/>
                <a:gd name="T10" fmla="*/ 58 w 62"/>
                <a:gd name="T11" fmla="*/ 0 h 136"/>
                <a:gd name="T12" fmla="*/ 48 w 62"/>
                <a:gd name="T13" fmla="*/ 6 h 136"/>
                <a:gd name="T14" fmla="*/ 38 w 62"/>
                <a:gd name="T15" fmla="*/ 16 h 136"/>
                <a:gd name="T16" fmla="*/ 28 w 62"/>
                <a:gd name="T17" fmla="*/ 28 h 136"/>
                <a:gd name="T18" fmla="*/ 16 w 62"/>
                <a:gd name="T19" fmla="*/ 44 h 136"/>
                <a:gd name="T20" fmla="*/ 8 w 62"/>
                <a:gd name="T21" fmla="*/ 64 h 136"/>
                <a:gd name="T22" fmla="*/ 4 w 62"/>
                <a:gd name="T23" fmla="*/ 74 h 136"/>
                <a:gd name="T24" fmla="*/ 2 w 62"/>
                <a:gd name="T25" fmla="*/ 86 h 136"/>
                <a:gd name="T26" fmla="*/ 0 w 62"/>
                <a:gd name="T27" fmla="*/ 100 h 136"/>
                <a:gd name="T28" fmla="*/ 2 w 62"/>
                <a:gd name="T29" fmla="*/ 114 h 136"/>
                <a:gd name="T30" fmla="*/ 2 w 62"/>
                <a:gd name="T31" fmla="*/ 114 h 136"/>
                <a:gd name="T32" fmla="*/ 2 w 62"/>
                <a:gd name="T33" fmla="*/ 116 h 136"/>
                <a:gd name="T34" fmla="*/ 4 w 62"/>
                <a:gd name="T35" fmla="*/ 124 h 136"/>
                <a:gd name="T36" fmla="*/ 12 w 62"/>
                <a:gd name="T37" fmla="*/ 130 h 136"/>
                <a:gd name="T38" fmla="*/ 16 w 62"/>
                <a:gd name="T39" fmla="*/ 134 h 136"/>
                <a:gd name="T40" fmla="*/ 22 w 62"/>
                <a:gd name="T41" fmla="*/ 136 h 136"/>
                <a:gd name="T42" fmla="*/ 22 w 62"/>
                <a:gd name="T43" fmla="*/ 136 h 136"/>
                <a:gd name="T44" fmla="*/ 22 w 62"/>
                <a:gd name="T45" fmla="*/ 132 h 136"/>
                <a:gd name="T46" fmla="*/ 20 w 62"/>
                <a:gd name="T47" fmla="*/ 120 h 136"/>
                <a:gd name="T48" fmla="*/ 22 w 62"/>
                <a:gd name="T49" fmla="*/ 104 h 136"/>
                <a:gd name="T50" fmla="*/ 26 w 62"/>
                <a:gd name="T51" fmla="*/ 82 h 136"/>
                <a:gd name="T52" fmla="*/ 26 w 62"/>
                <a:gd name="T53" fmla="*/ 82 h 136"/>
                <a:gd name="T54" fmla="*/ 34 w 62"/>
                <a:gd name="T55" fmla="*/ 62 h 136"/>
                <a:gd name="T56" fmla="*/ 46 w 62"/>
                <a:gd name="T57" fmla="*/ 42 h 136"/>
                <a:gd name="T58" fmla="*/ 62 w 62"/>
                <a:gd name="T59" fmla="*/ 22 h 136"/>
                <a:gd name="T60" fmla="*/ 62 w 62"/>
                <a:gd name="T61" fmla="*/ 22 h 1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2" h="136">
                  <a:moveTo>
                    <a:pt x="62" y="22"/>
                  </a:moveTo>
                  <a:lnTo>
                    <a:pt x="62" y="22"/>
                  </a:lnTo>
                  <a:lnTo>
                    <a:pt x="62" y="14"/>
                  </a:lnTo>
                  <a:lnTo>
                    <a:pt x="62" y="6"/>
                  </a:lnTo>
                  <a:lnTo>
                    <a:pt x="58" y="0"/>
                  </a:lnTo>
                  <a:lnTo>
                    <a:pt x="48" y="6"/>
                  </a:lnTo>
                  <a:lnTo>
                    <a:pt x="38" y="16"/>
                  </a:lnTo>
                  <a:lnTo>
                    <a:pt x="28" y="28"/>
                  </a:lnTo>
                  <a:lnTo>
                    <a:pt x="16" y="44"/>
                  </a:lnTo>
                  <a:lnTo>
                    <a:pt x="8" y="64"/>
                  </a:lnTo>
                  <a:lnTo>
                    <a:pt x="4" y="74"/>
                  </a:lnTo>
                  <a:lnTo>
                    <a:pt x="2" y="86"/>
                  </a:lnTo>
                  <a:lnTo>
                    <a:pt x="0" y="100"/>
                  </a:lnTo>
                  <a:lnTo>
                    <a:pt x="2" y="114"/>
                  </a:lnTo>
                  <a:lnTo>
                    <a:pt x="2" y="116"/>
                  </a:lnTo>
                  <a:lnTo>
                    <a:pt x="4" y="124"/>
                  </a:lnTo>
                  <a:lnTo>
                    <a:pt x="12" y="130"/>
                  </a:lnTo>
                  <a:lnTo>
                    <a:pt x="16" y="134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0" y="120"/>
                  </a:lnTo>
                  <a:lnTo>
                    <a:pt x="22" y="104"/>
                  </a:lnTo>
                  <a:lnTo>
                    <a:pt x="26" y="82"/>
                  </a:lnTo>
                  <a:lnTo>
                    <a:pt x="34" y="62"/>
                  </a:lnTo>
                  <a:lnTo>
                    <a:pt x="46" y="42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rgbClr val="DC9E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41"/>
            <p:cNvSpPr>
              <a:spLocks/>
            </p:cNvSpPr>
            <p:nvPr/>
          </p:nvSpPr>
          <p:spPr bwMode="auto">
            <a:xfrm>
              <a:off x="4177" y="3315"/>
              <a:ext cx="16" cy="24"/>
            </a:xfrm>
            <a:custGeom>
              <a:avLst/>
              <a:gdLst>
                <a:gd name="T0" fmla="*/ 4 w 16"/>
                <a:gd name="T1" fmla="*/ 0 h 24"/>
                <a:gd name="T2" fmla="*/ 4 w 16"/>
                <a:gd name="T3" fmla="*/ 0 h 24"/>
                <a:gd name="T4" fmla="*/ 2 w 16"/>
                <a:gd name="T5" fmla="*/ 6 h 24"/>
                <a:gd name="T6" fmla="*/ 0 w 16"/>
                <a:gd name="T7" fmla="*/ 12 h 24"/>
                <a:gd name="T8" fmla="*/ 0 w 16"/>
                <a:gd name="T9" fmla="*/ 20 h 24"/>
                <a:gd name="T10" fmla="*/ 16 w 16"/>
                <a:gd name="T11" fmla="*/ 24 h 24"/>
                <a:gd name="T12" fmla="*/ 16 w 16"/>
                <a:gd name="T13" fmla="*/ 24 h 24"/>
                <a:gd name="T14" fmla="*/ 14 w 16"/>
                <a:gd name="T15" fmla="*/ 18 h 24"/>
                <a:gd name="T16" fmla="*/ 14 w 16"/>
                <a:gd name="T17" fmla="*/ 14 h 24"/>
                <a:gd name="T18" fmla="*/ 16 w 16"/>
                <a:gd name="T19" fmla="*/ 6 h 24"/>
                <a:gd name="T20" fmla="*/ 4 w 16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4">
                  <a:moveTo>
                    <a:pt x="4" y="0"/>
                  </a:moveTo>
                  <a:lnTo>
                    <a:pt x="4" y="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4" y="14"/>
                  </a:lnTo>
                  <a:lnTo>
                    <a:pt x="1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42"/>
            <p:cNvSpPr>
              <a:spLocks/>
            </p:cNvSpPr>
            <p:nvPr/>
          </p:nvSpPr>
          <p:spPr bwMode="auto">
            <a:xfrm>
              <a:off x="4175" y="3299"/>
              <a:ext cx="32" cy="22"/>
            </a:xfrm>
            <a:custGeom>
              <a:avLst/>
              <a:gdLst>
                <a:gd name="T0" fmla="*/ 18 w 32"/>
                <a:gd name="T1" fmla="*/ 2 h 22"/>
                <a:gd name="T2" fmla="*/ 18 w 32"/>
                <a:gd name="T3" fmla="*/ 2 h 22"/>
                <a:gd name="T4" fmla="*/ 10 w 32"/>
                <a:gd name="T5" fmla="*/ 0 h 22"/>
                <a:gd name="T6" fmla="*/ 2 w 32"/>
                <a:gd name="T7" fmla="*/ 2 h 22"/>
                <a:gd name="T8" fmla="*/ 2 w 32"/>
                <a:gd name="T9" fmla="*/ 2 h 22"/>
                <a:gd name="T10" fmla="*/ 0 w 32"/>
                <a:gd name="T11" fmla="*/ 4 h 22"/>
                <a:gd name="T12" fmla="*/ 0 w 32"/>
                <a:gd name="T13" fmla="*/ 6 h 22"/>
                <a:gd name="T14" fmla="*/ 0 w 32"/>
                <a:gd name="T15" fmla="*/ 6 h 22"/>
                <a:gd name="T16" fmla="*/ 0 w 32"/>
                <a:gd name="T17" fmla="*/ 10 h 22"/>
                <a:gd name="T18" fmla="*/ 2 w 32"/>
                <a:gd name="T19" fmla="*/ 14 h 22"/>
                <a:gd name="T20" fmla="*/ 6 w 32"/>
                <a:gd name="T21" fmla="*/ 18 h 22"/>
                <a:gd name="T22" fmla="*/ 14 w 32"/>
                <a:gd name="T23" fmla="*/ 20 h 22"/>
                <a:gd name="T24" fmla="*/ 14 w 32"/>
                <a:gd name="T25" fmla="*/ 20 h 22"/>
                <a:gd name="T26" fmla="*/ 22 w 32"/>
                <a:gd name="T27" fmla="*/ 22 h 22"/>
                <a:gd name="T28" fmla="*/ 28 w 32"/>
                <a:gd name="T29" fmla="*/ 20 h 22"/>
                <a:gd name="T30" fmla="*/ 28 w 32"/>
                <a:gd name="T31" fmla="*/ 20 h 22"/>
                <a:gd name="T32" fmla="*/ 32 w 32"/>
                <a:gd name="T33" fmla="*/ 18 h 22"/>
                <a:gd name="T34" fmla="*/ 32 w 32"/>
                <a:gd name="T35" fmla="*/ 16 h 22"/>
                <a:gd name="T36" fmla="*/ 32 w 32"/>
                <a:gd name="T37" fmla="*/ 16 h 22"/>
                <a:gd name="T38" fmla="*/ 32 w 32"/>
                <a:gd name="T39" fmla="*/ 12 h 22"/>
                <a:gd name="T40" fmla="*/ 30 w 32"/>
                <a:gd name="T41" fmla="*/ 8 h 22"/>
                <a:gd name="T42" fmla="*/ 24 w 32"/>
                <a:gd name="T43" fmla="*/ 4 h 22"/>
                <a:gd name="T44" fmla="*/ 18 w 32"/>
                <a:gd name="T45" fmla="*/ 2 h 22"/>
                <a:gd name="T46" fmla="*/ 18 w 32"/>
                <a:gd name="T47" fmla="*/ 2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2" h="22">
                  <a:moveTo>
                    <a:pt x="18" y="2"/>
                  </a:move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4" y="20"/>
                  </a:lnTo>
                  <a:lnTo>
                    <a:pt x="22" y="22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4" y="4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43"/>
            <p:cNvSpPr>
              <a:spLocks/>
            </p:cNvSpPr>
            <p:nvPr/>
          </p:nvSpPr>
          <p:spPr bwMode="auto">
            <a:xfrm>
              <a:off x="4181" y="3303"/>
              <a:ext cx="22" cy="14"/>
            </a:xfrm>
            <a:custGeom>
              <a:avLst/>
              <a:gdLst>
                <a:gd name="T0" fmla="*/ 22 w 22"/>
                <a:gd name="T1" fmla="*/ 10 h 14"/>
                <a:gd name="T2" fmla="*/ 22 w 22"/>
                <a:gd name="T3" fmla="*/ 10 h 14"/>
                <a:gd name="T4" fmla="*/ 20 w 22"/>
                <a:gd name="T5" fmla="*/ 12 h 14"/>
                <a:gd name="T6" fmla="*/ 20 w 22"/>
                <a:gd name="T7" fmla="*/ 12 h 14"/>
                <a:gd name="T8" fmla="*/ 16 w 22"/>
                <a:gd name="T9" fmla="*/ 14 h 14"/>
                <a:gd name="T10" fmla="*/ 8 w 22"/>
                <a:gd name="T11" fmla="*/ 12 h 14"/>
                <a:gd name="T12" fmla="*/ 8 w 22"/>
                <a:gd name="T13" fmla="*/ 12 h 14"/>
                <a:gd name="T14" fmla="*/ 2 w 22"/>
                <a:gd name="T15" fmla="*/ 8 h 14"/>
                <a:gd name="T16" fmla="*/ 0 w 22"/>
                <a:gd name="T17" fmla="*/ 6 h 14"/>
                <a:gd name="T18" fmla="*/ 0 w 22"/>
                <a:gd name="T19" fmla="*/ 4 h 14"/>
                <a:gd name="T20" fmla="*/ 0 w 22"/>
                <a:gd name="T21" fmla="*/ 4 h 14"/>
                <a:gd name="T22" fmla="*/ 0 w 22"/>
                <a:gd name="T23" fmla="*/ 0 h 14"/>
                <a:gd name="T24" fmla="*/ 0 w 22"/>
                <a:gd name="T25" fmla="*/ 0 h 14"/>
                <a:gd name="T26" fmla="*/ 6 w 22"/>
                <a:gd name="T27" fmla="*/ 0 h 14"/>
                <a:gd name="T28" fmla="*/ 12 w 22"/>
                <a:gd name="T29" fmla="*/ 0 h 14"/>
                <a:gd name="T30" fmla="*/ 12 w 22"/>
                <a:gd name="T31" fmla="*/ 0 h 14"/>
                <a:gd name="T32" fmla="*/ 20 w 22"/>
                <a:gd name="T33" fmla="*/ 4 h 14"/>
                <a:gd name="T34" fmla="*/ 22 w 22"/>
                <a:gd name="T35" fmla="*/ 6 h 14"/>
                <a:gd name="T36" fmla="*/ 22 w 22"/>
                <a:gd name="T37" fmla="*/ 10 h 14"/>
                <a:gd name="T38" fmla="*/ 22 w 22"/>
                <a:gd name="T39" fmla="*/ 10 h 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" h="14">
                  <a:moveTo>
                    <a:pt x="22" y="10"/>
                  </a:moveTo>
                  <a:lnTo>
                    <a:pt x="22" y="10"/>
                  </a:lnTo>
                  <a:lnTo>
                    <a:pt x="20" y="12"/>
                  </a:lnTo>
                  <a:lnTo>
                    <a:pt x="16" y="14"/>
                  </a:lnTo>
                  <a:lnTo>
                    <a:pt x="8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44"/>
            <p:cNvSpPr>
              <a:spLocks/>
            </p:cNvSpPr>
            <p:nvPr/>
          </p:nvSpPr>
          <p:spPr bwMode="auto">
            <a:xfrm>
              <a:off x="4359" y="3399"/>
              <a:ext cx="12" cy="30"/>
            </a:xfrm>
            <a:custGeom>
              <a:avLst/>
              <a:gdLst>
                <a:gd name="T0" fmla="*/ 12 w 12"/>
                <a:gd name="T1" fmla="*/ 28 h 30"/>
                <a:gd name="T2" fmla="*/ 6 w 12"/>
                <a:gd name="T3" fmla="*/ 30 h 30"/>
                <a:gd name="T4" fmla="*/ 0 w 12"/>
                <a:gd name="T5" fmla="*/ 0 h 30"/>
                <a:gd name="T6" fmla="*/ 6 w 12"/>
                <a:gd name="T7" fmla="*/ 0 h 30"/>
                <a:gd name="T8" fmla="*/ 12 w 12"/>
                <a:gd name="T9" fmla="*/ 28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30">
                  <a:moveTo>
                    <a:pt x="12" y="28"/>
                  </a:moveTo>
                  <a:lnTo>
                    <a:pt x="6" y="3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6209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45"/>
            <p:cNvSpPr>
              <a:spLocks/>
            </p:cNvSpPr>
            <p:nvPr/>
          </p:nvSpPr>
          <p:spPr bwMode="auto">
            <a:xfrm>
              <a:off x="4227" y="3381"/>
              <a:ext cx="18" cy="28"/>
            </a:xfrm>
            <a:custGeom>
              <a:avLst/>
              <a:gdLst>
                <a:gd name="T0" fmla="*/ 6 w 18"/>
                <a:gd name="T1" fmla="*/ 28 h 28"/>
                <a:gd name="T2" fmla="*/ 0 w 18"/>
                <a:gd name="T3" fmla="*/ 26 h 28"/>
                <a:gd name="T4" fmla="*/ 12 w 18"/>
                <a:gd name="T5" fmla="*/ 0 h 28"/>
                <a:gd name="T6" fmla="*/ 18 w 18"/>
                <a:gd name="T7" fmla="*/ 2 h 28"/>
                <a:gd name="T8" fmla="*/ 6 w 18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28">
                  <a:moveTo>
                    <a:pt x="6" y="28"/>
                  </a:moveTo>
                  <a:lnTo>
                    <a:pt x="0" y="26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6209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46"/>
            <p:cNvSpPr>
              <a:spLocks/>
            </p:cNvSpPr>
            <p:nvPr/>
          </p:nvSpPr>
          <p:spPr bwMode="auto">
            <a:xfrm>
              <a:off x="4027" y="2991"/>
              <a:ext cx="186" cy="312"/>
            </a:xfrm>
            <a:custGeom>
              <a:avLst/>
              <a:gdLst>
                <a:gd name="T0" fmla="*/ 50 w 186"/>
                <a:gd name="T1" fmla="*/ 272 h 312"/>
                <a:gd name="T2" fmla="*/ 50 w 186"/>
                <a:gd name="T3" fmla="*/ 272 h 312"/>
                <a:gd name="T4" fmla="*/ 78 w 186"/>
                <a:gd name="T5" fmla="*/ 218 h 312"/>
                <a:gd name="T6" fmla="*/ 98 w 186"/>
                <a:gd name="T7" fmla="*/ 180 h 312"/>
                <a:gd name="T8" fmla="*/ 120 w 186"/>
                <a:gd name="T9" fmla="*/ 148 h 312"/>
                <a:gd name="T10" fmla="*/ 120 w 186"/>
                <a:gd name="T11" fmla="*/ 148 h 312"/>
                <a:gd name="T12" fmla="*/ 132 w 186"/>
                <a:gd name="T13" fmla="*/ 134 h 312"/>
                <a:gd name="T14" fmla="*/ 144 w 186"/>
                <a:gd name="T15" fmla="*/ 124 h 312"/>
                <a:gd name="T16" fmla="*/ 156 w 186"/>
                <a:gd name="T17" fmla="*/ 118 h 312"/>
                <a:gd name="T18" fmla="*/ 166 w 186"/>
                <a:gd name="T19" fmla="*/ 118 h 312"/>
                <a:gd name="T20" fmla="*/ 174 w 186"/>
                <a:gd name="T21" fmla="*/ 118 h 312"/>
                <a:gd name="T22" fmla="*/ 180 w 186"/>
                <a:gd name="T23" fmla="*/ 120 h 312"/>
                <a:gd name="T24" fmla="*/ 186 w 186"/>
                <a:gd name="T25" fmla="*/ 124 h 312"/>
                <a:gd name="T26" fmla="*/ 186 w 186"/>
                <a:gd name="T27" fmla="*/ 124 h 312"/>
                <a:gd name="T28" fmla="*/ 180 w 186"/>
                <a:gd name="T29" fmla="*/ 64 h 312"/>
                <a:gd name="T30" fmla="*/ 174 w 186"/>
                <a:gd name="T31" fmla="*/ 22 h 312"/>
                <a:gd name="T32" fmla="*/ 172 w 186"/>
                <a:gd name="T33" fmla="*/ 8 h 312"/>
                <a:gd name="T34" fmla="*/ 170 w 186"/>
                <a:gd name="T35" fmla="*/ 4 h 312"/>
                <a:gd name="T36" fmla="*/ 168 w 186"/>
                <a:gd name="T37" fmla="*/ 2 h 312"/>
                <a:gd name="T38" fmla="*/ 168 w 186"/>
                <a:gd name="T39" fmla="*/ 2 h 312"/>
                <a:gd name="T40" fmla="*/ 160 w 186"/>
                <a:gd name="T41" fmla="*/ 0 h 312"/>
                <a:gd name="T42" fmla="*/ 152 w 186"/>
                <a:gd name="T43" fmla="*/ 2 h 312"/>
                <a:gd name="T44" fmla="*/ 142 w 186"/>
                <a:gd name="T45" fmla="*/ 8 h 312"/>
                <a:gd name="T46" fmla="*/ 132 w 186"/>
                <a:gd name="T47" fmla="*/ 20 h 312"/>
                <a:gd name="T48" fmla="*/ 132 w 186"/>
                <a:gd name="T49" fmla="*/ 20 h 312"/>
                <a:gd name="T50" fmla="*/ 122 w 186"/>
                <a:gd name="T51" fmla="*/ 34 h 312"/>
                <a:gd name="T52" fmla="*/ 112 w 186"/>
                <a:gd name="T53" fmla="*/ 50 h 312"/>
                <a:gd name="T54" fmla="*/ 98 w 186"/>
                <a:gd name="T55" fmla="*/ 78 h 312"/>
                <a:gd name="T56" fmla="*/ 98 w 186"/>
                <a:gd name="T57" fmla="*/ 78 h 312"/>
                <a:gd name="T58" fmla="*/ 44 w 186"/>
                <a:gd name="T59" fmla="*/ 188 h 312"/>
                <a:gd name="T60" fmla="*/ 44 w 186"/>
                <a:gd name="T61" fmla="*/ 188 h 312"/>
                <a:gd name="T62" fmla="*/ 20 w 186"/>
                <a:gd name="T63" fmla="*/ 240 h 312"/>
                <a:gd name="T64" fmla="*/ 2 w 186"/>
                <a:gd name="T65" fmla="*/ 282 h 312"/>
                <a:gd name="T66" fmla="*/ 2 w 186"/>
                <a:gd name="T67" fmla="*/ 282 h 312"/>
                <a:gd name="T68" fmla="*/ 0 w 186"/>
                <a:gd name="T69" fmla="*/ 290 h 312"/>
                <a:gd name="T70" fmla="*/ 0 w 186"/>
                <a:gd name="T71" fmla="*/ 296 h 312"/>
                <a:gd name="T72" fmla="*/ 0 w 186"/>
                <a:gd name="T73" fmla="*/ 302 h 312"/>
                <a:gd name="T74" fmla="*/ 2 w 186"/>
                <a:gd name="T75" fmla="*/ 304 h 312"/>
                <a:gd name="T76" fmla="*/ 10 w 186"/>
                <a:gd name="T77" fmla="*/ 310 h 312"/>
                <a:gd name="T78" fmla="*/ 20 w 186"/>
                <a:gd name="T79" fmla="*/ 312 h 312"/>
                <a:gd name="T80" fmla="*/ 20 w 186"/>
                <a:gd name="T81" fmla="*/ 312 h 312"/>
                <a:gd name="T82" fmla="*/ 20 w 186"/>
                <a:gd name="T83" fmla="*/ 312 h 312"/>
                <a:gd name="T84" fmla="*/ 26 w 186"/>
                <a:gd name="T85" fmla="*/ 302 h 312"/>
                <a:gd name="T86" fmla="*/ 38 w 186"/>
                <a:gd name="T87" fmla="*/ 292 h 312"/>
                <a:gd name="T88" fmla="*/ 60 w 186"/>
                <a:gd name="T89" fmla="*/ 274 h 312"/>
                <a:gd name="T90" fmla="*/ 60 w 186"/>
                <a:gd name="T91" fmla="*/ 274 h 312"/>
                <a:gd name="T92" fmla="*/ 50 w 186"/>
                <a:gd name="T93" fmla="*/ 272 h 312"/>
                <a:gd name="T94" fmla="*/ 50 w 186"/>
                <a:gd name="T95" fmla="*/ 272 h 3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86" h="312">
                  <a:moveTo>
                    <a:pt x="50" y="272"/>
                  </a:moveTo>
                  <a:lnTo>
                    <a:pt x="50" y="272"/>
                  </a:lnTo>
                  <a:lnTo>
                    <a:pt x="78" y="218"/>
                  </a:lnTo>
                  <a:lnTo>
                    <a:pt x="98" y="180"/>
                  </a:lnTo>
                  <a:lnTo>
                    <a:pt x="120" y="148"/>
                  </a:lnTo>
                  <a:lnTo>
                    <a:pt x="132" y="134"/>
                  </a:lnTo>
                  <a:lnTo>
                    <a:pt x="144" y="124"/>
                  </a:lnTo>
                  <a:lnTo>
                    <a:pt x="156" y="118"/>
                  </a:lnTo>
                  <a:lnTo>
                    <a:pt x="166" y="118"/>
                  </a:lnTo>
                  <a:lnTo>
                    <a:pt x="174" y="118"/>
                  </a:lnTo>
                  <a:lnTo>
                    <a:pt x="180" y="120"/>
                  </a:lnTo>
                  <a:lnTo>
                    <a:pt x="186" y="124"/>
                  </a:lnTo>
                  <a:lnTo>
                    <a:pt x="180" y="64"/>
                  </a:lnTo>
                  <a:lnTo>
                    <a:pt x="174" y="22"/>
                  </a:lnTo>
                  <a:lnTo>
                    <a:pt x="172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2" y="8"/>
                  </a:lnTo>
                  <a:lnTo>
                    <a:pt x="132" y="20"/>
                  </a:lnTo>
                  <a:lnTo>
                    <a:pt x="122" y="34"/>
                  </a:lnTo>
                  <a:lnTo>
                    <a:pt x="112" y="50"/>
                  </a:lnTo>
                  <a:lnTo>
                    <a:pt x="98" y="78"/>
                  </a:lnTo>
                  <a:lnTo>
                    <a:pt x="44" y="188"/>
                  </a:lnTo>
                  <a:lnTo>
                    <a:pt x="20" y="240"/>
                  </a:lnTo>
                  <a:lnTo>
                    <a:pt x="2" y="282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2" y="304"/>
                  </a:lnTo>
                  <a:lnTo>
                    <a:pt x="10" y="310"/>
                  </a:lnTo>
                  <a:lnTo>
                    <a:pt x="20" y="312"/>
                  </a:lnTo>
                  <a:lnTo>
                    <a:pt x="26" y="302"/>
                  </a:lnTo>
                  <a:lnTo>
                    <a:pt x="38" y="292"/>
                  </a:lnTo>
                  <a:lnTo>
                    <a:pt x="60" y="274"/>
                  </a:lnTo>
                  <a:lnTo>
                    <a:pt x="50" y="272"/>
                  </a:lnTo>
                  <a:close/>
                </a:path>
              </a:pathLst>
            </a:custGeom>
            <a:solidFill>
              <a:srgbClr val="DC9E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47"/>
            <p:cNvSpPr>
              <a:spLocks/>
            </p:cNvSpPr>
            <p:nvPr/>
          </p:nvSpPr>
          <p:spPr bwMode="auto">
            <a:xfrm>
              <a:off x="4251" y="2823"/>
              <a:ext cx="36" cy="60"/>
            </a:xfrm>
            <a:custGeom>
              <a:avLst/>
              <a:gdLst>
                <a:gd name="T0" fmla="*/ 12 w 36"/>
                <a:gd name="T1" fmla="*/ 0 h 60"/>
                <a:gd name="T2" fmla="*/ 12 w 36"/>
                <a:gd name="T3" fmla="*/ 0 h 60"/>
                <a:gd name="T4" fmla="*/ 18 w 36"/>
                <a:gd name="T5" fmla="*/ 6 h 60"/>
                <a:gd name="T6" fmla="*/ 22 w 36"/>
                <a:gd name="T7" fmla="*/ 8 h 60"/>
                <a:gd name="T8" fmla="*/ 26 w 36"/>
                <a:gd name="T9" fmla="*/ 8 h 60"/>
                <a:gd name="T10" fmla="*/ 30 w 36"/>
                <a:gd name="T11" fmla="*/ 8 h 60"/>
                <a:gd name="T12" fmla="*/ 30 w 36"/>
                <a:gd name="T13" fmla="*/ 8 h 60"/>
                <a:gd name="T14" fmla="*/ 36 w 36"/>
                <a:gd name="T15" fmla="*/ 2 h 60"/>
                <a:gd name="T16" fmla="*/ 36 w 36"/>
                <a:gd name="T17" fmla="*/ 2 h 60"/>
                <a:gd name="T18" fmla="*/ 36 w 36"/>
                <a:gd name="T19" fmla="*/ 10 h 60"/>
                <a:gd name="T20" fmla="*/ 34 w 36"/>
                <a:gd name="T21" fmla="*/ 16 h 60"/>
                <a:gd name="T22" fmla="*/ 30 w 36"/>
                <a:gd name="T23" fmla="*/ 20 h 60"/>
                <a:gd name="T24" fmla="*/ 30 w 36"/>
                <a:gd name="T25" fmla="*/ 20 h 60"/>
                <a:gd name="T26" fmla="*/ 22 w 36"/>
                <a:gd name="T27" fmla="*/ 24 h 60"/>
                <a:gd name="T28" fmla="*/ 32 w 36"/>
                <a:gd name="T29" fmla="*/ 32 h 60"/>
                <a:gd name="T30" fmla="*/ 24 w 36"/>
                <a:gd name="T31" fmla="*/ 32 h 60"/>
                <a:gd name="T32" fmla="*/ 24 w 36"/>
                <a:gd name="T33" fmla="*/ 32 h 60"/>
                <a:gd name="T34" fmla="*/ 26 w 36"/>
                <a:gd name="T35" fmla="*/ 40 h 60"/>
                <a:gd name="T36" fmla="*/ 28 w 36"/>
                <a:gd name="T37" fmla="*/ 48 h 60"/>
                <a:gd name="T38" fmla="*/ 26 w 36"/>
                <a:gd name="T39" fmla="*/ 52 h 60"/>
                <a:gd name="T40" fmla="*/ 24 w 36"/>
                <a:gd name="T41" fmla="*/ 56 h 60"/>
                <a:gd name="T42" fmla="*/ 20 w 36"/>
                <a:gd name="T43" fmla="*/ 58 h 60"/>
                <a:gd name="T44" fmla="*/ 16 w 36"/>
                <a:gd name="T45" fmla="*/ 60 h 60"/>
                <a:gd name="T46" fmla="*/ 16 w 36"/>
                <a:gd name="T47" fmla="*/ 60 h 60"/>
                <a:gd name="T48" fmla="*/ 8 w 36"/>
                <a:gd name="T49" fmla="*/ 60 h 60"/>
                <a:gd name="T50" fmla="*/ 4 w 36"/>
                <a:gd name="T51" fmla="*/ 58 h 60"/>
                <a:gd name="T52" fmla="*/ 0 w 36"/>
                <a:gd name="T53" fmla="*/ 56 h 60"/>
                <a:gd name="T54" fmla="*/ 0 w 36"/>
                <a:gd name="T55" fmla="*/ 56 h 60"/>
                <a:gd name="T56" fmla="*/ 6 w 36"/>
                <a:gd name="T57" fmla="*/ 58 h 60"/>
                <a:gd name="T58" fmla="*/ 12 w 36"/>
                <a:gd name="T59" fmla="*/ 58 h 60"/>
                <a:gd name="T60" fmla="*/ 16 w 36"/>
                <a:gd name="T61" fmla="*/ 54 h 60"/>
                <a:gd name="T62" fmla="*/ 16 w 36"/>
                <a:gd name="T63" fmla="*/ 54 h 60"/>
                <a:gd name="T64" fmla="*/ 18 w 36"/>
                <a:gd name="T65" fmla="*/ 46 h 60"/>
                <a:gd name="T66" fmla="*/ 18 w 36"/>
                <a:gd name="T67" fmla="*/ 44 h 60"/>
                <a:gd name="T68" fmla="*/ 18 w 36"/>
                <a:gd name="T69" fmla="*/ 44 h 60"/>
                <a:gd name="T70" fmla="*/ 10 w 36"/>
                <a:gd name="T71" fmla="*/ 48 h 60"/>
                <a:gd name="T72" fmla="*/ 10 w 36"/>
                <a:gd name="T73" fmla="*/ 48 h 60"/>
                <a:gd name="T74" fmla="*/ 4 w 36"/>
                <a:gd name="T75" fmla="*/ 46 h 60"/>
                <a:gd name="T76" fmla="*/ 4 w 36"/>
                <a:gd name="T77" fmla="*/ 46 h 60"/>
                <a:gd name="T78" fmla="*/ 4 w 36"/>
                <a:gd name="T79" fmla="*/ 46 h 60"/>
                <a:gd name="T80" fmla="*/ 10 w 36"/>
                <a:gd name="T81" fmla="*/ 44 h 60"/>
                <a:gd name="T82" fmla="*/ 14 w 36"/>
                <a:gd name="T83" fmla="*/ 40 h 60"/>
                <a:gd name="T84" fmla="*/ 14 w 36"/>
                <a:gd name="T85" fmla="*/ 38 h 60"/>
                <a:gd name="T86" fmla="*/ 14 w 36"/>
                <a:gd name="T87" fmla="*/ 38 h 60"/>
                <a:gd name="T88" fmla="*/ 10 w 36"/>
                <a:gd name="T89" fmla="*/ 28 h 60"/>
                <a:gd name="T90" fmla="*/ 6 w 36"/>
                <a:gd name="T91" fmla="*/ 22 h 60"/>
                <a:gd name="T92" fmla="*/ 12 w 36"/>
                <a:gd name="T93" fmla="*/ 0 h 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6" h="60">
                  <a:moveTo>
                    <a:pt x="12" y="0"/>
                  </a:moveTo>
                  <a:lnTo>
                    <a:pt x="12" y="0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6" y="2"/>
                  </a:lnTo>
                  <a:lnTo>
                    <a:pt x="36" y="10"/>
                  </a:lnTo>
                  <a:lnTo>
                    <a:pt x="34" y="16"/>
                  </a:lnTo>
                  <a:lnTo>
                    <a:pt x="30" y="20"/>
                  </a:lnTo>
                  <a:lnTo>
                    <a:pt x="22" y="24"/>
                  </a:lnTo>
                  <a:lnTo>
                    <a:pt x="32" y="32"/>
                  </a:lnTo>
                  <a:lnTo>
                    <a:pt x="24" y="32"/>
                  </a:lnTo>
                  <a:lnTo>
                    <a:pt x="26" y="40"/>
                  </a:lnTo>
                  <a:lnTo>
                    <a:pt x="28" y="48"/>
                  </a:lnTo>
                  <a:lnTo>
                    <a:pt x="26" y="52"/>
                  </a:lnTo>
                  <a:lnTo>
                    <a:pt x="24" y="56"/>
                  </a:lnTo>
                  <a:lnTo>
                    <a:pt x="20" y="58"/>
                  </a:lnTo>
                  <a:lnTo>
                    <a:pt x="16" y="60"/>
                  </a:lnTo>
                  <a:lnTo>
                    <a:pt x="8" y="60"/>
                  </a:lnTo>
                  <a:lnTo>
                    <a:pt x="4" y="58"/>
                  </a:lnTo>
                  <a:lnTo>
                    <a:pt x="0" y="56"/>
                  </a:lnTo>
                  <a:lnTo>
                    <a:pt x="6" y="58"/>
                  </a:lnTo>
                  <a:lnTo>
                    <a:pt x="12" y="58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0" y="48"/>
                  </a:lnTo>
                  <a:lnTo>
                    <a:pt x="4" y="46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4" y="38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48"/>
            <p:cNvSpPr>
              <a:spLocks/>
            </p:cNvSpPr>
            <p:nvPr/>
          </p:nvSpPr>
          <p:spPr bwMode="auto">
            <a:xfrm>
              <a:off x="4291" y="2859"/>
              <a:ext cx="44" cy="66"/>
            </a:xfrm>
            <a:custGeom>
              <a:avLst/>
              <a:gdLst>
                <a:gd name="T0" fmla="*/ 0 w 44"/>
                <a:gd name="T1" fmla="*/ 0 h 66"/>
                <a:gd name="T2" fmla="*/ 0 w 44"/>
                <a:gd name="T3" fmla="*/ 0 h 66"/>
                <a:gd name="T4" fmla="*/ 16 w 44"/>
                <a:gd name="T5" fmla="*/ 18 h 66"/>
                <a:gd name="T6" fmla="*/ 30 w 44"/>
                <a:gd name="T7" fmla="*/ 32 h 66"/>
                <a:gd name="T8" fmla="*/ 38 w 44"/>
                <a:gd name="T9" fmla="*/ 36 h 66"/>
                <a:gd name="T10" fmla="*/ 44 w 44"/>
                <a:gd name="T11" fmla="*/ 38 h 66"/>
                <a:gd name="T12" fmla="*/ 44 w 44"/>
                <a:gd name="T13" fmla="*/ 38 h 66"/>
                <a:gd name="T14" fmla="*/ 44 w 44"/>
                <a:gd name="T15" fmla="*/ 50 h 66"/>
                <a:gd name="T16" fmla="*/ 44 w 44"/>
                <a:gd name="T17" fmla="*/ 60 h 66"/>
                <a:gd name="T18" fmla="*/ 42 w 44"/>
                <a:gd name="T19" fmla="*/ 66 h 66"/>
                <a:gd name="T20" fmla="*/ 42 w 44"/>
                <a:gd name="T21" fmla="*/ 66 h 66"/>
                <a:gd name="T22" fmla="*/ 36 w 44"/>
                <a:gd name="T23" fmla="*/ 60 h 66"/>
                <a:gd name="T24" fmla="*/ 22 w 44"/>
                <a:gd name="T25" fmla="*/ 46 h 66"/>
                <a:gd name="T26" fmla="*/ 16 w 44"/>
                <a:gd name="T27" fmla="*/ 38 h 66"/>
                <a:gd name="T28" fmla="*/ 8 w 44"/>
                <a:gd name="T29" fmla="*/ 26 h 66"/>
                <a:gd name="T30" fmla="*/ 4 w 44"/>
                <a:gd name="T31" fmla="*/ 14 h 66"/>
                <a:gd name="T32" fmla="*/ 0 w 44"/>
                <a:gd name="T33" fmla="*/ 0 h 66"/>
                <a:gd name="T34" fmla="*/ 0 w 44"/>
                <a:gd name="T35" fmla="*/ 0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66">
                  <a:moveTo>
                    <a:pt x="0" y="0"/>
                  </a:moveTo>
                  <a:lnTo>
                    <a:pt x="0" y="0"/>
                  </a:lnTo>
                  <a:lnTo>
                    <a:pt x="16" y="18"/>
                  </a:lnTo>
                  <a:lnTo>
                    <a:pt x="30" y="32"/>
                  </a:lnTo>
                  <a:lnTo>
                    <a:pt x="38" y="36"/>
                  </a:lnTo>
                  <a:lnTo>
                    <a:pt x="44" y="38"/>
                  </a:lnTo>
                  <a:lnTo>
                    <a:pt x="44" y="50"/>
                  </a:lnTo>
                  <a:lnTo>
                    <a:pt x="44" y="60"/>
                  </a:lnTo>
                  <a:lnTo>
                    <a:pt x="42" y="66"/>
                  </a:lnTo>
                  <a:lnTo>
                    <a:pt x="36" y="60"/>
                  </a:lnTo>
                  <a:lnTo>
                    <a:pt x="22" y="46"/>
                  </a:lnTo>
                  <a:lnTo>
                    <a:pt x="16" y="38"/>
                  </a:lnTo>
                  <a:lnTo>
                    <a:pt x="8" y="26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897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49"/>
            <p:cNvSpPr>
              <a:spLocks/>
            </p:cNvSpPr>
            <p:nvPr/>
          </p:nvSpPr>
          <p:spPr bwMode="auto">
            <a:xfrm>
              <a:off x="4027" y="3241"/>
              <a:ext cx="74" cy="72"/>
            </a:xfrm>
            <a:custGeom>
              <a:avLst/>
              <a:gdLst>
                <a:gd name="T0" fmla="*/ 36 w 74"/>
                <a:gd name="T1" fmla="*/ 72 h 72"/>
                <a:gd name="T2" fmla="*/ 36 w 74"/>
                <a:gd name="T3" fmla="*/ 72 h 72"/>
                <a:gd name="T4" fmla="*/ 38 w 74"/>
                <a:gd name="T5" fmla="*/ 68 h 72"/>
                <a:gd name="T6" fmla="*/ 42 w 74"/>
                <a:gd name="T7" fmla="*/ 58 h 72"/>
                <a:gd name="T8" fmla="*/ 50 w 74"/>
                <a:gd name="T9" fmla="*/ 48 h 72"/>
                <a:gd name="T10" fmla="*/ 60 w 74"/>
                <a:gd name="T11" fmla="*/ 38 h 72"/>
                <a:gd name="T12" fmla="*/ 60 w 74"/>
                <a:gd name="T13" fmla="*/ 38 h 72"/>
                <a:gd name="T14" fmla="*/ 72 w 74"/>
                <a:gd name="T15" fmla="*/ 28 h 72"/>
                <a:gd name="T16" fmla="*/ 74 w 74"/>
                <a:gd name="T17" fmla="*/ 28 h 72"/>
                <a:gd name="T18" fmla="*/ 68 w 74"/>
                <a:gd name="T19" fmla="*/ 0 h 72"/>
                <a:gd name="T20" fmla="*/ 68 w 74"/>
                <a:gd name="T21" fmla="*/ 0 h 72"/>
                <a:gd name="T22" fmla="*/ 54 w 74"/>
                <a:gd name="T23" fmla="*/ 6 h 72"/>
                <a:gd name="T24" fmla="*/ 42 w 74"/>
                <a:gd name="T25" fmla="*/ 14 h 72"/>
                <a:gd name="T26" fmla="*/ 30 w 74"/>
                <a:gd name="T27" fmla="*/ 26 h 72"/>
                <a:gd name="T28" fmla="*/ 30 w 74"/>
                <a:gd name="T29" fmla="*/ 26 h 72"/>
                <a:gd name="T30" fmla="*/ 10 w 74"/>
                <a:gd name="T31" fmla="*/ 54 h 72"/>
                <a:gd name="T32" fmla="*/ 0 w 74"/>
                <a:gd name="T33" fmla="*/ 66 h 72"/>
                <a:gd name="T34" fmla="*/ 0 w 74"/>
                <a:gd name="T35" fmla="*/ 66 h 72"/>
                <a:gd name="T36" fmla="*/ 6 w 74"/>
                <a:gd name="T37" fmla="*/ 68 h 72"/>
                <a:gd name="T38" fmla="*/ 18 w 74"/>
                <a:gd name="T39" fmla="*/ 70 h 72"/>
                <a:gd name="T40" fmla="*/ 32 w 74"/>
                <a:gd name="T41" fmla="*/ 72 h 72"/>
                <a:gd name="T42" fmla="*/ 36 w 74"/>
                <a:gd name="T43" fmla="*/ 72 h 72"/>
                <a:gd name="T44" fmla="*/ 36 w 74"/>
                <a:gd name="T45" fmla="*/ 72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" h="72">
                  <a:moveTo>
                    <a:pt x="36" y="72"/>
                  </a:moveTo>
                  <a:lnTo>
                    <a:pt x="36" y="72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48"/>
                  </a:lnTo>
                  <a:lnTo>
                    <a:pt x="60" y="38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68" y="0"/>
                  </a:lnTo>
                  <a:lnTo>
                    <a:pt x="54" y="6"/>
                  </a:lnTo>
                  <a:lnTo>
                    <a:pt x="42" y="14"/>
                  </a:lnTo>
                  <a:lnTo>
                    <a:pt x="30" y="26"/>
                  </a:lnTo>
                  <a:lnTo>
                    <a:pt x="10" y="54"/>
                  </a:lnTo>
                  <a:lnTo>
                    <a:pt x="0" y="66"/>
                  </a:lnTo>
                  <a:lnTo>
                    <a:pt x="6" y="68"/>
                  </a:lnTo>
                  <a:lnTo>
                    <a:pt x="18" y="70"/>
                  </a:lnTo>
                  <a:lnTo>
                    <a:pt x="32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DC9E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53"/>
            <p:cNvSpPr>
              <a:spLocks/>
            </p:cNvSpPr>
            <p:nvPr/>
          </p:nvSpPr>
          <p:spPr bwMode="auto">
            <a:xfrm>
              <a:off x="4205" y="2999"/>
              <a:ext cx="32" cy="130"/>
            </a:xfrm>
            <a:custGeom>
              <a:avLst/>
              <a:gdLst>
                <a:gd name="T0" fmla="*/ 0 w 32"/>
                <a:gd name="T1" fmla="*/ 0 h 130"/>
                <a:gd name="T2" fmla="*/ 0 w 32"/>
                <a:gd name="T3" fmla="*/ 0 h 130"/>
                <a:gd name="T4" fmla="*/ 6 w 32"/>
                <a:gd name="T5" fmla="*/ 12 h 130"/>
                <a:gd name="T6" fmla="*/ 12 w 32"/>
                <a:gd name="T7" fmla="*/ 24 h 130"/>
                <a:gd name="T8" fmla="*/ 18 w 32"/>
                <a:gd name="T9" fmla="*/ 40 h 130"/>
                <a:gd name="T10" fmla="*/ 22 w 32"/>
                <a:gd name="T11" fmla="*/ 58 h 130"/>
                <a:gd name="T12" fmla="*/ 22 w 32"/>
                <a:gd name="T13" fmla="*/ 76 h 130"/>
                <a:gd name="T14" fmla="*/ 20 w 32"/>
                <a:gd name="T15" fmla="*/ 84 h 130"/>
                <a:gd name="T16" fmla="*/ 18 w 32"/>
                <a:gd name="T17" fmla="*/ 94 h 130"/>
                <a:gd name="T18" fmla="*/ 14 w 32"/>
                <a:gd name="T19" fmla="*/ 102 h 130"/>
                <a:gd name="T20" fmla="*/ 8 w 32"/>
                <a:gd name="T21" fmla="*/ 110 h 130"/>
                <a:gd name="T22" fmla="*/ 24 w 32"/>
                <a:gd name="T23" fmla="*/ 130 h 130"/>
                <a:gd name="T24" fmla="*/ 24 w 32"/>
                <a:gd name="T25" fmla="*/ 130 h 130"/>
                <a:gd name="T26" fmla="*/ 26 w 32"/>
                <a:gd name="T27" fmla="*/ 118 h 130"/>
                <a:gd name="T28" fmla="*/ 30 w 32"/>
                <a:gd name="T29" fmla="*/ 104 h 130"/>
                <a:gd name="T30" fmla="*/ 32 w 32"/>
                <a:gd name="T31" fmla="*/ 88 h 130"/>
                <a:gd name="T32" fmla="*/ 30 w 32"/>
                <a:gd name="T33" fmla="*/ 68 h 130"/>
                <a:gd name="T34" fmla="*/ 26 w 32"/>
                <a:gd name="T35" fmla="*/ 46 h 130"/>
                <a:gd name="T36" fmla="*/ 22 w 32"/>
                <a:gd name="T37" fmla="*/ 34 h 130"/>
                <a:gd name="T38" fmla="*/ 16 w 32"/>
                <a:gd name="T39" fmla="*/ 22 h 130"/>
                <a:gd name="T40" fmla="*/ 10 w 32"/>
                <a:gd name="T41" fmla="*/ 12 h 130"/>
                <a:gd name="T42" fmla="*/ 0 w 32"/>
                <a:gd name="T43" fmla="*/ 0 h 130"/>
                <a:gd name="T44" fmla="*/ 0 w 32"/>
                <a:gd name="T45" fmla="*/ 0 h 1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2" h="130">
                  <a:moveTo>
                    <a:pt x="0" y="0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18" y="40"/>
                  </a:lnTo>
                  <a:lnTo>
                    <a:pt x="22" y="58"/>
                  </a:lnTo>
                  <a:lnTo>
                    <a:pt x="22" y="76"/>
                  </a:lnTo>
                  <a:lnTo>
                    <a:pt x="20" y="84"/>
                  </a:lnTo>
                  <a:lnTo>
                    <a:pt x="18" y="94"/>
                  </a:lnTo>
                  <a:lnTo>
                    <a:pt x="14" y="102"/>
                  </a:lnTo>
                  <a:lnTo>
                    <a:pt x="8" y="110"/>
                  </a:lnTo>
                  <a:lnTo>
                    <a:pt x="24" y="130"/>
                  </a:lnTo>
                  <a:lnTo>
                    <a:pt x="26" y="118"/>
                  </a:lnTo>
                  <a:lnTo>
                    <a:pt x="30" y="104"/>
                  </a:lnTo>
                  <a:lnTo>
                    <a:pt x="32" y="88"/>
                  </a:lnTo>
                  <a:lnTo>
                    <a:pt x="30" y="68"/>
                  </a:lnTo>
                  <a:lnTo>
                    <a:pt x="26" y="46"/>
                  </a:lnTo>
                  <a:lnTo>
                    <a:pt x="22" y="34"/>
                  </a:lnTo>
                  <a:lnTo>
                    <a:pt x="16" y="22"/>
                  </a:lnTo>
                  <a:lnTo>
                    <a:pt x="1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87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54"/>
            <p:cNvSpPr>
              <a:spLocks/>
            </p:cNvSpPr>
            <p:nvPr/>
          </p:nvSpPr>
          <p:spPr bwMode="auto">
            <a:xfrm>
              <a:off x="4259" y="3155"/>
              <a:ext cx="78" cy="16"/>
            </a:xfrm>
            <a:custGeom>
              <a:avLst/>
              <a:gdLst>
                <a:gd name="T0" fmla="*/ 0 w 78"/>
                <a:gd name="T1" fmla="*/ 0 h 16"/>
                <a:gd name="T2" fmla="*/ 0 w 78"/>
                <a:gd name="T3" fmla="*/ 0 h 16"/>
                <a:gd name="T4" fmla="*/ 6 w 78"/>
                <a:gd name="T5" fmla="*/ 4 h 16"/>
                <a:gd name="T6" fmla="*/ 14 w 78"/>
                <a:gd name="T7" fmla="*/ 10 h 16"/>
                <a:gd name="T8" fmla="*/ 24 w 78"/>
                <a:gd name="T9" fmla="*/ 14 h 16"/>
                <a:gd name="T10" fmla="*/ 36 w 78"/>
                <a:gd name="T11" fmla="*/ 16 h 16"/>
                <a:gd name="T12" fmla="*/ 50 w 78"/>
                <a:gd name="T13" fmla="*/ 16 h 16"/>
                <a:gd name="T14" fmla="*/ 64 w 78"/>
                <a:gd name="T15" fmla="*/ 12 h 16"/>
                <a:gd name="T16" fmla="*/ 70 w 78"/>
                <a:gd name="T17" fmla="*/ 8 h 16"/>
                <a:gd name="T18" fmla="*/ 78 w 78"/>
                <a:gd name="T19" fmla="*/ 2 h 16"/>
                <a:gd name="T20" fmla="*/ 78 w 78"/>
                <a:gd name="T21" fmla="*/ 2 h 16"/>
                <a:gd name="T22" fmla="*/ 72 w 78"/>
                <a:gd name="T23" fmla="*/ 4 h 16"/>
                <a:gd name="T24" fmla="*/ 58 w 78"/>
                <a:gd name="T25" fmla="*/ 6 h 16"/>
                <a:gd name="T26" fmla="*/ 32 w 78"/>
                <a:gd name="T27" fmla="*/ 4 h 16"/>
                <a:gd name="T28" fmla="*/ 18 w 78"/>
                <a:gd name="T29" fmla="*/ 2 h 16"/>
                <a:gd name="T30" fmla="*/ 0 w 78"/>
                <a:gd name="T31" fmla="*/ 0 h 16"/>
                <a:gd name="T32" fmla="*/ 0 w 78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8" h="16">
                  <a:moveTo>
                    <a:pt x="0" y="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4" y="14"/>
                  </a:lnTo>
                  <a:lnTo>
                    <a:pt x="36" y="16"/>
                  </a:lnTo>
                  <a:lnTo>
                    <a:pt x="50" y="16"/>
                  </a:lnTo>
                  <a:lnTo>
                    <a:pt x="64" y="12"/>
                  </a:lnTo>
                  <a:lnTo>
                    <a:pt x="70" y="8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58" y="6"/>
                  </a:lnTo>
                  <a:lnTo>
                    <a:pt x="32" y="4"/>
                  </a:lnTo>
                  <a:lnTo>
                    <a:pt x="1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87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6" name="Freeform 65"/>
          <p:cNvSpPr>
            <a:spLocks noEditPoints="1"/>
          </p:cNvSpPr>
          <p:nvPr/>
        </p:nvSpPr>
        <p:spPr bwMode="auto">
          <a:xfrm>
            <a:off x="6243638" y="4195763"/>
            <a:ext cx="1549400" cy="1784350"/>
          </a:xfrm>
          <a:custGeom>
            <a:avLst/>
            <a:gdLst>
              <a:gd name="T0" fmla="*/ 337700938 w 976"/>
              <a:gd name="T1" fmla="*/ 0 h 1124"/>
              <a:gd name="T2" fmla="*/ 272176875 w 976"/>
              <a:gd name="T3" fmla="*/ 10080625 h 1124"/>
              <a:gd name="T4" fmla="*/ 206652813 w 976"/>
              <a:gd name="T5" fmla="*/ 25201563 h 1124"/>
              <a:gd name="T6" fmla="*/ 100806250 w 976"/>
              <a:gd name="T7" fmla="*/ 90725625 h 1124"/>
              <a:gd name="T8" fmla="*/ 40322500 w 976"/>
              <a:gd name="T9" fmla="*/ 161290000 h 1124"/>
              <a:gd name="T10" fmla="*/ 15120938 w 976"/>
              <a:gd name="T11" fmla="*/ 216733438 h 1124"/>
              <a:gd name="T12" fmla="*/ 0 w 976"/>
              <a:gd name="T13" fmla="*/ 277217188 h 1124"/>
              <a:gd name="T14" fmla="*/ 0 w 976"/>
              <a:gd name="T15" fmla="*/ 2147483646 h 1124"/>
              <a:gd name="T16" fmla="*/ 0 w 976"/>
              <a:gd name="T17" fmla="*/ 2147483646 h 1124"/>
              <a:gd name="T18" fmla="*/ 15120938 w 976"/>
              <a:gd name="T19" fmla="*/ 2147483646 h 1124"/>
              <a:gd name="T20" fmla="*/ 40322500 w 976"/>
              <a:gd name="T21" fmla="*/ 2147483646 h 1124"/>
              <a:gd name="T22" fmla="*/ 100806250 w 976"/>
              <a:gd name="T23" fmla="*/ 2147483646 h 1124"/>
              <a:gd name="T24" fmla="*/ 206652813 w 976"/>
              <a:gd name="T25" fmla="*/ 2147483646 h 1124"/>
              <a:gd name="T26" fmla="*/ 272176875 w 976"/>
              <a:gd name="T27" fmla="*/ 2147483646 h 1124"/>
              <a:gd name="T28" fmla="*/ 337700938 w 976"/>
              <a:gd name="T29" fmla="*/ 2147483646 h 1124"/>
              <a:gd name="T30" fmla="*/ 2121971563 w 976"/>
              <a:gd name="T31" fmla="*/ 2147483646 h 1124"/>
              <a:gd name="T32" fmla="*/ 2147483646 w 976"/>
              <a:gd name="T33" fmla="*/ 2147483646 h 1124"/>
              <a:gd name="T34" fmla="*/ 2147483646 w 976"/>
              <a:gd name="T35" fmla="*/ 2147483646 h 1124"/>
              <a:gd name="T36" fmla="*/ 2147483646 w 976"/>
              <a:gd name="T37" fmla="*/ 2147483646 h 1124"/>
              <a:gd name="T38" fmla="*/ 2147483646 w 976"/>
              <a:gd name="T39" fmla="*/ 2147483646 h 1124"/>
              <a:gd name="T40" fmla="*/ 2147483646 w 976"/>
              <a:gd name="T41" fmla="*/ 2147483646 h 1124"/>
              <a:gd name="T42" fmla="*/ 2147483646 w 976"/>
              <a:gd name="T43" fmla="*/ 2147483646 h 1124"/>
              <a:gd name="T44" fmla="*/ 2147483646 w 976"/>
              <a:gd name="T45" fmla="*/ 307459063 h 1124"/>
              <a:gd name="T46" fmla="*/ 2147483646 w 976"/>
              <a:gd name="T47" fmla="*/ 277217188 h 1124"/>
              <a:gd name="T48" fmla="*/ 2147483646 w 976"/>
              <a:gd name="T49" fmla="*/ 216733438 h 1124"/>
              <a:gd name="T50" fmla="*/ 2147483646 w 976"/>
              <a:gd name="T51" fmla="*/ 161290000 h 1124"/>
              <a:gd name="T52" fmla="*/ 2147483646 w 976"/>
              <a:gd name="T53" fmla="*/ 90725625 h 1124"/>
              <a:gd name="T54" fmla="*/ 2147483646 w 976"/>
              <a:gd name="T55" fmla="*/ 25201563 h 1124"/>
              <a:gd name="T56" fmla="*/ 2147483646 w 976"/>
              <a:gd name="T57" fmla="*/ 10080625 h 1124"/>
              <a:gd name="T58" fmla="*/ 2121971563 w 976"/>
              <a:gd name="T59" fmla="*/ 0 h 1124"/>
              <a:gd name="T60" fmla="*/ 20161250 w 976"/>
              <a:gd name="T61" fmla="*/ 2147483646 h 1124"/>
              <a:gd name="T62" fmla="*/ 20161250 w 976"/>
              <a:gd name="T63" fmla="*/ 307459063 h 1124"/>
              <a:gd name="T64" fmla="*/ 25201563 w 976"/>
              <a:gd name="T65" fmla="*/ 252015625 h 1124"/>
              <a:gd name="T66" fmla="*/ 45362813 w 976"/>
              <a:gd name="T67" fmla="*/ 196572188 h 1124"/>
              <a:gd name="T68" fmla="*/ 110886875 w 976"/>
              <a:gd name="T69" fmla="*/ 105846563 h 1124"/>
              <a:gd name="T70" fmla="*/ 216733438 w 976"/>
              <a:gd name="T71" fmla="*/ 45362813 h 1124"/>
              <a:gd name="T72" fmla="*/ 337700938 w 976"/>
              <a:gd name="T73" fmla="*/ 20161250 h 1124"/>
              <a:gd name="T74" fmla="*/ 2121971563 w 976"/>
              <a:gd name="T75" fmla="*/ 20161250 h 1124"/>
              <a:gd name="T76" fmla="*/ 2147483646 w 976"/>
              <a:gd name="T77" fmla="*/ 45362813 h 1124"/>
              <a:gd name="T78" fmla="*/ 2147483646 w 976"/>
              <a:gd name="T79" fmla="*/ 105846563 h 1124"/>
              <a:gd name="T80" fmla="*/ 2147483646 w 976"/>
              <a:gd name="T81" fmla="*/ 196572188 h 1124"/>
              <a:gd name="T82" fmla="*/ 2147483646 w 976"/>
              <a:gd name="T83" fmla="*/ 252015625 h 1124"/>
              <a:gd name="T84" fmla="*/ 2147483646 w 976"/>
              <a:gd name="T85" fmla="*/ 307459063 h 1124"/>
              <a:gd name="T86" fmla="*/ 2147483646 w 976"/>
              <a:gd name="T87" fmla="*/ 2147483646 h 1124"/>
              <a:gd name="T88" fmla="*/ 2147483646 w 976"/>
              <a:gd name="T89" fmla="*/ 2147483646 h 1124"/>
              <a:gd name="T90" fmla="*/ 2147483646 w 976"/>
              <a:gd name="T91" fmla="*/ 2147483646 h 1124"/>
              <a:gd name="T92" fmla="*/ 2147483646 w 976"/>
              <a:gd name="T93" fmla="*/ 2147483646 h 1124"/>
              <a:gd name="T94" fmla="*/ 2147483646 w 976"/>
              <a:gd name="T95" fmla="*/ 2147483646 h 1124"/>
              <a:gd name="T96" fmla="*/ 2121971563 w 976"/>
              <a:gd name="T97" fmla="*/ 2147483646 h 1124"/>
              <a:gd name="T98" fmla="*/ 337700938 w 976"/>
              <a:gd name="T99" fmla="*/ 2147483646 h 1124"/>
              <a:gd name="T100" fmla="*/ 216733438 w 976"/>
              <a:gd name="T101" fmla="*/ 2147483646 h 1124"/>
              <a:gd name="T102" fmla="*/ 110886875 w 976"/>
              <a:gd name="T103" fmla="*/ 2147483646 h 1124"/>
              <a:gd name="T104" fmla="*/ 45362813 w 976"/>
              <a:gd name="T105" fmla="*/ 2147483646 h 1124"/>
              <a:gd name="T106" fmla="*/ 25201563 w 976"/>
              <a:gd name="T107" fmla="*/ 2147483646 h 1124"/>
              <a:gd name="T108" fmla="*/ 20161250 w 976"/>
              <a:gd name="T109" fmla="*/ 2147483646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" name="AutoShape 67"/>
          <p:cNvSpPr>
            <a:spLocks noChangeArrowheads="1"/>
          </p:cNvSpPr>
          <p:nvPr/>
        </p:nvSpPr>
        <p:spPr bwMode="auto">
          <a:xfrm>
            <a:off x="3527425" y="4035425"/>
            <a:ext cx="5187950" cy="965200"/>
          </a:xfrm>
          <a:prstGeom prst="wedgeEllipseCallout">
            <a:avLst>
              <a:gd name="adj1" fmla="val -55019"/>
              <a:gd name="adj2" fmla="val 22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JDK = JRE + </a:t>
            </a:r>
            <a:r>
              <a:rPr lang="ko-KR" altLang="en-US" sz="1800" i="1">
                <a:solidFill>
                  <a:schemeClr val="tx2"/>
                </a:solidFill>
                <a:latin typeface="Tahoma" panose="020B0604030504040204" pitchFamily="34" charset="0"/>
              </a:rPr>
              <a:t>컴파일러 </a:t>
            </a: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+ </a:t>
            </a:r>
            <a:r>
              <a:rPr lang="ko-KR" altLang="en-US" sz="1800" i="1">
                <a:solidFill>
                  <a:schemeClr val="tx2"/>
                </a:solidFill>
                <a:latin typeface="Tahoma" panose="020B0604030504040204" pitchFamily="34" charset="0"/>
              </a:rPr>
              <a:t>디버거 </a:t>
            </a: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+ …</a:t>
            </a:r>
            <a:endParaRPr kumimoji="0" lang="ko-KR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 eaLnBrk="1" fontAlgn="auto" latinLnBrk="1" hangingPunct="1">
              <a:spcAft>
                <a:spcPts val="0"/>
              </a:spcAft>
            </a:pPr>
            <a:endParaRPr lang="en-US" altLang="ko-KR" sz="3600" b="1" dirty="0" smtClean="0">
              <a:ln w="6350">
                <a:solidFill>
                  <a:srgbClr val="40C6D8">
                    <a:lumMod val="20000"/>
                    <a:lumOff val="80000"/>
                  </a:srgbClr>
                </a:solidFill>
              </a:ln>
              <a:gradFill flip="none" rotWithShape="1">
                <a:gsLst>
                  <a:gs pos="0">
                    <a:srgbClr val="40C6D8">
                      <a:lumMod val="20000"/>
                      <a:lumOff val="80000"/>
                    </a:srgbClr>
                  </a:gs>
                  <a:gs pos="48000">
                    <a:srgbClr val="40C6D8">
                      <a:lumMod val="60000"/>
                      <a:lumOff val="40000"/>
                    </a:srgbClr>
                  </a:gs>
                  <a:gs pos="57000">
                    <a:srgbClr val="40C6D8">
                      <a:lumMod val="20000"/>
                      <a:lumOff val="80000"/>
                    </a:srgbClr>
                  </a:gs>
                  <a:gs pos="100000">
                    <a:srgbClr val="40C6D8">
                      <a:lumMod val="20000"/>
                      <a:lumOff val="80000"/>
                    </a:srgb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latin typeface="MD개성체" panose="02020603020101020101" pitchFamily="18" charset="-127"/>
              <a:ea typeface="MD개성체" panose="02020603020101020101" pitchFamily="18" charset="-127"/>
              <a:cs typeface="+mj-cs"/>
            </a:endParaRPr>
          </a:p>
          <a:p>
            <a:pPr lvl="0" algn="ctr" eaLnBrk="1" fontAlgn="auto" latinLnBrk="1" hangingPunct="1">
              <a:spcAft>
                <a:spcPts val="0"/>
              </a:spcAft>
            </a:pPr>
            <a:r>
              <a:rPr lang="ko-KR" altLang="en-US" sz="3600" b="1" dirty="0" smtClean="0">
                <a:ln w="6350">
                  <a:solidFill>
                    <a:srgbClr val="40C6D8">
                      <a:lumMod val="20000"/>
                      <a:lumOff val="80000"/>
                    </a:srgbClr>
                  </a:solidFill>
                </a:ln>
                <a:gradFill flip="none" rotWithShape="1">
                  <a:gsLst>
                    <a:gs pos="0">
                      <a:srgbClr val="40C6D8">
                        <a:lumMod val="20000"/>
                        <a:lumOff val="80000"/>
                      </a:srgbClr>
                    </a:gs>
                    <a:gs pos="48000">
                      <a:srgbClr val="40C6D8">
                        <a:lumMod val="60000"/>
                        <a:lumOff val="40000"/>
                      </a:srgbClr>
                    </a:gs>
                    <a:gs pos="57000">
                      <a:srgbClr val="40C6D8">
                        <a:lumMod val="20000"/>
                        <a:lumOff val="80000"/>
                      </a:srgbClr>
                    </a:gs>
                    <a:gs pos="100000">
                      <a:srgbClr val="40C6D8">
                        <a:lumMod val="20000"/>
                        <a:lumOff val="80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rPr>
              <a:t>프로그램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85000"/>
              <a:buFont typeface="Wingdings" pitchFamily="2" charset="2"/>
              <a:buChar char="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프로그램은 작업지시서와 같다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265" y="2579887"/>
            <a:ext cx="6591060" cy="37429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다운로드</a:t>
            </a:r>
          </a:p>
        </p:txBody>
      </p:sp>
      <p:pic>
        <p:nvPicPr>
          <p:cNvPr id="3686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84350"/>
            <a:ext cx="87582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설치</a:t>
            </a:r>
          </a:p>
        </p:txBody>
      </p:sp>
      <p:pic>
        <p:nvPicPr>
          <p:cNvPr id="37891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595438"/>
            <a:ext cx="864393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설치</a:t>
            </a:r>
          </a:p>
        </p:txBody>
      </p:sp>
      <p:pic>
        <p:nvPicPr>
          <p:cNvPr id="3891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52575"/>
            <a:ext cx="85931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JDK</a:t>
            </a:r>
            <a:r>
              <a:rPr lang="ko-KR" altLang="en-US" dirty="0" smtClean="0"/>
              <a:t>의 기본 설치 폴더는 </a:t>
            </a:r>
            <a:r>
              <a:rPr lang="en-US" altLang="ko-KR" dirty="0" smtClean="0"/>
              <a:t>c:\Program Files\Java</a:t>
            </a:r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ko-KR" altLang="en-US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JDK</a:t>
            </a:r>
            <a:r>
              <a:rPr lang="ko-KR" altLang="en-US" sz="3600" smtClean="0"/>
              <a:t>의 구조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3422904"/>
            <a:ext cx="8097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0729" y="1922853"/>
            <a:ext cx="158115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데모와 샘플 파일</a:t>
            </a:r>
          </a:p>
        </p:txBody>
      </p:sp>
      <p:pic>
        <p:nvPicPr>
          <p:cNvPr id="40963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865846"/>
            <a:ext cx="8639175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데모와 샘플 파일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709738"/>
            <a:ext cx="885983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프로그램 개발 단계</a:t>
            </a:r>
          </a:p>
        </p:txBody>
      </p:sp>
      <p:pic>
        <p:nvPicPr>
          <p:cNvPr id="4403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6" y="1835023"/>
            <a:ext cx="59737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smtClean="0"/>
              <a:t>소스 파일의 생성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에디터를 사용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소스 파일은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.java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확장자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메모장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이클립스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(www.eclipse.org),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넷빈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2"/>
              </a:rPr>
              <a:t>www.netbeans.org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사용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컴파일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컴파일러는 자바 소스 코드를 바이트 코드로 변환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바이트 코드는 확장자가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.class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로 끝나는 파일에 저장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smtClean="0"/>
              <a:t>클래스 적재 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바이트 코드 파일을 메모리로 적재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네트워크를 통하여 적재될 수도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altLang="ko-KR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프로그램 개발 단계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바이트 코드 검증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바이트 코드들이 이상이 없으며 자바의 보안 규칙을 위배하지 않는지를 검사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ko-KR" altLang="en-US" dirty="0" smtClean="0"/>
              <a:t>실행</a:t>
            </a:r>
            <a:endParaRPr lang="ko-K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자바 가상 기계가 바이트 코드를 실행</a:t>
            </a:r>
          </a:p>
          <a:p>
            <a:pPr lvl="1" eaLnBrk="1" hangingPunct="1"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가장 빈번하게 실행되는 부분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HotSpot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에서는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JIT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컴파일러가 바이트 코드를 실제 컴퓨터의 기계어로 직접 변환하여 빠르게 실행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프로그램 개발 단계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어디에서나 컴파일러를 실행할 수 있도록 경로</a:t>
            </a:r>
            <a:r>
              <a:rPr lang="en-US" altLang="ko-KR" dirty="0" smtClean="0"/>
              <a:t>(path)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제어판의 환경 변수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변경한다</a:t>
            </a:r>
            <a:r>
              <a:rPr lang="en-US" altLang="ko-KR" dirty="0" smtClean="0"/>
              <a:t>.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JDK </a:t>
            </a:r>
            <a:r>
              <a:rPr lang="ko-KR" altLang="en-US" sz="3600" smtClean="0"/>
              <a:t>사용하기</a:t>
            </a:r>
          </a:p>
        </p:txBody>
      </p:sp>
      <p:pic>
        <p:nvPicPr>
          <p:cNvPr id="47108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52" y="2524779"/>
            <a:ext cx="60102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가장 많이 사용되는 언어는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5123" name="_x198110256" descr="EMB0000272c3b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1365250"/>
            <a:ext cx="74660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윈도우 보조 프로그램의 메모장 사용</a:t>
            </a:r>
          </a:p>
          <a:p>
            <a:pPr eaLnBrk="1" hangingPunct="1"/>
            <a:r>
              <a:rPr lang="ko-KR" altLang="en-US" smtClean="0"/>
              <a:t>파일의 확장자는 </a:t>
            </a:r>
            <a:r>
              <a:rPr lang="en-US" altLang="ko-KR" smtClean="0"/>
              <a:t>.java</a:t>
            </a:r>
            <a:r>
              <a:rPr lang="ko-KR" altLang="en-US" smtClean="0"/>
              <a:t>로 한다</a:t>
            </a:r>
            <a:r>
              <a:rPr lang="en-US" altLang="ko-KR" smtClean="0"/>
              <a:t>. 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소스 파일 작성</a:t>
            </a:r>
          </a:p>
        </p:txBody>
      </p:sp>
      <p:pic>
        <p:nvPicPr>
          <p:cNvPr id="4813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678113"/>
            <a:ext cx="7553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컴파일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sp>
        <p:nvSpPr>
          <p:cNvPr id="49156" name="_x46234872"/>
          <p:cNvSpPr>
            <a:spLocks noChangeArrowheads="1"/>
          </p:cNvSpPr>
          <p:nvPr/>
        </p:nvSpPr>
        <p:spPr bwMode="auto">
          <a:xfrm>
            <a:off x="935038" y="1987550"/>
            <a:ext cx="6692900" cy="1268413"/>
          </a:xfrm>
          <a:prstGeom prst="rect">
            <a:avLst/>
          </a:prstGeom>
          <a:solidFill>
            <a:srgbClr val="DAE4FB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C:\java\examples&gt;</a:t>
            </a:r>
            <a:r>
              <a:rPr kumimoji="0" lang="en-US" altLang="ko-KR" sz="1600">
                <a:solidFill>
                  <a:schemeClr val="tx2"/>
                </a:solidFill>
                <a:latin typeface="Arial" panose="020B0604020202020204" pitchFamily="34" charset="0"/>
                <a:ea typeface="강낭콩"/>
                <a:cs typeface="강낭콩"/>
              </a:rPr>
              <a:t>javac</a:t>
            </a: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 </a:t>
            </a:r>
            <a:r>
              <a:rPr kumimoji="0" lang="en-US" altLang="ko-KR" sz="1600">
                <a:solidFill>
                  <a:schemeClr val="tx2"/>
                </a:solidFill>
                <a:latin typeface="Arial" panose="020B0604020202020204" pitchFamily="34" charset="0"/>
                <a:ea typeface="강낭콩"/>
                <a:cs typeface="강낭콩"/>
              </a:rPr>
              <a:t>Hello.java</a:t>
            </a:r>
            <a:endParaRPr kumimoji="0" lang="en-US" altLang="ko-KR" sz="16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C:\java\examples&gt;</a:t>
            </a:r>
            <a:endParaRPr kumimoji="0" lang="en-US" altLang="ko-KR" sz="1600">
              <a:latin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>
              <a:latin typeface="Arial" panose="020B0604020202020204" pitchFamily="34" charset="0"/>
            </a:endParaRP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sp>
        <p:nvSpPr>
          <p:cNvPr id="49158" name="_x46695400"/>
          <p:cNvSpPr>
            <a:spLocks noChangeArrowheads="1"/>
          </p:cNvSpPr>
          <p:nvPr/>
        </p:nvSpPr>
        <p:spPr bwMode="auto">
          <a:xfrm>
            <a:off x="944563" y="3671888"/>
            <a:ext cx="6670675" cy="1417637"/>
          </a:xfrm>
          <a:prstGeom prst="rect">
            <a:avLst/>
          </a:prstGeom>
          <a:solidFill>
            <a:srgbClr val="DAE4FB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C:\java\examples&gt;dir</a:t>
            </a:r>
            <a:endParaRPr kumimoji="0" lang="en-US" altLang="ko-KR" sz="1600"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...</a:t>
            </a:r>
            <a:endParaRPr kumimoji="0" lang="en-US" altLang="ko-KR" sz="1600"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2009-06-05 </a:t>
            </a:r>
            <a:r>
              <a:rPr kumimoji="0"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오후 </a:t>
            </a: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04:06 454 Hello.class</a:t>
            </a:r>
            <a:endParaRPr kumimoji="0" lang="en-US" altLang="ko-KR" sz="1600"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2009-06-05 </a:t>
            </a:r>
            <a:r>
              <a:rPr kumimoji="0"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오후 </a:t>
            </a: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02:53 144 Hello.java</a:t>
            </a:r>
            <a:endParaRPr kumimoji="0" lang="en-US" altLang="ko-KR" sz="1600"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2</a:t>
            </a:r>
            <a:r>
              <a:rPr kumimoji="0"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개 파일 </a:t>
            </a: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598 </a:t>
            </a:r>
            <a:r>
              <a:rPr kumimoji="0"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바이트</a:t>
            </a:r>
            <a:endParaRPr kumimoji="0" lang="ko-KR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sp>
        <p:nvSpPr>
          <p:cNvPr id="50180" name="_x47343464"/>
          <p:cNvSpPr>
            <a:spLocks noChangeArrowheads="1"/>
          </p:cNvSpPr>
          <p:nvPr/>
        </p:nvSpPr>
        <p:spPr bwMode="auto">
          <a:xfrm>
            <a:off x="942975" y="2119313"/>
            <a:ext cx="3994150" cy="996950"/>
          </a:xfrm>
          <a:prstGeom prst="rect">
            <a:avLst/>
          </a:prstGeom>
          <a:solidFill>
            <a:srgbClr val="DAE4FB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C:\java\examples&gt;</a:t>
            </a:r>
            <a:r>
              <a:rPr kumimoji="0" lang="en-US" altLang="ko-KR" sz="1600">
                <a:solidFill>
                  <a:schemeClr val="tx2"/>
                </a:solidFill>
                <a:latin typeface="Arial" panose="020B0604020202020204" pitchFamily="34" charset="0"/>
                <a:ea typeface="강낭콩"/>
                <a:cs typeface="강낭콩"/>
              </a:rPr>
              <a:t>java Hello</a:t>
            </a:r>
            <a:endParaRPr kumimoji="0" lang="en-US" altLang="ko-KR" sz="16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rgbClr val="000000"/>
                </a:solidFill>
                <a:ea typeface="강낭콩"/>
                <a:cs typeface="강낭콩"/>
              </a:rPr>
              <a:t>안녕하세요</a:t>
            </a:r>
            <a:r>
              <a:rPr kumimoji="0" lang="en-US" altLang="ko-KR" sz="1600">
                <a:solidFill>
                  <a:srgbClr val="000000"/>
                </a:solidFill>
                <a:ea typeface="강낭콩"/>
                <a:cs typeface="강낭콩"/>
              </a:rPr>
              <a:t>. </a:t>
            </a:r>
            <a:r>
              <a:rPr kumimoji="0" lang="ko-KR" altLang="en-US" sz="1600">
                <a:solidFill>
                  <a:srgbClr val="000000"/>
                </a:solidFill>
                <a:ea typeface="강낭콩"/>
                <a:cs typeface="강낭콩"/>
              </a:rPr>
              <a:t>자바 프로그래머 여러분</a:t>
            </a:r>
            <a:r>
              <a:rPr kumimoji="0" lang="en-US" altLang="ko-KR" sz="1600">
                <a:solidFill>
                  <a:srgbClr val="000000"/>
                </a:solidFill>
                <a:ea typeface="강낭콩"/>
                <a:cs typeface="강낭콩"/>
              </a:rPr>
              <a:t>!</a:t>
            </a:r>
            <a:endParaRPr kumimoji="0" lang="en-US" altLang="ko-KR" sz="1600">
              <a:latin typeface="Comic Sans MS" panose="030F0702030302020204" pitchFamily="66" charset="0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강낭콩"/>
                <a:cs typeface="강낭콩"/>
              </a:rPr>
              <a:t>C:\java\examples&gt;</a:t>
            </a:r>
            <a:endParaRPr kumimoji="0" lang="en-US" altLang="ko-KR" sz="1600">
              <a:latin typeface="Arial" panose="020B0604020202020204" pitchFamily="34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1401763" y="34702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endParaRPr lang="en-US" altLang="ko-KR" sz="1800" i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0182" name="Freeform 44"/>
          <p:cNvSpPr>
            <a:spLocks noEditPoints="1"/>
          </p:cNvSpPr>
          <p:nvPr/>
        </p:nvSpPr>
        <p:spPr bwMode="auto">
          <a:xfrm>
            <a:off x="5756275" y="3216275"/>
            <a:ext cx="1549400" cy="1784350"/>
          </a:xfrm>
          <a:custGeom>
            <a:avLst/>
            <a:gdLst>
              <a:gd name="T0" fmla="*/ 337700938 w 976"/>
              <a:gd name="T1" fmla="*/ 0 h 1124"/>
              <a:gd name="T2" fmla="*/ 272176875 w 976"/>
              <a:gd name="T3" fmla="*/ 10080625 h 1124"/>
              <a:gd name="T4" fmla="*/ 206652813 w 976"/>
              <a:gd name="T5" fmla="*/ 25201563 h 1124"/>
              <a:gd name="T6" fmla="*/ 100806250 w 976"/>
              <a:gd name="T7" fmla="*/ 90725625 h 1124"/>
              <a:gd name="T8" fmla="*/ 40322500 w 976"/>
              <a:gd name="T9" fmla="*/ 161290000 h 1124"/>
              <a:gd name="T10" fmla="*/ 15120938 w 976"/>
              <a:gd name="T11" fmla="*/ 216733438 h 1124"/>
              <a:gd name="T12" fmla="*/ 0 w 976"/>
              <a:gd name="T13" fmla="*/ 277217188 h 1124"/>
              <a:gd name="T14" fmla="*/ 0 w 976"/>
              <a:gd name="T15" fmla="*/ 2147483646 h 1124"/>
              <a:gd name="T16" fmla="*/ 0 w 976"/>
              <a:gd name="T17" fmla="*/ 2147483646 h 1124"/>
              <a:gd name="T18" fmla="*/ 15120938 w 976"/>
              <a:gd name="T19" fmla="*/ 2147483646 h 1124"/>
              <a:gd name="T20" fmla="*/ 40322500 w 976"/>
              <a:gd name="T21" fmla="*/ 2147483646 h 1124"/>
              <a:gd name="T22" fmla="*/ 100806250 w 976"/>
              <a:gd name="T23" fmla="*/ 2147483646 h 1124"/>
              <a:gd name="T24" fmla="*/ 206652813 w 976"/>
              <a:gd name="T25" fmla="*/ 2147483646 h 1124"/>
              <a:gd name="T26" fmla="*/ 272176875 w 976"/>
              <a:gd name="T27" fmla="*/ 2147483646 h 1124"/>
              <a:gd name="T28" fmla="*/ 337700938 w 976"/>
              <a:gd name="T29" fmla="*/ 2147483646 h 1124"/>
              <a:gd name="T30" fmla="*/ 2121971563 w 976"/>
              <a:gd name="T31" fmla="*/ 2147483646 h 1124"/>
              <a:gd name="T32" fmla="*/ 2147483646 w 976"/>
              <a:gd name="T33" fmla="*/ 2147483646 h 1124"/>
              <a:gd name="T34" fmla="*/ 2147483646 w 976"/>
              <a:gd name="T35" fmla="*/ 2147483646 h 1124"/>
              <a:gd name="T36" fmla="*/ 2147483646 w 976"/>
              <a:gd name="T37" fmla="*/ 2147483646 h 1124"/>
              <a:gd name="T38" fmla="*/ 2147483646 w 976"/>
              <a:gd name="T39" fmla="*/ 2147483646 h 1124"/>
              <a:gd name="T40" fmla="*/ 2147483646 w 976"/>
              <a:gd name="T41" fmla="*/ 2147483646 h 1124"/>
              <a:gd name="T42" fmla="*/ 2147483646 w 976"/>
              <a:gd name="T43" fmla="*/ 2147483646 h 1124"/>
              <a:gd name="T44" fmla="*/ 2147483646 w 976"/>
              <a:gd name="T45" fmla="*/ 307459063 h 1124"/>
              <a:gd name="T46" fmla="*/ 2147483646 w 976"/>
              <a:gd name="T47" fmla="*/ 277217188 h 1124"/>
              <a:gd name="T48" fmla="*/ 2147483646 w 976"/>
              <a:gd name="T49" fmla="*/ 216733438 h 1124"/>
              <a:gd name="T50" fmla="*/ 2147483646 w 976"/>
              <a:gd name="T51" fmla="*/ 161290000 h 1124"/>
              <a:gd name="T52" fmla="*/ 2147483646 w 976"/>
              <a:gd name="T53" fmla="*/ 90725625 h 1124"/>
              <a:gd name="T54" fmla="*/ 2147483646 w 976"/>
              <a:gd name="T55" fmla="*/ 25201563 h 1124"/>
              <a:gd name="T56" fmla="*/ 2147483646 w 976"/>
              <a:gd name="T57" fmla="*/ 10080625 h 1124"/>
              <a:gd name="T58" fmla="*/ 2121971563 w 976"/>
              <a:gd name="T59" fmla="*/ 0 h 1124"/>
              <a:gd name="T60" fmla="*/ 20161250 w 976"/>
              <a:gd name="T61" fmla="*/ 2147483646 h 1124"/>
              <a:gd name="T62" fmla="*/ 20161250 w 976"/>
              <a:gd name="T63" fmla="*/ 307459063 h 1124"/>
              <a:gd name="T64" fmla="*/ 25201563 w 976"/>
              <a:gd name="T65" fmla="*/ 252015625 h 1124"/>
              <a:gd name="T66" fmla="*/ 45362813 w 976"/>
              <a:gd name="T67" fmla="*/ 196572188 h 1124"/>
              <a:gd name="T68" fmla="*/ 110886875 w 976"/>
              <a:gd name="T69" fmla="*/ 105846563 h 1124"/>
              <a:gd name="T70" fmla="*/ 216733438 w 976"/>
              <a:gd name="T71" fmla="*/ 45362813 h 1124"/>
              <a:gd name="T72" fmla="*/ 337700938 w 976"/>
              <a:gd name="T73" fmla="*/ 20161250 h 1124"/>
              <a:gd name="T74" fmla="*/ 2121971563 w 976"/>
              <a:gd name="T75" fmla="*/ 20161250 h 1124"/>
              <a:gd name="T76" fmla="*/ 2147483646 w 976"/>
              <a:gd name="T77" fmla="*/ 45362813 h 1124"/>
              <a:gd name="T78" fmla="*/ 2147483646 w 976"/>
              <a:gd name="T79" fmla="*/ 105846563 h 1124"/>
              <a:gd name="T80" fmla="*/ 2147483646 w 976"/>
              <a:gd name="T81" fmla="*/ 196572188 h 1124"/>
              <a:gd name="T82" fmla="*/ 2147483646 w 976"/>
              <a:gd name="T83" fmla="*/ 252015625 h 1124"/>
              <a:gd name="T84" fmla="*/ 2147483646 w 976"/>
              <a:gd name="T85" fmla="*/ 307459063 h 1124"/>
              <a:gd name="T86" fmla="*/ 2147483646 w 976"/>
              <a:gd name="T87" fmla="*/ 2147483646 h 1124"/>
              <a:gd name="T88" fmla="*/ 2147483646 w 976"/>
              <a:gd name="T89" fmla="*/ 2147483646 h 1124"/>
              <a:gd name="T90" fmla="*/ 2147483646 w 976"/>
              <a:gd name="T91" fmla="*/ 2147483646 h 1124"/>
              <a:gd name="T92" fmla="*/ 2147483646 w 976"/>
              <a:gd name="T93" fmla="*/ 2147483646 h 1124"/>
              <a:gd name="T94" fmla="*/ 2147483646 w 976"/>
              <a:gd name="T95" fmla="*/ 2147483646 h 1124"/>
              <a:gd name="T96" fmla="*/ 2121971563 w 976"/>
              <a:gd name="T97" fmla="*/ 2147483646 h 1124"/>
              <a:gd name="T98" fmla="*/ 337700938 w 976"/>
              <a:gd name="T99" fmla="*/ 2147483646 h 1124"/>
              <a:gd name="T100" fmla="*/ 216733438 w 976"/>
              <a:gd name="T101" fmla="*/ 2147483646 h 1124"/>
              <a:gd name="T102" fmla="*/ 110886875 w 976"/>
              <a:gd name="T103" fmla="*/ 2147483646 h 1124"/>
              <a:gd name="T104" fmla="*/ 45362813 w 976"/>
              <a:gd name="T105" fmla="*/ 2147483646 h 1124"/>
              <a:gd name="T106" fmla="*/ 25201563 w 976"/>
              <a:gd name="T107" fmla="*/ 2147483646 h 1124"/>
              <a:gd name="T108" fmla="*/ 20161250 w 976"/>
              <a:gd name="T109" fmla="*/ 2147483646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0183" name="Picture 47" descr="MCj023303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821113"/>
            <a:ext cx="25146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AutoShape 45"/>
          <p:cNvSpPr>
            <a:spLocks noChangeArrowheads="1"/>
          </p:cNvSpPr>
          <p:nvPr/>
        </p:nvSpPr>
        <p:spPr bwMode="auto">
          <a:xfrm>
            <a:off x="5005388" y="2424113"/>
            <a:ext cx="3743325" cy="1619250"/>
          </a:xfrm>
          <a:prstGeom prst="wedgeEllipseCallout">
            <a:avLst>
              <a:gd name="adj1" fmla="val -66370"/>
              <a:gd name="adj2" fmla="val 403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java </a:t>
            </a:r>
            <a:r>
              <a:rPr lang="ko-KR" altLang="en-US" sz="1800" i="1">
                <a:solidFill>
                  <a:schemeClr val="tx2"/>
                </a:solidFill>
                <a:latin typeface="Tahoma" panose="020B0604030504040204" pitchFamily="34" charset="0"/>
              </a:rPr>
              <a:t>명령어가 바로 </a:t>
            </a: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“</a:t>
            </a:r>
            <a:r>
              <a:rPr lang="ko-KR" altLang="en-US" sz="1800" i="1">
                <a:solidFill>
                  <a:schemeClr val="tx2"/>
                </a:solidFill>
                <a:latin typeface="Tahoma" panose="020B0604030504040204" pitchFamily="34" charset="0"/>
              </a:rPr>
              <a:t>자바 가상 기계</a:t>
            </a: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”</a:t>
            </a:r>
            <a:r>
              <a:rPr lang="ko-KR" altLang="en-US" sz="1800" i="1">
                <a:solidFill>
                  <a:schemeClr val="tx2"/>
                </a:solidFill>
                <a:latin typeface="Tahoma" panose="020B0604030504040204" pitchFamily="34" charset="0"/>
              </a:rPr>
              <a:t>를 구현한 것입니다</a:t>
            </a:r>
            <a:r>
              <a:rPr lang="en-US" altLang="ko-KR" sz="1800" i="1">
                <a:solidFill>
                  <a:schemeClr val="tx2"/>
                </a:solidFill>
                <a:latin typeface="Tahoma" panose="020B0604030504040204" pitchFamily="34" charset="0"/>
              </a:rPr>
              <a:t>.</a:t>
            </a:r>
            <a:endParaRPr kumimoji="0" lang="en-US" altLang="ko-KR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도구</a:t>
            </a:r>
          </a:p>
        </p:txBody>
      </p:sp>
      <p:pic>
        <p:nvPicPr>
          <p:cNvPr id="51203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389063"/>
            <a:ext cx="79819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</a:t>
            </a:r>
            <a:r>
              <a:rPr lang="en-US" altLang="ko-KR" smtClean="0"/>
              <a:t>API </a:t>
            </a:r>
            <a:r>
              <a:rPr lang="ko-KR" altLang="en-US" smtClean="0"/>
              <a:t>문서</a:t>
            </a:r>
          </a:p>
          <a:p>
            <a:pPr lvl="1" eaLnBrk="1" hangingPunct="1"/>
            <a:r>
              <a:rPr lang="ko-KR" altLang="en-US" smtClean="0"/>
              <a:t>자바 라이브러리에 대하여 설명하는 문서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자바 튜토리얼</a:t>
            </a:r>
          </a:p>
          <a:p>
            <a:pPr lvl="1" eaLnBrk="1" hangingPunct="1"/>
            <a:r>
              <a:rPr lang="ko-KR" altLang="en-US" smtClean="0"/>
              <a:t>자바 언어에 대한 강좌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문서 참조 하기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</a:t>
            </a:r>
            <a:r>
              <a:rPr lang="en-US" altLang="ko-KR" sz="3600" smtClean="0"/>
              <a:t>API </a:t>
            </a:r>
            <a:r>
              <a:rPr lang="ko-KR" altLang="en-US" sz="3600" smtClean="0"/>
              <a:t>문서 </a:t>
            </a:r>
          </a:p>
        </p:txBody>
      </p:sp>
      <p:pic>
        <p:nvPicPr>
          <p:cNvPr id="5427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1" y="1712887"/>
            <a:ext cx="80391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 튜토리얼</a:t>
            </a:r>
          </a:p>
        </p:txBody>
      </p:sp>
      <p:pic>
        <p:nvPicPr>
          <p:cNvPr id="55299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1652547"/>
            <a:ext cx="7913688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>
                <a:hlinkClick r:id="rId2"/>
              </a:rPr>
              <a:t>Eclipse</a:t>
            </a:r>
            <a:r>
              <a:rPr lang="en-US" altLang="ko-KR" smtClean="0"/>
              <a:t> </a:t>
            </a:r>
          </a:p>
          <a:p>
            <a:pPr lvl="1" eaLnBrk="1" hangingPunct="1"/>
            <a:r>
              <a:rPr lang="ko-KR" altLang="en-US" b="1" smtClean="0"/>
              <a:t>다중 언어 소프트웨어 개발 도구로서 </a:t>
            </a:r>
            <a:r>
              <a:rPr lang="en-US" altLang="ko-KR" smtClean="0">
                <a:hlinkClick r:id="rId3" tooltip="Integrated development environment"/>
              </a:rPr>
              <a:t>IDE</a:t>
            </a:r>
            <a:r>
              <a:rPr lang="en-US" altLang="ko-KR" smtClean="0"/>
              <a:t> </a:t>
            </a:r>
            <a:r>
              <a:rPr lang="ko-KR" altLang="en-US" smtClean="0"/>
              <a:t>와 </a:t>
            </a:r>
            <a:r>
              <a:rPr lang="en-US" altLang="ko-KR" smtClean="0">
                <a:hlinkClick r:id="rId4" tooltip="Plug-in (computing)"/>
              </a:rPr>
              <a:t>plug-in</a:t>
            </a:r>
            <a:r>
              <a:rPr lang="en-US" altLang="ko-KR" smtClean="0"/>
              <a:t> </a:t>
            </a:r>
            <a:r>
              <a:rPr lang="ko-KR" altLang="en-US" smtClean="0"/>
              <a:t>으로 구성</a:t>
            </a:r>
          </a:p>
          <a:p>
            <a:pPr lvl="1" eaLnBrk="1" hangingPunct="1"/>
            <a:r>
              <a:rPr lang="ko-KR" altLang="en-US" smtClean="0"/>
              <a:t>자바로 작성되었다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자바 애플리케이션을 개발하는데 사용할수도 있다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en-US" altLang="ko-KR" smtClean="0">
                <a:hlinkClick r:id="rId5" tooltip="C (programming language)"/>
              </a:rPr>
              <a:t>C</a:t>
            </a:r>
            <a:r>
              <a:rPr lang="en-US" altLang="ko-KR" smtClean="0"/>
              <a:t>, </a:t>
            </a:r>
            <a:r>
              <a:rPr lang="en-US" altLang="ko-KR" smtClean="0">
                <a:hlinkClick r:id="rId6" tooltip="C++"/>
              </a:rPr>
              <a:t>C++</a:t>
            </a:r>
            <a:r>
              <a:rPr lang="en-US" altLang="ko-KR" smtClean="0"/>
              <a:t>, </a:t>
            </a:r>
            <a:r>
              <a:rPr lang="en-US" altLang="ko-KR" smtClean="0">
                <a:hlinkClick r:id="rId7" tooltip="COBOL"/>
              </a:rPr>
              <a:t>COBOL</a:t>
            </a:r>
            <a:r>
              <a:rPr lang="en-US" altLang="ko-KR" smtClean="0"/>
              <a:t>, </a:t>
            </a:r>
            <a:r>
              <a:rPr lang="en-US" altLang="ko-KR" smtClean="0">
                <a:hlinkClick r:id="rId8" tooltip="Python (programming language)"/>
              </a:rPr>
              <a:t>Python</a:t>
            </a:r>
            <a:r>
              <a:rPr lang="en-US" altLang="ko-KR" smtClean="0"/>
              <a:t>, </a:t>
            </a:r>
            <a:r>
              <a:rPr lang="en-US" altLang="ko-KR" smtClean="0">
                <a:hlinkClick r:id="rId9" tooltip="Perl"/>
              </a:rPr>
              <a:t>Perl</a:t>
            </a:r>
            <a:r>
              <a:rPr lang="en-US" altLang="ko-KR" smtClean="0"/>
              <a:t>, </a:t>
            </a:r>
            <a:r>
              <a:rPr lang="en-US" altLang="ko-KR" smtClean="0">
                <a:hlinkClick r:id="rId10" tooltip="PHP"/>
              </a:rPr>
              <a:t>PHP</a:t>
            </a:r>
            <a:r>
              <a:rPr lang="ko-KR" altLang="en-US" smtClean="0"/>
              <a:t>도 지원</a:t>
            </a:r>
          </a:p>
          <a:p>
            <a:pPr lvl="1" eaLnBrk="1" hangingPunct="1"/>
            <a:r>
              <a:rPr lang="en-US" altLang="ko-KR" smtClean="0">
                <a:hlinkClick r:id="rId11" tooltip="Free and open source software"/>
              </a:rPr>
              <a:t>free and open source software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r>
              <a:rPr lang="en-US" altLang="ko-KR" smtClean="0">
                <a:hlinkClick r:id="rId12"/>
              </a:rPr>
              <a:t>NetBeans</a:t>
            </a:r>
            <a:r>
              <a:rPr lang="en-US" altLang="ko-KR" smtClean="0"/>
              <a:t> </a:t>
            </a:r>
          </a:p>
          <a:p>
            <a:pPr lvl="1" eaLnBrk="1" hangingPunct="1"/>
            <a:r>
              <a:rPr lang="ko-KR" altLang="en-US" smtClean="0"/>
              <a:t>자바를 위한 </a:t>
            </a:r>
            <a:r>
              <a:rPr lang="en-US" altLang="ko-KR" smtClean="0"/>
              <a:t> cross-platform open source IDE</a:t>
            </a:r>
          </a:p>
          <a:p>
            <a:pPr lvl="1" eaLnBrk="1" hangingPunct="1"/>
            <a:r>
              <a:rPr lang="ko-KR" altLang="en-US" smtClean="0"/>
              <a:t>문법 하이라이팅 기능</a:t>
            </a:r>
            <a:r>
              <a:rPr lang="en-US" altLang="ko-KR" smtClean="0"/>
              <a:t>, </a:t>
            </a:r>
            <a:r>
              <a:rPr lang="ko-KR" altLang="en-US" smtClean="0"/>
              <a:t>코드 완결 기능</a:t>
            </a:r>
          </a:p>
          <a:p>
            <a:pPr lvl="1" eaLnBrk="1" hangingPunct="1"/>
            <a:r>
              <a:rPr lang="ko-KR" altLang="en-US" smtClean="0"/>
              <a:t>비주얼 디자인 도구 포함</a:t>
            </a:r>
          </a:p>
          <a:p>
            <a:pPr lvl="1" eaLnBrk="1" hangingPunct="1"/>
            <a:r>
              <a:rPr lang="en-US" altLang="ko-KR" smtClean="0">
                <a:hlinkClick r:id="rId11" tooltip="Free and open source software"/>
              </a:rPr>
              <a:t>free and open source software</a:t>
            </a:r>
            <a:r>
              <a:rPr lang="en-US" altLang="ko-KR" smtClean="0"/>
              <a:t>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자바를 위한 통합 개발 환경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자바는 누가 만들었을까</a:t>
            </a:r>
            <a:r>
              <a:rPr lang="en-US" altLang="ko-KR" sz="3600" smtClean="0"/>
              <a:t>?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717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233488"/>
            <a:ext cx="53895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4328" y="1809910"/>
            <a:ext cx="8212138" cy="4567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800" dirty="0" smtClean="0"/>
              <a:t>1991</a:t>
            </a:r>
            <a:r>
              <a:rPr lang="ko-KR" altLang="en-US" sz="1800" dirty="0" smtClean="0"/>
              <a:t>년에 </a:t>
            </a:r>
            <a:r>
              <a:rPr lang="en-US" altLang="ko-KR" sz="1800" dirty="0" smtClean="0"/>
              <a:t>Sun</a:t>
            </a:r>
            <a:r>
              <a:rPr lang="ko-KR" altLang="en-US" sz="1800" dirty="0" smtClean="0"/>
              <a:t>에서는 </a:t>
            </a:r>
            <a:r>
              <a:rPr lang="ko-KR" altLang="en-US" sz="1800" dirty="0" err="1" smtClean="0"/>
              <a:t>제임스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고슬링</a:t>
            </a:r>
            <a:r>
              <a:rPr lang="en-US" altLang="ko-KR" sz="1800" dirty="0" smtClean="0"/>
              <a:t>(James Gosling)</a:t>
            </a:r>
            <a:r>
              <a:rPr lang="ko-KR" altLang="en-US" sz="1800" dirty="0" smtClean="0"/>
              <a:t>를 비롯한 </a:t>
            </a:r>
            <a:r>
              <a:rPr lang="en-US" altLang="ko-KR" sz="1800" dirty="0" smtClean="0"/>
              <a:t>Green </a:t>
            </a:r>
            <a:r>
              <a:rPr lang="ko-KR" altLang="en-US" sz="1800" dirty="0" smtClean="0"/>
              <a:t>연구팀에서는 가정용 전자 제품에 사용할 수 있는 작은 컴퓨터 언어를 설계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/>
              <a:t>처음에 </a:t>
            </a:r>
            <a:r>
              <a:rPr lang="en-US" altLang="ko-KR" sz="1800" dirty="0" smtClean="0"/>
              <a:t>C++</a:t>
            </a:r>
            <a:r>
              <a:rPr lang="ko-KR" altLang="en-US" sz="1800" dirty="0" smtClean="0"/>
              <a:t>를 사용하여 운영 체제를 만들려고 시도하였는데 </a:t>
            </a:r>
            <a:r>
              <a:rPr lang="en-US" altLang="ko-KR" sz="1800" dirty="0" smtClean="0"/>
              <a:t>C++</a:t>
            </a:r>
            <a:r>
              <a:rPr lang="ko-KR" altLang="en-US" sz="1800" dirty="0" smtClean="0"/>
              <a:t>의 복잡도로 인하여 실패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smtClean="0"/>
              <a:t>Green </a:t>
            </a:r>
            <a:r>
              <a:rPr lang="ko-KR" altLang="en-US" sz="1800" dirty="0" smtClean="0"/>
              <a:t>프로젝트를 위한 더 나은 언어를 직접 만들게 되는데 이것이 바로 자바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smtClean="0"/>
              <a:t>Green </a:t>
            </a:r>
            <a:r>
              <a:rPr lang="ko-KR" altLang="en-US" sz="1800" dirty="0" smtClean="0"/>
              <a:t>프로젝트는 </a:t>
            </a:r>
            <a:r>
              <a:rPr lang="en-US" altLang="ko-KR" sz="1800" dirty="0" smtClean="0"/>
              <a:t>Time Warner</a:t>
            </a:r>
            <a:r>
              <a:rPr lang="ko-KR" altLang="en-US" sz="1800" dirty="0" smtClean="0"/>
              <a:t>의 주문형 비디오 시스템을 개발하다가 </a:t>
            </a:r>
            <a:r>
              <a:rPr lang="en-US" altLang="ko-KR" sz="1800" dirty="0" smtClean="0"/>
              <a:t>Time Warner</a:t>
            </a:r>
            <a:r>
              <a:rPr lang="ko-KR" altLang="en-US" sz="1800" dirty="0" smtClean="0"/>
              <a:t>가 경쟁사인 실리콘 그래픽스 사를 선택하는 바람에 결국 실패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 smtClean="0"/>
              <a:t>1993</a:t>
            </a:r>
            <a:r>
              <a:rPr lang="ko-KR" altLang="en-US" sz="1800" dirty="0" smtClean="0"/>
              <a:t>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그래픽 기반의 월드 </a:t>
            </a:r>
            <a:r>
              <a:rPr lang="ko-KR" altLang="en-US" sz="1800" dirty="0" err="1" smtClean="0"/>
              <a:t>와이드</a:t>
            </a:r>
            <a:r>
              <a:rPr lang="ko-KR" altLang="en-US" sz="1800" dirty="0" smtClean="0"/>
              <a:t> 웹</a:t>
            </a:r>
            <a:r>
              <a:rPr lang="en-US" altLang="ko-KR" sz="1800" dirty="0" smtClean="0"/>
              <a:t>(world wide web)</a:t>
            </a:r>
            <a:r>
              <a:rPr lang="ko-KR" altLang="en-US" sz="1800" dirty="0" smtClean="0"/>
              <a:t>이 발표되고 자바의 개발자들은 곧 이러한 웹 기반의 응용 프로그램에는 자바와 같은 기계 중립적인 언어가 이상적이라는 것을 발견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자바의 역사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자바 버전</a:t>
            </a:r>
          </a:p>
        </p:txBody>
      </p:sp>
      <p:pic>
        <p:nvPicPr>
          <p:cNvPr id="819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422400"/>
            <a:ext cx="8245475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expressions)</a:t>
            </a:r>
            <a:endParaRPr lang="ko-KR" altLang="en-US" dirty="0" smtClean="0"/>
          </a:p>
          <a:p>
            <a:r>
              <a:rPr lang="ko-KR" altLang="en-US" dirty="0" smtClean="0"/>
              <a:t>작은 가상기계</a:t>
            </a:r>
            <a:r>
              <a:rPr lang="en-US" altLang="ko-KR" dirty="0" smtClean="0"/>
              <a:t>(VM)</a:t>
            </a:r>
            <a:endParaRPr lang="ko-KR" altLang="en-US" dirty="0" smtClean="0"/>
          </a:p>
          <a:p>
            <a:r>
              <a:rPr lang="ko-KR" altLang="en-US" dirty="0" smtClean="0"/>
              <a:t>병렬 배열 정렬</a:t>
            </a:r>
            <a:r>
              <a:rPr lang="en-US" altLang="ko-KR" dirty="0" smtClean="0"/>
              <a:t>(Parallel Array Sorting)</a:t>
            </a:r>
            <a:endParaRPr lang="ko-KR" altLang="en-US" dirty="0" smtClean="0"/>
          </a:p>
          <a:p>
            <a:r>
              <a:rPr lang="ko-KR" altLang="en-US" dirty="0" err="1" smtClean="0"/>
              <a:t>컬럭션을</a:t>
            </a:r>
            <a:r>
              <a:rPr lang="ko-KR" altLang="en-US" dirty="0" smtClean="0"/>
              <a:t> 위한 대용량 데이터 처리</a:t>
            </a:r>
          </a:p>
          <a:p>
            <a:r>
              <a:rPr lang="en-US" altLang="ko-KR" dirty="0" smtClean="0"/>
              <a:t>Base64 </a:t>
            </a:r>
            <a:r>
              <a:rPr lang="ko-KR" altLang="en-US" dirty="0" err="1" smtClean="0"/>
              <a:t>엔코딩과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디코딩을</a:t>
            </a:r>
            <a:r>
              <a:rPr lang="ko-KR" altLang="en-US" dirty="0" smtClean="0"/>
              <a:t> 위한 표준 </a:t>
            </a:r>
            <a:r>
              <a:rPr lang="en-US" altLang="ko-KR" dirty="0" smtClean="0"/>
              <a:t>API</a:t>
            </a:r>
            <a:endParaRPr lang="ko-KR" altLang="en-US" dirty="0" smtClean="0"/>
          </a:p>
          <a:p>
            <a:r>
              <a:rPr lang="ko-KR" altLang="en-US" dirty="0" smtClean="0"/>
              <a:t>새로운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API(Date &amp; Time API)</a:t>
            </a:r>
            <a:endParaRPr lang="ko-KR" altLang="en-US" dirty="0" smtClean="0"/>
          </a:p>
          <a:p>
            <a:r>
              <a:rPr lang="ko-KR" altLang="en-US" dirty="0" smtClean="0"/>
              <a:t>강화된 패스워드기반 암호화</a:t>
            </a:r>
            <a:r>
              <a:rPr lang="en-US" altLang="ko-KR" dirty="0" smtClean="0"/>
              <a:t>(Password-Based-Encryption (PBE))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JDK8</a:t>
            </a:r>
            <a:endParaRPr lang="ko-KR" altLang="en-US" smtClean="0"/>
          </a:p>
        </p:txBody>
      </p:sp>
      <p:pic>
        <p:nvPicPr>
          <p:cNvPr id="9220" name="_x473550496" descr="EMB0000272c3bc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70" y="4887166"/>
            <a:ext cx="10271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4594098"/>
            <a:ext cx="26479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자바의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212" y="1848330"/>
            <a:ext cx="5743575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기계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5582" y="1429231"/>
            <a:ext cx="5104052" cy="5158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2917" y="222836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Write Once!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5261" y="546206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Run Everywhere!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579493"/>
      </p:ext>
    </p:extLst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4785</TotalTime>
  <Words>751</Words>
  <Application>Microsoft Office PowerPoint</Application>
  <PresentationFormat>화면 슬라이드 쇼(4:3)</PresentationFormat>
  <Paragraphs>164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1_Crayons</vt:lpstr>
      <vt:lpstr>New_Natural01</vt:lpstr>
      <vt:lpstr>슬라이드 1</vt:lpstr>
      <vt:lpstr>슬라이드 2</vt:lpstr>
      <vt:lpstr>가장 많이 사용되는 언어는?</vt:lpstr>
      <vt:lpstr>자바는 누가 만들었을까?</vt:lpstr>
      <vt:lpstr>자바의 역사</vt:lpstr>
      <vt:lpstr>자바 버전</vt:lpstr>
      <vt:lpstr>JDK8</vt:lpstr>
      <vt:lpstr>자바의 특징</vt:lpstr>
      <vt:lpstr>자바 가상 기계</vt:lpstr>
      <vt:lpstr>자바 가상 기계</vt:lpstr>
      <vt:lpstr>바이트 코드</vt:lpstr>
      <vt:lpstr>자바 가상 기계</vt:lpstr>
      <vt:lpstr>자바의 버전</vt:lpstr>
      <vt:lpstr>자바로 만들 수 있는 것</vt:lpstr>
      <vt:lpstr>자바로 만들 수 있는 것</vt:lpstr>
      <vt:lpstr>자바로 만들 수 있는 것</vt:lpstr>
      <vt:lpstr>안드로이드 애플리케이션</vt:lpstr>
      <vt:lpstr>자바를 사용하려면 무엇이 필요한가?</vt:lpstr>
      <vt:lpstr>JDK와 JRE</vt:lpstr>
      <vt:lpstr>다운로드</vt:lpstr>
      <vt:lpstr>자바 설치</vt:lpstr>
      <vt:lpstr>자바 설치</vt:lpstr>
      <vt:lpstr>JDK의 구조</vt:lpstr>
      <vt:lpstr>데모와 샘플 파일</vt:lpstr>
      <vt:lpstr>데모와 샘플 파일</vt:lpstr>
      <vt:lpstr>자바 프로그램 개발 단계</vt:lpstr>
      <vt:lpstr>자바 프로그램 개발 단계</vt:lpstr>
      <vt:lpstr>자바 프로그램 개발 단계</vt:lpstr>
      <vt:lpstr>JDK 사용하기</vt:lpstr>
      <vt:lpstr>소스 파일 작성</vt:lpstr>
      <vt:lpstr>컴파일</vt:lpstr>
      <vt:lpstr>실행</vt:lpstr>
      <vt:lpstr>명령어 도구</vt:lpstr>
      <vt:lpstr>자바 문서 참조 하기</vt:lpstr>
      <vt:lpstr>자바 API 문서 </vt:lpstr>
      <vt:lpstr>자바 튜토리얼</vt:lpstr>
      <vt:lpstr>자바를 위한 통합 개발 환경</vt:lpstr>
      <vt:lpstr>Q &amp; A</vt:lpstr>
    </vt:vector>
  </TitlesOfParts>
  <Manager/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hankyu</cp:lastModifiedBy>
  <cp:revision>414</cp:revision>
  <dcterms:created xsi:type="dcterms:W3CDTF">2007-06-29T06:43:39Z</dcterms:created>
  <dcterms:modified xsi:type="dcterms:W3CDTF">2018-08-01T02:58:39Z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