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</p:sldMasterIdLst>
  <p:notesMasterIdLst>
    <p:notesMasterId r:id="rId59"/>
  </p:notesMasterIdLst>
  <p:handoutMasterIdLst>
    <p:handoutMasterId r:id="rId60"/>
  </p:handoutMasterIdLst>
  <p:sldIdLst>
    <p:sldId id="720" r:id="rId3"/>
    <p:sldId id="663" r:id="rId4"/>
    <p:sldId id="654" r:id="rId5"/>
    <p:sldId id="655" r:id="rId6"/>
    <p:sldId id="656" r:id="rId7"/>
    <p:sldId id="657" r:id="rId8"/>
    <p:sldId id="658" r:id="rId9"/>
    <p:sldId id="659" r:id="rId10"/>
    <p:sldId id="660" r:id="rId11"/>
    <p:sldId id="661" r:id="rId12"/>
    <p:sldId id="662" r:id="rId13"/>
    <p:sldId id="664" r:id="rId14"/>
    <p:sldId id="665" r:id="rId15"/>
    <p:sldId id="666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75" r:id="rId25"/>
    <p:sldId id="677" r:id="rId26"/>
    <p:sldId id="678" r:id="rId27"/>
    <p:sldId id="679" r:id="rId28"/>
    <p:sldId id="680" r:id="rId29"/>
    <p:sldId id="681" r:id="rId30"/>
    <p:sldId id="682" r:id="rId31"/>
    <p:sldId id="683" r:id="rId32"/>
    <p:sldId id="684" r:id="rId33"/>
    <p:sldId id="685" r:id="rId34"/>
    <p:sldId id="686" r:id="rId35"/>
    <p:sldId id="687" r:id="rId36"/>
    <p:sldId id="691" r:id="rId37"/>
    <p:sldId id="692" r:id="rId38"/>
    <p:sldId id="693" r:id="rId39"/>
    <p:sldId id="694" r:id="rId40"/>
    <p:sldId id="695" r:id="rId41"/>
    <p:sldId id="696" r:id="rId42"/>
    <p:sldId id="697" r:id="rId43"/>
    <p:sldId id="698" r:id="rId44"/>
    <p:sldId id="699" r:id="rId45"/>
    <p:sldId id="700" r:id="rId46"/>
    <p:sldId id="701" r:id="rId47"/>
    <p:sldId id="702" r:id="rId48"/>
    <p:sldId id="703" r:id="rId49"/>
    <p:sldId id="704" r:id="rId50"/>
    <p:sldId id="705" r:id="rId51"/>
    <p:sldId id="708" r:id="rId52"/>
    <p:sldId id="709" r:id="rId53"/>
    <p:sldId id="711" r:id="rId54"/>
    <p:sldId id="719" r:id="rId55"/>
    <p:sldId id="712" r:id="rId56"/>
    <p:sldId id="713" r:id="rId57"/>
    <p:sldId id="718" r:id="rId58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FFFFCC"/>
    <a:srgbClr val="FF9999"/>
    <a:srgbClr val="CCFFCC"/>
    <a:srgbClr val="3399FF"/>
    <a:srgbClr val="9C9BA3"/>
    <a:srgbClr val="996633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>
        <p:scale>
          <a:sx n="66" d="100"/>
          <a:sy n="66" d="100"/>
        </p:scale>
        <p:origin x="-7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2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3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91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40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794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494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45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80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89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2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10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832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google.co.kr/url?sa=i&amp;rct=j&amp;q=&amp;esrc=s&amp;source=images&amp;cd=&amp;cad=rja&amp;uact=8&amp;ved=0ahUKEwjjgc7CnbDJAhUFNJQKHdf4DroQjRwIBw&amp;url=http://www.scrapsyard.com/scraps/comment-back/&amp;bvm=bv.108194040,d.dGo&amp;psig=AFQjCNEJdt4f3HFG55rfveI2Birf8sxJFw&amp;ust=1448700862091763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9yLzfqrDJAhXFpJQKHQGXBEsQjRwIBw&amp;url=https://en.wikipedia.org/wiki/CamelCase&amp;psig=AFQjCNFeBYQLzBKAVBcySRFcs64g1O2vuA&amp;ust=1448704434991574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2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자바 프로그래밍 기초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5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 dirty="0" err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</a:t>
            </a:r>
            <a:r>
              <a:rPr kumimoji="0" lang="ko-KR" altLang="en-US" sz="2800" i="1" dirty="0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kumimoji="0" lang="en-US" altLang="ko-KR" sz="2800" i="1" dirty="0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 dirty="0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 dirty="0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 클래스가 반드시 하나는 있어야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main</a:t>
            </a:r>
            <a:r>
              <a:rPr lang="en-US" altLang="ko-KR" dirty="0"/>
              <a:t>() </a:t>
            </a:r>
            <a:r>
              <a:rPr lang="ko-KR" altLang="en-US" dirty="0" err="1"/>
              <a:t>메소드에서</a:t>
            </a:r>
            <a:r>
              <a:rPr lang="ko-KR" altLang="en-US" dirty="0"/>
              <a:t> 자바 </a:t>
            </a:r>
            <a:r>
              <a:rPr lang="ko-KR" altLang="en-US" dirty="0" smtClean="0"/>
              <a:t>프로그램의 </a:t>
            </a:r>
            <a:r>
              <a:rPr lang="ko-KR" altLang="en-US" dirty="0"/>
              <a:t>실행이 </a:t>
            </a:r>
            <a:r>
              <a:rPr lang="ko-KR" altLang="en-US" dirty="0" smtClean="0"/>
              <a:t>시작된다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 descr="C:\Users\sec\AppData\Local\Microsoft\Windows\Temporary Internet Files\Content.IE5\R3SQBPGU\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4790" y="3800513"/>
            <a:ext cx="1393269" cy="13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3105" y="512225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j-lt"/>
              </a:rPr>
              <a:t>JVM</a:t>
            </a:r>
            <a:endParaRPr lang="ko-KR" altLang="en-US" dirty="0">
              <a:latin typeface="+mj-lt"/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626154" y="3309642"/>
            <a:ext cx="2264848" cy="1116701"/>
          </a:xfrm>
          <a:prstGeom prst="wedgeRoundRectCallout">
            <a:avLst>
              <a:gd name="adj1" fmla="val -57276"/>
              <a:gd name="adj2" fmla="val 4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나는 </a:t>
            </a:r>
            <a:r>
              <a:rPr lang="en-US" altLang="ko-KR" sz="1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main() </a:t>
            </a:r>
            <a:r>
              <a:rPr lang="ko-KR" altLang="en-US" sz="16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메소드를</a:t>
            </a:r>
            <a:r>
              <a:rPr lang="ko-KR" altLang="en-US" sz="1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제일 먼저</a:t>
            </a:r>
            <a:r>
              <a:rPr lang="en-US" altLang="ko-KR" sz="1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1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실행합니다</a:t>
            </a:r>
            <a:r>
              <a:rPr lang="en-US" altLang="ko-KR" sz="1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16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62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컴퓨터에게 작업을 지시하는 </a:t>
            </a:r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547" y="2835208"/>
            <a:ext cx="7533685" cy="217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7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/* TEXT */</a:t>
            </a:r>
          </a:p>
          <a:p>
            <a:pPr lvl="1"/>
            <a:r>
              <a:rPr lang="ko-KR" altLang="en-US" dirty="0"/>
              <a:t>주석의 시작과 끝을 </a:t>
            </a:r>
            <a:r>
              <a:rPr lang="en-US" altLang="ko-KR" dirty="0"/>
              <a:t>/*</a:t>
            </a:r>
            <a:r>
              <a:rPr lang="ko-KR" altLang="en-US" dirty="0"/>
              <a:t>와 *</a:t>
            </a:r>
            <a:r>
              <a:rPr lang="en-US" altLang="ko-KR" dirty="0"/>
              <a:t>/</a:t>
            </a:r>
            <a:r>
              <a:rPr lang="ko-KR" altLang="en-US" dirty="0"/>
              <a:t>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en-US" altLang="ko-KR" dirty="0" smtClean="0"/>
              <a:t>// </a:t>
            </a:r>
            <a:r>
              <a:rPr lang="en-US" altLang="ko-KR" dirty="0"/>
              <a:t>TEXT</a:t>
            </a:r>
          </a:p>
          <a:p>
            <a:pPr lvl="1"/>
            <a:r>
              <a:rPr lang="en-US" altLang="ko-KR" dirty="0"/>
              <a:t>//</a:t>
            </a:r>
            <a:r>
              <a:rPr lang="ko-KR" altLang="en-US" dirty="0"/>
              <a:t>에서 줄의 끝까지가 주석이다</a:t>
            </a:r>
            <a:r>
              <a:rPr lang="en-US" altLang="ko-KR" dirty="0"/>
              <a:t>. </a:t>
            </a:r>
            <a:r>
              <a:rPr lang="ko-KR" altLang="en-US" dirty="0"/>
              <a:t>한 줄짜리 주석만 가능하다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/** </a:t>
            </a:r>
            <a:r>
              <a:rPr lang="en-US" altLang="ko-KR" dirty="0"/>
              <a:t>DOCUMENTATION */</a:t>
            </a:r>
          </a:p>
          <a:p>
            <a:pPr lvl="1"/>
            <a:r>
              <a:rPr lang="en-US" altLang="ko-KR" dirty="0"/>
              <a:t>/**</a:t>
            </a:r>
            <a:r>
              <a:rPr lang="ko-KR" altLang="en-US" dirty="0"/>
              <a:t>에서 *</a:t>
            </a:r>
            <a:r>
              <a:rPr lang="en-US" altLang="ko-KR" dirty="0"/>
              <a:t>/</a:t>
            </a:r>
            <a:r>
              <a:rPr lang="ko-KR" altLang="en-US" dirty="0"/>
              <a:t>까지가 주석이 된다</a:t>
            </a:r>
          </a:p>
        </p:txBody>
      </p:sp>
      <p:pic>
        <p:nvPicPr>
          <p:cNvPr id="8194" name="Picture 2" descr="http://www.scrapsyard.com/wp-content/uploads/2015/06/Your-Comment-Her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4349" y="4418601"/>
            <a:ext cx="29337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74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붙인 소스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375" y="2063469"/>
            <a:ext cx="7843097" cy="389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884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출력을 생성하는 프로그램을 작성한다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순차적인 프로그램 작성하기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389" y="2365931"/>
            <a:ext cx="7250464" cy="102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826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37" y="2239012"/>
            <a:ext cx="8957884" cy="250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691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는 데이터를 </a:t>
            </a:r>
            <a:r>
              <a:rPr lang="ko-KR" altLang="en-US" dirty="0" err="1"/>
              <a:t>담아두는</a:t>
            </a:r>
            <a:r>
              <a:rPr lang="ko-KR" altLang="en-US" dirty="0"/>
              <a:t> </a:t>
            </a:r>
            <a:r>
              <a:rPr lang="ko-KR" altLang="en-US" dirty="0" smtClean="0"/>
              <a:t>상자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455" y="2367458"/>
            <a:ext cx="7938287" cy="124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999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필요성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100" y="2426405"/>
            <a:ext cx="7074715" cy="316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508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008" y="1908812"/>
            <a:ext cx="7865458" cy="153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713" y="3924637"/>
            <a:ext cx="7790047" cy="157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93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변수에 저장되는 데이터의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2556" y="2613053"/>
            <a:ext cx="6705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792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소스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644" y="1923481"/>
            <a:ext cx="8841054" cy="338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763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5126" y="1703480"/>
            <a:ext cx="5172260" cy="455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43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0507" y="1416107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30506" y="1932648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64582" y="1932648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45348" y="249908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9424" y="249908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13499" y="2499088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47573" y="2499087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45349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9425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13500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47574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80297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4373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48448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82522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24198" y="141610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byte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4198" y="193264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short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4198" y="249908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entury Schoolbook" panose="02040604050505020304" pitchFamily="18" charset="0"/>
              </a:rPr>
              <a:t>int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4198" y="302082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long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45347" y="377628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79423" y="377628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13498" y="3776281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47572" y="3776280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45348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79424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13499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47573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80296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14372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548447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82521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24198" y="377628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float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24198" y="429801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double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0507" y="5056174"/>
            <a:ext cx="534075" cy="36414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30506" y="5572715"/>
            <a:ext cx="534075" cy="3641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64582" y="5572715"/>
            <a:ext cx="534075" cy="3641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424198" y="50561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entury Schoolbook" panose="02040604050505020304" pitchFamily="18" charset="0"/>
              </a:rPr>
              <a:t>boolean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4198" y="55727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char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80535" y="508695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true, false</a:t>
            </a:r>
            <a:endParaRPr lang="ko-KR" altLang="en-US" sz="16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744655" y="5588104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smtClean="0"/>
              <a:t>유니코드</a:t>
            </a:r>
            <a:r>
              <a:rPr lang="en-US" altLang="ko-KR" sz="1600" i="1" dirty="0" smtClean="0"/>
              <a:t> </a:t>
            </a:r>
            <a:endParaRPr lang="ko-KR" altLang="en-US" sz="16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46462" y="1446885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-128</a:t>
            </a:r>
            <a:r>
              <a:rPr lang="ko-KR" altLang="en-US" sz="1600" i="1" dirty="0" smtClean="0"/>
              <a:t>부터 </a:t>
            </a:r>
            <a:r>
              <a:rPr lang="en-US" altLang="ko-KR" sz="1600" i="1" dirty="0" smtClean="0"/>
              <a:t>127</a:t>
            </a:r>
            <a:endParaRPr lang="ko-KR" altLang="en-US" sz="16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52776" y="1963426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-32768</a:t>
            </a:r>
            <a:r>
              <a:rPr lang="ko-KR" altLang="en-US" sz="1600" i="1" dirty="0" smtClean="0"/>
              <a:t>부터 </a:t>
            </a:r>
            <a:r>
              <a:rPr lang="en-US" altLang="ko-KR" sz="1600" i="1" dirty="0" smtClean="0"/>
              <a:t>32767</a:t>
            </a:r>
            <a:endParaRPr lang="ko-KR" altLang="en-US" sz="16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4700801" y="2529867"/>
            <a:ext cx="2263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smtClean="0"/>
              <a:t>약 </a:t>
            </a:r>
            <a:r>
              <a:rPr lang="en-US" altLang="ko-KR" sz="1600" i="1" dirty="0" smtClean="0"/>
              <a:t>-21</a:t>
            </a:r>
            <a:r>
              <a:rPr lang="ko-KR" altLang="en-US" sz="1600" i="1" dirty="0" smtClean="0"/>
              <a:t>억부터 </a:t>
            </a:r>
            <a:r>
              <a:rPr lang="en-US" altLang="ko-KR" sz="1600" i="1" dirty="0" smtClean="0"/>
              <a:t>21</a:t>
            </a:r>
            <a:r>
              <a:rPr lang="ko-KR" altLang="en-US" sz="1600" i="1" dirty="0" smtClean="0"/>
              <a:t>억까지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="" val="20052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(decimal): 		14, 16, 17</a:t>
            </a:r>
          </a:p>
          <a:p>
            <a:pPr lvl="0" fontAlgn="base"/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(octal): 		016, 018, 019</a:t>
            </a:r>
          </a:p>
          <a:p>
            <a:pPr lvl="0" fontAlgn="base"/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(hexadecimal):	</a:t>
            </a:r>
            <a:r>
              <a:rPr lang="en-US" altLang="ko-KR" dirty="0" err="1"/>
              <a:t>0xe</a:t>
            </a:r>
            <a:r>
              <a:rPr lang="en-US" altLang="ko-KR" dirty="0"/>
              <a:t>, </a:t>
            </a:r>
            <a:r>
              <a:rPr lang="en-US" altLang="ko-KR" dirty="0" err="1"/>
              <a:t>0x10</a:t>
            </a:r>
            <a:r>
              <a:rPr lang="en-US" altLang="ko-KR" dirty="0"/>
              <a:t>, </a:t>
            </a:r>
            <a:r>
              <a:rPr lang="en-US" altLang="ko-KR" dirty="0" err="1"/>
              <a:t>0x11</a:t>
            </a:r>
            <a:endParaRPr lang="en-US" altLang="ko-KR" dirty="0"/>
          </a:p>
          <a:p>
            <a:pPr lvl="0" fontAlgn="base"/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(binary): 		</a:t>
            </a:r>
            <a:r>
              <a:rPr lang="en-US" altLang="ko-KR" dirty="0" err="1"/>
              <a:t>0b1100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정수형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2549" y="3612968"/>
            <a:ext cx="5792717" cy="249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68071" y="3819441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6913" y="3817990"/>
            <a:ext cx="3241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4779" y="3785724"/>
            <a:ext cx="3241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086843" y="2953593"/>
            <a:ext cx="1278176" cy="453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3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빛이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동안 가는 거리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927" y="1163293"/>
            <a:ext cx="8812227" cy="410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9" y="5272908"/>
            <a:ext cx="8949791" cy="13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743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b="0" dirty="0"/>
              <a:t>반지름이 </a:t>
            </a:r>
            <a:r>
              <a:rPr lang="en-US" altLang="ko-KR" b="0" dirty="0"/>
              <a:t>5.0</a:t>
            </a:r>
            <a:r>
              <a:rPr lang="ko-KR" altLang="en-US" b="0" dirty="0"/>
              <a:t>인 원의 면적을 계산하는 프로그램을 </a:t>
            </a:r>
            <a:r>
              <a:rPr lang="ko-KR" altLang="en-US" b="0" dirty="0" smtClean="0"/>
              <a:t>작성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537" y="2081962"/>
            <a:ext cx="7960778" cy="15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4303" y="3509174"/>
            <a:ext cx="6981012" cy="148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537" y="5032594"/>
            <a:ext cx="7960778" cy="121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668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유니코드 규격 중에서 </a:t>
            </a:r>
            <a:r>
              <a:rPr lang="en-US" altLang="ko-KR" dirty="0" err="1"/>
              <a:t>UTF</a:t>
            </a:r>
            <a:r>
              <a:rPr lang="en-US" altLang="ko-KR" dirty="0"/>
              <a:t>-16 </a:t>
            </a:r>
            <a:r>
              <a:rPr lang="ko-KR" altLang="en-US" dirty="0" smtClean="0"/>
              <a:t>구격 사용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문자형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1179" y="2459979"/>
            <a:ext cx="8197232" cy="9386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char </a:t>
            </a:r>
            <a:r>
              <a:rPr lang="en-US" altLang="ko-KR" dirty="0" err="1" smtClean="0">
                <a:latin typeface="Century Schoolbook" panose="02040604050505020304" pitchFamily="18" charset="0"/>
                <a:ea typeface="MD개성체" panose="02020603020101020101" pitchFamily="18" charset="-127"/>
              </a:rPr>
              <a:t>ch1</a:t>
            </a:r>
            <a:r>
              <a:rPr lang="en-US" altLang="ko-KR" dirty="0" smtClean="0">
                <a:latin typeface="Century Schoolbook" panose="02040604050505020304" pitchFamily="18" charset="0"/>
                <a:ea typeface="MD개성체" panose="02020603020101020101" pitchFamily="18" charset="-127"/>
              </a:rPr>
              <a:t> = '</a:t>
            </a:r>
            <a:r>
              <a:rPr lang="ko-KR" altLang="en-US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가</a:t>
            </a:r>
            <a:r>
              <a:rPr lang="en-US" altLang="ko-KR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';</a:t>
            </a:r>
          </a:p>
          <a:p>
            <a:r>
              <a:rPr lang="en-US" altLang="ko-KR" b="1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char </a:t>
            </a:r>
            <a:r>
              <a:rPr lang="en-US" altLang="ko-KR" dirty="0" err="1">
                <a:latin typeface="Century Schoolbook" panose="02040604050505020304" pitchFamily="18" charset="0"/>
                <a:ea typeface="MD개성체" panose="02020603020101020101" pitchFamily="18" charset="-127"/>
              </a:rPr>
              <a:t>ch2</a:t>
            </a:r>
            <a:r>
              <a:rPr lang="en-US" altLang="ko-KR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  <a:ea typeface="MD개성체" panose="02020603020101020101" pitchFamily="18" charset="-127"/>
              </a:rPr>
              <a:t>= ‘\</a:t>
            </a:r>
            <a:r>
              <a:rPr lang="en-US" altLang="ko-KR" dirty="0" err="1" smtClean="0">
                <a:latin typeface="Century Schoolbook" panose="02040604050505020304" pitchFamily="18" charset="0"/>
                <a:ea typeface="MD개성체" panose="02020603020101020101" pitchFamily="18" charset="-127"/>
              </a:rPr>
              <a:t>uac00</a:t>
            </a:r>
            <a:r>
              <a:rPr lang="en-US" altLang="ko-KR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'; // '</a:t>
            </a:r>
            <a:r>
              <a:rPr lang="ko-KR" altLang="en-US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가</a:t>
            </a:r>
            <a:r>
              <a:rPr lang="en-US" altLang="ko-KR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'</a:t>
            </a:r>
            <a:r>
              <a:rPr lang="ko-KR" altLang="en-US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를 나타낸다</a:t>
            </a:r>
            <a:r>
              <a:rPr lang="en-US" altLang="ko-KR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.</a:t>
            </a:r>
            <a:endParaRPr lang="ko-KR" altLang="en-US" dirty="0">
              <a:latin typeface="Century Schoolbook" panose="02040604050505020304" pitchFamily="18" charset="0"/>
              <a:ea typeface="MD개성체" panose="02020603020101020101" pitchFamily="18" charset="-127"/>
            </a:endParaRPr>
          </a:p>
          <a:p>
            <a:pPr algn="ctr"/>
            <a:endParaRPr lang="ko-KR" altLang="en-US" dirty="0">
              <a:latin typeface="Century Schoolbook" panose="02040604050505020304" pitchFamily="18" charset="0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7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특수문자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363" y="2079653"/>
            <a:ext cx="7709851" cy="358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856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논리형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080" y="1675050"/>
            <a:ext cx="8466062" cy="490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24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초기화 오류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576" y="2027222"/>
            <a:ext cx="8597113" cy="418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62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식별자는</a:t>
            </a:r>
            <a:r>
              <a:rPr lang="ko-KR" altLang="en-US" dirty="0"/>
              <a:t> 유니코드 문자와 숫자의 조합으로 </a:t>
            </a:r>
            <a:r>
              <a:rPr lang="ko-KR" altLang="en-US" dirty="0" err="1"/>
              <a:t>만들어진다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err="1" smtClean="0"/>
              <a:t>식별자의</a:t>
            </a:r>
            <a:r>
              <a:rPr lang="ko-KR" altLang="en-US" dirty="0" smtClean="0"/>
              <a:t> </a:t>
            </a:r>
            <a:r>
              <a:rPr lang="ko-KR" altLang="en-US" dirty="0"/>
              <a:t>첫 문자는 일반적으로 유니코드 문자이어야 한다</a:t>
            </a:r>
            <a:r>
              <a:rPr lang="en-US" altLang="ko-KR" dirty="0"/>
              <a:t>. </a:t>
            </a:r>
            <a:r>
              <a:rPr lang="en-US" altLang="ko-KR" dirty="0" smtClean="0"/>
              <a:t>_, </a:t>
            </a:r>
            <a:r>
              <a:rPr lang="en-US" altLang="ko-KR" dirty="0"/>
              <a:t>$</a:t>
            </a:r>
            <a:r>
              <a:rPr lang="ko-KR" altLang="en-US" dirty="0"/>
              <a:t>로 </a:t>
            </a:r>
            <a:r>
              <a:rPr lang="ko-KR" altLang="en-US" dirty="0" smtClean="0"/>
              <a:t>시작 가능</a:t>
            </a:r>
            <a:endParaRPr lang="en-US" altLang="ko-KR" dirty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번째 문자부터는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_, $ </a:t>
            </a:r>
            <a:r>
              <a:rPr lang="ko-KR" altLang="en-US" dirty="0"/>
              <a:t>등이 가능하다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대문자와 </a:t>
            </a:r>
            <a:r>
              <a:rPr lang="ko-KR" altLang="en-US" dirty="0"/>
              <a:t>소문자는 구별된다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식별자의</a:t>
            </a:r>
            <a:r>
              <a:rPr lang="ko-KR" altLang="en-US" dirty="0" smtClean="0"/>
              <a:t> </a:t>
            </a:r>
            <a:r>
              <a:rPr lang="ko-KR" altLang="en-US" dirty="0"/>
              <a:t>이름으로 키워드</a:t>
            </a:r>
            <a:r>
              <a:rPr lang="en-US" altLang="ko-KR" dirty="0"/>
              <a:t>(keyword)</a:t>
            </a:r>
            <a:r>
              <a:rPr lang="ko-KR" altLang="en-US" dirty="0"/>
              <a:t>를 사용해서는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이름 짓기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967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설명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129" y="2287241"/>
            <a:ext cx="8630662" cy="301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726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변수의 이름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변수의 이름은 식별자</a:t>
            </a:r>
            <a:r>
              <a:rPr lang="en-US" altLang="ko-KR" smtClean="0"/>
              <a:t>(identifier)</a:t>
            </a:r>
            <a:r>
              <a:rPr lang="ko-KR" altLang="en-US" smtClean="0"/>
              <a:t>의 일종 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변수 이름의 규칙</a:t>
            </a:r>
          </a:p>
          <a:p>
            <a:pPr lvl="1" eaLnBrk="1" hangingPunct="1"/>
            <a:r>
              <a:rPr lang="ko-KR" altLang="en-US" smtClean="0"/>
              <a:t>식별자는 유니코드 문자와 숫자의 조합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한글 가능</a:t>
            </a:r>
            <a:r>
              <a:rPr lang="en-US" altLang="ko-KR" smtClean="0">
                <a:solidFill>
                  <a:srgbClr val="FF0000"/>
                </a:solidFill>
              </a:rPr>
              <a:t>!)</a:t>
            </a:r>
            <a:endParaRPr lang="ko-KR" altLang="en-US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mtClean="0"/>
              <a:t>식별자의 첫 문자는 일반적으로 유니코드 문자</a:t>
            </a:r>
          </a:p>
          <a:p>
            <a:pPr lvl="1" eaLnBrk="1" hangingPunct="1"/>
            <a:r>
              <a:rPr lang="ko-KR" altLang="en-US" smtClean="0"/>
              <a:t>두 번째 문자부터는 문자</a:t>
            </a:r>
            <a:r>
              <a:rPr lang="en-US" altLang="ko-KR" smtClean="0"/>
              <a:t>, </a:t>
            </a:r>
            <a:r>
              <a:rPr lang="ko-KR" altLang="en-US" smtClean="0"/>
              <a:t>숫자</a:t>
            </a:r>
            <a:r>
              <a:rPr lang="en-US" altLang="ko-KR" smtClean="0"/>
              <a:t>, _, $ </a:t>
            </a:r>
            <a:r>
              <a:rPr lang="ko-KR" altLang="en-US" smtClean="0"/>
              <a:t>등이 가능하다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대문자와 소문자는 구별된다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식별자의 이름으로 키워드</a:t>
            </a:r>
            <a:r>
              <a:rPr lang="en-US" altLang="ko-KR" smtClean="0"/>
              <a:t>(keyword)</a:t>
            </a:r>
            <a:r>
              <a:rPr lang="ko-KR" altLang="en-US" smtClean="0"/>
              <a:t>를 사용해서는 안 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9220" name="Picture 5" descr="MCj043395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4813" y="450532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874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변수 이름의 예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798" y="2309083"/>
            <a:ext cx="75057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903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이름 관례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007" y="1893537"/>
            <a:ext cx="7777858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https://upload.wikimedia.org/wikipedia/commons/thumb/e/ef/CamelCase.svg/2000px-CamelCase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1015" y="4353514"/>
            <a:ext cx="2602088" cy="214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75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3894" y="1998732"/>
            <a:ext cx="6897130" cy="34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653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상수를 만드는 방법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318" y="1836891"/>
            <a:ext cx="8354391" cy="446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401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수식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수식이란 상수나 변수</a:t>
            </a:r>
            <a:r>
              <a:rPr lang="en-US" altLang="ko-KR" smtClean="0"/>
              <a:t>, </a:t>
            </a:r>
            <a:r>
              <a:rPr lang="ko-KR" altLang="en-US" smtClean="0"/>
              <a:t>함수와 같은 피연산자들과 연산자의 조합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4791" y="2836813"/>
            <a:ext cx="7320511" cy="250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7990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대입 연산자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대입 연산자</a:t>
            </a:r>
            <a:r>
              <a:rPr lang="en-US" altLang="ko-KR" dirty="0" smtClean="0"/>
              <a:t>(=)</a:t>
            </a:r>
            <a:r>
              <a:rPr lang="ko-KR" altLang="en-US" dirty="0" smtClean="0"/>
              <a:t>는 왼쪽 변수에 오른쪽 수식의 값을 계산하여 저장</a:t>
            </a:r>
          </a:p>
          <a:p>
            <a:pPr eaLnBrk="1" hangingPunct="1"/>
            <a:r>
              <a:rPr lang="ko-KR" altLang="en-US" dirty="0" smtClean="0"/>
              <a:t>대입 연산자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할당 연산자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배정 연산자라고도 한다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	x = 100; //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대입한다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0409" y="3933922"/>
            <a:ext cx="4722166" cy="191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880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산술 연산자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2217738" y="2608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4173139"/>
              </p:ext>
            </p:extLst>
          </p:nvPr>
        </p:nvGraphicFramePr>
        <p:xfrm>
          <a:off x="657619" y="1704975"/>
          <a:ext cx="7942263" cy="2263776"/>
        </p:xfrm>
        <a:graphic>
          <a:graphicData uri="http://schemas.openxmlformats.org/drawingml/2006/table">
            <a:tbl>
              <a:tblPr/>
              <a:tblGrid>
                <a:gridCol w="1389509"/>
                <a:gridCol w="835037"/>
                <a:gridCol w="3662842"/>
                <a:gridCol w="2054875"/>
              </a:tblGrid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연산자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기호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의미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덧셈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+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더한다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x+y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뺄셈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에서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뺀다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x-y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곱셈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*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곱한다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x*y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나눗셈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로 나눈다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x/y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나머지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로 나눌 때의 나머지값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x%y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  <p:sp>
        <p:nvSpPr>
          <p:cNvPr id="34855" name="Rectangle 6"/>
          <p:cNvSpPr>
            <a:spLocks noChangeArrowheads="1"/>
          </p:cNvSpPr>
          <p:nvPr/>
        </p:nvSpPr>
        <p:spPr bwMode="auto">
          <a:xfrm>
            <a:off x="2217738" y="2608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9529" y="4037051"/>
            <a:ext cx="6125671" cy="218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4811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 검사 프로그램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497" y="1909719"/>
            <a:ext cx="8152440" cy="375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778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중감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567" y="2620701"/>
            <a:ext cx="8229600" cy="193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675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클래스</a:t>
            </a:r>
            <a:r>
              <a:rPr lang="en-US" altLang="ko-KR" b="1" dirty="0"/>
              <a:t>(class)</a:t>
            </a:r>
            <a:r>
              <a:rPr lang="ko-KR" altLang="en-US" dirty="0"/>
              <a:t>는 자바와 같은 객체 지향 언어의 기본적인 빌딩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r>
              <a:rPr lang="ko-KR" altLang="en-US" dirty="0" smtClean="0"/>
              <a:t>필요한 </a:t>
            </a:r>
            <a:r>
              <a:rPr lang="ko-KR" altLang="en-US" dirty="0"/>
              <a:t>클래스를 하나씩 </a:t>
            </a:r>
            <a:r>
              <a:rPr lang="ko-KR" altLang="en-US" dirty="0" err="1"/>
              <a:t>만들어감으로써</a:t>
            </a:r>
            <a:r>
              <a:rPr lang="ko-KR" altLang="en-US" dirty="0"/>
              <a:t> 전체 프로그램이 완성된다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4333" y="3325232"/>
            <a:ext cx="6732573" cy="236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92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증감 연산자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233" y="1801813"/>
            <a:ext cx="783553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260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4348"/>
            <a:ext cx="8229600" cy="304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18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9661" y="1801813"/>
            <a:ext cx="742467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351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33708"/>
            <a:ext cx="8229600" cy="166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92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5225"/>
            <a:ext cx="8229600" cy="42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355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자동적인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1"/>
            <a:r>
              <a:rPr lang="ko-KR" altLang="en-US" dirty="0" err="1"/>
              <a:t>피연산자</a:t>
            </a:r>
            <a:r>
              <a:rPr lang="ko-KR" altLang="en-US" dirty="0"/>
              <a:t> 중 하나가 </a:t>
            </a:r>
            <a:r>
              <a:rPr lang="en-US" altLang="ko-KR" dirty="0"/>
              <a:t>double</a:t>
            </a:r>
            <a:r>
              <a:rPr lang="ko-KR" altLang="en-US" dirty="0"/>
              <a:t>형이면 다른 </a:t>
            </a:r>
            <a:r>
              <a:rPr lang="ko-KR" altLang="en-US" dirty="0" err="1"/>
              <a:t>피연산자도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피연산자</a:t>
            </a:r>
            <a:r>
              <a:rPr lang="ko-KR" altLang="en-US" dirty="0" smtClean="0"/>
              <a:t> </a:t>
            </a:r>
            <a:r>
              <a:rPr lang="ko-KR" altLang="en-US" dirty="0"/>
              <a:t>중 하나가 </a:t>
            </a:r>
            <a:r>
              <a:rPr lang="en-US" altLang="ko-KR" dirty="0"/>
              <a:t>float</a:t>
            </a:r>
            <a:r>
              <a:rPr lang="ko-KR" altLang="en-US" dirty="0"/>
              <a:t>형이면 다른 </a:t>
            </a:r>
            <a:r>
              <a:rPr lang="ko-KR" altLang="en-US" dirty="0" err="1"/>
              <a:t>피연산자도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피연산자</a:t>
            </a:r>
            <a:r>
              <a:rPr lang="ko-KR" altLang="en-US" dirty="0" smtClean="0"/>
              <a:t> </a:t>
            </a:r>
            <a:r>
              <a:rPr lang="ko-KR" altLang="en-US" dirty="0"/>
              <a:t>중 하나가 </a:t>
            </a:r>
            <a:r>
              <a:rPr lang="en-US" altLang="ko-KR" dirty="0"/>
              <a:t>long</a:t>
            </a:r>
            <a:r>
              <a:rPr lang="ko-KR" altLang="en-US" dirty="0"/>
              <a:t>형이면 다른 </a:t>
            </a:r>
            <a:r>
              <a:rPr lang="ko-KR" altLang="en-US" dirty="0" err="1"/>
              <a:t>피연산자도</a:t>
            </a:r>
            <a:r>
              <a:rPr lang="ko-KR" altLang="en-US" dirty="0"/>
              <a:t> </a:t>
            </a:r>
            <a:r>
              <a:rPr lang="en-US" altLang="ko-KR" dirty="0"/>
              <a:t>long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그렇지 </a:t>
            </a:r>
            <a:r>
              <a:rPr lang="ko-KR" altLang="en-US" dirty="0"/>
              <a:t>않으면 모든 </a:t>
            </a:r>
            <a:r>
              <a:rPr lang="ko-KR" altLang="en-US" dirty="0" err="1"/>
              <a:t>피연산자는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7555" y="4658111"/>
            <a:ext cx="6578825" cy="144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408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 bwMode="auto">
          <a:xfrm>
            <a:off x="441016" y="2095098"/>
            <a:ext cx="8229600" cy="117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강제적인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3208" y="3589409"/>
            <a:ext cx="6118042" cy="199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1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251" y="1801813"/>
            <a:ext cx="783749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958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우선순위</a:t>
            </a:r>
            <a:endParaRPr lang="ko-KR" alt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9953" y="5205684"/>
            <a:ext cx="2526907" cy="151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9441" y="1579085"/>
            <a:ext cx="6052337" cy="362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429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우선 순위의 연산이 있는 경우에 무엇을 먼저 수행하느냐에 </a:t>
            </a:r>
            <a:r>
              <a:rPr lang="ko-KR" altLang="en-US" dirty="0" smtClean="0"/>
              <a:t>대한 규칙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결합 규칙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8754" y="2752936"/>
            <a:ext cx="34099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2400" y="2810085"/>
            <a:ext cx="35814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67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52569"/>
            <a:ext cx="9044105" cy="322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371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 문자열</a:t>
            </a:r>
            <a:r>
              <a:rPr lang="en-US" altLang="ko-KR" b="1" dirty="0"/>
              <a:t>(string)</a:t>
            </a:r>
            <a:r>
              <a:rPr lang="ko-KR" altLang="en-US" dirty="0"/>
              <a:t>은 문자들의 모임이다</a:t>
            </a:r>
            <a:r>
              <a:rPr lang="en-US" altLang="ko-KR" dirty="0"/>
              <a:t>. </a:t>
            </a:r>
            <a:r>
              <a:rPr lang="ko-KR" altLang="en-US" dirty="0"/>
              <a:t>예를 들어서 문자열 “</a:t>
            </a:r>
            <a:r>
              <a:rPr lang="en-US" altLang="ko-KR" dirty="0"/>
              <a:t>Hello”</a:t>
            </a:r>
            <a:r>
              <a:rPr lang="ko-KR" altLang="en-US" dirty="0"/>
              <a:t>는 </a:t>
            </a:r>
            <a:r>
              <a:rPr lang="en-US" altLang="ko-KR" dirty="0"/>
              <a:t>H, e, </a:t>
            </a:r>
            <a:r>
              <a:rPr lang="en-US" altLang="ko-KR" dirty="0" smtClean="0"/>
              <a:t>l, l</a:t>
            </a:r>
            <a:r>
              <a:rPr lang="en-US" altLang="ko-KR" dirty="0"/>
              <a:t>, o </a:t>
            </a:r>
            <a:r>
              <a:rPr lang="ko-KR" altLang="en-US" dirty="0"/>
              <a:t>등의 </a:t>
            </a:r>
            <a:r>
              <a:rPr lang="en-US" altLang="ko-KR" dirty="0"/>
              <a:t>5</a:t>
            </a:r>
            <a:r>
              <a:rPr lang="ko-KR" altLang="en-US" dirty="0"/>
              <a:t>개의 유니코드 문자로 구성되어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ko-KR" altLang="en-US" dirty="0"/>
              <a:t>클래스가 제공된다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구름 3"/>
          <p:cNvSpPr/>
          <p:nvPr/>
        </p:nvSpPr>
        <p:spPr>
          <a:xfrm>
            <a:off x="1947482" y="3617140"/>
            <a:ext cx="5154627" cy="21848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3316384" y="4438482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‘H’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26182" y="4438482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‘e’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4313053" y="4438482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4832292" y="4438481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5342090" y="4438481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‘o’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02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프로그램</a:t>
            </a:r>
            <a:endParaRPr lang="ko-KR" alt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2508"/>
            <a:ext cx="8229600" cy="396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설명선 2 3"/>
          <p:cNvSpPr/>
          <p:nvPr/>
        </p:nvSpPr>
        <p:spPr>
          <a:xfrm>
            <a:off x="5810082" y="1812617"/>
            <a:ext cx="3333918" cy="4248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8690"/>
              <a:gd name="adj6" fmla="val -10502"/>
            </a:avLst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+ </a:t>
            </a:r>
            <a:r>
              <a:rPr lang="ko-KR" altLang="en-US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연산자로 문자열을 합칠 수 있다</a:t>
            </a:r>
            <a:r>
              <a:rPr lang="en-US" altLang="ko-KR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28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r>
              <a:rPr lang="ko-KR" altLang="en-US" dirty="0" smtClean="0"/>
              <a:t> 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사용자로부터 값을 </a:t>
            </a:r>
            <a:r>
              <a:rPr lang="ko-KR" altLang="en-US" dirty="0" err="1" smtClean="0"/>
              <a:t>입력받으려면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0259" y="2459978"/>
            <a:ext cx="8197232" cy="262991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import </a:t>
            </a:r>
            <a:r>
              <a:rPr lang="en-US" altLang="ko-KR" dirty="0" err="1"/>
              <a:t>java.util</a:t>
            </a:r>
            <a:r>
              <a:rPr lang="en-US" altLang="ko-KR" dirty="0"/>
              <a:t>.*;		// Scanner </a:t>
            </a:r>
            <a:r>
              <a:rPr lang="ko-KR" altLang="en-US" dirty="0"/>
              <a:t>클래스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Scanner </a:t>
            </a:r>
            <a:r>
              <a:rPr lang="en-US" altLang="ko-KR" dirty="0"/>
              <a:t>input = </a:t>
            </a:r>
            <a:r>
              <a:rPr lang="en-US" altLang="ko-KR" b="1" dirty="0"/>
              <a:t>new</a:t>
            </a:r>
            <a:r>
              <a:rPr lang="en-US" altLang="ko-KR" dirty="0"/>
              <a:t> Scanner(</a:t>
            </a:r>
            <a:r>
              <a:rPr lang="en-US" altLang="ko-KR" dirty="0" err="1"/>
              <a:t>System.in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System.out.print</a:t>
            </a:r>
            <a:r>
              <a:rPr lang="en-US" altLang="ko-KR" dirty="0"/>
              <a:t>("</a:t>
            </a:r>
            <a:r>
              <a:rPr lang="ko-KR" altLang="en-US" b="1" i="1" dirty="0"/>
              <a:t>문장을 입력하시오</a:t>
            </a:r>
            <a:r>
              <a:rPr lang="en-US" altLang="ko-KR" b="1" i="1" dirty="0"/>
              <a:t>: "</a:t>
            </a:r>
            <a:r>
              <a:rPr lang="en-US" altLang="ko-KR" dirty="0"/>
              <a:t>);</a:t>
            </a:r>
            <a:endParaRPr lang="ko-KR" altLang="en-US" dirty="0"/>
          </a:p>
          <a:p>
            <a:r>
              <a:rPr lang="en-US" altLang="ko-KR" dirty="0"/>
              <a:t>String line = </a:t>
            </a:r>
            <a:r>
              <a:rPr lang="en-US" altLang="ko-KR" dirty="0" err="1"/>
              <a:t>input.nextLine</a:t>
            </a:r>
            <a:r>
              <a:rPr lang="en-US" altLang="ko-KR" dirty="0"/>
              <a:t>();	</a:t>
            </a:r>
            <a:r>
              <a:rPr lang="en-US" altLang="ko-KR" dirty="0" smtClean="0"/>
              <a:t>// </a:t>
            </a:r>
            <a:r>
              <a:rPr lang="ko-KR" altLang="en-US" dirty="0"/>
              <a:t>한 줄을 읽는다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0761" y="4547724"/>
            <a:ext cx="1700662" cy="19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361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import </a:t>
            </a:r>
            <a:r>
              <a:rPr lang="ko-KR" altLang="en-US" sz="3600" smtClean="0"/>
              <a:t>문장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u="sng" smtClean="0">
                <a:solidFill>
                  <a:schemeClr val="tx2"/>
                </a:solidFill>
              </a:rPr>
              <a:t>import</a:t>
            </a:r>
            <a:r>
              <a:rPr lang="en-US" altLang="ko-KR" u="sng" smtClean="0"/>
              <a:t> java.util.Scanner; // Scanner </a:t>
            </a:r>
            <a:r>
              <a:rPr lang="ko-KR" altLang="en-US" u="sng" smtClean="0"/>
              <a:t>클래스 포함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Scanner </a:t>
            </a:r>
            <a:r>
              <a:rPr lang="ko-KR" altLang="en-US" smtClean="0"/>
              <a:t>클래스를 포함시키는 문장</a:t>
            </a:r>
          </a:p>
          <a:p>
            <a:pPr eaLnBrk="1" hangingPunct="1"/>
            <a:r>
              <a:rPr lang="en-US" altLang="ko-KR" smtClean="0"/>
              <a:t>Scanner</a:t>
            </a:r>
            <a:r>
              <a:rPr lang="ko-KR" altLang="en-US" smtClean="0"/>
              <a:t>는 자바 클래스 라이브러리</a:t>
            </a:r>
            <a:r>
              <a:rPr lang="en-US" altLang="ko-KR" smtClean="0"/>
              <a:t>(Java Class Library)</a:t>
            </a:r>
            <a:r>
              <a:rPr lang="ko-KR" altLang="en-US" smtClean="0"/>
              <a:t>의 일종</a:t>
            </a:r>
          </a:p>
          <a:p>
            <a:pPr eaLnBrk="1" hangingPunct="1"/>
            <a:r>
              <a:rPr lang="en-US" altLang="ko-KR" smtClean="0"/>
              <a:t>Scanner</a:t>
            </a:r>
            <a:r>
              <a:rPr lang="ko-KR" altLang="en-US" smtClean="0"/>
              <a:t>는 입력을 받을 때 사용</a:t>
            </a:r>
          </a:p>
        </p:txBody>
      </p:sp>
    </p:spTree>
    <p:extLst>
      <p:ext uri="{BB962C8B-B14F-4D97-AF65-F5344CB8AC3E}">
        <p14:creationId xmlns:p14="http://schemas.microsoft.com/office/powerpoint/2010/main" xmlns="" val="407475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46213" y="42078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b="0" dirty="0"/>
              <a:t>사용자로부터 받은 </a:t>
            </a:r>
            <a:r>
              <a:rPr lang="en-US" altLang="ko-KR" b="0" dirty="0"/>
              <a:t>2</a:t>
            </a:r>
            <a:r>
              <a:rPr lang="ko-KR" altLang="en-US" b="0" dirty="0"/>
              <a:t>개의 정수 더하기</a:t>
            </a:r>
            <a:endParaRPr lang="ko-KR" alt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5622"/>
            <a:ext cx="8229600" cy="149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6103" y="1359462"/>
            <a:ext cx="1700662" cy="19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306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4997" y="2372484"/>
            <a:ext cx="6275788" cy="448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7500" y="514467"/>
            <a:ext cx="7209929" cy="199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914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618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ko-KR" altLang="en-US" dirty="0"/>
              <a:t>안에 </a:t>
            </a:r>
            <a:r>
              <a:rPr lang="en-US" altLang="ko-KR" dirty="0"/>
              <a:t>public </a:t>
            </a:r>
            <a:r>
              <a:rPr lang="ko-KR" altLang="en-US" dirty="0"/>
              <a:t>클래스가 있다면 반드시 소스 파일의 이름은 </a:t>
            </a:r>
            <a:r>
              <a:rPr lang="en-US" altLang="ko-KR" dirty="0"/>
              <a:t>public </a:t>
            </a:r>
            <a:r>
              <a:rPr lang="ko-KR" altLang="en-US" dirty="0"/>
              <a:t>클래스의 이름과 일치하여야 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하나의 </a:t>
            </a:r>
            <a:r>
              <a:rPr lang="ko-KR" altLang="en-US" dirty="0"/>
              <a:t>소스 파일 안에 </a:t>
            </a:r>
            <a:r>
              <a:rPr lang="en-US" altLang="ko-KR" dirty="0"/>
              <a:t>public </a:t>
            </a:r>
            <a:r>
              <a:rPr lang="ko-KR" altLang="en-US" dirty="0"/>
              <a:t>클래스가 </a:t>
            </a:r>
            <a:r>
              <a:rPr lang="en-US" altLang="ko-KR" dirty="0"/>
              <a:t>2</a:t>
            </a:r>
            <a:r>
              <a:rPr lang="ko-KR" altLang="en-US" dirty="0"/>
              <a:t>개 이상 있으면 컴파일 오류가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파일과 클래스 이름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6486" y="3633619"/>
            <a:ext cx="58578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302818" y="3536219"/>
            <a:ext cx="1108609" cy="339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952245" y="3793816"/>
            <a:ext cx="1108609" cy="339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7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메소드</a:t>
            </a:r>
            <a:r>
              <a:rPr lang="en-US" altLang="ko-KR" b="1" dirty="0"/>
              <a:t>(method)</a:t>
            </a:r>
            <a:r>
              <a:rPr lang="ko-KR" altLang="en-US" dirty="0"/>
              <a:t>는 특정한 작업을 수행하는 코드의 </a:t>
            </a:r>
            <a:r>
              <a:rPr lang="ko-KR" altLang="en-US" dirty="0" smtClean="0"/>
              <a:t>묶음</a:t>
            </a:r>
            <a:endParaRPr lang="en-US" altLang="ko-KR" dirty="0" smtClean="0"/>
          </a:p>
          <a:p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/>
              <a:t>외부로부터 입력을 받아서 특정한 작업을 수행하고 작업의 결과를 반환하는 블랙 박스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5253" y="3229983"/>
            <a:ext cx="6603101" cy="237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633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019" y="2387150"/>
            <a:ext cx="8261253" cy="287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86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클래스 안에는 여러 개의 </a:t>
            </a:r>
            <a:r>
              <a:rPr lang="ko-KR" altLang="en-US" dirty="0" err="1"/>
              <a:t>메소드가</a:t>
            </a:r>
            <a:r>
              <a:rPr lang="ko-KR" altLang="en-US" dirty="0"/>
              <a:t> 포함될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</a:t>
            </a:r>
            <a:r>
              <a:rPr lang="ko-KR" altLang="en-US" dirty="0" err="1"/>
              <a:t>메소드</a:t>
            </a:r>
            <a:r>
              <a:rPr lang="ko-KR" altLang="en-US" dirty="0"/>
              <a:t> 안에는 여러 개의 문장이 포함될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프로그램의 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523" y="2824118"/>
            <a:ext cx="8189082" cy="221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311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5010</TotalTime>
  <Words>720</Words>
  <Application>Microsoft Office PowerPoint</Application>
  <PresentationFormat>화면 슬라이드 쇼(4:3)</PresentationFormat>
  <Paragraphs>173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56</vt:i4>
      </vt:variant>
    </vt:vector>
  </HeadingPairs>
  <TitlesOfParts>
    <vt:vector size="58" baseType="lpstr">
      <vt:lpstr>1_Crayons</vt:lpstr>
      <vt:lpstr>New_Natural01</vt:lpstr>
      <vt:lpstr>슬라이드 1</vt:lpstr>
      <vt:lpstr>예제 소스</vt:lpstr>
      <vt:lpstr>예제 소스 설명</vt:lpstr>
      <vt:lpstr>클래스</vt:lpstr>
      <vt:lpstr>클래스의 정의</vt:lpstr>
      <vt:lpstr>소스 파일과 클래스 이름</vt:lpstr>
      <vt:lpstr>메소드</vt:lpstr>
      <vt:lpstr>메소드의 정의</vt:lpstr>
      <vt:lpstr>자바 프로그램의 구조</vt:lpstr>
      <vt:lpstr>main() 메소드 </vt:lpstr>
      <vt:lpstr>문장</vt:lpstr>
      <vt:lpstr>주석</vt:lpstr>
      <vt:lpstr>주석을 붙인 소스</vt:lpstr>
      <vt:lpstr>LAB: 순차적인 프로그램 작성하기</vt:lpstr>
      <vt:lpstr>SOLUTION </vt:lpstr>
      <vt:lpstr>변수</vt:lpstr>
      <vt:lpstr>변수의 필요성</vt:lpstr>
      <vt:lpstr>변수 선언</vt:lpstr>
      <vt:lpstr>자료형</vt:lpstr>
      <vt:lpstr>자료형의 종류</vt:lpstr>
      <vt:lpstr>기초 자료형</vt:lpstr>
      <vt:lpstr>정수형 리터럴</vt:lpstr>
      <vt:lpstr>예제: 빛이 1년 동안 가는 거리</vt:lpstr>
      <vt:lpstr>예제: 반지름이 5.0인 원의 면적을 계산하는 프로그램을 작성</vt:lpstr>
      <vt:lpstr>문자형</vt:lpstr>
      <vt:lpstr>특수문자</vt:lpstr>
      <vt:lpstr>논리형</vt:lpstr>
      <vt:lpstr>변수 초기화 오류</vt:lpstr>
      <vt:lpstr>변수 이름 짓기</vt:lpstr>
      <vt:lpstr>변수의 이름</vt:lpstr>
      <vt:lpstr>변수 이름의 예</vt:lpstr>
      <vt:lpstr>변수 이름 관례</vt:lpstr>
      <vt:lpstr>상수</vt:lpstr>
      <vt:lpstr>상수를 만드는 방법</vt:lpstr>
      <vt:lpstr>수식</vt:lpstr>
      <vt:lpstr>대입 연산자</vt:lpstr>
      <vt:lpstr>산술 연산자</vt:lpstr>
      <vt:lpstr>예제: 윤년 검사 프로그램</vt:lpstr>
      <vt:lpstr>중감 연산자</vt:lpstr>
      <vt:lpstr>예제: 증감 연산자</vt:lpstr>
      <vt:lpstr>관계 연산자</vt:lpstr>
      <vt:lpstr>예제: 관계 연산자</vt:lpstr>
      <vt:lpstr>논리 연산자</vt:lpstr>
      <vt:lpstr>예제: 논리 연산자</vt:lpstr>
      <vt:lpstr>형변환</vt:lpstr>
      <vt:lpstr>강제적인 형변환</vt:lpstr>
      <vt:lpstr>예제: 형변환</vt:lpstr>
      <vt:lpstr>연산자의 우선순위</vt:lpstr>
      <vt:lpstr>결합 규칙</vt:lpstr>
      <vt:lpstr>문자열 </vt:lpstr>
      <vt:lpstr>예제: 문자열 프로그램</vt:lpstr>
      <vt:lpstr>사용자로부터 값을 입력받으려면?</vt:lpstr>
      <vt:lpstr>import 문장 </vt:lpstr>
      <vt:lpstr>예제: 사용자로부터 받은 2개의 정수 더하기</vt:lpstr>
      <vt:lpstr>슬라이드 55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안원영</cp:lastModifiedBy>
  <cp:revision>461</cp:revision>
  <dcterms:created xsi:type="dcterms:W3CDTF">2007-06-29T06:43:39Z</dcterms:created>
  <dcterms:modified xsi:type="dcterms:W3CDTF">2020-10-20T03:20:13Z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