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71"/>
  </p:notesMasterIdLst>
  <p:handoutMasterIdLst>
    <p:handoutMasterId r:id="rId72"/>
  </p:handoutMasterIdLst>
  <p:sldIdLst>
    <p:sldId id="501" r:id="rId3"/>
    <p:sldId id="581" r:id="rId4"/>
    <p:sldId id="667" r:id="rId5"/>
    <p:sldId id="668" r:id="rId6"/>
    <p:sldId id="669" r:id="rId7"/>
    <p:sldId id="585" r:id="rId8"/>
    <p:sldId id="586" r:id="rId9"/>
    <p:sldId id="588" r:id="rId10"/>
    <p:sldId id="590" r:id="rId11"/>
    <p:sldId id="591" r:id="rId12"/>
    <p:sldId id="592" r:id="rId13"/>
    <p:sldId id="594" r:id="rId14"/>
    <p:sldId id="595" r:id="rId15"/>
    <p:sldId id="596" r:id="rId16"/>
    <p:sldId id="597" r:id="rId17"/>
    <p:sldId id="670" r:id="rId18"/>
    <p:sldId id="599" r:id="rId19"/>
    <p:sldId id="600" r:id="rId20"/>
    <p:sldId id="602" r:id="rId21"/>
    <p:sldId id="603" r:id="rId22"/>
    <p:sldId id="604" r:id="rId23"/>
    <p:sldId id="605" r:id="rId24"/>
    <p:sldId id="607" r:id="rId25"/>
    <p:sldId id="609" r:id="rId26"/>
    <p:sldId id="673" r:id="rId27"/>
    <p:sldId id="674" r:id="rId28"/>
    <p:sldId id="675" r:id="rId29"/>
    <p:sldId id="677" r:id="rId30"/>
    <p:sldId id="616" r:id="rId31"/>
    <p:sldId id="678" r:id="rId32"/>
    <p:sldId id="679" r:id="rId33"/>
    <p:sldId id="680" r:id="rId34"/>
    <p:sldId id="624" r:id="rId35"/>
    <p:sldId id="625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26" r:id="rId45"/>
    <p:sldId id="689" r:id="rId46"/>
    <p:sldId id="691" r:id="rId47"/>
    <p:sldId id="690" r:id="rId48"/>
    <p:sldId id="692" r:id="rId49"/>
    <p:sldId id="693" r:id="rId50"/>
    <p:sldId id="695" r:id="rId51"/>
    <p:sldId id="696" r:id="rId52"/>
    <p:sldId id="697" r:id="rId53"/>
    <p:sldId id="698" r:id="rId54"/>
    <p:sldId id="699" r:id="rId55"/>
    <p:sldId id="700" r:id="rId56"/>
    <p:sldId id="704" r:id="rId57"/>
    <p:sldId id="705" r:id="rId58"/>
    <p:sldId id="706" r:id="rId59"/>
    <p:sldId id="702" r:id="rId60"/>
    <p:sldId id="707" r:id="rId61"/>
    <p:sldId id="708" r:id="rId62"/>
    <p:sldId id="709" r:id="rId63"/>
    <p:sldId id="711" r:id="rId64"/>
    <p:sldId id="712" r:id="rId65"/>
    <p:sldId id="713" r:id="rId66"/>
    <p:sldId id="714" r:id="rId67"/>
    <p:sldId id="715" r:id="rId68"/>
    <p:sldId id="716" r:id="rId69"/>
    <p:sldId id="648" r:id="rId70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8" autoAdjust="0"/>
    <p:restoredTop sz="74495" autoAdjust="0"/>
  </p:normalViewPr>
  <p:slideViewPr>
    <p:cSldViewPr snapToGrid="0">
      <p:cViewPr varScale="1">
        <p:scale>
          <a:sx n="58" d="100"/>
          <a:sy n="58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프로그램은 </a:t>
            </a:r>
            <a:r>
              <a:rPr lang="en-US" altLang="ko-KR" dirty="0" smtClean="0"/>
              <a:t>main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매소드에서</a:t>
            </a:r>
            <a:r>
              <a:rPr lang="ko-KR" altLang="en-US" baseline="0" dirty="0" smtClean="0"/>
              <a:t> 시작된다</a:t>
            </a:r>
            <a:r>
              <a:rPr lang="en-US" altLang="ko-KR" baseline="0" dirty="0" smtClean="0"/>
              <a:t>. Television</a:t>
            </a:r>
            <a:r>
              <a:rPr lang="ko-KR" altLang="en-US" baseline="0" dirty="0" smtClean="0"/>
              <a:t>의 클래스로 객체를 만든다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Tv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television</a:t>
            </a:r>
            <a:r>
              <a:rPr lang="ko-KR" altLang="en-US" baseline="0" dirty="0" smtClean="0"/>
              <a:t>의 주소를 가지고있다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Tv</a:t>
            </a:r>
            <a:r>
              <a:rPr lang="ko-KR" altLang="en-US" dirty="0" smtClean="0"/>
              <a:t>가 참조하는 객체의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을 넣어줘라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클래스로부터 독립된 객체가 각각 만들어진다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메소드는</a:t>
            </a:r>
            <a:r>
              <a:rPr lang="ko-KR" altLang="en-US" dirty="0" smtClean="0"/>
              <a:t> 입력을 받아서 처리하고 결과를 반환한다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baseline="0" dirty="0" smtClean="0"/>
              <a:t> = </a:t>
            </a:r>
            <a:r>
              <a:rPr lang="ko-KR" altLang="en-US" baseline="0" dirty="0" smtClean="0"/>
              <a:t>반환형</a:t>
            </a:r>
            <a:endParaRPr lang="en-US" altLang="ko-KR" baseline="0" dirty="0" smtClean="0"/>
          </a:p>
          <a:p>
            <a:r>
              <a:rPr lang="en-US" altLang="ko-KR" baseline="0" dirty="0" smtClean="0"/>
              <a:t>Add =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이름</a:t>
            </a:r>
            <a:endParaRPr lang="en-US" altLang="ko-KR" baseline="0" dirty="0" smtClean="0"/>
          </a:p>
          <a:p>
            <a:r>
              <a:rPr lang="ko-KR" altLang="en-US" baseline="0" dirty="0" smtClean="0"/>
              <a:t>괄호 안의 값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매개변수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입력을 받아들이는 지역 변수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반환할때의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자료형이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err="1" smtClean="0"/>
              <a:t>여야함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Void</a:t>
            </a:r>
            <a:r>
              <a:rPr lang="en-US" altLang="ko-KR" baseline="0" dirty="0" smtClean="0"/>
              <a:t> = </a:t>
            </a:r>
            <a:r>
              <a:rPr lang="ko-KR" altLang="en-US" baseline="0" dirty="0" err="1" smtClean="0"/>
              <a:t>반환값이</a:t>
            </a:r>
            <a:r>
              <a:rPr lang="ko-KR" altLang="en-US" baseline="0" dirty="0" smtClean="0"/>
              <a:t>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처리만 진행한다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종료시키고 싶으면 그냥 끝내도 되고</a:t>
            </a:r>
            <a:r>
              <a:rPr lang="en-US" altLang="ko-KR" dirty="0" smtClean="0"/>
              <a:t>, return </a:t>
            </a:r>
            <a:r>
              <a:rPr lang="ko-KR" altLang="en-US" dirty="0" smtClean="0"/>
              <a:t>사용하면 바로 끝나게 된다</a:t>
            </a:r>
            <a:r>
              <a:rPr lang="en-US" altLang="ko-KR" dirty="0" smtClean="0"/>
              <a:t>. -&gt; return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뒤의 </a:t>
            </a:r>
            <a:r>
              <a:rPr lang="ko-KR" altLang="en-US" baseline="0" dirty="0" err="1" smtClean="0"/>
              <a:t>실행문은</a:t>
            </a:r>
            <a:r>
              <a:rPr lang="ko-KR" altLang="en-US" baseline="0" dirty="0" smtClean="0"/>
              <a:t> 실행되지 않는다</a:t>
            </a:r>
            <a:r>
              <a:rPr lang="en-US" altLang="ko-KR" baseline="0" dirty="0" smtClean="0"/>
              <a:t>.</a:t>
            </a:r>
            <a:endParaRPr lang="en-US" altLang="ko-KR" baseline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오버로딩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같은 이름을 가진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여러 개 존재할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오버로딩 구분하는 방법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객체가 가지고 있는 매개변수에 따라 판단한다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매개변수의 </a:t>
            </a:r>
            <a:r>
              <a:rPr lang="ko-KR" altLang="en-US" baseline="0" dirty="0" err="1" smtClean="0"/>
              <a:t>데이터형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Scanner</a:t>
            </a:r>
            <a:r>
              <a:rPr lang="en-US" altLang="ko-KR" baseline="0" dirty="0" smtClean="0"/>
              <a:t> input = new Scanner(</a:t>
            </a:r>
            <a:r>
              <a:rPr lang="en-US" altLang="ko-KR" baseline="0" dirty="0" err="1" smtClean="0"/>
              <a:t>System.in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Scanner </a:t>
            </a:r>
            <a:r>
              <a:rPr lang="ko-KR" altLang="en-US" baseline="0" dirty="0" smtClean="0"/>
              <a:t>라는 클래스에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객체를 만들어준다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Input.nextInt</a:t>
            </a:r>
            <a:r>
              <a:rPr lang="en-US" altLang="ko-KR" baseline="0" dirty="0" smtClean="0"/>
              <a:t>() -&gt; input</a:t>
            </a:r>
            <a:r>
              <a:rPr lang="ko-KR" altLang="en-US" baseline="0" dirty="0" smtClean="0"/>
              <a:t>객체에 </a:t>
            </a:r>
            <a:r>
              <a:rPr lang="en-US" altLang="ko-KR" baseline="0" dirty="0" err="1" smtClean="0"/>
              <a:t>nextInt</a:t>
            </a:r>
            <a:r>
              <a:rPr lang="ko-KR" altLang="en-US" baseline="0" dirty="0" smtClean="0"/>
              <a:t>해달라고 요청한다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클래스가 필드와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가진다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객체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클래스가 </a:t>
            </a:r>
            <a:r>
              <a:rPr lang="ko-KR" altLang="en-US" baseline="0" dirty="0" err="1" smtClean="0"/>
              <a:t>실체화된것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 동작을 수행하기 위해서는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필요하다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필드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변수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안해도됨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안해도됨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안해도됨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안해도됨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안해도됨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문자열은 클래스의 객체이다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string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기본 재공되는 클래스이다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1.charAt =&gt;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지정된 인덱스에 있는 문자를 반환</a:t>
            </a:r>
            <a:endParaRPr lang="en-US" altLang="ko-KR" baseline="0" dirty="0" smtClean="0"/>
          </a:p>
          <a:p>
            <a:r>
              <a:rPr lang="en-US" altLang="ko-KR" baseline="0" dirty="0" smtClean="0"/>
              <a:t>2. </a:t>
            </a:r>
            <a:r>
              <a:rPr lang="en-US" altLang="ko-KR" baseline="0" dirty="0" err="1" smtClean="0"/>
              <a:t>compareTo</a:t>
            </a:r>
            <a:r>
              <a:rPr lang="en-US" altLang="ko-KR" baseline="0" dirty="0" smtClean="0"/>
              <a:t> =&gt;</a:t>
            </a:r>
            <a:r>
              <a:rPr lang="ko-KR" altLang="en-US" baseline="0" dirty="0" smtClean="0"/>
              <a:t>현재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매개변수로 들어온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을 비교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비교해서 현재객체가 우선순위면 </a:t>
            </a:r>
            <a:r>
              <a:rPr lang="en-US" altLang="ko-KR" baseline="0" dirty="0" smtClean="0"/>
              <a:t>-1)</a:t>
            </a:r>
          </a:p>
          <a:p>
            <a:r>
              <a:rPr lang="en-US" altLang="ko-KR" baseline="0" dirty="0" smtClean="0"/>
              <a:t>3. </a:t>
            </a:r>
            <a:r>
              <a:rPr lang="en-US" altLang="ko-KR" baseline="0" dirty="0" err="1" smtClean="0"/>
              <a:t>Concat</a:t>
            </a:r>
            <a:r>
              <a:rPr lang="en-US" altLang="ko-KR" baseline="0" dirty="0" smtClean="0"/>
              <a:t> =&gt; </a:t>
            </a:r>
            <a:r>
              <a:rPr lang="ko-KR" altLang="en-US" baseline="0" dirty="0" smtClean="0"/>
              <a:t>문자열 붙이기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4. Equal =&gt; </a:t>
            </a:r>
            <a:r>
              <a:rPr lang="ko-KR" altLang="en-US" baseline="0" dirty="0" smtClean="0"/>
              <a:t>같은지 비교</a:t>
            </a:r>
            <a:endParaRPr lang="en-US" altLang="ko-KR" baseline="0" dirty="0" smtClean="0"/>
          </a:p>
          <a:p>
            <a:r>
              <a:rPr lang="en-US" altLang="ko-KR" baseline="0" dirty="0" smtClean="0"/>
              <a:t>5. </a:t>
            </a:r>
            <a:r>
              <a:rPr lang="en-US" altLang="ko-KR" baseline="0" dirty="0" err="1" smtClean="0"/>
              <a:t>Equalsignore</a:t>
            </a:r>
            <a:r>
              <a:rPr lang="en-US" altLang="ko-KR" baseline="0" dirty="0" smtClean="0"/>
              <a:t> =&gt; </a:t>
            </a:r>
            <a:r>
              <a:rPr lang="ko-KR" altLang="en-US" baseline="0" dirty="0" smtClean="0"/>
              <a:t>같은지 비교하는데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대소문자를 구분하지 않는다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6. </a:t>
            </a:r>
            <a:r>
              <a:rPr lang="en-US" altLang="ko-KR" baseline="0" dirty="0" err="1" smtClean="0"/>
              <a:t>isEmpty</a:t>
            </a:r>
            <a:r>
              <a:rPr lang="en-US" altLang="ko-KR" baseline="0" dirty="0" smtClean="0"/>
              <a:t> =&gt; </a:t>
            </a:r>
            <a:r>
              <a:rPr lang="ko-KR" altLang="en-US" baseline="0" dirty="0" smtClean="0"/>
              <a:t>길이가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반환</a:t>
            </a:r>
            <a:endParaRPr lang="en-US" altLang="ko-KR" baseline="0" dirty="0" smtClean="0"/>
          </a:p>
          <a:p>
            <a:r>
              <a:rPr lang="en-US" altLang="ko-KR" baseline="0" dirty="0" smtClean="0"/>
              <a:t>7.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해주면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값으로 바뀐다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Integer.parseInt</a:t>
            </a:r>
            <a:r>
              <a:rPr lang="en-US" altLang="ko-KR" dirty="0" smtClean="0"/>
              <a:t>(s)</a:t>
            </a:r>
            <a:r>
              <a:rPr lang="en-US" altLang="ko-KR" baseline="0" dirty="0" smtClean="0"/>
              <a:t> =&gt; </a:t>
            </a:r>
            <a:r>
              <a:rPr lang="ko-KR" altLang="en-US" dirty="0" smtClean="0"/>
              <a:t>문자열을 숫자로 바꾸기 </a:t>
            </a:r>
            <a:r>
              <a:rPr lang="ko-KR" altLang="en-US" dirty="0" err="1" smtClean="0"/>
              <a:t>위해사용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baseline="0" dirty="0" smtClean="0"/>
              <a:t> = </a:t>
            </a:r>
            <a:r>
              <a:rPr lang="ko-KR" altLang="en-US" baseline="0" dirty="0" err="1" smtClean="0"/>
              <a:t>자료형</a:t>
            </a:r>
            <a:endParaRPr lang="en-US" altLang="ko-KR" baseline="0" dirty="0" smtClean="0"/>
          </a:p>
          <a:p>
            <a:r>
              <a:rPr lang="en-US" altLang="ko-KR" baseline="0" dirty="0" smtClean="0"/>
              <a:t>Integer = </a:t>
            </a:r>
            <a:r>
              <a:rPr lang="ko-KR" altLang="en-US" baseline="0" dirty="0" smtClean="0"/>
              <a:t>객체</a:t>
            </a:r>
            <a:endParaRPr lang="en-US" altLang="ko-KR" dirty="0" smtClean="0"/>
          </a:p>
          <a:p>
            <a:r>
              <a:rPr lang="ko-KR" altLang="en-US" dirty="0" err="1" smtClean="0"/>
              <a:t>랩퍼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기초자료형을</a:t>
            </a:r>
            <a:r>
              <a:rPr lang="ko-KR" altLang="en-US" dirty="0" smtClean="0"/>
              <a:t> 클래스로 만들고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개념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 지향 프로그램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객체를 만들어서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정보은닉 하는 이유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프로그램의 내부내용을 보호하기 위해서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외부에만 </a:t>
            </a:r>
            <a:r>
              <a:rPr lang="ko-KR" altLang="en-US" dirty="0" err="1" smtClean="0"/>
              <a:t>접근가능하게</a:t>
            </a:r>
            <a:r>
              <a:rPr lang="ko-KR" altLang="en-US" dirty="0" smtClean="0"/>
              <a:t> 해서 내부를 보호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내부내용이 바뀌어 버리면 그것과 연관된 내용들을 다 수정해줘야 하기 때문에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비용이 </a:t>
            </a:r>
            <a:r>
              <a:rPr lang="ko-KR" altLang="en-US" dirty="0" err="1" smtClean="0"/>
              <a:t>많이들어감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필요한 것만 남기고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나머지는 감춘다</a:t>
            </a:r>
            <a:r>
              <a:rPr lang="en-US" altLang="ko-KR" baseline="0" dirty="0" smtClean="0"/>
              <a:t>. -&gt; Scanner</a:t>
            </a:r>
            <a:r>
              <a:rPr lang="ko-KR" altLang="en-US" baseline="0" dirty="0" smtClean="0"/>
              <a:t>를 사용 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내부를 알지 않아도 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외우지 </a:t>
            </a:r>
            <a:r>
              <a:rPr lang="ko-KR" altLang="en-US" dirty="0" err="1" smtClean="0"/>
              <a:t>않아도됨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값을 가져야 된다고 </a:t>
            </a:r>
            <a:r>
              <a:rPr lang="ko-KR" altLang="en-US" dirty="0" err="1" smtClean="0"/>
              <a:t>하는것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자기값을</a:t>
            </a:r>
            <a:r>
              <a:rPr lang="ko-KR" altLang="en-US" dirty="0" smtClean="0"/>
              <a:t> 가지는 것</a:t>
            </a:r>
            <a:endParaRPr lang="en-US" altLang="ko-KR" dirty="0" smtClean="0"/>
          </a:p>
          <a:p>
            <a:r>
              <a:rPr lang="en-US" altLang="ko-KR" dirty="0" smtClean="0"/>
              <a:t>Person</a:t>
            </a:r>
            <a:r>
              <a:rPr lang="en-US" altLang="ko-KR" baseline="0" dirty="0" smtClean="0"/>
              <a:t> p = new person() -&gt; p</a:t>
            </a:r>
            <a:r>
              <a:rPr lang="ko-KR" altLang="en-US" baseline="0" dirty="0" smtClean="0"/>
              <a:t>라는 객체 생성 </a:t>
            </a:r>
            <a:r>
              <a:rPr lang="en-US" altLang="ko-KR" baseline="0" dirty="0" smtClean="0"/>
              <a:t>-&gt; person</a:t>
            </a:r>
            <a:r>
              <a:rPr lang="ko-KR" altLang="en-US" baseline="0" dirty="0" smtClean="0"/>
              <a:t>이라는 클래스 이용해서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Person</a:t>
            </a:r>
            <a:r>
              <a:rPr lang="ko-KR" altLang="en-US" baseline="0" dirty="0" smtClean="0"/>
              <a:t>클래스는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name</a:t>
            </a:r>
            <a:r>
              <a:rPr lang="ko-KR" altLang="en-US" baseline="0" dirty="0" smtClean="0"/>
              <a:t>을 가질 수 있다</a:t>
            </a:r>
            <a:r>
              <a:rPr lang="en-US" altLang="ko-KR" baseline="0" dirty="0" smtClean="0"/>
              <a:t>. -&gt; p</a:t>
            </a:r>
            <a:r>
              <a:rPr lang="ko-KR" altLang="en-US" baseline="0" dirty="0" smtClean="0"/>
              <a:t>라는 객체는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name</a:t>
            </a:r>
            <a:r>
              <a:rPr lang="ko-KR" altLang="en-US" baseline="0" dirty="0" smtClean="0"/>
              <a:t>을 가질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5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클래스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객체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err="1" smtClean="0">
                <a:latin typeface="Comic Sans MS" panose="030F0702030302020204" pitchFamily="66" charset="0"/>
                <a:ea typeface="HY엽서L" panose="02030600000101010101" pitchFamily="18" charset="-127"/>
              </a:rPr>
              <a:t>메소드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 방법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지향으로 소프트웨어를 작성하는 것은 컴퓨터 하드웨어 부품을 구입하여서 컴퓨터를 조립하는 것과 비슷하다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57" y="2850776"/>
            <a:ext cx="7188285" cy="32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16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절차 지향과 객체 지향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969"/>
            <a:ext cx="830897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432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지향의 </a:t>
            </a:r>
            <a:r>
              <a:rPr lang="en-US" altLang="ko-KR" smtClean="0"/>
              <a:t>3</a:t>
            </a:r>
            <a:r>
              <a:rPr lang="ko-KR" altLang="en-US" smtClean="0"/>
              <a:t>대 특징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상속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다형성</a:t>
            </a:r>
          </a:p>
        </p:txBody>
      </p:sp>
    </p:spTree>
    <p:extLst>
      <p:ext uri="{BB962C8B-B14F-4D97-AF65-F5344CB8AC3E}">
        <p14:creationId xmlns:p14="http://schemas.microsoft.com/office/powerpoint/2010/main" xmlns="" val="190909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캡슐화</a:t>
            </a:r>
            <a:r>
              <a:rPr lang="en-US" altLang="ko-KR" b="1" smtClean="0"/>
              <a:t>(encapsulation)</a:t>
            </a:r>
            <a:r>
              <a:rPr lang="en-US" altLang="ko-KR" smtClean="0"/>
              <a:t>: </a:t>
            </a:r>
            <a:r>
              <a:rPr lang="ko-KR" altLang="en-US" smtClean="0"/>
              <a:t>관련된 데이터와 알고리즘</a:t>
            </a:r>
            <a:r>
              <a:rPr lang="en-US" altLang="ko-KR" smtClean="0"/>
              <a:t>(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  <a:r>
              <a:rPr lang="ko-KR" altLang="en-US" smtClean="0"/>
              <a:t>이 하나의 묶음으로 정리되어 있는 것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024" y="2851737"/>
            <a:ext cx="6736737" cy="31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367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직사각형 4"/>
          <p:cNvSpPr>
            <a:spLocks noChangeArrowheads="1"/>
          </p:cNvSpPr>
          <p:nvPr/>
        </p:nvSpPr>
        <p:spPr bwMode="auto">
          <a:xfrm>
            <a:off x="1125538" y="1792288"/>
            <a:ext cx="985837" cy="579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0587" y="2371725"/>
            <a:ext cx="7362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69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/>
              <a:t>은닉</a:t>
            </a:r>
            <a:r>
              <a:rPr lang="en-US" altLang="ko-KR" b="1" dirty="0"/>
              <a:t>(information hiding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</a:t>
            </a:r>
            <a:r>
              <a:rPr lang="ko-KR" altLang="en-US" dirty="0" smtClean="0"/>
              <a:t>객체를 </a:t>
            </a:r>
            <a:r>
              <a:rPr lang="ko-KR" altLang="en-US" dirty="0"/>
              <a:t>캡슐로 싸서 객체의 내부를 보호하는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/>
              <a:t>객체의 실제 구현 내용을 외부에 감추는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559" y="3031909"/>
            <a:ext cx="7703724" cy="2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56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504" y="2107443"/>
            <a:ext cx="6978023" cy="3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62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업그레이드가 쉽다</a:t>
            </a:r>
            <a:r>
              <a:rPr lang="en-US" altLang="ko-KR" sz="3600" smtClean="0"/>
              <a:t>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라이브러리가 업그레이드되면 쉽게 바꿀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정보 은닉이 가능하기 때문에 업그레이드 가능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876"/>
          <a:stretch>
            <a:fillRect/>
          </a:stretch>
        </p:blipFill>
        <p:spPr bwMode="auto">
          <a:xfrm>
            <a:off x="1042734" y="2933573"/>
            <a:ext cx="6753225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383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</a:t>
            </a:r>
            <a:r>
              <a:rPr lang="en-US" altLang="ko-KR" dirty="0" smtClean="0"/>
              <a:t>(inheritance): </a:t>
            </a:r>
            <a:r>
              <a:rPr lang="ko-KR" altLang="en-US" dirty="0" smtClean="0"/>
              <a:t>이미 작성된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이어받아서 새로운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생성하는 기법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기존의 코드를 재활용하기 위한 기법</a:t>
            </a:r>
          </a:p>
          <a:p>
            <a:pPr eaLnBrk="1" hangingPunct="1"/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57" y="3068932"/>
            <a:ext cx="7108291" cy="28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87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이름</a:t>
            </a:r>
            <a:r>
              <a:rPr lang="en-US" altLang="ko-KR" smtClean="0"/>
              <a:t>(</a:t>
            </a:r>
            <a:r>
              <a:rPr lang="ko-KR" altLang="en-US" smtClean="0"/>
              <a:t>방법</a:t>
            </a:r>
            <a:r>
              <a:rPr lang="en-US" altLang="ko-KR" smtClean="0"/>
              <a:t>)</a:t>
            </a:r>
            <a:r>
              <a:rPr lang="ko-KR" altLang="en-US" smtClean="0"/>
              <a:t>으로 많은 상황에 대처하는 기법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개념적으로 동일한 작업을 하는 멤버 함수들에 똑같은 이름을 부여할 수 있으므로 코드가 더 간단해진다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2921" y="3252002"/>
            <a:ext cx="6495409" cy="26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919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세계는 객체로 이루어진다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05532"/>
            <a:ext cx="7993724" cy="39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92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738" y="1946942"/>
            <a:ext cx="7608195" cy="32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08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지향의 장점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신뢰성있는 소프트웨어를 쉽게 작성할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코드를 재사용하기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업그레이드가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디버깅이 쉽다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6074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쉬운 디버깅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예를 들어서 절차 지향 프로그램에서 하나의 변수를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함수가 사용하고 있다고 가정해보자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chemeClr val="tx2"/>
                </a:solidFill>
              </a:rPr>
              <a:t>-&gt; </a:t>
            </a:r>
            <a:r>
              <a:rPr lang="ko-KR" altLang="en-US" dirty="0" smtClean="0">
                <a:solidFill>
                  <a:schemeClr val="tx2"/>
                </a:solidFill>
              </a:rPr>
              <a:t>하나의 변수를 </a:t>
            </a:r>
            <a:r>
              <a:rPr lang="en-US" altLang="ko-KR" dirty="0" smtClean="0">
                <a:solidFill>
                  <a:schemeClr val="tx2"/>
                </a:solidFill>
              </a:rPr>
              <a:t>1000</a:t>
            </a:r>
            <a:r>
              <a:rPr lang="ko-KR" altLang="en-US" dirty="0" smtClean="0">
                <a:solidFill>
                  <a:schemeClr val="tx2"/>
                </a:solidFill>
              </a:rPr>
              <a:t>개의 함수에서 변경할 수 있다</a:t>
            </a:r>
            <a:r>
              <a:rPr lang="en-US" altLang="ko-KR" dirty="0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dirty="0" smtClean="0"/>
              <a:t>객체 지향 프로그램에서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클래스가 있고 클래스당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가정해보자</a:t>
            </a:r>
            <a:r>
              <a:rPr lang="en-US" altLang="ko-KR" dirty="0" smtClean="0"/>
              <a:t>. -&gt; </a:t>
            </a:r>
            <a:r>
              <a:rPr lang="ko-KR" altLang="en-US" dirty="0" smtClean="0">
                <a:solidFill>
                  <a:schemeClr val="tx2"/>
                </a:solidFill>
              </a:rPr>
              <a:t>하나의 변수를 </a:t>
            </a:r>
            <a:r>
              <a:rPr lang="en-US" altLang="ko-KR" dirty="0" smtClean="0">
                <a:solidFill>
                  <a:schemeClr val="tx2"/>
                </a:solidFill>
              </a:rPr>
              <a:t>10</a:t>
            </a:r>
            <a:r>
              <a:rPr lang="ko-KR" altLang="en-US" dirty="0" smtClean="0">
                <a:solidFill>
                  <a:schemeClr val="tx2"/>
                </a:solidFill>
              </a:rPr>
              <a:t>개의 </a:t>
            </a:r>
            <a:r>
              <a:rPr lang="ko-KR" altLang="en-US" dirty="0" err="1" smtClean="0">
                <a:solidFill>
                  <a:schemeClr val="tx2"/>
                </a:solidFill>
              </a:rPr>
              <a:t>메소드에서</a:t>
            </a:r>
            <a:r>
              <a:rPr lang="ko-KR" altLang="en-US" dirty="0" smtClean="0">
                <a:solidFill>
                  <a:schemeClr val="tx2"/>
                </a:solidFill>
              </a:rPr>
              <a:t> 변경할 수 있다</a:t>
            </a:r>
            <a:r>
              <a:rPr lang="en-US" altLang="ko-KR" dirty="0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어떤 방법이 디버깅이 쉬울까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846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클래스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r>
              <a:rPr lang="en-US" altLang="ko-KR" dirty="0" smtClean="0"/>
              <a:t>(class): </a:t>
            </a:r>
            <a:r>
              <a:rPr lang="ko-KR" altLang="en-US" dirty="0" smtClean="0"/>
              <a:t>객체를 만드는 설계도</a:t>
            </a:r>
          </a:p>
          <a:p>
            <a:pPr eaLnBrk="1" hangingPunct="1"/>
            <a:r>
              <a:rPr lang="ko-KR" altLang="en-US" dirty="0" smtClean="0"/>
              <a:t>클래스로부터 만들어지는 각각의 객체를 특별히 그 클래스의 </a:t>
            </a:r>
            <a:r>
              <a:rPr lang="ko-KR" altLang="en-US" b="1" dirty="0" err="1" smtClean="0"/>
              <a:t>인스턴스</a:t>
            </a:r>
            <a:r>
              <a:rPr lang="en-US" altLang="ko-KR" b="1" dirty="0" smtClean="0"/>
              <a:t>(instance)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4383" y="3134285"/>
            <a:ext cx="4960044" cy="29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1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574" y="2074689"/>
            <a:ext cx="8436851" cy="33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961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예</a:t>
            </a:r>
            <a:r>
              <a:rPr lang="en-US" altLang="ko-KR" smtClean="0"/>
              <a:t>: </a:t>
            </a:r>
            <a:r>
              <a:rPr lang="ko-KR" altLang="en-US" smtClean="0"/>
              <a:t>박스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텔레비젼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892478"/>
            <a:ext cx="8326131" cy="20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236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객체 생성하기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869" y="1625374"/>
            <a:ext cx="7641931" cy="35229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/>
          <a:srcRect t="7317"/>
          <a:stretch/>
        </p:blipFill>
        <p:spPr>
          <a:xfrm>
            <a:off x="86717" y="5240510"/>
            <a:ext cx="8527085" cy="11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05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903" y="2207478"/>
            <a:ext cx="7261565" cy="25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989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/>
              <a:t>변수</a:t>
            </a:r>
            <a:r>
              <a:rPr lang="en-US" altLang="ko-KR" b="1" dirty="0"/>
              <a:t>(primitive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에는 </a:t>
            </a:r>
            <a:r>
              <a:rPr lang="ko-KR" altLang="en-US" dirty="0" smtClean="0"/>
              <a:t>실제 </a:t>
            </a:r>
            <a:r>
              <a:rPr lang="ko-KR" altLang="en-US" dirty="0" err="1"/>
              <a:t>데이터값이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en-US" altLang="ko-KR" b="1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/>
              <a:t>변수</a:t>
            </a:r>
            <a:r>
              <a:rPr lang="en-US" altLang="ko-KR" b="1" dirty="0"/>
              <a:t>(reference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는 </a:t>
            </a:r>
            <a:r>
              <a:rPr lang="ko-KR" altLang="en-US" dirty="0" smtClean="0"/>
              <a:t>참조 </a:t>
            </a:r>
            <a:r>
              <a:rPr lang="ko-KR" altLang="en-US" dirty="0"/>
              <a:t>변수는 객체를 </a:t>
            </a:r>
            <a:r>
              <a:rPr lang="ko-KR" altLang="en-US" dirty="0" smtClean="0"/>
              <a:t>참조할 </a:t>
            </a:r>
            <a:r>
              <a:rPr lang="ko-KR" altLang="en-US" dirty="0"/>
              <a:t>때 사용되는 변수로서 여기에는 객체의 </a:t>
            </a:r>
            <a:r>
              <a:rPr lang="ko-KR" altLang="en-US" dirty="0" err="1"/>
              <a:t>참조값이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234" y="3442447"/>
            <a:ext cx="6546427" cy="2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83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객체의 필드와 메소드 사용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도트</a:t>
            </a:r>
            <a:r>
              <a:rPr lang="en-US" altLang="ko-KR" smtClean="0"/>
              <a:t>(.)</a:t>
            </a:r>
            <a:r>
              <a:rPr lang="ko-KR" altLang="en-US" smtClean="0"/>
              <a:t> 연산자 사용</a:t>
            </a:r>
            <a:r>
              <a:rPr lang="en-US" altLang="ko-KR" smtClean="0"/>
              <a:t>!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14" y="2618733"/>
            <a:ext cx="9089624" cy="17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7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객체와 메시지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27" y="2335946"/>
            <a:ext cx="7868173" cy="30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1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413" y="1801368"/>
            <a:ext cx="8655783" cy="2059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91" y="3860453"/>
            <a:ext cx="8688039" cy="24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31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389" y="1945367"/>
            <a:ext cx="8664237" cy="4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43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869" y="1798624"/>
            <a:ext cx="7809931" cy="40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038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</a:t>
            </a:r>
          </a:p>
        </p:txBody>
      </p:sp>
      <p:sp>
        <p:nvSpPr>
          <p:cNvPr id="50179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메소드는 입력을 받아서 처리를 하고 결과를 반환하는 가상적인 상자와 같다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9912" y="2893452"/>
            <a:ext cx="6809903" cy="25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451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메소드의 구조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37" y="1945646"/>
            <a:ext cx="83343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441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24819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	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	// </a:t>
            </a:r>
            <a:r>
              <a:rPr lang="ko-KR" altLang="en-US" sz="1400" dirty="0"/>
              <a:t>볼륨 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	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</a:t>
            </a:r>
          </a:p>
          <a:p>
            <a:pPr marL="0" indent="0">
              <a:buNone/>
            </a:pPr>
            <a:r>
              <a:rPr lang="en-US" altLang="ko-KR" sz="1400" dirty="0"/>
              <a:t>			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 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6672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39033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yourTv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yourTv.channel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yourTv.volume</a:t>
            </a:r>
            <a:r>
              <a:rPr lang="en-US" altLang="ko-KR" sz="1400" dirty="0"/>
              <a:t> = 12;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9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12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584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884" y="2415797"/>
            <a:ext cx="8115011" cy="29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571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r>
              <a:rPr lang="ko-KR" altLang="en-US" dirty="0" smtClean="0"/>
              <a:t> 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2471596"/>
            <a:ext cx="7739062" cy="15571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myMethod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7 )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return;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19520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183" y="1946672"/>
            <a:ext cx="8348230" cy="21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920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지향이란</a:t>
            </a:r>
            <a:r>
              <a:rPr lang="en-US" altLang="ko-KR" sz="360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세계를 모델링하여 소프트웨어를 개발하는 방법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2" y="2336514"/>
            <a:ext cx="847407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832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 </a:t>
            </a:r>
            <a:r>
              <a:rPr lang="en-US" altLang="ko-KR" sz="1400" dirty="0" err="1"/>
              <a:t>elevision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758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27613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4732963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456173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7394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67" y="1778583"/>
            <a:ext cx="6920950" cy="37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5063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인수와 매개 변수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 호출시 전달하는 값을 인수</a:t>
            </a:r>
            <a:r>
              <a:rPr lang="en-US" altLang="ko-KR" smtClean="0"/>
              <a:t>(argument)</a:t>
            </a:r>
          </a:p>
          <a:p>
            <a:pPr eaLnBrk="1" hangingPunct="1"/>
            <a:r>
              <a:rPr lang="ko-KR" altLang="en-US" smtClean="0"/>
              <a:t>메소드에서 값을 받을 때 사용하는 변수를 매개 변수</a:t>
            </a:r>
            <a:r>
              <a:rPr lang="en-US" altLang="ko-KR" smtClean="0"/>
              <a:t>(parameter)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019" y="3096285"/>
            <a:ext cx="6832587" cy="24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860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923453"/>
            <a:ext cx="7739062" cy="144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Math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y)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x + y;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sum;</a:t>
            </a:r>
          </a:p>
          <a:p>
            <a:pPr marL="0" indent="0">
              <a:buNone/>
            </a:pPr>
            <a:r>
              <a:rPr lang="en-US" altLang="ko-KR" sz="1400" dirty="0"/>
              <a:t>		Math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Math();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(2, 3);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(7, 8);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7423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60830"/>
            <a:ext cx="7905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55168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321807"/>
            <a:ext cx="7739062" cy="40747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setChannel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channel =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33785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myTv.setChannel</a:t>
            </a:r>
            <a:r>
              <a:rPr lang="en-US" altLang="ko-KR" sz="1400" dirty="0"/>
              <a:t>(11);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11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23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0384" y="1921221"/>
            <a:ext cx="6422669" cy="399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8310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CarTest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Car 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Car();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myCar.changeGear</a:t>
            </a:r>
            <a:r>
              <a:rPr lang="en-US" altLang="ko-KR" sz="1400" dirty="0"/>
              <a:t>(1);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myCar.speedUp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Car [color=null, speed=10, gear=1]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3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b="11067"/>
          <a:stretch/>
        </p:blipFill>
        <p:spPr>
          <a:xfrm>
            <a:off x="599355" y="1915543"/>
            <a:ext cx="7675589" cy="31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126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같은 이름의 </a:t>
            </a:r>
            <a:r>
              <a:rPr lang="ko-KR" altLang="en-US" dirty="0" err="1"/>
              <a:t>메소드가</a:t>
            </a:r>
            <a:r>
              <a:rPr lang="ko-KR" altLang="en-US" dirty="0"/>
              <a:t> 여러 개 존재할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r>
              <a:rPr lang="ko-KR" altLang="en-US" b="1" dirty="0" err="1"/>
              <a:t>오버로딩</a:t>
            </a:r>
            <a:r>
              <a:rPr lang="en-US" altLang="ko-KR" b="1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오버로딩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2480" y="3105339"/>
            <a:ext cx="6606629" cy="2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121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919336"/>
            <a:ext cx="7739062" cy="26436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정수값을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실수값을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square(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23270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(10));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(3.14));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100</a:t>
            </a:r>
          </a:p>
          <a:p>
            <a:pPr marL="0" indent="0" latinLnBrk="1">
              <a:buNone/>
            </a:pPr>
            <a:r>
              <a:rPr lang="en-US" altLang="ko-KR" sz="1400" dirty="0"/>
              <a:t>9.8596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356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42" y="1953285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9474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UML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UML(Unified Modeling Language):</a:t>
            </a:r>
            <a:r>
              <a:rPr lang="ko-KR" altLang="en-US" dirty="0" smtClean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은 클래스만을 그리는 도구는 아니고 </a:t>
            </a:r>
            <a:r>
              <a:rPr lang="ko-KR" altLang="en-US" dirty="0" err="1"/>
              <a:t>객체지향설계</a:t>
            </a:r>
            <a:r>
              <a:rPr lang="ko-KR" altLang="en-US" dirty="0"/>
              <a:t> 시에 사용되는 일반적인 모델링 언어라고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/>
              <a:t>을 사용하면 소프트웨어를 본격적으로 작성하기 전에 구현하고자 하는 시스템을 시각화하여 검토할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813" y="3775671"/>
            <a:ext cx="7719309" cy="215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552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필드나 </a:t>
            </a:r>
            <a:r>
              <a:rPr lang="ko-KR" altLang="en-US" dirty="0" err="1"/>
              <a:t>메소드의</a:t>
            </a:r>
            <a:r>
              <a:rPr lang="ko-KR" altLang="en-US" dirty="0"/>
              <a:t> 이름 앞에는 가시성 표시자</a:t>
            </a:r>
            <a:r>
              <a:rPr lang="en-US" altLang="ko-KR" dirty="0"/>
              <a:t>(visibility indicator)</a:t>
            </a:r>
            <a:r>
              <a:rPr lang="ko-KR" altLang="en-US" dirty="0"/>
              <a:t>가 올 수 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가시성 표시자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2470" y="3337098"/>
            <a:ext cx="1838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744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클래스 간의 </a:t>
            </a:r>
            <a:r>
              <a:rPr lang="ko-KR" altLang="en-US" b="0" dirty="0" smtClean="0"/>
              <a:t>관계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330" y="2088570"/>
            <a:ext cx="7881890" cy="39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50537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 </a:t>
            </a:r>
            <a:r>
              <a:rPr lang="ko-KR" altLang="en-US" dirty="0" smtClean="0"/>
              <a:t>예제를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그려보면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432" y="2839016"/>
            <a:ext cx="6961266" cy="26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8898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7" descr="MCj0356865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460750"/>
            <a:ext cx="18351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3976" name="Object 8"/>
          <p:cNvGraphicFramePr>
            <a:graphicFrameLocks noChangeAspect="1"/>
          </p:cNvGraphicFramePr>
          <p:nvPr/>
        </p:nvGraphicFramePr>
        <p:xfrm>
          <a:off x="4340225" y="2667000"/>
          <a:ext cx="1979613" cy="3186113"/>
        </p:xfrm>
        <a:graphic>
          <a:graphicData uri="http://schemas.openxmlformats.org/presentationml/2006/ole">
            <p:oleObj spid="_x0000_s12302" name="Visio" r:id="rId5" imgW="927764" imgH="1491527" progId="">
              <p:embed/>
            </p:oleObj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Television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68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ko-KR" altLang="en-US" dirty="0"/>
              <a:t>자바에서 기초 </a:t>
            </a:r>
            <a:r>
              <a:rPr lang="ko-KR" altLang="en-US" dirty="0" err="1"/>
              <a:t>자료형이</a:t>
            </a:r>
            <a:r>
              <a:rPr lang="ko-KR" altLang="en-US" dirty="0"/>
              <a:t> </a:t>
            </a:r>
            <a:r>
              <a:rPr lang="ko-KR" altLang="en-US" dirty="0" smtClean="0"/>
              <a:t>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문자열을 </a:t>
            </a:r>
            <a:r>
              <a:rPr lang="ko-KR" altLang="en-US" dirty="0"/>
              <a:t>저장하고 처리하는 </a:t>
            </a:r>
            <a:r>
              <a:rPr lang="en-US" altLang="ko-KR" dirty="0"/>
              <a:t>String</a:t>
            </a:r>
            <a:r>
              <a:rPr lang="ko-KR" altLang="en-US" dirty="0"/>
              <a:t>이라고 하는 클래스가 존재한다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8060" y="3114392"/>
            <a:ext cx="6259262" cy="29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63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객체란</a:t>
            </a:r>
            <a:r>
              <a:rPr lang="en-US" altLang="ko-KR" sz="360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객체</a:t>
            </a:r>
            <a:r>
              <a:rPr lang="en-US" altLang="ko-KR" b="1" smtClean="0"/>
              <a:t>(Object)</a:t>
            </a:r>
            <a:r>
              <a:rPr lang="ko-KR" altLang="en-US" smtClean="0"/>
              <a:t>는 상태와 동작을 가지고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상태</a:t>
            </a:r>
            <a:r>
              <a:rPr lang="en-US" altLang="ko-KR" b="1" smtClean="0"/>
              <a:t>(state)</a:t>
            </a:r>
            <a:r>
              <a:rPr lang="ko-KR" altLang="en-US" smtClean="0"/>
              <a:t>는 객체의 특징값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동작</a:t>
            </a:r>
            <a:r>
              <a:rPr lang="en-US" altLang="ko-KR" b="1" smtClean="0"/>
              <a:t>(behavior) </a:t>
            </a:r>
            <a:r>
              <a:rPr lang="ko-KR" altLang="en-US" smtClean="0"/>
              <a:t>또는 행동은 객체가 취할 수 있는 동작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150" y="3073273"/>
            <a:ext cx="7535862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030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String("Hello World!"); // </a:t>
            </a:r>
            <a:r>
              <a:rPr lang="ko-KR" altLang="en-US" dirty="0"/>
              <a:t>선언과 동시에 초기화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8673" y="2915216"/>
            <a:ext cx="7036989" cy="30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11479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108" y="1620003"/>
            <a:ext cx="7706235" cy="463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6347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186004"/>
            <a:ext cx="7739062" cy="5585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StringTest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   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   {</a:t>
            </a:r>
          </a:p>
          <a:p>
            <a:pPr marL="0" indent="0">
              <a:buNone/>
            </a:pPr>
            <a:r>
              <a:rPr lang="en-US" altLang="ko-KR" sz="1400" dirty="0"/>
              <a:t>      String proverb = "A barking dog";		// new </a:t>
            </a:r>
            <a:r>
              <a:rPr lang="ko-KR" altLang="en-US" sz="1400" dirty="0"/>
              <a:t>연산자 생략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;	// </a:t>
            </a:r>
            <a:r>
              <a:rPr lang="ko-KR" altLang="en-US" sz="1400" dirty="0"/>
              <a:t>참조 변수로서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반환된 </a:t>
            </a:r>
            <a:r>
              <a:rPr lang="ko-KR" altLang="en-US" sz="1400" dirty="0" err="1"/>
              <a:t>참조값을</a:t>
            </a:r>
            <a:r>
              <a:rPr lang="ko-KR" altLang="en-US" sz="1400" dirty="0"/>
              <a:t>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 ("</a:t>
            </a:r>
            <a:r>
              <a:rPr lang="ko-KR" altLang="en-US" sz="1400" dirty="0"/>
              <a:t>문자열의 길이 </a:t>
            </a:r>
            <a:r>
              <a:rPr lang="en-US" altLang="ko-KR" sz="1400" dirty="0"/>
              <a:t>="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proverb.length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proverb.concat</a:t>
            </a:r>
            <a:r>
              <a:rPr lang="en-US" altLang="ko-KR" sz="1400" dirty="0"/>
              <a:t> (" never Bites!");	// </a:t>
            </a:r>
            <a:r>
              <a:rPr lang="ko-KR" altLang="en-US" sz="1400" dirty="0"/>
              <a:t>문자열 결합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proverb.replace</a:t>
            </a:r>
            <a:r>
              <a:rPr lang="en-US" altLang="ko-KR" sz="1400" dirty="0"/>
              <a:t> ('B', 'b');		// </a:t>
            </a:r>
            <a:r>
              <a:rPr lang="ko-KR" altLang="en-US" sz="1400" dirty="0"/>
              <a:t>문자 교환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proverb.substring</a:t>
            </a:r>
            <a:r>
              <a:rPr lang="en-US" altLang="ko-KR" sz="1400" dirty="0"/>
              <a:t> (2, 5);		// </a:t>
            </a:r>
            <a:r>
              <a:rPr lang="ko-KR" altLang="en-US" sz="1400" dirty="0"/>
              <a:t>부분 문자열 추출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proverb.toUpperCase</a:t>
            </a:r>
            <a:r>
              <a:rPr lang="en-US" altLang="ko-KR" sz="1400" dirty="0"/>
              <a:t>();		// </a:t>
            </a:r>
            <a:r>
              <a:rPr lang="ko-KR" altLang="en-US" sz="1400" dirty="0"/>
              <a:t>대문자로 변환 </a:t>
            </a:r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00838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3711921"/>
            <a:ext cx="7739062" cy="234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문자열의 길이 </a:t>
            </a:r>
            <a:r>
              <a:rPr lang="en-US" altLang="ko-KR" sz="1400" dirty="0"/>
              <a:t>=13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A barking dog never Bites!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  <a:p>
            <a:pPr marL="0" indent="0" latinLnBrk="1">
              <a:buNone/>
            </a:pPr>
            <a:r>
              <a:rPr lang="en-US" altLang="ko-KR" sz="1400" dirty="0"/>
              <a:t>bar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1" y="36318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587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결합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28806" y="2516863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String subject = "Money";</a:t>
            </a:r>
          </a:p>
          <a:p>
            <a:pPr marL="0" indent="0">
              <a:buNone/>
            </a:pPr>
            <a:r>
              <a:rPr lang="en-US" altLang="ko-KR" sz="1400" dirty="0"/>
              <a:t>String other = " has no value if it is not used";</a:t>
            </a:r>
          </a:p>
          <a:p>
            <a:pPr marL="0" indent="0">
              <a:buNone/>
            </a:pPr>
            <a:r>
              <a:rPr lang="en-US" altLang="ko-KR" sz="1400" dirty="0"/>
              <a:t>String sentence = subject + other; 	// "Money has no value if it is not used"</a:t>
            </a:r>
          </a:p>
        </p:txBody>
      </p:sp>
    </p:spTree>
    <p:extLst>
      <p:ext uri="{BB962C8B-B14F-4D97-AF65-F5344CB8AC3E}">
        <p14:creationId xmlns:p14="http://schemas.microsoft.com/office/powerpoint/2010/main" xmlns="" val="2791493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문자열과 기초 </a:t>
            </a:r>
            <a:r>
              <a:rPr lang="ko-KR" altLang="en-US" dirty="0" err="1"/>
              <a:t>자료형</a:t>
            </a:r>
            <a:r>
              <a:rPr lang="ko-KR" altLang="en-US" dirty="0"/>
              <a:t> 변수를 결합하게 되면 자동적으로 기초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수치값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x = 20;</a:t>
            </a:r>
          </a:p>
          <a:p>
            <a:pPr marL="0" indent="0">
              <a:buNone/>
            </a:pP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" + x);	// ”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20” </a:t>
            </a:r>
            <a:r>
              <a:rPr lang="ko-KR" altLang="en-US" sz="1400" dirty="0"/>
              <a:t>이 출력된다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String </a:t>
            </a:r>
            <a:r>
              <a:rPr lang="en-US" altLang="ko-KR" sz="1400" dirty="0"/>
              <a:t>answer = "The answer is " + 100;	// “The answer is 100"</a:t>
            </a:r>
          </a:p>
        </p:txBody>
      </p:sp>
    </p:spTree>
    <p:extLst>
      <p:ext uri="{BB962C8B-B14F-4D97-AF65-F5344CB8AC3E}">
        <p14:creationId xmlns:p14="http://schemas.microsoft.com/office/powerpoint/2010/main" xmlns="" val="2159483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 문자열 “</a:t>
            </a:r>
            <a:r>
              <a:rPr lang="en-US" altLang="ko-KR" dirty="0"/>
              <a:t>123”</a:t>
            </a:r>
            <a:r>
              <a:rPr lang="ko-KR" altLang="en-US" dirty="0"/>
              <a:t>을 숫자 </a:t>
            </a:r>
            <a:r>
              <a:rPr lang="en-US" altLang="ko-KR" dirty="0"/>
              <a:t>123</a:t>
            </a:r>
            <a:r>
              <a:rPr lang="ko-KR" altLang="en-US" dirty="0"/>
              <a:t>으로 변환하려면 어떻게 하여야 하는가</a:t>
            </a:r>
            <a:r>
              <a:rPr lang="en-US" altLang="ko-KR" dirty="0"/>
              <a:t>? </a:t>
            </a:r>
            <a:r>
              <a:rPr lang="ko-KR" altLang="en-US" dirty="0"/>
              <a:t>자바에는 이것을 전문으로 해주는 클래스가 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랩퍼</a:t>
            </a:r>
            <a:r>
              <a:rPr lang="ko-KR" altLang="en-US" dirty="0"/>
              <a:t> 클래스인 </a:t>
            </a:r>
            <a:r>
              <a:rPr lang="en-US" altLang="ko-KR" dirty="0"/>
              <a:t>Integer 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수치값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95" y="2866130"/>
            <a:ext cx="7850392" cy="363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1614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기초 </a:t>
            </a:r>
            <a:r>
              <a:rPr lang="ko-KR" altLang="en-US" dirty="0" err="1"/>
              <a:t>자료형으로</a:t>
            </a:r>
            <a:r>
              <a:rPr lang="ko-KR" altLang="en-US" dirty="0"/>
              <a:t> 변환하려면 각 </a:t>
            </a:r>
            <a:r>
              <a:rPr lang="ko-KR" altLang="en-US" dirty="0" err="1"/>
              <a:t>랩퍼</a:t>
            </a:r>
            <a:r>
              <a:rPr lang="ko-KR" altLang="en-US" dirty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parseXXX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("123");		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에 정수 </a:t>
            </a:r>
            <a:r>
              <a:rPr lang="en-US" altLang="ko-KR" sz="1400" dirty="0"/>
              <a:t>123</a:t>
            </a:r>
            <a:r>
              <a:rPr lang="ko-KR" altLang="en-US" sz="1400" dirty="0"/>
              <a:t>이 저장된다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b="1" dirty="0"/>
              <a:t>double</a:t>
            </a:r>
            <a:r>
              <a:rPr lang="en-US" altLang="ko-KR" sz="1400" dirty="0"/>
              <a:t> d = 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("3.141592</a:t>
            </a:r>
            <a:r>
              <a:rPr lang="en-US" altLang="ko-KR" sz="1400" dirty="0" smtClean="0"/>
              <a:t>");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d</a:t>
            </a:r>
            <a:r>
              <a:rPr lang="ko-KR" altLang="en-US" sz="1400" dirty="0"/>
              <a:t>에 실수 </a:t>
            </a:r>
            <a:r>
              <a:rPr lang="en-US" altLang="ko-KR" sz="1400" dirty="0"/>
              <a:t>3.141592</a:t>
            </a:r>
            <a:r>
              <a:rPr lang="ko-KR" altLang="en-US" sz="1400" dirty="0"/>
              <a:t>가 저장된다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10031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9064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필드와 메소드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40294"/>
            <a:ext cx="7806217" cy="31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5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메시지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소프트웨어 객체는 메시지</a:t>
            </a:r>
            <a:r>
              <a:rPr lang="en-US" altLang="ko-KR" smtClean="0"/>
              <a:t>(message)</a:t>
            </a:r>
            <a:r>
              <a:rPr lang="ko-KR" altLang="en-US" smtClean="0"/>
              <a:t>를 통해 다른 소프트웨어 객체와 통신하고 서로 상호 작용한다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69"/>
          <a:stretch>
            <a:fillRect/>
          </a:stretch>
        </p:blipFill>
        <p:spPr bwMode="auto">
          <a:xfrm>
            <a:off x="1792288" y="1905000"/>
            <a:ext cx="5199062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94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절차 지향과 객체 지향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절차 지향 프로그래밍</a:t>
            </a:r>
            <a:r>
              <a:rPr lang="en-US" altLang="ko-KR" b="1" smtClean="0"/>
              <a:t>(procedural programming): </a:t>
            </a:r>
            <a:r>
              <a:rPr lang="ko-KR" altLang="en-US" smtClean="0"/>
              <a:t>문제를 해결하는 절차를 중요하게 생각하는 방법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b="1" smtClean="0"/>
              <a:t>객체 지향 프로그래밍(Object-Oriented Programming): </a:t>
            </a:r>
            <a:r>
              <a:rPr lang="en-US" altLang="ko-KR" smtClean="0"/>
              <a:t>데이터와 절차를 하나의 덩어리(객체)로 묶어서 생각하는 방법이다.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799" y="2564481"/>
            <a:ext cx="533717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158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1270</Words>
  <Application>Microsoft Office PowerPoint</Application>
  <PresentationFormat>화면 슬라이드 쇼(4:3)</PresentationFormat>
  <Paragraphs>355</Paragraphs>
  <Slides>68</Slides>
  <Notes>28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1" baseType="lpstr">
      <vt:lpstr>1_Crayons</vt:lpstr>
      <vt:lpstr>New_Natural01</vt:lpstr>
      <vt:lpstr>Visio</vt:lpstr>
      <vt:lpstr>슬라이드 1</vt:lpstr>
      <vt:lpstr>실제 세계는 객체로 이루어진다.</vt:lpstr>
      <vt:lpstr>객체와 메시지</vt:lpstr>
      <vt:lpstr>객체 지향이란?</vt:lpstr>
      <vt:lpstr>객체</vt:lpstr>
      <vt:lpstr>객체란?</vt:lpstr>
      <vt:lpstr>필드와 메소드</vt:lpstr>
      <vt:lpstr>메시지</vt:lpstr>
      <vt:lpstr>절차 지향과 객체 지향</vt:lpstr>
      <vt:lpstr>객체 지향 방법</vt:lpstr>
      <vt:lpstr>절차 지향과 객체 지향</vt:lpstr>
      <vt:lpstr>객체 지향의 3대 특징</vt:lpstr>
      <vt:lpstr>캡슐화</vt:lpstr>
      <vt:lpstr>슬라이드 14</vt:lpstr>
      <vt:lpstr>캡슐화와 정보 은닉</vt:lpstr>
      <vt:lpstr>캡슐화와 정보 은닉</vt:lpstr>
      <vt:lpstr>업그레이드가 쉽다.</vt:lpstr>
      <vt:lpstr>상속</vt:lpstr>
      <vt:lpstr>다형성 </vt:lpstr>
      <vt:lpstr>추상화</vt:lpstr>
      <vt:lpstr>객체 지향의 장점</vt:lpstr>
      <vt:lpstr>쉬운 디버깅</vt:lpstr>
      <vt:lpstr>클래스</vt:lpstr>
      <vt:lpstr>클래스의 구조</vt:lpstr>
      <vt:lpstr>클래스의 예: 박스</vt:lpstr>
      <vt:lpstr>예제: 객체 생성하기</vt:lpstr>
      <vt:lpstr>슬라이드 27</vt:lpstr>
      <vt:lpstr>변수의 종류</vt:lpstr>
      <vt:lpstr>객체의 필드와 메소드 사용</vt:lpstr>
      <vt:lpstr>여러 개의 객체 생성하기</vt:lpstr>
      <vt:lpstr>슬라이드 31</vt:lpstr>
      <vt:lpstr>실행 결과</vt:lpstr>
      <vt:lpstr>메소드</vt:lpstr>
      <vt:lpstr>메소드의 구조</vt:lpstr>
      <vt:lpstr>예제</vt:lpstr>
      <vt:lpstr>예제</vt:lpstr>
      <vt:lpstr>예제 설명</vt:lpstr>
      <vt:lpstr>메소드의 종료</vt:lpstr>
      <vt:lpstr>메소드의 반환값</vt:lpstr>
      <vt:lpstr>예제</vt:lpstr>
      <vt:lpstr>예제</vt:lpstr>
      <vt:lpstr>예제 설명</vt:lpstr>
      <vt:lpstr>인수와 매개 변수</vt:lpstr>
      <vt:lpstr>예제</vt:lpstr>
      <vt:lpstr>예제 설명</vt:lpstr>
      <vt:lpstr>예제</vt:lpstr>
      <vt:lpstr>예제</vt:lpstr>
      <vt:lpstr>예제 설명</vt:lpstr>
      <vt:lpstr>예제</vt:lpstr>
      <vt:lpstr>메소드 오버로딩</vt:lpstr>
      <vt:lpstr>예제</vt:lpstr>
      <vt:lpstr>예제</vt:lpstr>
      <vt:lpstr>예제 설명</vt:lpstr>
      <vt:lpstr>UML</vt:lpstr>
      <vt:lpstr>가시성 표시자</vt:lpstr>
      <vt:lpstr>클래스 간의 관계</vt:lpstr>
      <vt:lpstr>UML의 예</vt:lpstr>
      <vt:lpstr>Television 클래스의 UML</vt:lpstr>
      <vt:lpstr>String 클래스 </vt:lpstr>
      <vt:lpstr>String 클래스의 객체 생성</vt:lpstr>
      <vt:lpstr>String 클래스의 메소드</vt:lpstr>
      <vt:lpstr>String 클래스 사용하기 </vt:lpstr>
      <vt:lpstr>예제</vt:lpstr>
      <vt:lpstr>문자열의 결합</vt:lpstr>
      <vt:lpstr>수치값-&gt; 문자열</vt:lpstr>
      <vt:lpstr>문자열-&gt;수치값</vt:lpstr>
      <vt:lpstr>예제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안원영</cp:lastModifiedBy>
  <cp:revision>625</cp:revision>
  <dcterms:created xsi:type="dcterms:W3CDTF">2007-06-29T06:43:39Z</dcterms:created>
  <dcterms:modified xsi:type="dcterms:W3CDTF">2020-11-17T07:49:33Z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