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561B-75F0-493A-B889-1D0675849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5C044-4B44-4924-B197-3783AA57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445CA-92C9-4425-8490-53661B48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2E405-6C62-4CCC-BDDC-E4836EA3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521BB-7304-4359-9CCC-917C1827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64EE3-1A1C-48E9-9389-FB2EC0EC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DEC5-7252-4B12-91C8-6F1F116F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7504F-D5CC-4294-9FBC-D6A205B1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95AAA-E4EC-485A-8820-CC1EF9AE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C36E-61B6-4540-963F-441C6C71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ECBAA-F1CF-44C8-B734-0033E33B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E383CE-E82B-468E-9235-1F1EA43D5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92ACB-03D2-4BFF-B97E-15C36109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5CF0B-5341-44D4-B93A-A34ADD21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80050-BFCA-404A-8DDA-76985D51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C9D55-8FC8-4999-8D6A-1C30495C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A7F91-1457-4DCD-B56D-1E519406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08BA5-2D41-4A4D-946A-916B2C61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7037F-252F-4845-A28F-9F2F7C8D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91391-440F-4C22-AE80-D6C61044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6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AA7D0-C812-4F4A-8343-A8AF6D56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EB884-3DBD-477E-9ADB-6F62EC18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104FF-FDA6-45D9-88AE-4EB9E15D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B9830-C863-48C0-AF90-25CA3037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515A0-3040-43A2-877A-853CFF72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17DE-F95C-40DD-B4F5-AC7B8D92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A55D4-1CBA-4BA4-B33E-44EEF5E4F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2A60E-08D2-45D0-B3F5-553CB754B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22CEE-ABEE-4AD1-A6FE-21A8716E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2E8FA-E6ED-4FFE-B70E-81F23EE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A325A-E57E-4CBE-AA9E-D74C0790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FFDD2-4A69-4764-85DC-233DE7F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A6ADA-AFE7-4BB6-B2D4-FCDEAC24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8F89A-F95B-48A6-BE7C-C33248CD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9C600D-C488-4831-9D06-F3EB5C957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8F5C9F-D9F1-4CE6-8519-828A40EBC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16321B-30B4-450F-97A7-59F72B13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21153-BE86-4354-B843-679E45C9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568F84-C6BB-485E-8A5C-54D2A989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B2380-8D8E-44AB-A62D-907CEBE7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DA778-6553-4018-B2C7-483FEAD1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8CAE93-12F0-415A-B295-585CE568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91218B-C002-4469-8C1B-10D1607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93CC5-05C2-49E7-B012-1DFA3899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AA2A12-57E3-4CC4-B22C-BCCBAD0A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55253-EC3E-4D17-91A5-954EA64C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69A17-C5F6-4A0E-83F4-4D337F5B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7E9DE-0CD4-4510-B361-7476AC7E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EA65B-D030-41C8-872A-2AF4996F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D58FE-DF2C-4525-BAA7-5308CD1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5E5A6-1F00-4E75-9439-A8914E5D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1AE71-B8E6-49B2-B7F7-18E18F4E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6796D-13FF-4235-AFB9-C4AF6C79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B8DB1B-7A4F-4E72-B7F9-4BD0D7DA5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58661-9AF0-4E2E-863D-58E70508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B175-F071-4E1B-A71B-4D0FE1DA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7FBCF-9DE9-4EBC-AE7E-6AE02183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6345C-C46D-4029-83FD-013396D6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9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AA49C-64CE-47DB-A957-81356C4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A21D-2A10-48A0-A5B7-98D0ADA0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0EB04-AA86-4796-8CBC-E35F0D8B0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4B64-78CA-447D-91E8-3E8E43B7303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53AFA-0453-4AF0-82DE-ED527CF9E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C2545-C20D-4D12-8FD0-F4B7341D8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4B44-BDB7-4252-8014-F5D5E78E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pia.co.kr/journal/articleDetail?nodeId=NODE07442113" TargetMode="External"/><Relationship Id="rId2" Type="http://schemas.openxmlformats.org/officeDocument/2006/relationships/hyperlink" Target="http://www.dbpia.co.kr/journal/articleDetail?nodeId=NODE073978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3FA20-B9E8-4828-8073-4A444D20B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블록체인</a:t>
            </a:r>
            <a:br>
              <a:rPr lang="en-US" altLang="ko-KR" dirty="0"/>
            </a:br>
            <a:r>
              <a:rPr lang="ko-KR" altLang="en-US" sz="3000" dirty="0"/>
              <a:t>블록체인의 보안과 공격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E526E3-2F56-4CDD-A45C-C0B5BCDAB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0324"/>
            <a:ext cx="9144000" cy="1655762"/>
          </a:xfrm>
        </p:spPr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53427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204B-D3A5-433C-AB33-B2CBFAB6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6" y="193334"/>
            <a:ext cx="1152785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500" b="1" dirty="0"/>
              <a:t>블록체인 공격과 방어방법</a:t>
            </a:r>
            <a:r>
              <a:rPr lang="en-US" altLang="ko-KR" sz="3500" b="1" dirty="0"/>
              <a:t>3</a:t>
            </a:r>
            <a:br>
              <a:rPr lang="en-US" altLang="ko-KR" sz="3500" b="1" dirty="0"/>
            </a:br>
            <a:r>
              <a:rPr lang="en-US" altLang="ko-KR" sz="3500" b="1" dirty="0"/>
              <a:t>&lt; </a:t>
            </a:r>
            <a:r>
              <a:rPr lang="ko-KR" altLang="en-US" sz="3500" b="1" dirty="0"/>
              <a:t>내부 참여자의 담합 공격</a:t>
            </a:r>
            <a:r>
              <a:rPr lang="en-US" altLang="ko-KR" sz="3500" b="1" dirty="0"/>
              <a:t> &gt;</a:t>
            </a:r>
            <a:endParaRPr lang="ko-KR" altLang="en-US" sz="35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82C06-C6D9-4D29-9DCA-DEBCE09C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56" y="2287588"/>
            <a:ext cx="5157787" cy="823912"/>
          </a:xfrm>
        </p:spPr>
        <p:txBody>
          <a:bodyPr/>
          <a:lstStyle/>
          <a:p>
            <a:pPr algn="ctr"/>
            <a:r>
              <a:rPr lang="ko-KR" altLang="en-US" dirty="0"/>
              <a:t>정의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4B993-368A-4411-B51C-252B2024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656" y="3429000"/>
            <a:ext cx="5157787" cy="3040064"/>
          </a:xfrm>
        </p:spPr>
        <p:txBody>
          <a:bodyPr>
            <a:normAutofit/>
          </a:bodyPr>
          <a:lstStyle/>
          <a:p>
            <a:r>
              <a:rPr lang="ko-KR" altLang="en-US" sz="1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프라이빗</a:t>
            </a:r>
            <a:r>
              <a:rPr lang="ko-KR" altLang="en-US" sz="1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블록체인의 경우 공격자가 내부 참여자에게 침투해 장악할 위험성을 가지고 있다</a:t>
            </a:r>
            <a:r>
              <a:rPr lang="en-US" altLang="ko-KR" sz="1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7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7DD9B-9FCC-423A-9F62-1FD5435DD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3068" y="2287588"/>
            <a:ext cx="5183188" cy="823912"/>
          </a:xfrm>
        </p:spPr>
        <p:txBody>
          <a:bodyPr/>
          <a:lstStyle/>
          <a:p>
            <a:pPr algn="ctr"/>
            <a:r>
              <a:rPr lang="ko-KR" altLang="en-US" dirty="0"/>
              <a:t>방어 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8509C-AB40-41C2-831D-8E1DBFF3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3068" y="3429000"/>
            <a:ext cx="6195446" cy="3040063"/>
          </a:xfrm>
        </p:spPr>
        <p:txBody>
          <a:bodyPr>
            <a:no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블록체인 내부 참여자의 담합을 방지하고 대외투명성을 확보하기 위해 앵커링에 기반한 검증방식을 사용한다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앵커링은 </a:t>
            </a:r>
            <a:r>
              <a:rPr lang="ko-KR" altLang="ko-KR" sz="1700" kern="0" dirty="0" err="1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프라이빗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블록체인과 퍼블릭 블록체인을 연계하는 기술이다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이를 기반으로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보안 대상인 </a:t>
            </a:r>
            <a:r>
              <a:rPr lang="ko-KR" altLang="ko-KR" sz="1700" kern="0" dirty="0" err="1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프라이빗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블록체인의 대표 </a:t>
            </a:r>
            <a:r>
              <a:rPr lang="ko-KR" altLang="ko-KR" sz="1700" kern="0" dirty="0" err="1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해쉬값을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주기적으로 </a:t>
            </a:r>
            <a:r>
              <a:rPr lang="ko-KR" altLang="ko-KR" sz="1700" kern="0" dirty="0" err="1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비트코인등의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퍼블릭 블록체인에 기록하고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,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내부 담합이 의심되면 이 기록과 </a:t>
            </a:r>
            <a:r>
              <a:rPr lang="ko-KR" altLang="ko-KR" sz="1700" kern="0" dirty="0" err="1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프라이빗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블록체인 정보를 비교해서 검증을 수행한다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제안 방식을 통해 내부 담합으로 </a:t>
            </a:r>
            <a:r>
              <a:rPr lang="ko-KR" altLang="ko-KR" sz="1700" kern="0" dirty="0" err="1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프라이빗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블록체인 내용을 변경하려는 시도를 방지할 수 있다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</a:t>
            </a:r>
            <a:endParaRPr lang="ko-KR" altLang="ko-KR" sz="1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ADACC3-F532-472D-A2BE-A5204DB0F9D6}"/>
              </a:ext>
            </a:extLst>
          </p:cNvPr>
          <p:cNvCxnSpPr/>
          <p:nvPr/>
        </p:nvCxnSpPr>
        <p:spPr>
          <a:xfrm>
            <a:off x="5426868" y="2180772"/>
            <a:ext cx="0" cy="444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204B-D3A5-433C-AB33-B2CBFAB6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5" y="193334"/>
            <a:ext cx="11527851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500" b="1" dirty="0"/>
              <a:t>블록체인 공격과 방어방법</a:t>
            </a:r>
            <a:r>
              <a:rPr lang="en-US" altLang="ko-KR" sz="3500" b="1" dirty="0"/>
              <a:t>4</a:t>
            </a:r>
            <a:br>
              <a:rPr lang="en-US" altLang="ko-KR" sz="3500" b="1" dirty="0"/>
            </a:br>
            <a:r>
              <a:rPr lang="en-US" altLang="ko-KR" sz="3500" b="1" dirty="0"/>
              <a:t>&lt; </a:t>
            </a:r>
            <a:r>
              <a:rPr lang="ko-KR" altLang="en-US" sz="3500" b="1" dirty="0"/>
              <a:t>사용자 프라이버시 침해 공격</a:t>
            </a:r>
            <a:r>
              <a:rPr lang="en-US" altLang="ko-KR" sz="3500" b="1" dirty="0"/>
              <a:t>&gt;</a:t>
            </a:r>
            <a:endParaRPr lang="ko-KR" altLang="en-US" sz="35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82C06-C6D9-4D29-9DCA-DEBCE09C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56" y="2287588"/>
            <a:ext cx="5157787" cy="823912"/>
          </a:xfrm>
        </p:spPr>
        <p:txBody>
          <a:bodyPr/>
          <a:lstStyle/>
          <a:p>
            <a:pPr algn="ctr"/>
            <a:r>
              <a:rPr lang="ko-KR" altLang="en-US" dirty="0"/>
              <a:t>정의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4B993-368A-4411-B51C-252B2024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656" y="3429000"/>
            <a:ext cx="5157787" cy="3040064"/>
          </a:xfrm>
        </p:spPr>
        <p:txBody>
          <a:bodyPr>
            <a:norm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퍼블릭 블록체인은 공격자가 모든 거래내역과 정보를 쉽게 볼 수 있기 때문에 참여자의 프라이버시를 침해할 가능성이 높다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.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또한 스마트 계약 코드가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</a:t>
            </a:r>
            <a:r>
              <a:rPr lang="ko-KR" altLang="ko-KR" sz="1700" kern="0" dirty="0" err="1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실행중에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사용자 개인정보에 접근해서 개인정보 침해가 발생할 가능성도 있다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</a:t>
            </a:r>
            <a:endParaRPr lang="ko-KR" altLang="ko-KR" sz="1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7DD9B-9FCC-423A-9F62-1FD5435DD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3068" y="2287588"/>
            <a:ext cx="5183188" cy="823912"/>
          </a:xfrm>
        </p:spPr>
        <p:txBody>
          <a:bodyPr/>
          <a:lstStyle/>
          <a:p>
            <a:pPr algn="ctr"/>
            <a:r>
              <a:rPr lang="ko-KR" altLang="en-US" dirty="0"/>
              <a:t>방어 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8509C-AB40-41C2-831D-8E1DBFF3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3068" y="3429000"/>
            <a:ext cx="6195446" cy="3040063"/>
          </a:xfrm>
        </p:spPr>
        <p:txBody>
          <a:bodyPr>
            <a:no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kern="0" dirty="0">
                <a:effectLst/>
                <a:latin typeface="맑은 고딕" panose="020B0503020000020004" pitchFamily="50" charset="-127"/>
                <a:ea typeface="TimesNewRomanPSMT"/>
                <a:cs typeface="TimesNewRomanPSMT"/>
              </a:rPr>
              <a:t>완전동형암호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TimesNewRomanPSMT"/>
                <a:cs typeface="TimesNewRomanPSMT"/>
              </a:rPr>
              <a:t>(</a:t>
            </a:r>
            <a:r>
              <a:rPr lang="en-US" altLang="ko-KR" sz="1700" kern="0" dirty="0" err="1">
                <a:effectLst/>
                <a:latin typeface="맑은 고딕" panose="020B0503020000020004" pitchFamily="50" charset="-127"/>
                <a:ea typeface="TimesNewRomanPSMT"/>
                <a:cs typeface="TimesNewRomanPSMT"/>
              </a:rPr>
              <a:t>FullyHomomorphic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TimesNewRomanPSMT"/>
                <a:cs typeface="TimesNewRomanPSMT"/>
              </a:rPr>
              <a:t> Encryption)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을 적용한다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완전동형암호는 암호화된 정보의 복호화 없이 정보의 처리 및 연산이 가능해진다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블록체인 내의 사용자 정보와 거래 내역에 대해 이를 적용해서 개인정보의 유출을 방지하고 거래내역을 숨겨 익명성을 강화할 수 있다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</a:t>
            </a:r>
            <a:endParaRPr lang="ko-KR" altLang="ko-KR" sz="1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ADACC3-F532-472D-A2BE-A5204DB0F9D6}"/>
              </a:ext>
            </a:extLst>
          </p:cNvPr>
          <p:cNvCxnSpPr/>
          <p:nvPr/>
        </p:nvCxnSpPr>
        <p:spPr>
          <a:xfrm>
            <a:off x="5426868" y="2180772"/>
            <a:ext cx="0" cy="444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7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204B-D3A5-433C-AB33-B2CBFAB6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5" y="193334"/>
            <a:ext cx="11527851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500" b="1" dirty="0"/>
              <a:t>블록체인 공격과 방어방법</a:t>
            </a:r>
            <a:r>
              <a:rPr lang="en-US" altLang="ko-KR" sz="3500" b="1" dirty="0"/>
              <a:t>5</a:t>
            </a:r>
            <a:br>
              <a:rPr lang="en-US" altLang="ko-KR" sz="3500" b="1" dirty="0"/>
            </a:br>
            <a:r>
              <a:rPr lang="en-US" altLang="ko-KR" sz="3500" b="1" dirty="0"/>
              <a:t>&lt; </a:t>
            </a:r>
            <a:r>
              <a:rPr lang="ko-KR" altLang="en-US" sz="3500" b="1" dirty="0"/>
              <a:t>권한 오남용 공격</a:t>
            </a:r>
            <a:r>
              <a:rPr lang="en-US" altLang="ko-KR" sz="3500" b="1" dirty="0"/>
              <a:t>&gt;</a:t>
            </a:r>
            <a:endParaRPr lang="ko-KR" altLang="en-US" sz="35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82C06-C6D9-4D29-9DCA-DEBCE09C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56" y="2287588"/>
            <a:ext cx="5157787" cy="823912"/>
          </a:xfrm>
        </p:spPr>
        <p:txBody>
          <a:bodyPr/>
          <a:lstStyle/>
          <a:p>
            <a:pPr algn="ctr"/>
            <a:r>
              <a:rPr lang="ko-KR" altLang="en-US" dirty="0"/>
              <a:t>정의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4B993-368A-4411-B51C-252B2024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656" y="3429000"/>
            <a:ext cx="5157787" cy="3040064"/>
          </a:xfrm>
        </p:spPr>
        <p:txBody>
          <a:bodyPr>
            <a:norm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탈중앙화 된 블록체인 시스템에서는 참여자들에 대한 접근제어와 권한 통제에 어려움이 있다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특히 </a:t>
            </a:r>
            <a:r>
              <a:rPr lang="ko-KR" altLang="ko-KR" sz="1700" kern="0" dirty="0" err="1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프라이빗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 블록체인에서는 특정 참여 노드나 내부직원의 권한 오남용으로 정보의 조작과 보안 사고가 발생할 가능성이 높다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</a:t>
            </a:r>
            <a:r>
              <a:rPr lang="en-US" altLang="ko-KR" sz="1700" kern="0" dirty="0">
                <a:effectLst/>
                <a:latin typeface="휴먼명조"/>
                <a:ea typeface="맑은 고딕" panose="020B0503020000020004" pitchFamily="50" charset="-127"/>
                <a:cs typeface="휴먼명조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참여자들의 권한을 제어하고 오남용을 방지하기위해서는 블록체인 내에서의 접근제어가 필요하다</a:t>
            </a:r>
            <a:endParaRPr lang="ko-KR" altLang="ko-KR" sz="1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7DD9B-9FCC-423A-9F62-1FD5435DD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3068" y="2287588"/>
            <a:ext cx="5183188" cy="823912"/>
          </a:xfrm>
        </p:spPr>
        <p:txBody>
          <a:bodyPr/>
          <a:lstStyle/>
          <a:p>
            <a:pPr algn="ctr"/>
            <a:r>
              <a:rPr lang="ko-KR" altLang="en-US" dirty="0"/>
              <a:t>방어 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8509C-AB40-41C2-831D-8E1DBFF3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3068" y="3429000"/>
            <a:ext cx="6195446" cy="3040063"/>
          </a:xfrm>
        </p:spPr>
        <p:txBody>
          <a:bodyPr>
            <a:no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스마트계약 기반의 접근제어를 사용한다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참여자 권한에 대해 설정된 정책 자체가 스마트 계약의 형태로 배포되며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,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요청에 대한 접근제어도 스마트 계약 시행을 기반으로 동작한다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이 방식은 분산 환경에서 누구나 정책을 검증할 수 있고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,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휴먼명조"/>
                <a:cs typeface="휴먼명조"/>
              </a:rPr>
              <a:t>자동화되고 안전한 방식으로 접근 제어를 수행할 수 있다</a:t>
            </a:r>
            <a:r>
              <a:rPr lang="en-US" altLang="ko-KR" sz="1700" kern="0" dirty="0">
                <a:effectLst/>
                <a:latin typeface="TimesNewRomanPSMT"/>
                <a:ea typeface="맑은 고딕" panose="020B0503020000020004" pitchFamily="50" charset="-127"/>
                <a:cs typeface="TimesNewRomanPSMT"/>
              </a:rPr>
              <a:t>.</a:t>
            </a:r>
            <a:endParaRPr lang="ko-KR" altLang="ko-KR" sz="1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ADACC3-F532-472D-A2BE-A5204DB0F9D6}"/>
              </a:ext>
            </a:extLst>
          </p:cNvPr>
          <p:cNvCxnSpPr/>
          <p:nvPr/>
        </p:nvCxnSpPr>
        <p:spPr>
          <a:xfrm>
            <a:off x="5426868" y="2180772"/>
            <a:ext cx="0" cy="444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1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63A1-264D-46E5-8A5E-A202EF14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취약점인 프라이버시 강화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DA8B5-CFFB-4998-BE76-13358C4D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프라이버시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취약점들이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나오게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되면서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비트코인의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기본적인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설계원리를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깨지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않고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프라이버시를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강화하고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익명성을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향상시키는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기법들이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제안되었다</a:t>
            </a:r>
            <a:r>
              <a:rPr lang="en-US" altLang="ko-KR" sz="2400" kern="0" dirty="0">
                <a:effectLst/>
                <a:latin typeface="*ﾇﾑｾ鄂ﾅｸ暿ｶ-Identity-H"/>
                <a:ea typeface="맑은 고딕" panose="020B0503020000020004" pitchFamily="50" charset="-127"/>
                <a:cs typeface="*ﾇﾑｾ鄂ﾅｸ暿ｶ-Identity-H"/>
              </a:rPr>
              <a:t>[2].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현재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프라이버시를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강화하는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제안기법들을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분류하면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세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가지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유형으로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분류할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수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2400" kern="0" dirty="0">
                <a:effectLst/>
                <a:latin typeface="*ﾇﾑｾ鄂ﾅｸ暿ｶ-Identity-H"/>
                <a:ea typeface="맑은 고딕" panose="020B0503020000020004" pitchFamily="50" charset="-127"/>
                <a:cs typeface="*ﾇﾑｾ鄂ﾅｸ暿ｶ-Identity-H"/>
              </a:rPr>
              <a:t>.</a:t>
            </a: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0" dirty="0">
                <a:effectLst/>
                <a:latin typeface="*ﾇﾑｾ鄂ﾅｸ暿ｶ-Identity-H"/>
                <a:ea typeface="맑은 고딕" panose="020B0503020000020004" pitchFamily="50" charset="-127"/>
                <a:cs typeface="*ﾇﾑｾ鄂ﾅｸ暿ｶ-Identity-H"/>
              </a:rPr>
              <a:t>P2P </a:t>
            </a:r>
            <a:r>
              <a:rPr lang="ko-KR" altLang="ko-KR" sz="2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믹싱</a:t>
            </a:r>
            <a:r>
              <a:rPr lang="en-US" altLang="ko-KR" sz="2400" kern="0" dirty="0">
                <a:effectLst/>
                <a:latin typeface="*ﾇﾑｾ鄂ﾅｸ暿ｶ-Identity-H"/>
                <a:ea typeface="맑은 고딕" panose="020B0503020000020004" pitchFamily="50" charset="-127"/>
                <a:cs typeface="*ﾇﾑｾ鄂ﾅｸ暿ｶ-Identity-H"/>
              </a:rPr>
              <a:t>(mixing)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프로토콜</a:t>
            </a:r>
            <a:r>
              <a:rPr lang="en-US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2400" kern="0" dirty="0">
                <a:effectLst/>
                <a:latin typeface="*ﾇﾑｾ鄂ﾅｸ暿ｶ-Identity-H"/>
                <a:ea typeface="맑은 고딕" panose="020B0503020000020004" pitchFamily="50" charset="-127"/>
                <a:cs typeface="*ﾇﾑｾ鄂ﾅｸ暿ｶ-Identity-H"/>
              </a:rPr>
              <a:t>(Distributed) </a:t>
            </a:r>
            <a:r>
              <a:rPr lang="ko-KR" altLang="ko-KR" sz="2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믹싱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네트워크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비트코인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확장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또는</a:t>
            </a:r>
            <a:r>
              <a:rPr lang="en-US" altLang="ko-KR" sz="2400" kern="0" dirty="0">
                <a:effectLst/>
                <a:latin typeface="*ﾇﾑｾ鄂ﾅｸ暿ｶ-Identity-H"/>
                <a:ea typeface="맑은 고딕" panose="020B0503020000020004" pitchFamily="50" charset="-127"/>
                <a:cs typeface="*ﾇﾑｾ鄂ﾅｸ暿ｶ-Identity-H"/>
              </a:rPr>
              <a:t> Altcoin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496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3FBB-FCB3-4AFC-ABC3-C60F0035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블록체인의 취약점인 프라이버시 강화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&lt; </a:t>
            </a:r>
            <a:r>
              <a:rPr lang="en-US" altLang="ko-KR" sz="3000" dirty="0"/>
              <a:t>P2P </a:t>
            </a:r>
            <a:r>
              <a:rPr lang="ko-KR" altLang="en-US" sz="3000" dirty="0" err="1"/>
              <a:t>믹싱</a:t>
            </a:r>
            <a:r>
              <a:rPr lang="en-US" altLang="ko-KR" sz="3000" dirty="0"/>
              <a:t>(mixing) </a:t>
            </a:r>
            <a:r>
              <a:rPr lang="ko-KR" altLang="en-US" sz="3000" dirty="0"/>
              <a:t>프로토콜 </a:t>
            </a:r>
            <a:r>
              <a:rPr lang="en-US" altLang="ko-KR" sz="3000" dirty="0"/>
              <a:t>&gt;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1536-F0DF-4CD0-9D98-30DFF5C1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500" kern="0" dirty="0" err="1">
                <a:ea typeface="맑은 고딕" panose="020B0503020000020004" pitchFamily="50" charset="-127"/>
              </a:rPr>
              <a:t>믹싱</a:t>
            </a:r>
            <a:r>
              <a:rPr lang="ko-KR" altLang="ko-KR" sz="2500" kern="0" dirty="0">
                <a:ea typeface="맑은 고딕" panose="020B0503020000020004" pitchFamily="50" charset="-127"/>
              </a:rPr>
              <a:t> 시스템은 익명성 서비스 제공자로서 트랜잭션의 추적을 어렵게 하는 </a:t>
            </a:r>
            <a:r>
              <a:rPr lang="ko-KR" altLang="ko-KR" sz="2500" kern="0" dirty="0" err="1">
                <a:ea typeface="맑은 고딕" panose="020B0503020000020004" pitchFamily="50" charset="-127"/>
              </a:rPr>
              <a:t>믹싱</a:t>
            </a:r>
            <a:r>
              <a:rPr lang="ko-KR" altLang="ko-KR" sz="2500" kern="0" dirty="0">
                <a:ea typeface="맑은 고딕" panose="020B0503020000020004" pitchFamily="50" charset="-127"/>
              </a:rPr>
              <a:t> 프로토콜을 사용한다</a:t>
            </a:r>
            <a:r>
              <a:rPr lang="en-US" altLang="ko-KR" sz="2500" kern="0" dirty="0">
                <a:ea typeface="맑은 고딕" panose="020B0503020000020004" pitchFamily="50" charset="-127"/>
              </a:rPr>
              <a:t>. </a:t>
            </a:r>
            <a:r>
              <a:rPr lang="ko-KR" altLang="ko-KR" sz="2500" kern="0" dirty="0" err="1">
                <a:ea typeface="맑은 고딕" panose="020B0503020000020004" pitchFamily="50" charset="-127"/>
              </a:rPr>
              <a:t>믹싱</a:t>
            </a:r>
            <a:r>
              <a:rPr lang="ko-KR" altLang="ko-KR" sz="2500" kern="0" dirty="0">
                <a:ea typeface="맑은 고딕" panose="020B0503020000020004" pitchFamily="50" charset="-127"/>
              </a:rPr>
              <a:t> 과정에서 클라이언트 자금은 작은 부분으로 </a:t>
            </a:r>
            <a:r>
              <a:rPr lang="ko-KR" altLang="ko-KR" sz="2500" kern="0" dirty="0" err="1">
                <a:ea typeface="맑은 고딕" panose="020B0503020000020004" pitchFamily="50" charset="-127"/>
              </a:rPr>
              <a:t>램덤으로</a:t>
            </a:r>
            <a:r>
              <a:rPr lang="ko-KR" altLang="ko-KR" sz="2500" kern="0" dirty="0">
                <a:ea typeface="맑은 고딕" panose="020B0503020000020004" pitchFamily="50" charset="-127"/>
              </a:rPr>
              <a:t> 나누어지며 다른 클라이언트 자금의 작은 부분과 </a:t>
            </a:r>
            <a:r>
              <a:rPr lang="ko-KR" altLang="ko-KR" sz="2500" kern="0" dirty="0" err="1">
                <a:ea typeface="맑은 고딕" panose="020B0503020000020004" pitchFamily="50" charset="-127"/>
              </a:rPr>
              <a:t>램덤으로</a:t>
            </a:r>
            <a:r>
              <a:rPr lang="ko-KR" altLang="ko-KR" sz="2500" kern="0" dirty="0">
                <a:ea typeface="맑은 고딕" panose="020B0503020000020004" pitchFamily="50" charset="-127"/>
              </a:rPr>
              <a:t> 섞이며 결과적으로 새로운 코인을 생성하게 된다</a:t>
            </a:r>
            <a:r>
              <a:rPr lang="en-US" altLang="ko-KR" sz="2500" kern="0" dirty="0">
                <a:ea typeface="맑은 고딕" panose="020B0503020000020004" pitchFamily="50" charset="-127"/>
              </a:rPr>
              <a:t>. </a:t>
            </a:r>
            <a:r>
              <a:rPr lang="ko-KR" altLang="ko-KR" sz="2500" kern="0" dirty="0">
                <a:ea typeface="맑은 고딕" panose="020B0503020000020004" pitchFamily="50" charset="-127"/>
              </a:rPr>
              <a:t>이것은 사용자와 코인과의 연결을 깨뜨림으로써 익명성과 비연결성을 강화한다</a:t>
            </a:r>
            <a:r>
              <a:rPr lang="en-US" altLang="ko-KR" sz="2500" kern="0" dirty="0">
                <a:ea typeface="맑은 고딕" panose="020B0503020000020004" pitchFamily="50" charset="-127"/>
              </a:rPr>
              <a:t>.</a:t>
            </a:r>
            <a:endParaRPr lang="ko-KR" altLang="ko-KR" sz="2500" kern="0" dirty="0">
              <a:ea typeface="맑은 고딕" panose="020B0503020000020004" pitchFamily="50" charset="-127"/>
            </a:endParaRP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0867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3FBB-FCB3-4AFC-ABC3-C60F0035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블록체인의 취약점인 프라이버시 강화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&lt; </a:t>
            </a:r>
            <a:r>
              <a:rPr lang="ko-KR" altLang="en-US" dirty="0"/>
              <a:t>분산</a:t>
            </a:r>
            <a:r>
              <a:rPr lang="en-US" altLang="ko-KR" dirty="0"/>
              <a:t>(Distributed) </a:t>
            </a:r>
            <a:r>
              <a:rPr lang="ko-KR" altLang="en-US" dirty="0" err="1"/>
              <a:t>믹싱</a:t>
            </a:r>
            <a:r>
              <a:rPr lang="ko-KR" altLang="en-US" dirty="0"/>
              <a:t> 네트워크</a:t>
            </a:r>
            <a:r>
              <a:rPr lang="en-US" altLang="ko-KR" sz="3000" dirty="0"/>
              <a:t>&gt;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1536-F0DF-4CD0-9D98-30DFF5C1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믹싱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네트워크는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익명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지불이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가능한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제</a:t>
            </a:r>
            <a:r>
              <a:rPr lang="en-US" altLang="ko-KR" sz="2500" kern="0" dirty="0">
                <a:effectLst/>
                <a:latin typeface="*ﾇﾑｾ鄂ﾅｸ暿ｶ-Identity-H"/>
                <a:cs typeface="*ﾇﾑｾ鄂ﾅｸ暿ｶ-Identity-H"/>
              </a:rPr>
              <a:t> 3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믹싱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프로토콜을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사용한다</a:t>
            </a:r>
            <a:r>
              <a:rPr lang="en-US" altLang="ko-KR" sz="2500" kern="0" dirty="0">
                <a:effectLst/>
                <a:latin typeface="*ﾇﾑｾ鄂ﾅｸ暿ｶ-Identity-H"/>
                <a:cs typeface="*ﾇﾑｾ鄂ﾅｸ暿ｶ-Identity-H"/>
              </a:rPr>
              <a:t>.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대표적으로</a:t>
            </a:r>
            <a:r>
              <a:rPr lang="en-US" altLang="ko-KR" sz="2500" kern="0" dirty="0">
                <a:effectLst/>
                <a:latin typeface="*ﾇﾑｾ鄂ﾅｸ暿ｶ-Identity-H"/>
                <a:cs typeface="*ﾇﾑｾ鄂ﾅｸ暿ｶ-Identity-H"/>
              </a:rPr>
              <a:t> </a:t>
            </a:r>
            <a:r>
              <a:rPr lang="en-US" altLang="ko-KR" sz="2500" kern="0" dirty="0" err="1">
                <a:effectLst/>
                <a:latin typeface="*ﾇﾑｾ鄂ﾅｸ暿ｶ-Identity-H"/>
                <a:cs typeface="*ﾇﾑｾ鄂ﾅｸ暿ｶ-Identity-H"/>
              </a:rPr>
              <a:t>MixCoin</a:t>
            </a:r>
            <a:r>
              <a:rPr lang="ko-KR" altLang="ko-KR" sz="25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기법은평판</a:t>
            </a:r>
            <a:r>
              <a:rPr lang="en-US" altLang="ko-KR" sz="2500" kern="0" dirty="0">
                <a:effectLst/>
                <a:latin typeface="*ﾇﾑｾ鄂ﾅｸ暿ｶ-Identity-H"/>
                <a:cs typeface="*ﾇﾑｾ鄂ﾅｸ暿ｶ-Identity-H"/>
              </a:rPr>
              <a:t>(reputation)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기반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암호화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회계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책임</a:t>
            </a:r>
            <a:r>
              <a:rPr lang="en-US" altLang="ko-KR" sz="2500" kern="0" dirty="0">
                <a:effectLst/>
                <a:latin typeface="*ﾇﾑｾ鄂ﾅｸ暿ｶ-Identity-H"/>
                <a:cs typeface="*ﾇﾑｾ鄂ﾅｸ暿ｶ-Identity-H"/>
              </a:rPr>
              <a:t>(accountability)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기법으로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다른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사용자가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절도나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프로토콜을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혼란시키는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것을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방지한다</a:t>
            </a:r>
            <a:r>
              <a:rPr lang="en-US" altLang="ko-KR" sz="2500" kern="0" dirty="0">
                <a:effectLst/>
                <a:latin typeface="*ﾇﾑｾ鄂ﾅｸ暿ｶ-Identity-H"/>
                <a:cs typeface="*ﾇﾑｾ鄂ﾅｸ暿ｶ-Identity-H"/>
              </a:rPr>
              <a:t>. </a:t>
            </a:r>
            <a:r>
              <a:rPr lang="en-US" altLang="ko-KR" sz="2500" kern="0" dirty="0" err="1">
                <a:effectLst/>
                <a:latin typeface="*ﾇﾑｾ鄂ﾅｸ暿ｶ-Identity-H"/>
                <a:cs typeface="*ﾇﾑｾ鄂ﾅｸ暿ｶ-Identity-H"/>
              </a:rPr>
              <a:t>MixCoin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은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표준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크기의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트랜잭션을 이용하여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제</a:t>
            </a:r>
            <a:r>
              <a:rPr lang="en-US" altLang="ko-KR" sz="2500" kern="0" dirty="0">
                <a:effectLst/>
                <a:latin typeface="*ﾇﾑｾ鄂ﾅｸ暿ｶ-Identity-H"/>
                <a:cs typeface="*ﾇﾑｾ鄂ﾅｸ暿ｶ-Identity-H"/>
              </a:rPr>
              <a:t> 3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믹싱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시스템을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통해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자금을</a:t>
            </a:r>
            <a:r>
              <a:rPr lang="ko-KR" altLang="ko-KR" sz="2500" kern="0" dirty="0">
                <a:effectLst/>
                <a:ea typeface="*ﾇﾑｾ鄂ﾅｸ暿ｶ-Identity-H"/>
                <a:cs typeface="*ﾇﾑｾ鄂ﾅｸ暿ｶ-Identity-H"/>
              </a:rPr>
              <a:t> </a:t>
            </a:r>
            <a:r>
              <a:rPr lang="ko-KR" altLang="ko-KR" sz="25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송수신한다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8572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3FBB-FCB3-4AFC-ABC3-C60F0035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블록체인의 취약점인 프라이버시 강화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en-US" altLang="ko-KR" dirty="0"/>
              <a:t>&lt; </a:t>
            </a:r>
            <a:r>
              <a:rPr lang="ko-KR" altLang="en-US" dirty="0" err="1"/>
              <a:t>비트코인</a:t>
            </a:r>
            <a:r>
              <a:rPr lang="ko-KR" altLang="en-US" dirty="0"/>
              <a:t> 확장 또는 </a:t>
            </a:r>
            <a:r>
              <a:rPr lang="en-US" altLang="ko-KR" dirty="0"/>
              <a:t>Altcoin</a:t>
            </a:r>
            <a:r>
              <a:rPr lang="en-US" altLang="ko-KR" sz="3000" dirty="0"/>
              <a:t>&gt;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1536-F0DF-4CD0-9D98-30DFF5C1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500" kern="0" dirty="0" err="1">
                <a:ea typeface="맑은 고딕" panose="020B0503020000020004" pitchFamily="50" charset="-127"/>
              </a:rPr>
              <a:t>비트코인은</a:t>
            </a:r>
            <a:r>
              <a:rPr lang="ko-KR" altLang="ko-KR" sz="2500" kern="0" dirty="0">
                <a:ea typeface="맑은 고딕" panose="020B0503020000020004" pitchFamily="50" charset="-127"/>
              </a:rPr>
              <a:t> 사실상의 표준이지만 </a:t>
            </a:r>
            <a:r>
              <a:rPr lang="ko-KR" altLang="ko-KR" sz="2500" kern="0" dirty="0" err="1">
                <a:ea typeface="맑은 고딕" panose="020B0503020000020004" pitchFamily="50" charset="-127"/>
              </a:rPr>
              <a:t>비트코인으로</a:t>
            </a:r>
            <a:r>
              <a:rPr lang="ko-KR" altLang="ko-KR" sz="2500" kern="0" dirty="0">
                <a:ea typeface="맑은 고딕" panose="020B0503020000020004" pitchFamily="50" charset="-127"/>
              </a:rPr>
              <a:t> 파생되어 생성된 다른 코인도 있으며 </a:t>
            </a:r>
            <a:r>
              <a:rPr lang="ko-KR" altLang="ko-KR" sz="2500" kern="0" dirty="0" err="1">
                <a:ea typeface="맑은 고딕" panose="020B0503020000020004" pitchFamily="50" charset="-127"/>
              </a:rPr>
              <a:t>알트코인</a:t>
            </a:r>
            <a:r>
              <a:rPr lang="en-US" altLang="ko-KR" sz="2500" kern="0" dirty="0">
                <a:ea typeface="맑은 고딕" panose="020B0503020000020004" pitchFamily="50" charset="-127"/>
              </a:rPr>
              <a:t>(altcoin)</a:t>
            </a:r>
            <a:r>
              <a:rPr lang="ko-KR" altLang="ko-KR" sz="2500" kern="0" dirty="0">
                <a:ea typeface="맑은 고딕" panose="020B0503020000020004" pitchFamily="50" charset="-127"/>
              </a:rPr>
              <a:t>이라고 한다</a:t>
            </a:r>
            <a:r>
              <a:rPr lang="en-US" altLang="ko-KR" sz="2500" kern="0" dirty="0">
                <a:ea typeface="맑은 고딕" panose="020B0503020000020004" pitchFamily="50" charset="-127"/>
              </a:rPr>
              <a:t>. </a:t>
            </a:r>
            <a:r>
              <a:rPr lang="ko-KR" altLang="ko-KR" sz="2500" kern="0" dirty="0">
                <a:ea typeface="맑은 고딕" panose="020B0503020000020004" pitchFamily="50" charset="-127"/>
              </a:rPr>
              <a:t>대표적인 것은</a:t>
            </a:r>
            <a:r>
              <a:rPr lang="en-US" altLang="ko-KR" sz="2500" kern="0" dirty="0">
                <a:ea typeface="맑은 고딕" panose="020B0503020000020004" pitchFamily="50" charset="-127"/>
              </a:rPr>
              <a:t> </a:t>
            </a:r>
            <a:r>
              <a:rPr lang="en-US" altLang="ko-KR" sz="2500" kern="0" dirty="0" err="1">
                <a:ea typeface="맑은 고딕" panose="020B0503020000020004" pitchFamily="50" charset="-127"/>
              </a:rPr>
              <a:t>ZeroCoin</a:t>
            </a:r>
            <a:r>
              <a:rPr lang="en-US" altLang="ko-KR" sz="2500" kern="0" dirty="0">
                <a:ea typeface="맑은 고딕" panose="020B0503020000020004" pitchFamily="50" charset="-127"/>
              </a:rPr>
              <a:t> </a:t>
            </a:r>
            <a:r>
              <a:rPr lang="ko-KR" altLang="ko-KR" sz="2500" kern="0" dirty="0">
                <a:ea typeface="맑은 고딕" panose="020B0503020000020004" pitchFamily="50" charset="-127"/>
              </a:rPr>
              <a:t>기법이다</a:t>
            </a:r>
            <a:r>
              <a:rPr lang="en-US" altLang="ko-KR" sz="2500" kern="0" dirty="0">
                <a:ea typeface="맑은 고딕" panose="020B0503020000020004" pitchFamily="50" charset="-127"/>
              </a:rPr>
              <a:t>[19]. </a:t>
            </a:r>
            <a:r>
              <a:rPr lang="ko-KR" altLang="ko-KR" sz="2500" kern="0" dirty="0">
                <a:ea typeface="맑은 고딕" panose="020B0503020000020004" pitchFamily="50" charset="-127"/>
              </a:rPr>
              <a:t>완전히 암호화된 트랜잭션을 수행하는 </a:t>
            </a:r>
            <a:r>
              <a:rPr lang="ko-KR" altLang="ko-KR" sz="2500" kern="0" dirty="0" err="1">
                <a:ea typeface="맑은 고딕" panose="020B0503020000020004" pitchFamily="50" charset="-127"/>
              </a:rPr>
              <a:t>영지식</a:t>
            </a:r>
            <a:r>
              <a:rPr lang="en-US" altLang="ko-KR" sz="2500" kern="0" dirty="0">
                <a:ea typeface="맑은 고딕" panose="020B0503020000020004" pitchFamily="50" charset="-127"/>
              </a:rPr>
              <a:t>(zero-knowledge)</a:t>
            </a:r>
            <a:r>
              <a:rPr lang="ko-KR" altLang="ko-KR" sz="2500" kern="0" dirty="0">
                <a:ea typeface="맑은 고딕" panose="020B0503020000020004" pitchFamily="50" charset="-127"/>
              </a:rPr>
              <a:t>기법을 이용하여 익명성을 제공하는 </a:t>
            </a:r>
            <a:r>
              <a:rPr lang="ko-KR" altLang="ko-KR" sz="2500" kern="0" dirty="0" err="1">
                <a:ea typeface="맑은 고딕" panose="020B0503020000020004" pitchFamily="50" charset="-127"/>
              </a:rPr>
              <a:t>비트코인의</a:t>
            </a:r>
            <a:r>
              <a:rPr lang="ko-KR" altLang="ko-KR" sz="2500" kern="0" dirty="0">
                <a:ea typeface="맑은 고딕" panose="020B0503020000020004" pitchFamily="50" charset="-127"/>
              </a:rPr>
              <a:t> 확장형이다</a:t>
            </a:r>
            <a:r>
              <a:rPr lang="en-US" altLang="ko-KR" sz="2500" kern="0" dirty="0">
                <a:ea typeface="맑은 고딕" panose="020B0503020000020004" pitchFamily="50" charset="-127"/>
              </a:rPr>
              <a:t>. </a:t>
            </a:r>
            <a:r>
              <a:rPr lang="ko-KR" altLang="ko-KR" sz="2500" kern="0" dirty="0">
                <a:ea typeface="맑은 고딕" panose="020B0503020000020004" pitchFamily="50" charset="-127"/>
              </a:rPr>
              <a:t>사용자는 코인에 대한 추적 문제를 완전히 해결할 수 있다</a:t>
            </a:r>
            <a:r>
              <a:rPr lang="en-US" altLang="ko-KR" sz="2500" kern="0" dirty="0">
                <a:ea typeface="맑은 고딕" panose="020B0503020000020004" pitchFamily="50" charset="-127"/>
              </a:rPr>
              <a:t>. </a:t>
            </a:r>
            <a:r>
              <a:rPr lang="ko-KR" altLang="ko-KR" sz="2500" kern="0" dirty="0">
                <a:ea typeface="맑은 고딕" panose="020B0503020000020004" pitchFamily="50" charset="-127"/>
              </a:rPr>
              <a:t>왜냐하면 전송되는 화폐의 양과 수혜자 주소 등의 트랜잭션의 추가적인 정보가 숨겨 지기 때문이다</a:t>
            </a:r>
          </a:p>
        </p:txBody>
      </p:sp>
    </p:spTree>
    <p:extLst>
      <p:ext uri="{BB962C8B-B14F-4D97-AF65-F5344CB8AC3E}">
        <p14:creationId xmlns:p14="http://schemas.microsoft.com/office/powerpoint/2010/main" val="289379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1A1D8-B69F-4D74-A82B-566A2AD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참고 논문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44124-617E-4154-8C2E-718CBB82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200" dirty="0">
                <a:latin typeface="NotoKR-Regular"/>
              </a:rPr>
              <a:t>블록체인 시스템의 보안성 분석 </a:t>
            </a:r>
            <a:r>
              <a:rPr lang="en-US" altLang="ko-KR" sz="2200" dirty="0">
                <a:latin typeface="NotoKR-Regular"/>
              </a:rPr>
              <a:t>– </a:t>
            </a:r>
            <a:r>
              <a:rPr lang="ko-KR" altLang="en-US" sz="2200" dirty="0">
                <a:latin typeface="NotoKR-Regular"/>
              </a:rPr>
              <a:t>암호 화폐에서의 사례 연구</a:t>
            </a:r>
            <a:endParaRPr lang="en-US" altLang="ko-KR" sz="2200" dirty="0">
              <a:latin typeface="NotoKR-Regular"/>
            </a:endParaRPr>
          </a:p>
          <a:p>
            <a:pPr marL="971550" lvl="2" indent="-514350">
              <a:spcBef>
                <a:spcPts val="1000"/>
              </a:spcBef>
            </a:pPr>
            <a:r>
              <a:rPr lang="ko-KR" altLang="en-US" sz="1800" dirty="0" err="1">
                <a:latin typeface="NotoKR-Regular"/>
              </a:rPr>
              <a:t>이성범</a:t>
            </a:r>
            <a:r>
              <a:rPr lang="en-US" altLang="ko-KR" sz="1800" dirty="0">
                <a:latin typeface="NotoKR-Regular"/>
              </a:rPr>
              <a:t>, </a:t>
            </a:r>
            <a:r>
              <a:rPr lang="ko-KR" altLang="en-US" sz="1800" dirty="0">
                <a:latin typeface="NotoKR-Regular"/>
              </a:rPr>
              <a:t>이부형</a:t>
            </a:r>
            <a:r>
              <a:rPr lang="en-US" altLang="ko-KR" sz="1800" dirty="0">
                <a:latin typeface="NotoKR-Regular"/>
              </a:rPr>
              <a:t>, </a:t>
            </a:r>
            <a:r>
              <a:rPr lang="ko-KR" altLang="en-US" sz="1800" dirty="0">
                <a:latin typeface="NotoKR-Regular"/>
              </a:rPr>
              <a:t>명세인</a:t>
            </a:r>
            <a:r>
              <a:rPr lang="en-US" altLang="ko-KR" sz="1800" dirty="0">
                <a:latin typeface="NotoKR-Regular"/>
              </a:rPr>
              <a:t>, </a:t>
            </a:r>
            <a:r>
              <a:rPr lang="ko-KR" altLang="en-US" sz="1800" dirty="0">
                <a:latin typeface="NotoKR-Regular"/>
              </a:rPr>
              <a:t>이종혁</a:t>
            </a:r>
            <a:endParaRPr lang="en-US" altLang="ko-KR" sz="1800" dirty="0">
              <a:latin typeface="NotoKR-Regular"/>
            </a:endParaRPr>
          </a:p>
          <a:p>
            <a:pPr lvl="1"/>
            <a:r>
              <a:rPr lang="en-US" altLang="ko-KR" sz="1800" dirty="0">
                <a:latin typeface="새굴림" panose="02030600000101010101" pitchFamily="18" charset="-127"/>
                <a:ea typeface="새굴림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http://www.dbpia.co.kr/journal/articleDetail?nodeId=NODE07397836</a:t>
            </a:r>
            <a:endParaRPr lang="en-US" altLang="ko-KR" sz="1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sz="1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>
                <a:latin typeface="NotoKR-Regular"/>
              </a:rPr>
              <a:t>블록체인 플랫폼의 보안 위협과 대응 방안 분석</a:t>
            </a:r>
            <a:endParaRPr lang="en-US" altLang="ko-KR" sz="2200" dirty="0">
              <a:latin typeface="NotoKR-Regular"/>
            </a:endParaRPr>
          </a:p>
          <a:p>
            <a:pPr lvl="1"/>
            <a:r>
              <a:rPr lang="ko-KR" altLang="en-US" sz="1800" dirty="0">
                <a:latin typeface="NotoKR-Regular"/>
              </a:rPr>
              <a:t>김희열</a:t>
            </a:r>
            <a:endParaRPr lang="en-US" altLang="ko-KR" sz="1800" dirty="0">
              <a:latin typeface="NotoKR-Regular"/>
            </a:endParaRPr>
          </a:p>
          <a:p>
            <a:pPr lvl="1"/>
            <a:r>
              <a:rPr lang="en-US" altLang="ko-KR" sz="1800" b="0" i="0" u="none" strike="noStrike" baseline="0" dirty="0">
                <a:latin typeface="새굴림" panose="02030600000101010101" pitchFamily="18" charset="-127"/>
                <a:ea typeface="새굴림" panose="02030600000101010101" pitchFamily="18" charset="-127"/>
                <a:hlinkClick r:id="rId3"/>
              </a:rPr>
              <a:t>http://www.dbpia.co.kr/journal/articleDetail?nodeId=NODE0744211</a:t>
            </a:r>
            <a:r>
              <a:rPr lang="en-US" altLang="ko-KR" sz="1800" b="0" i="0" u="sng" strike="noStrike" baseline="0" dirty="0">
                <a:latin typeface="새굴림" panose="02030600000101010101" pitchFamily="18" charset="-127"/>
                <a:ea typeface="새굴림" panose="02030600000101010101" pitchFamily="18" charset="-127"/>
                <a:hlinkClick r:id="rId3"/>
              </a:rPr>
              <a:t>3</a:t>
            </a:r>
            <a:endParaRPr lang="en-US" altLang="ko-KR" sz="1800" b="0" i="0" u="sng" strike="noStrike" baseline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sz="1800" u="sng" dirty="0">
              <a:latin typeface="NotoKR-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>
                <a:latin typeface="NotoKR-Regular"/>
              </a:rPr>
              <a:t>블록체인 환경에서 보안 기법들의 융합을 통한 프라이버시 및 익명성 강화 기법에 대한 연구 </a:t>
            </a:r>
            <a:endParaRPr lang="en-US" altLang="ko-KR" sz="2200" dirty="0">
              <a:latin typeface="NotoKR-Regular"/>
            </a:endParaRPr>
          </a:p>
          <a:p>
            <a:pPr lvl="1"/>
            <a:r>
              <a:rPr lang="ko-KR" altLang="en-US" sz="1800" dirty="0">
                <a:latin typeface="NotoKR-Regular"/>
              </a:rPr>
              <a:t>강용혁</a:t>
            </a:r>
            <a:endParaRPr lang="en-US" altLang="ko-KR" sz="1800" dirty="0">
              <a:latin typeface="NotoKR-Regular"/>
            </a:endParaRPr>
          </a:p>
          <a:p>
            <a:pPr lvl="1"/>
            <a:r>
              <a:rPr lang="en-US" altLang="ko-KR" sz="1800" b="0" i="0" u="none" strike="noStrike" baseline="0" dirty="0">
                <a:latin typeface="TimesNewRoman"/>
              </a:rPr>
              <a:t>https://doi.org/10.15207/JKCS.2018.9.11.075</a:t>
            </a:r>
            <a:endParaRPr lang="en-US" altLang="ko-KR" sz="1800" dirty="0">
              <a:latin typeface="NotoK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6678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A545A-E6A1-4063-9109-01F46A62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52E52-AD9D-4AFB-8892-B6685E1F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공격종류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공격사례</a:t>
            </a:r>
            <a:r>
              <a:rPr lang="en-US" altLang="ko-KR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공격사례</a:t>
            </a:r>
            <a:r>
              <a:rPr lang="en-US" altLang="ko-KR" dirty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블록체인 공격과 방어 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블록체인의 취약점 </a:t>
            </a:r>
            <a:r>
              <a:rPr lang="en-US" altLang="ko-KR" dirty="0"/>
              <a:t>_ </a:t>
            </a:r>
            <a:r>
              <a:rPr lang="ko-KR" altLang="en-US" dirty="0"/>
              <a:t>프라이버시 강화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참고 논문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A0F54-93A6-4470-A7C6-351311F0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공격종류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84A64-751D-4E40-B387-27B1D83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공격의 종류에는 </a:t>
            </a:r>
            <a:r>
              <a:rPr lang="en-US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eclipse Attack, BGP Hijacking, </a:t>
            </a:r>
            <a:r>
              <a:rPr lang="ko-KR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화폐 환율조작</a:t>
            </a:r>
            <a:r>
              <a:rPr lang="en-US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내부 참여자의 담합</a:t>
            </a:r>
            <a:r>
              <a:rPr lang="en-US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프라이버시 침해</a:t>
            </a:r>
            <a:r>
              <a:rPr lang="en-US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블록체인 권한 오남용 등이 있다</a:t>
            </a:r>
            <a:r>
              <a:rPr lang="en-US" altLang="ko-KR" sz="2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ko-KR" sz="2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031D6-209F-4562-BCC7-9C8F0035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공격사례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D0313-70FE-427C-9646-67173E0A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1825625"/>
            <a:ext cx="11560029" cy="4351338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9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BXH : </a:t>
            </a:r>
            <a:r>
              <a:rPr lang="ko-KR" altLang="ko-KR" sz="29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코인데스크에 </a:t>
            </a:r>
            <a:r>
              <a:rPr lang="en-US" altLang="ko-KR" sz="29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“1</a:t>
            </a:r>
            <a:r>
              <a:rPr lang="ko-KR" altLang="ko-KR" sz="29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 </a:t>
            </a:r>
            <a:r>
              <a:rPr lang="en-US" altLang="ko-KR" sz="29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3900</a:t>
            </a:r>
            <a:r>
              <a:rPr lang="ko-KR" altLang="ko-KR" sz="29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달러의 자금이 유출된 사건</a:t>
            </a:r>
            <a:r>
              <a:rPr lang="en-US" altLang="ko-KR" sz="29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ko-KR" altLang="ko-KR" sz="2900" i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사이트 </a:t>
            </a:r>
            <a:r>
              <a:rPr lang="en-US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https://finance.yahoo.com/news/139m-bxh-exchange-hack-result-112810649.html</a:t>
            </a:r>
            <a:endParaRPr lang="ko-KR" altLang="ko-KR" sz="2500" i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내부자에 의한 해킹이 의심된다</a:t>
            </a:r>
            <a:r>
              <a:rPr lang="en-US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해커가 관리자의 개인 키를 얻은 후 거래소의 스마트 체인 주소에 침입할 수 있었고</a:t>
            </a:r>
            <a:r>
              <a:rPr lang="en-US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그것으로 코인이 유출되었다</a:t>
            </a:r>
            <a:r>
              <a:rPr lang="en-US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해커가 관리자가 클릭한 사이트에 바이러스를 설치하여 소유자 컴퓨터의 키에 액세스 할 수 있도록 했을 가능성을 조사중임</a:t>
            </a:r>
            <a:r>
              <a:rPr lang="en-US" altLang="ko-KR" sz="25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500" i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44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031D6-209F-4562-BCC7-9C8F0035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공격사례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D0313-70FE-427C-9646-67173E0A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화폐 환율 조작 </a:t>
            </a:r>
          </a:p>
          <a:p>
            <a:pPr marL="971550" lvl="1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암호화폐인 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비트코인과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이더리움은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코인 거래소를 이용하여 가상 화폐를 실제 화폐로 환전이 가능하다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가상 화폐도 제 화폐와 마찬가지로 수요자에 따라 화폐의 환율이 변동된다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33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최근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2017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일에워너크라이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랜섬웨어가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규모 감염되는 사건이 발생하였다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워너크라이에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감염된 희생자는 공격자로부터 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300$ 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상당의 금액에 상응되는 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비트코인을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요구 받게 된다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감염된 희생자들은 자신의 컴퓨터를 복구하기위해 실제 화폐를 가상 화폐로 환전하여 공격자에게 전송하게 된다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2017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일에는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 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코인의 가격이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1,635,000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 이였다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워너크라이가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발생하기 전날인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11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일에는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 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코인의 가격이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2,352,000 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원까지 오르게 된다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워너크라이가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대규모로 감염된 후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25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일에는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33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비트코인에</a:t>
            </a:r>
            <a:r>
              <a:rPr lang="en-US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4,681,000 </a:t>
            </a:r>
            <a:r>
              <a:rPr lang="ko-KR" altLang="ko-KR" sz="33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원까지 상승하게 되었다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28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204B-D3A5-433C-AB33-B2CBFAB6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6" y="193334"/>
            <a:ext cx="6997926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500" b="1" dirty="0"/>
              <a:t>블록체인 공격과 방어방법</a:t>
            </a:r>
            <a:r>
              <a:rPr lang="en-US" altLang="ko-KR" sz="3500" b="1" dirty="0"/>
              <a:t>1</a:t>
            </a:r>
            <a:br>
              <a:rPr lang="en-US" altLang="ko-KR" sz="3500" b="1" dirty="0"/>
            </a:br>
            <a:r>
              <a:rPr lang="en-US" altLang="ko-KR" sz="3500" b="1" dirty="0"/>
              <a:t>&lt; Eclipse Attack &gt;</a:t>
            </a:r>
            <a:endParaRPr lang="ko-KR" altLang="en-US" sz="35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82C06-C6D9-4D29-9DCA-DEBCE09C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56" y="2287588"/>
            <a:ext cx="5157787" cy="823912"/>
          </a:xfrm>
        </p:spPr>
        <p:txBody>
          <a:bodyPr/>
          <a:lstStyle/>
          <a:p>
            <a:pPr algn="ctr"/>
            <a:r>
              <a:rPr lang="ko-KR" altLang="en-US" dirty="0"/>
              <a:t>정의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4B993-368A-4411-B51C-252B2024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656" y="3429000"/>
            <a:ext cx="5157787" cy="3040064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개의 노드를 대상으로 하는 네트워크 공격으로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노드가 정직한 노드로부터 정보를 수신 받는 것을 막기 위해 다수의 노드가 악의적으로 네트워크를 독점하는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다수의 노드는 허위 전송 내역이 담긴 블록을 타겟 노드에 전파하여 블록체인에 대한 노드의 보기를 모호하게 함으로써 이중지불 공격을 가능하게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7DD9B-9FCC-423A-9F62-1FD5435DD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3068" y="2287588"/>
            <a:ext cx="5183188" cy="823912"/>
          </a:xfrm>
        </p:spPr>
        <p:txBody>
          <a:bodyPr/>
          <a:lstStyle/>
          <a:p>
            <a:pPr algn="ctr"/>
            <a:r>
              <a:rPr lang="ko-KR" altLang="en-US" dirty="0"/>
              <a:t>방어 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8509C-AB40-41C2-831D-8E1DBFF3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3068" y="3429000"/>
            <a:ext cx="5183188" cy="3040063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공격을 방어하기 위해 비정상적인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탐지하는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Anomaly Detection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하거나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희생자 노드의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Table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저장된 노드만 선택하여 연결하는 것이 아닌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Table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저장된 노드의 정보이외에도 랜덤하게 선택하여 연결되도록 해야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ADACC3-F532-472D-A2BE-A5204DB0F9D6}"/>
              </a:ext>
            </a:extLst>
          </p:cNvPr>
          <p:cNvCxnSpPr/>
          <p:nvPr/>
        </p:nvCxnSpPr>
        <p:spPr>
          <a:xfrm>
            <a:off x="5426868" y="2180772"/>
            <a:ext cx="0" cy="444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DC131D9-01F1-471B-B2DD-B42553D0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193335"/>
            <a:ext cx="4604544" cy="23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6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204B-D3A5-433C-AB33-B2CBFAB6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6" y="193334"/>
            <a:ext cx="6997926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500" b="1" dirty="0"/>
              <a:t>블록체인 공격과 방어방법</a:t>
            </a:r>
            <a:r>
              <a:rPr lang="en-US" altLang="ko-KR" sz="3500" b="1" dirty="0"/>
              <a:t>2</a:t>
            </a:r>
            <a:br>
              <a:rPr lang="en-US" altLang="ko-KR" sz="3500" b="1" dirty="0"/>
            </a:br>
            <a:r>
              <a:rPr lang="en-US" altLang="ko-KR" sz="3500" b="1" dirty="0"/>
              <a:t>&lt; BGP Hijacking&gt;</a:t>
            </a:r>
            <a:endParaRPr lang="ko-KR" altLang="en-US" sz="35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82C06-C6D9-4D29-9DCA-DEBCE09C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57" y="1518897"/>
            <a:ext cx="1759744" cy="498589"/>
          </a:xfrm>
        </p:spPr>
        <p:txBody>
          <a:bodyPr/>
          <a:lstStyle/>
          <a:p>
            <a:pPr algn="ctr"/>
            <a:r>
              <a:rPr lang="ko-KR" altLang="en-US" dirty="0"/>
              <a:t>정의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4B993-368A-4411-B51C-252B2024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656" y="2342809"/>
            <a:ext cx="11513344" cy="4126255"/>
          </a:xfrm>
        </p:spPr>
        <p:txBody>
          <a:bodyPr>
            <a:norm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BGP(Border Gateway Protocol)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사용하여 유지 관리 되는 인터넷 라우팅 테이블을 손상시켜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IP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 그룹을 불법적으로 탈취하는 것이다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블록체인의 노드들은 인터넷 서비스 공급자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(ISP)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의해서 연결된다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악의적인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IPS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블록체인에서 발생하는 트래픽을 공격할 수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악의적인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ISP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주변 라우터에게 잘못된 라우팅 정보를 광고하여 비정상 처리되도록 하는 공격 방법이다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Partitioning Attack</a:t>
            </a:r>
            <a:r>
              <a:rPr lang="ko-KR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endParaRPr lang="en-US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Delay Attack</a:t>
            </a:r>
            <a:r>
              <a:rPr lang="ko-KR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가능하다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204B-D3A5-433C-AB33-B2CBFAB6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5" y="193334"/>
            <a:ext cx="797185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b="1" dirty="0"/>
              <a:t>블록체인 공격과 방어방법</a:t>
            </a:r>
            <a:r>
              <a:rPr lang="en-US" altLang="ko-KR" sz="2500" b="1" dirty="0"/>
              <a:t>2</a:t>
            </a:r>
            <a:br>
              <a:rPr lang="en-US" altLang="ko-KR" sz="2500" b="1" dirty="0"/>
            </a:br>
            <a:r>
              <a:rPr lang="en-US" altLang="ko-KR" sz="2500" b="1" dirty="0"/>
              <a:t>&lt; Eclipse </a:t>
            </a:r>
            <a:r>
              <a:rPr lang="en-US" altLang="ko-KR" sz="2500" b="1" dirty="0" err="1"/>
              <a:t>Attack_Partitioning</a:t>
            </a:r>
            <a:r>
              <a:rPr lang="en-US" altLang="ko-KR" sz="2500" b="1" dirty="0"/>
              <a:t> Attack &gt;</a:t>
            </a:r>
            <a:endParaRPr lang="ko-KR" altLang="en-US" sz="25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4B993-368A-4411-B51C-252B2024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588" y="3121904"/>
            <a:ext cx="5157787" cy="3435578"/>
          </a:xfrm>
        </p:spPr>
        <p:txBody>
          <a:bodyPr>
            <a:norm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네트워크를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두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개로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분할하는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공격으로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, Attacker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ISP1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연결 되어있는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노드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(192.168.0.1)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자신에게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연결 되어있는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것처럼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Fake IP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주소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(192.168.0.1)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생성하고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라우팅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테이블을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업데이트하여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인접한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ISP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전송한다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인접한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ISP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Attacker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보낸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라우팅 정보로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업데이트하고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192.168.0.1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전송되는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패킷을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Attacker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에게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전송하게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된다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. Attacker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수신한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패킷들을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중간에서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가로채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전달해주지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않음으로써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네트워크를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분할시킬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수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.</a:t>
            </a:r>
            <a:endParaRPr lang="ko-KR" altLang="ko-KR" sz="1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7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7DD9B-9FCC-423A-9F62-1FD5435DD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2932" y="2088810"/>
            <a:ext cx="5183188" cy="5515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300" dirty="0"/>
              <a:t>Partitioning Attack </a:t>
            </a:r>
            <a:r>
              <a:rPr lang="ko-KR" altLang="en-US" sz="2300" dirty="0"/>
              <a:t>정의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8509C-AB40-41C2-831D-8E1DBFF3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2599" y="3121904"/>
            <a:ext cx="5183188" cy="3435577"/>
          </a:xfrm>
        </p:spPr>
        <p:txBody>
          <a:bodyPr>
            <a:norm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Partitioning Attack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방어하기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위해서는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Monitor Round-Trip time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방법이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방법은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RTT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모니터링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하여서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패킷이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잘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전달되는지 확인하고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,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잘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전달되지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않는다면 다른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ISP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로의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연결을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통해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패킷을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송수신한다</a:t>
            </a:r>
            <a:r>
              <a:rPr lang="en-US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				</a:t>
            </a:r>
            <a:endParaRPr lang="ko-KR" altLang="ko-KR" sz="1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ADACC3-F532-472D-A2BE-A5204DB0F9D6}"/>
              </a:ext>
            </a:extLst>
          </p:cNvPr>
          <p:cNvCxnSpPr/>
          <p:nvPr/>
        </p:nvCxnSpPr>
        <p:spPr>
          <a:xfrm>
            <a:off x="6019800" y="2269190"/>
            <a:ext cx="0" cy="444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F142183-02D6-4F4B-98A8-00115A92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12" y="26874"/>
            <a:ext cx="3343275" cy="1895475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1F3F29D2-9279-438B-8F04-9DEBCC62B5A9}"/>
              </a:ext>
            </a:extLst>
          </p:cNvPr>
          <p:cNvSpPr txBox="1">
            <a:spLocks/>
          </p:cNvSpPr>
          <p:nvPr/>
        </p:nvSpPr>
        <p:spPr>
          <a:xfrm>
            <a:off x="6263481" y="2088809"/>
            <a:ext cx="5183188" cy="551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300" dirty="0"/>
              <a:t>방어 방법</a:t>
            </a:r>
          </a:p>
        </p:txBody>
      </p:sp>
    </p:spTree>
    <p:extLst>
      <p:ext uri="{BB962C8B-B14F-4D97-AF65-F5344CB8AC3E}">
        <p14:creationId xmlns:p14="http://schemas.microsoft.com/office/powerpoint/2010/main" val="386057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204B-D3A5-433C-AB33-B2CBFAB6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5" y="193334"/>
            <a:ext cx="797185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b="1" dirty="0"/>
              <a:t>블록체인 공격과 방어방법</a:t>
            </a:r>
            <a:r>
              <a:rPr lang="en-US" altLang="ko-KR" sz="2500" b="1" dirty="0"/>
              <a:t>2</a:t>
            </a:r>
            <a:br>
              <a:rPr lang="en-US" altLang="ko-KR" sz="2500" b="1" dirty="0"/>
            </a:br>
            <a:r>
              <a:rPr lang="en-US" altLang="ko-KR" sz="2500" b="1" dirty="0"/>
              <a:t>&lt; Eclipse </a:t>
            </a:r>
            <a:r>
              <a:rPr lang="en-US" altLang="ko-KR" sz="2500" b="1" dirty="0" err="1"/>
              <a:t>Attack_Delay</a:t>
            </a:r>
            <a:r>
              <a:rPr lang="en-US" altLang="ko-KR" sz="2500" b="1" dirty="0"/>
              <a:t> Attack&gt;</a:t>
            </a:r>
            <a:endParaRPr lang="ko-KR" altLang="en-US" sz="25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4B993-368A-4411-B51C-252B2024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588" y="3121904"/>
            <a:ext cx="5157787" cy="3435578"/>
          </a:xfrm>
        </p:spPr>
        <p:txBody>
          <a:bodyPr>
            <a:norm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네트워크에서 발생하는 트래픽</a:t>
            </a:r>
            <a:r>
              <a:rPr lang="en-US" altLang="ko-KR" sz="1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거래</a:t>
            </a:r>
            <a:r>
              <a:rPr lang="en-US" altLang="ko-KR" sz="1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ko-KR" sz="1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전달을 지연시키는 공격이다</a:t>
            </a:r>
            <a:endParaRPr lang="ko-KR" altLang="en-US" sz="17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7DD9B-9FCC-423A-9F62-1FD5435DD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2932" y="2088810"/>
            <a:ext cx="5183188" cy="5515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300" dirty="0"/>
              <a:t>Delay Attack </a:t>
            </a:r>
            <a:r>
              <a:rPr lang="ko-KR" altLang="en-US" sz="2300" dirty="0"/>
              <a:t>정의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8509C-AB40-41C2-831D-8E1DBFF3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2599" y="3121904"/>
            <a:ext cx="5183188" cy="3435577"/>
          </a:xfrm>
        </p:spPr>
        <p:txBody>
          <a:bodyPr>
            <a:norm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Delay Attack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방어하기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위해서는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</a:t>
            </a:r>
            <a:r>
              <a:rPr lang="en-US" altLang="ko-KR" sz="1700" kern="0" dirty="0" err="1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EncryptBitcoin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Communication and/or </a:t>
            </a:r>
            <a:r>
              <a:rPr lang="en-US" altLang="ko-KR" sz="1700" kern="0" dirty="0" err="1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adoptMAC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(Message Authentication Code)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방법이 있다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.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방법은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메시지를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암호화하여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어떤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메시지인지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공격자가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확인할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수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없도록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 ,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메시지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인증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코드를 사용하여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메시지의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내용이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변경되지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않았음을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확인할 수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있도록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하는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*ｽﾅｸ・ﾁﾟｸ暿ｶ-Identity-H"/>
                <a:cs typeface="*ｽﾅｸ・ﾁﾟｸ暿ｶ-Identity-H"/>
              </a:rPr>
              <a:t> </a:t>
            </a:r>
            <a:r>
              <a:rPr lang="ko-KR" altLang="ko-KR" sz="17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방법이다</a:t>
            </a:r>
            <a:r>
              <a:rPr lang="en-US" altLang="ko-KR" sz="1700" kern="0" dirty="0">
                <a:effectLst/>
                <a:latin typeface="*ｽﾅｸ・ﾁﾟｸ暿ｶ-Identity-H"/>
                <a:ea typeface="맑은 고딕" panose="020B0503020000020004" pitchFamily="50" charset="-127"/>
                <a:cs typeface="*ｽﾅｸ・ﾁﾟｸ暿ｶ-Identity-H"/>
              </a:rPr>
              <a:t>.</a:t>
            </a:r>
            <a:endParaRPr lang="ko-KR" altLang="ko-KR" sz="1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ADACC3-F532-472D-A2BE-A5204DB0F9D6}"/>
              </a:ext>
            </a:extLst>
          </p:cNvPr>
          <p:cNvCxnSpPr/>
          <p:nvPr/>
        </p:nvCxnSpPr>
        <p:spPr>
          <a:xfrm>
            <a:off x="6019800" y="2269190"/>
            <a:ext cx="0" cy="444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1F3F29D2-9279-438B-8F04-9DEBCC62B5A9}"/>
              </a:ext>
            </a:extLst>
          </p:cNvPr>
          <p:cNvSpPr txBox="1">
            <a:spLocks/>
          </p:cNvSpPr>
          <p:nvPr/>
        </p:nvSpPr>
        <p:spPr>
          <a:xfrm>
            <a:off x="6263481" y="2088809"/>
            <a:ext cx="5183188" cy="551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300" dirty="0"/>
              <a:t>방어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B92B10-C63C-403E-9E60-0A1108DA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886" y="114808"/>
            <a:ext cx="4252459" cy="19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1195</Words>
  <Application>Microsoft Office PowerPoint</Application>
  <PresentationFormat>와이드스크린</PresentationFormat>
  <Paragraphs>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*ｽﾅｸ・ﾁﾟｸ暿ｶ-Identity-H</vt:lpstr>
      <vt:lpstr>*ﾇﾑｾ鄂ﾅｸ暿ｶ-Identity-H</vt:lpstr>
      <vt:lpstr>NotoKR-Regular</vt:lpstr>
      <vt:lpstr>TimesNewRoman</vt:lpstr>
      <vt:lpstr>TimesNewRomanPSMT</vt:lpstr>
      <vt:lpstr>맑은 고딕</vt:lpstr>
      <vt:lpstr>새굴림</vt:lpstr>
      <vt:lpstr>휴먼명조</vt:lpstr>
      <vt:lpstr>Arial</vt:lpstr>
      <vt:lpstr>Office 테마</vt:lpstr>
      <vt:lpstr>블록체인 블록체인의 보안과 공격 조사</vt:lpstr>
      <vt:lpstr>목차</vt:lpstr>
      <vt:lpstr>공격종류</vt:lpstr>
      <vt:lpstr>공격사례 1</vt:lpstr>
      <vt:lpstr>공격사례 2</vt:lpstr>
      <vt:lpstr>블록체인 공격과 방어방법1 &lt; Eclipse Attack &gt;</vt:lpstr>
      <vt:lpstr>블록체인 공격과 방어방법2 &lt; BGP Hijacking&gt;</vt:lpstr>
      <vt:lpstr>블록체인 공격과 방어방법2 &lt; Eclipse Attack_Partitioning Attack &gt;</vt:lpstr>
      <vt:lpstr>블록체인 공격과 방어방법2 &lt; Eclipse Attack_Delay Attack&gt;</vt:lpstr>
      <vt:lpstr>블록체인 공격과 방어방법3 &lt; 내부 참여자의 담합 공격 &gt;</vt:lpstr>
      <vt:lpstr>블록체인 공격과 방어방법4 &lt; 사용자 프라이버시 침해 공격&gt;</vt:lpstr>
      <vt:lpstr>블록체인 공격과 방어방법5 &lt; 권한 오남용 공격&gt;</vt:lpstr>
      <vt:lpstr>블록체인의 취약점인 프라이버시 강화 </vt:lpstr>
      <vt:lpstr>블록체인의 취약점인 프라이버시 강화1 &lt; P2P 믹싱(mixing) 프로토콜 &gt;</vt:lpstr>
      <vt:lpstr>블록체인의 취약점인 프라이버시 강화2 &lt; 분산(Distributed) 믹싱 네트워크&gt;</vt:lpstr>
      <vt:lpstr>블록체인의 취약점인 프라이버시 강화3 &lt; 비트코인 확장 또는 Altcoin&gt;</vt:lpstr>
      <vt:lpstr>참고 논문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블록체인의 보안과 공격 조사</dc:title>
  <dc:creator>안원영</dc:creator>
  <cp:lastModifiedBy>안원영</cp:lastModifiedBy>
  <cp:revision>106</cp:revision>
  <dcterms:created xsi:type="dcterms:W3CDTF">2021-11-05T06:11:41Z</dcterms:created>
  <dcterms:modified xsi:type="dcterms:W3CDTF">2021-11-05T06:49:58Z</dcterms:modified>
</cp:coreProperties>
</file>