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6862" autoAdjust="0"/>
  </p:normalViewPr>
  <p:slideViewPr>
    <p:cSldViewPr snapToGrid="0">
      <p:cViewPr>
        <p:scale>
          <a:sx n="33" d="100"/>
          <a:sy n="33" d="100"/>
        </p:scale>
        <p:origin x="-3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1455-847E-4652-848B-EE554F8A82C4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3433-EA2E-408E-83DF-4F8027A8A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 개발 패러다임이 변화되고 있다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개발방법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개발환경</a:t>
            </a:r>
            <a:r>
              <a:rPr lang="en-US" altLang="ko-KR" baseline="0" dirty="0" smtClean="0"/>
              <a:t> ,</a:t>
            </a:r>
            <a:r>
              <a:rPr lang="ko-KR" altLang="en-US" baseline="0" dirty="0" smtClean="0"/>
              <a:t>개발관리 부분에서 변화하고 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폭포수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프로젝트 과정을 세분화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원형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초기단계에 시제품 개발 후 시작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나선형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중간중간에 위험요소 분석</a:t>
            </a:r>
            <a:endParaRPr lang="en-US" altLang="ko-KR" baseline="0" dirty="0" smtClean="0"/>
          </a:p>
          <a:p>
            <a:r>
              <a:rPr lang="en-US" altLang="ko-KR" baseline="0" dirty="0" smtClean="0"/>
              <a:t>*4</a:t>
            </a:r>
            <a:r>
              <a:rPr lang="ko-KR" altLang="en-US" baseline="0" dirty="0" smtClean="0"/>
              <a:t>세대 기법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자동화 도구를 이용해 실행코드 자동 생성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E3433-EA2E-408E-83DF-4F8027A8ACF8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애자일 방법론</a:t>
            </a:r>
            <a:r>
              <a:rPr lang="en-US" altLang="ko-KR" dirty="0" smtClean="0"/>
              <a:t>&gt; -&gt; </a:t>
            </a:r>
            <a:r>
              <a:rPr lang="ko-KR" altLang="en-US" dirty="0" smtClean="0"/>
              <a:t>앞의 모델들은 많은 비용이 발생하므로 그걸 보완한 것</a:t>
            </a:r>
            <a:endParaRPr lang="en-US" altLang="ko-KR" dirty="0" smtClean="0"/>
          </a:p>
          <a:p>
            <a:r>
              <a:rPr lang="ko-KR" altLang="en-US" dirty="0" err="1" smtClean="0"/>
              <a:t>리팩토링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기존 코드 설계를 개선하여 이해하기 쉽게 바꾸는 기술</a:t>
            </a:r>
            <a:endParaRPr lang="en-US" altLang="ko-KR" dirty="0" smtClean="0"/>
          </a:p>
          <a:p>
            <a:r>
              <a:rPr lang="ko-KR" altLang="en-US" dirty="0" smtClean="0"/>
              <a:t>객체지향 기술로 구현하는 대표적인 방법</a:t>
            </a:r>
            <a:endParaRPr lang="en-US" altLang="ko-KR" dirty="0" smtClean="0"/>
          </a:p>
          <a:p>
            <a:r>
              <a:rPr lang="ko-KR" altLang="en-US" dirty="0" smtClean="0"/>
              <a:t>기술적 부채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기존 결함을 해결하지 못해 새로운 기능 개발에서 어려움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XP&gt; - </a:t>
            </a:r>
            <a:r>
              <a:rPr lang="ko-KR" altLang="en-US" dirty="0" smtClean="0"/>
              <a:t>애자일 방법론 중 하나</a:t>
            </a:r>
            <a:endParaRPr lang="en-US" altLang="ko-KR" dirty="0" smtClean="0"/>
          </a:p>
          <a:p>
            <a:r>
              <a:rPr lang="ko-KR" altLang="en-US" dirty="0" smtClean="0"/>
              <a:t>고객입장에서 </a:t>
            </a:r>
            <a:r>
              <a:rPr lang="ko-KR" altLang="en-US" smtClean="0"/>
              <a:t>프로그래밍을 개발하자</a:t>
            </a:r>
            <a:endParaRPr lang="en-US" altLang="ko-KR" dirty="0" smtClean="0"/>
          </a:p>
          <a:p>
            <a:r>
              <a:rPr lang="ko-KR" altLang="en-US" dirty="0" smtClean="0"/>
              <a:t>사용자의 적극적인 참여가 필요 </a:t>
            </a:r>
            <a:endParaRPr lang="en-US" altLang="ko-KR" dirty="0" smtClean="0"/>
          </a:p>
          <a:p>
            <a:r>
              <a:rPr lang="ko-KR" altLang="en-US" dirty="0" smtClean="0"/>
              <a:t>서로 의사소통을 많이 </a:t>
            </a:r>
            <a:r>
              <a:rPr lang="ko-KR" altLang="en-US" dirty="0" err="1" smtClean="0"/>
              <a:t>해야함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존중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컴포넌트 기반 소프트웨어 개발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재사용 가능한 컴포넌트 기반으로 소프트웨어 개발</a:t>
            </a:r>
            <a:endParaRPr lang="en-US" altLang="ko-KR" dirty="0" smtClean="0"/>
          </a:p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독립적으로 특정 기능을 수행하는 시스템의 부분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E3433-EA2E-408E-83DF-4F8027A8ACF8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02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26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21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92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7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228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26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49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157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95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172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322B-5368-4BD8-8600-0A48908F0EB6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0A8A-CD28-49CC-BA03-BB6B50655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068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180" y="297180"/>
            <a:ext cx="251460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95407" y="347058"/>
            <a:ext cx="251460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원형패러다임 모델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7180" y="3714490"/>
            <a:ext cx="251460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세대 기법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74345" y="3281759"/>
            <a:ext cx="251460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나선형 모델</a:t>
            </a:r>
            <a:endParaRPr lang="ko-KR" altLang="en-US" dirty="0"/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" y="867569"/>
            <a:ext cx="3002973" cy="196577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8726" y="880695"/>
            <a:ext cx="2710500" cy="21195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4345" y="3817857"/>
            <a:ext cx="3461899" cy="19321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6909" y="4250499"/>
            <a:ext cx="571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 CASE </a:t>
            </a:r>
            <a:r>
              <a:rPr lang="ko-KR" altLang="en-US" sz="1200" dirty="0" smtClean="0">
                <a:latin typeface="+mn-ea"/>
              </a:rPr>
              <a:t>등 자동화 도구를 이용하여 요구사항명세서로부터 실행 코드 자동 생성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UML</a:t>
            </a:r>
            <a:r>
              <a:rPr lang="ko-KR" altLang="en-US" sz="1200" dirty="0">
                <a:latin typeface="+mn-ea"/>
              </a:rPr>
              <a:t>은 객체지향 소프트웨어를 개발할 때 사용되는 표준 </a:t>
            </a:r>
            <a:r>
              <a:rPr lang="ko-KR" altLang="en-US" sz="1200" dirty="0" smtClean="0">
                <a:latin typeface="+mn-ea"/>
              </a:rPr>
              <a:t>기법</a:t>
            </a:r>
            <a:r>
              <a:rPr lang="en-US" altLang="ko-KR" sz="1200" dirty="0" smtClean="0">
                <a:latin typeface="+mn-ea"/>
              </a:rPr>
              <a:t>(UML CASE </a:t>
            </a:r>
            <a:r>
              <a:rPr lang="ko-KR" altLang="en-US" sz="1200" dirty="0" smtClean="0">
                <a:latin typeface="+mn-ea"/>
              </a:rPr>
              <a:t>도구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많은 양의 코드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어려운 유지보수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800078" y="5128950"/>
            <a:ext cx="2171504" cy="1544744"/>
            <a:chOff x="3259805" y="4780515"/>
            <a:chExt cx="2171504" cy="1544744"/>
          </a:xfrm>
        </p:grpSpPr>
        <p:pic>
          <p:nvPicPr>
            <p:cNvPr id="1028" name="Picture 4" descr="https://img.etnews.com/photonews/1406/576386_20140623112850_208_000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805" y="4780515"/>
              <a:ext cx="2171504" cy="154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854859" y="5887064"/>
              <a:ext cx="874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StarUML</a:t>
              </a:r>
              <a:endParaRPr lang="ko-KR" altLang="en-US" sz="1400" dirty="0"/>
            </a:p>
          </p:txBody>
        </p:sp>
      </p:grpSp>
      <p:pic>
        <p:nvPicPr>
          <p:cNvPr id="1030" name="Picture 6" descr="https://postfiles.pstatic.net/20110528_242/susu3559_13065928442921cpL9_PNG/2011-05-28_%BF%C0%C8%C4_11-12-42.png?type=w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17" y="5119237"/>
            <a:ext cx="2015023" cy="15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7537" y="49698"/>
            <a:ext cx="307648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소프트웨어 공학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개발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 패러다임의 변화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개발 방법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기술적요소제시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개발 환경 </a:t>
            </a:r>
            <a:r>
              <a:rPr lang="en-US" altLang="ko-KR" sz="1200" dirty="0" smtClean="0">
                <a:latin typeface="+mn-ea"/>
              </a:rPr>
              <a:t>: CASE, DBMS </a:t>
            </a:r>
            <a:r>
              <a:rPr lang="ko-KR" altLang="en-US" sz="1200" dirty="0" smtClean="0">
                <a:latin typeface="+mn-ea"/>
              </a:rPr>
              <a:t>등 환경 개선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개발 관리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공정 과정과 절차 제시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4859" y="1090658"/>
            <a:ext cx="148951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패러다임의 선정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프로젝트 성격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소요되는 기간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방법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도구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263" y="2020514"/>
            <a:ext cx="13708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순차적 접근 방법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2904" y="2584356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피드백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9743" y="1092442"/>
            <a:ext cx="103265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요구사항 명세서</a:t>
            </a:r>
            <a:endParaRPr lang="ko-KR" altLang="en-US" sz="9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8527" y="1376209"/>
            <a:ext cx="68640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설계 문서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7150" y="1656843"/>
            <a:ext cx="103265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컴퓨터 프로그램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843" y="1956781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품질 보증 활동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1781" y="2316284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수정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적응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기능추가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관리 유지보수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4596" y="867569"/>
            <a:ext cx="292740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시제품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점진적으로 시스템 개발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시제품에서 완제품으로 많은 변화 예상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많은 응용분야에서 효과적으로 활용됨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4542" y="5783370"/>
            <a:ext cx="400301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  </a:t>
            </a:r>
            <a:r>
              <a:rPr lang="ko-KR" altLang="en-US" sz="1200" dirty="0" smtClean="0">
                <a:latin typeface="+mn-ea"/>
              </a:rPr>
              <a:t>위험 분석 요소 추가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위험 관리를 최소화하려는 목적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계획 및 정의</a:t>
            </a:r>
            <a:r>
              <a:rPr lang="en-US" altLang="ko-KR" sz="1200" dirty="0" smtClean="0">
                <a:latin typeface="+mn-ea"/>
              </a:rPr>
              <a:t>-&gt;</a:t>
            </a:r>
            <a:r>
              <a:rPr lang="ko-KR" altLang="en-US" sz="1200" dirty="0" smtClean="0">
                <a:latin typeface="+mn-ea"/>
              </a:rPr>
              <a:t>위험분석</a:t>
            </a:r>
            <a:r>
              <a:rPr lang="en-US" altLang="ko-KR" sz="1200" dirty="0" smtClean="0">
                <a:latin typeface="+mn-ea"/>
              </a:rPr>
              <a:t>-&gt;</a:t>
            </a:r>
            <a:r>
              <a:rPr lang="ko-KR" altLang="en-US" sz="1200" dirty="0" smtClean="0">
                <a:latin typeface="+mn-ea"/>
              </a:rPr>
              <a:t>개발</a:t>
            </a:r>
            <a:r>
              <a:rPr lang="en-US" altLang="ko-KR" sz="1200" dirty="0" smtClean="0">
                <a:latin typeface="+mn-ea"/>
              </a:rPr>
              <a:t>-&gt;</a:t>
            </a:r>
            <a:r>
              <a:rPr lang="ko-KR" altLang="en-US" sz="1200" dirty="0" smtClean="0">
                <a:latin typeface="+mn-ea"/>
              </a:rPr>
              <a:t>고객평가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큰 국책사업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대형사업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초고속 정보통신망 개발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43534" y="5495359"/>
            <a:ext cx="207620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시제품이나 최종 제품을 만드는 과정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61379" y="1274537"/>
            <a:ext cx="1081146" cy="52660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10046452" y="2560926"/>
            <a:ext cx="1081146" cy="52660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6012254" y="4980816"/>
            <a:ext cx="1081146" cy="52660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587" y="2874414"/>
            <a:ext cx="29274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프로젝트 과정을 세분화하여 관리 용이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123" y="2659226"/>
            <a:ext cx="4902277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3. </a:t>
            </a:r>
            <a:r>
              <a:rPr lang="ko-KR" altLang="en-US" sz="1200" dirty="0" smtClean="0">
                <a:latin typeface="+mn-ea"/>
              </a:rPr>
              <a:t>소프트웨어 제작 과정의 공통점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구제적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 목표 확립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시스템 정의 단계</a:t>
            </a:r>
            <a:r>
              <a:rPr lang="en-US" altLang="ko-KR" sz="1200" dirty="0" smtClean="0">
                <a:latin typeface="+mn-ea"/>
              </a:rPr>
              <a:t>: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사용자 관점</a:t>
            </a:r>
            <a:r>
              <a:rPr lang="en-US" altLang="ko-KR" sz="1200" dirty="0" smtClean="0">
                <a:latin typeface="+mn-ea"/>
              </a:rPr>
              <a:t>+</a:t>
            </a:r>
            <a:r>
              <a:rPr lang="ko-KR" altLang="en-US" sz="1200" dirty="0" smtClean="0">
                <a:latin typeface="+mn-ea"/>
              </a:rPr>
              <a:t>논리적 관점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요구 분석 과정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시스템 개발 단계</a:t>
            </a:r>
            <a:r>
              <a:rPr lang="en-US" altLang="ko-KR" sz="1200" dirty="0" smtClean="0">
                <a:latin typeface="+mn-ea"/>
              </a:rPr>
              <a:t>:</a:t>
            </a:r>
            <a:r>
              <a:rPr lang="ko-KR" altLang="en-US" sz="1200" dirty="0" smtClean="0">
                <a:latin typeface="+mn-ea"/>
              </a:rPr>
              <a:t>엔지니어 관점</a:t>
            </a:r>
            <a:r>
              <a:rPr lang="en-US" altLang="ko-KR" sz="1200" dirty="0" smtClean="0">
                <a:latin typeface="+mn-ea"/>
              </a:rPr>
              <a:t>+</a:t>
            </a:r>
            <a:r>
              <a:rPr lang="ko-KR" altLang="en-US" sz="1200" dirty="0" smtClean="0">
                <a:latin typeface="+mn-ea"/>
              </a:rPr>
              <a:t>물리적 관점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설계</a:t>
            </a: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구현</a:t>
            </a: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시험 과정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시스템 유지보수 단계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변화에 초점</a:t>
            </a:r>
            <a:r>
              <a:rPr lang="en-US" altLang="ko-KR" sz="1200" dirty="0" smtClean="0">
                <a:latin typeface="+mn-ea"/>
              </a:rPr>
              <a:t>(Agile, XP, CBSD), </a:t>
            </a:r>
            <a:r>
              <a:rPr lang="ko-KR" altLang="en-US" sz="1200" dirty="0" smtClean="0">
                <a:latin typeface="+mn-ea"/>
              </a:rPr>
              <a:t>문서의 갱신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067" y="6393610"/>
            <a:ext cx="54649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객체지향소프트웨어개발 방법론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: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원형패러다임과 나선형 패러다임 등 점진적인 시스템 개발을 가능하게 하는 우수한 기법</a:t>
            </a:r>
            <a:endParaRPr lang="en-US" altLang="ko-KR" sz="10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98518" y="3602333"/>
            <a:ext cx="1963999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모두 과다한 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55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6585" y="1178855"/>
            <a:ext cx="460402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7180" y="161709"/>
            <a:ext cx="251460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애자일 방법론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06585" y="356449"/>
            <a:ext cx="2741083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(XP)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7601" y="5072651"/>
            <a:ext cx="4411980" cy="51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컴포넌트 기반 소프트웨어 개발</a:t>
            </a:r>
            <a:r>
              <a:rPr lang="en-US" altLang="ko-KR" dirty="0" smtClean="0"/>
              <a:t>(CBSD)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105" y="733210"/>
            <a:ext cx="2647950" cy="348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0515" y="733209"/>
            <a:ext cx="342914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  </a:t>
            </a:r>
            <a:r>
              <a:rPr lang="ko-KR" altLang="en-US" sz="1200" dirty="0" smtClean="0">
                <a:latin typeface="+mn-ea"/>
              </a:rPr>
              <a:t>민첩성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실용성을 앞세운 경량급 개발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문서화보다 작동하는 소프트웨어에 가치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계약협상보다 고객과의 협력에 가치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변화에 대응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소규모 목표 달성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리팩토링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제안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구현작업의</a:t>
            </a:r>
            <a:r>
              <a:rPr lang="ko-KR" altLang="en-US" sz="1200" dirty="0" smtClean="0">
                <a:latin typeface="+mn-ea"/>
              </a:rPr>
              <a:t> 일부분으로 취급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객체 지향 기술</a:t>
            </a:r>
            <a:r>
              <a:rPr lang="ko-KR" altLang="en-US" sz="1200" dirty="0" smtClean="0">
                <a:latin typeface="+mn-ea"/>
              </a:rPr>
              <a:t>로 설계 및 구현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성공 사례가 많지 않음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낯선 프로세스</a:t>
            </a:r>
            <a:r>
              <a:rPr lang="en-US" altLang="ko-KR" sz="1200" dirty="0" smtClean="0">
                <a:latin typeface="+mn-ea"/>
              </a:rPr>
              <a:t>, 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         </a:t>
            </a:r>
            <a:r>
              <a:rPr lang="ko-KR" altLang="en-US" sz="1200" dirty="0" smtClean="0">
                <a:latin typeface="+mn-ea"/>
              </a:rPr>
              <a:t>팀원의 역량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고객의 </a:t>
            </a:r>
            <a:r>
              <a:rPr lang="ko-KR" altLang="en-US" sz="1200" dirty="0" err="1" smtClean="0">
                <a:latin typeface="+mn-ea"/>
              </a:rPr>
              <a:t>비참여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063" y="2907414"/>
            <a:ext cx="52998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기술적 부채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기존의 결함으로 새로운 기능 개발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및 확장의 어려움 발생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      </a:t>
            </a:r>
            <a:r>
              <a:rPr lang="ko-KR" altLang="en-US" sz="1200" dirty="0" smtClean="0">
                <a:latin typeface="+mn-ea"/>
              </a:rPr>
              <a:t>임기응변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결점 가리기 등의 관행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63" y="4164705"/>
            <a:ext cx="578075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리팩토링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적은 비용으로 이해하기 쉽게 기존 코드 설계를 개선하는 기술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</a:t>
            </a:r>
            <a:r>
              <a:rPr lang="ko-KR" altLang="en-US" sz="1200" dirty="0" smtClean="0">
                <a:latin typeface="+mn-ea"/>
              </a:rPr>
              <a:t>겉으로 보이는 동작이나 외부 행위를 바꾸지 않고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 </a:t>
            </a:r>
            <a:r>
              <a:rPr lang="ko-KR" altLang="en-US" sz="1200" dirty="0" smtClean="0">
                <a:latin typeface="+mn-ea"/>
              </a:rPr>
              <a:t>소프트웨어 내부 구조를 바꾸며 점진적으로 설계를 향상시키는 기법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 </a:t>
            </a:r>
            <a:r>
              <a:rPr lang="ko-KR" altLang="en-US" sz="1200" dirty="0" smtClean="0">
                <a:latin typeface="+mn-ea"/>
              </a:rPr>
              <a:t>기술적 부채를 감소시킴</a:t>
            </a:r>
            <a:r>
              <a:rPr lang="en-US" altLang="ko-KR" sz="1200" dirty="0" smtClean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8286" y="356449"/>
            <a:ext cx="284565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애자일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소프트웨어 개발 방법론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실용성 강조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“</a:t>
            </a:r>
            <a:r>
              <a:rPr lang="ko-KR" altLang="en-US" sz="1200" dirty="0" smtClean="0">
                <a:latin typeface="+mn-ea"/>
              </a:rPr>
              <a:t>고객에서 최고의 가치를 가장 빨리</a:t>
            </a:r>
            <a:r>
              <a:rPr lang="en-US" altLang="ko-KR" sz="1200" dirty="0" smtClean="0">
                <a:latin typeface="+mn-ea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가속 기술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단순한 디자인</a:t>
            </a:r>
            <a:r>
              <a:rPr lang="en-US" altLang="ko-KR" sz="1200" dirty="0" smtClean="0">
                <a:latin typeface="+mn-ea"/>
              </a:rPr>
              <a:t>, 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</a:t>
            </a:r>
            <a:r>
              <a:rPr lang="ko-KR" altLang="en-US" sz="1200" dirty="0" smtClean="0">
                <a:latin typeface="+mn-ea"/>
              </a:rPr>
              <a:t>테스트 우선 프로그래밍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            </a:t>
            </a:r>
            <a:r>
              <a:rPr lang="ko-KR" altLang="en-US" sz="1200" dirty="0" err="1" smtClean="0">
                <a:latin typeface="+mn-ea"/>
              </a:rPr>
              <a:t>리팩토링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8352" y="3258564"/>
            <a:ext cx="36503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사용자 스토리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작업 분해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XP </a:t>
            </a:r>
            <a:r>
              <a:rPr lang="ko-KR" altLang="en-US" sz="1200" dirty="0" smtClean="0">
                <a:latin typeface="+mn-ea"/>
              </a:rPr>
              <a:t>테스트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테스트 케이스 작성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XP</a:t>
            </a:r>
            <a:r>
              <a:rPr lang="ko-KR" altLang="en-US" sz="1200" dirty="0" smtClean="0">
                <a:latin typeface="+mn-ea"/>
              </a:rPr>
              <a:t>의 가치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의사소통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단순함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피드백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용기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존중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7552" y="4027641"/>
            <a:ext cx="3388783" cy="26987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9551" y="5647322"/>
            <a:ext cx="6430030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재사용 가능한 컴포넌트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부품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기반으로 소프트웨어 개발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=</a:t>
            </a:r>
            <a:r>
              <a:rPr lang="ko-KR" altLang="en-US" sz="1200" dirty="0" smtClean="0">
                <a:latin typeface="+mn-ea"/>
              </a:rPr>
              <a:t>개발 생산성</a:t>
            </a:r>
            <a:r>
              <a:rPr lang="en-US" altLang="ko-KR" sz="1200" dirty="0" smtClean="0">
                <a:latin typeface="+mn-ea"/>
              </a:rPr>
              <a:t>+</a:t>
            </a:r>
            <a:r>
              <a:rPr lang="ko-KR" altLang="en-US" sz="1200" dirty="0" smtClean="0">
                <a:latin typeface="+mn-ea"/>
              </a:rPr>
              <a:t>소프트웨어 </a:t>
            </a:r>
            <a:r>
              <a:rPr lang="ko-KR" altLang="en-US" sz="1200" dirty="0" err="1" smtClean="0">
                <a:latin typeface="+mn-ea"/>
              </a:rPr>
              <a:t>재사용성</a:t>
            </a:r>
            <a:r>
              <a:rPr lang="en-US" altLang="ko-KR" sz="1200" dirty="0" smtClean="0">
                <a:latin typeface="+mn-ea"/>
              </a:rPr>
              <a:t>+</a:t>
            </a:r>
            <a:r>
              <a:rPr lang="ko-KR" altLang="en-US" sz="1200" dirty="0" smtClean="0">
                <a:latin typeface="+mn-ea"/>
              </a:rPr>
              <a:t>시스템 유지 보수성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컴포넌트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특정한 기능을 수행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독립적이며 대체 가능한 시스템의 부분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/>
              <a:t>이미 개발된 컴포넌트를 사용하여 새로운 소프트웨어를 만드는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ko-KR" sz="1200" dirty="0" smtClean="0"/>
              <a:t>컴포넌트 </a:t>
            </a:r>
            <a:r>
              <a:rPr lang="ko-KR" altLang="ko-KR" sz="1200" dirty="0"/>
              <a:t>기반 소프트웨어 </a:t>
            </a:r>
            <a:r>
              <a:rPr lang="ko-KR" altLang="ko-KR" sz="1200" dirty="0" smtClean="0"/>
              <a:t>개발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CBSD: Component Based Software Development)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3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581</Words>
  <Application>Microsoft Office PowerPoint</Application>
  <PresentationFormat>사용자 지정</PresentationFormat>
  <Paragraphs>92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94</cp:revision>
  <dcterms:created xsi:type="dcterms:W3CDTF">2020-04-08T05:12:11Z</dcterms:created>
  <dcterms:modified xsi:type="dcterms:W3CDTF">2020-05-20T12:15:11Z</dcterms:modified>
</cp:coreProperties>
</file>