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90" r:id="rId3"/>
    <p:sldId id="296" r:id="rId4"/>
    <p:sldId id="298" r:id="rId5"/>
    <p:sldId id="291" r:id="rId6"/>
    <p:sldId id="294" r:id="rId7"/>
    <p:sldId id="295" r:id="rId8"/>
    <p:sldId id="287" r:id="rId9"/>
    <p:sldId id="257" r:id="rId10"/>
    <p:sldId id="259" r:id="rId11"/>
    <p:sldId id="258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DF814-082B-4FBE-B015-57D976CDDAF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609C4-57BD-4999-8F9A-3E01694DC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5613" y="719138"/>
            <a:ext cx="6391275" cy="3595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734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5582-C338-4A99-8AF7-97C14878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912F5-3A72-4B9A-973A-CFC7B6C01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E3FF5-8BB7-41BA-929F-6374E5F7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73CDF-0A82-4F8F-A5CC-D31DA3D7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42D6F-D9F5-4586-BC2B-79C28BFF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3DDA-40E7-4EC3-BE58-BD01E255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292DE-76BC-4C45-A79A-F3571A1AB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8133B-44CA-4A5C-8DA3-6B15CD1D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9FC18-C0F0-4437-832B-1BD2EB58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1205-80C5-4D56-A956-BCD19DAE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7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C2620A-73BD-453E-A036-17BD47C6C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CD946-B293-4FB7-B6FC-0B5C9A00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490EA-4AD1-460A-8016-5AB910B6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519B-1574-4E0E-9D05-BB206344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18E85-77C3-48FD-87E1-A19AECCC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1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155A8-FC82-414C-9910-67655ED5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E9228-31DD-412B-8AA6-D1DBED8E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D7064-67C2-4693-8C8C-9BE62D30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8ACF5-9F28-477A-B8F5-5CEA4643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75B46-A277-4A9B-A574-4A6D874F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5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3B07E-25AF-404F-949A-B4A4584A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3DE7A-B8BB-4CEA-9203-60058DA79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9D9B9-CBE9-4E60-86C3-EDD22C25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FA860-318C-4747-A022-1680DECB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21D9-CFE0-4D6E-87C4-A1BAFA66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9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65EAD-60FD-42C5-AB77-A2AAA786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12086-3C2F-4300-BBA2-E694DCF9F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90DA0-3B21-4994-A78B-8E588EC8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FDFA6-FC06-4176-BFFD-7AD0A3CB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F94E6-55A1-43F3-988B-0540D882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53B7A-8C2F-497D-8B49-D8A6C4A9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2D278-56BE-41BF-BB07-B83CE96E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D0DCD-2B63-4557-BF88-070AD9E6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7CDB4-41FC-4714-967C-259E77C4C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AE96A-759F-4E96-8EE6-3B8AA9284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C638A2-8E37-4F43-B854-A46B380D2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E2470-B6EA-4B8E-9741-3A7D11F8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ABC23E-38E1-433A-A395-60EA485B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BC2388-C855-4A80-B6D1-6D37E3D0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6A766-60A0-4D5E-8B17-96A71A09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7E0FB5-BFF1-4924-80D8-E697C343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53D9A-7AEC-4BEB-8A19-A239A4F9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F3661-647A-45EB-AFA6-D16258F0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0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E3B350-4790-493F-B7E3-DB634CC6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5D77BE-34E2-4C1B-8C81-D85DEC15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9A600-ADFF-4510-AA67-B2600F27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45C09-772B-4FE1-ACB2-BE42A2FF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902F1-356C-4EB3-BB2F-F96BE35D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9590E-4C80-4387-AFD3-512DD25D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14F22-0361-4D60-B9BA-DE682317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A2555-1BE1-4E21-9AAB-5BA6B6F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30078-F2CB-473F-9BBE-8623A6EE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2E75-E77A-4684-AC6A-D949501C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7E6CC-E209-4D2A-AC85-AF5647513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63293-6BBE-4B8F-B86E-2F91AAEF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402C5-1447-430D-8F98-C87FFDDC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7A0BF-0D1E-422F-BA43-269B69EA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3A4ED-E728-4103-9D0C-1F759E19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0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E37A7B-FD3B-41AB-AF6F-9E1A2FF7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15543-49A3-441A-AE8E-37A31DBE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C8719-D809-40F8-8DAA-CA9142795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5117-90E5-466F-981C-EB8762CD21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53423-9F9A-4A7E-A9E7-EF19A7CA2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41C5E-FE7C-4B04-94DC-61FB9BAB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3AC3-57EC-4A05-B6C6-5850929D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8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89175" y="776288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E892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ko-KR" altLang="en-US" b="1" dirty="0">
                <a:ea typeface="굴림" panose="020B0600000101010101" pitchFamily="50" charset="-127"/>
              </a:rPr>
              <a:t>중간과제</a:t>
            </a:r>
            <a:r>
              <a:rPr lang="en-US" altLang="ko-KR" b="1" dirty="0">
                <a:ea typeface="굴림" panose="020B0600000101010101" pitchFamily="50" charset="-127"/>
              </a:rPr>
              <a:t>(J</a:t>
            </a:r>
            <a:r>
              <a:rPr lang="ko-KR" altLang="en-US" b="1" dirty="0">
                <a:ea typeface="굴림" panose="020B0600000101010101" pitchFamily="50" charset="-127"/>
              </a:rPr>
              <a:t>조</a:t>
            </a:r>
            <a:r>
              <a:rPr lang="en-US" altLang="ko-KR" b="1" dirty="0">
                <a:ea typeface="굴림" panose="020B0600000101010101" pitchFamily="50" charset="-127"/>
              </a:rPr>
              <a:t>)</a:t>
            </a:r>
            <a:br>
              <a:rPr lang="en-US" altLang="ko-KR" b="1" dirty="0">
                <a:ea typeface="굴림" panose="020B0600000101010101" pitchFamily="50" charset="-127"/>
              </a:rPr>
            </a:br>
            <a:endParaRPr lang="en-US" altLang="ko-KR" b="1" dirty="0">
              <a:ea typeface="굴림" panose="020B0600000101010101" pitchFamily="50" charset="-127"/>
            </a:endParaRPr>
          </a:p>
        </p:txBody>
      </p:sp>
      <p:sp useBgFill="1">
        <p:nvSpPr>
          <p:cNvPr id="2048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71650" y="1919288"/>
            <a:ext cx="3390172" cy="3250472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sz="3500">
                <a:solidFill>
                  <a:srgbClr val="CC99FF"/>
                </a:solidFill>
                <a:ea typeface="굴림" panose="020B0600000101010101" pitchFamily="50" charset="-127"/>
              </a:rPr>
              <a:t>29,30 - </a:t>
            </a:r>
            <a:r>
              <a:rPr lang="ko-KR" altLang="en-US" sz="3500" dirty="0">
                <a:solidFill>
                  <a:srgbClr val="CC99FF"/>
                </a:solidFill>
                <a:ea typeface="굴림" panose="020B0600000101010101" pitchFamily="50" charset="-127"/>
              </a:rPr>
              <a:t>고승진</a:t>
            </a:r>
            <a:endParaRPr lang="en-US" altLang="ko-KR" sz="3500" dirty="0">
              <a:solidFill>
                <a:srgbClr val="CC99FF"/>
              </a:solidFill>
              <a:ea typeface="굴림" panose="020B0600000101010101" pitchFamily="50" charset="-127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sz="3500" dirty="0">
                <a:solidFill>
                  <a:srgbClr val="CC99FF"/>
                </a:solidFill>
                <a:ea typeface="굴림" panose="020B0600000101010101" pitchFamily="50" charset="-127"/>
              </a:rPr>
              <a:t>31,32 - </a:t>
            </a:r>
            <a:r>
              <a:rPr lang="ko-KR" altLang="en-US" sz="3500" dirty="0" err="1">
                <a:solidFill>
                  <a:srgbClr val="CC99FF"/>
                </a:solidFill>
                <a:ea typeface="굴림" panose="020B0600000101010101" pitchFamily="50" charset="-127"/>
              </a:rPr>
              <a:t>이문진</a:t>
            </a:r>
            <a:endParaRPr lang="en-US" altLang="ko-KR" sz="3500" dirty="0">
              <a:solidFill>
                <a:srgbClr val="CC99FF"/>
              </a:solidFill>
              <a:ea typeface="굴림" panose="020B0600000101010101" pitchFamily="50" charset="-127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sz="3500" dirty="0">
                <a:solidFill>
                  <a:srgbClr val="CC99FF"/>
                </a:solidFill>
                <a:ea typeface="굴림" panose="020B0600000101010101" pitchFamily="50" charset="-127"/>
              </a:rPr>
              <a:t>33,35 - </a:t>
            </a:r>
            <a:r>
              <a:rPr lang="ko-KR" altLang="en-US" sz="3500" dirty="0" err="1">
                <a:solidFill>
                  <a:srgbClr val="CC99FF"/>
                </a:solidFill>
                <a:ea typeface="굴림" panose="020B0600000101010101" pitchFamily="50" charset="-127"/>
              </a:rPr>
              <a:t>박윤리</a:t>
            </a:r>
            <a:endParaRPr lang="en-US" altLang="ko-KR" sz="3500" dirty="0">
              <a:solidFill>
                <a:srgbClr val="CC99FF"/>
              </a:solidFill>
              <a:ea typeface="굴림" panose="020B0600000101010101" pitchFamily="50" charset="-127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sz="3500" dirty="0">
                <a:solidFill>
                  <a:srgbClr val="CC99FF"/>
                </a:solidFill>
                <a:ea typeface="굴림" panose="020B0600000101010101" pitchFamily="50" charset="-127"/>
              </a:rPr>
              <a:t>34 - </a:t>
            </a:r>
            <a:r>
              <a:rPr lang="ko-KR" altLang="en-US" sz="3500" dirty="0">
                <a:solidFill>
                  <a:srgbClr val="CC99FF"/>
                </a:solidFill>
                <a:ea typeface="굴림" panose="020B0600000101010101" pitchFamily="50" charset="-127"/>
              </a:rPr>
              <a:t>안원영</a:t>
            </a:r>
            <a:endParaRPr lang="en-US" altLang="ko-KR" sz="3500" dirty="0">
              <a:solidFill>
                <a:srgbClr val="CC99FF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ko-KR" sz="3600" dirty="0">
              <a:solidFill>
                <a:srgbClr val="CC99FF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3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"/>
    </mc:Choice>
    <mc:Fallback xmlns="">
      <p:transition spd="slow" advTm="18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F133-1FF7-473F-8579-31AA24AE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59300" cy="1325563"/>
          </a:xfrm>
        </p:spPr>
        <p:txBody>
          <a:bodyPr/>
          <a:lstStyle/>
          <a:p>
            <a:r>
              <a:rPr lang="en-US" altLang="ko-KR" dirty="0"/>
              <a:t>Kruskal </a:t>
            </a:r>
            <a:r>
              <a:rPr lang="ko-KR" altLang="en-US" dirty="0"/>
              <a:t>알고리즘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F889A-BECD-4A14-9D64-0371E5560BAA}"/>
              </a:ext>
            </a:extLst>
          </p:cNvPr>
          <p:cNvSpPr txBox="1"/>
          <p:nvPr/>
        </p:nvSpPr>
        <p:spPr>
          <a:xfrm>
            <a:off x="330200" y="1325563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가장 작은 가중치를 가진 간선부터 시작한다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A2DB4-C9C0-4A22-92E4-C46B29E29C2C}"/>
              </a:ext>
            </a:extLst>
          </p:cNvPr>
          <p:cNvSpPr txBox="1"/>
          <p:nvPr/>
        </p:nvSpPr>
        <p:spPr>
          <a:xfrm>
            <a:off x="330200" y="2201863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 다음 작은 간선을 이어준다</a:t>
            </a:r>
            <a:r>
              <a:rPr lang="en-US" altLang="ko-KR" b="1" dirty="0"/>
              <a:t>.  </a:t>
            </a:r>
            <a:endParaRPr lang="ko-KR" altLang="en-US" b="1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5A58AFF-19B3-4A8E-A798-6E28661C1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9" y="3954463"/>
            <a:ext cx="2667231" cy="2323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B110E-8109-4BD3-A4F1-54DB6F697586}"/>
              </a:ext>
            </a:extLst>
          </p:cNvPr>
          <p:cNvSpPr txBox="1"/>
          <p:nvPr/>
        </p:nvSpPr>
        <p:spPr>
          <a:xfrm>
            <a:off x="330200" y="3078163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사이클이 생기지 않도록 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922BED-0AE9-46C0-9C0A-2DC8A14FE50E}"/>
              </a:ext>
            </a:extLst>
          </p:cNvPr>
          <p:cNvSpPr/>
          <p:nvPr/>
        </p:nvSpPr>
        <p:spPr>
          <a:xfrm>
            <a:off x="5011299" y="2536827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FAC6CB-87B2-4F44-ACA7-4150C3F8827D}"/>
              </a:ext>
            </a:extLst>
          </p:cNvPr>
          <p:cNvSpPr/>
          <p:nvPr/>
        </p:nvSpPr>
        <p:spPr>
          <a:xfrm>
            <a:off x="7105402" y="2536827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53C6E9-8A4E-4ADC-9EE9-4D56945DD516}"/>
              </a:ext>
            </a:extLst>
          </p:cNvPr>
          <p:cNvSpPr/>
          <p:nvPr/>
        </p:nvSpPr>
        <p:spPr>
          <a:xfrm>
            <a:off x="9199505" y="2536826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291BB69-0FA1-46FC-835A-40C0745E0143}"/>
              </a:ext>
            </a:extLst>
          </p:cNvPr>
          <p:cNvSpPr/>
          <p:nvPr/>
        </p:nvSpPr>
        <p:spPr>
          <a:xfrm>
            <a:off x="9199505" y="4378108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468A5F-B0FE-46E8-9EFE-D82EF6618C79}"/>
              </a:ext>
            </a:extLst>
          </p:cNvPr>
          <p:cNvSpPr/>
          <p:nvPr/>
        </p:nvSpPr>
        <p:spPr>
          <a:xfrm>
            <a:off x="7105402" y="4378108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E70793-60CF-453D-9AA7-B3A5E999F766}"/>
              </a:ext>
            </a:extLst>
          </p:cNvPr>
          <p:cNvCxnSpPr/>
          <p:nvPr/>
        </p:nvCxnSpPr>
        <p:spPr>
          <a:xfrm>
            <a:off x="3924300" y="1155700"/>
            <a:ext cx="0" cy="554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6DE460D-1EFC-4B35-8C36-FF1F31562399}"/>
              </a:ext>
            </a:extLst>
          </p:cNvPr>
          <p:cNvGrpSpPr/>
          <p:nvPr/>
        </p:nvGrpSpPr>
        <p:grpSpPr>
          <a:xfrm>
            <a:off x="5551299" y="2390530"/>
            <a:ext cx="1554103" cy="420360"/>
            <a:chOff x="5551299" y="2390530"/>
            <a:chExt cx="1554103" cy="42036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E4960DD-6491-47E5-B5E7-69B50BE98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51299" y="2810890"/>
              <a:ext cx="155410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9FEECF-AA86-4B9D-8D81-9B78850EAA1F}"/>
                </a:ext>
              </a:extLst>
            </p:cNvPr>
            <p:cNvSpPr txBox="1"/>
            <p:nvPr/>
          </p:nvSpPr>
          <p:spPr>
            <a:xfrm>
              <a:off x="6193350" y="239053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230FDB7-DC73-40BF-9D6C-8B8B4BA4E132}"/>
              </a:ext>
            </a:extLst>
          </p:cNvPr>
          <p:cNvGrpSpPr/>
          <p:nvPr/>
        </p:nvGrpSpPr>
        <p:grpSpPr>
          <a:xfrm>
            <a:off x="7645402" y="2390530"/>
            <a:ext cx="1554103" cy="420360"/>
            <a:chOff x="7645402" y="2390530"/>
            <a:chExt cx="1554103" cy="42036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CD71BD1-5385-4D78-B2F8-2087DB611A47}"/>
                </a:ext>
              </a:extLst>
            </p:cNvPr>
            <p:cNvCxnSpPr>
              <a:cxnSpLocks/>
            </p:cNvCxnSpPr>
            <p:nvPr/>
          </p:nvCxnSpPr>
          <p:spPr>
            <a:xfrm>
              <a:off x="7645402" y="2810890"/>
              <a:ext cx="155410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D4D2FB-36F1-4705-AC76-522AA6C0D90C}"/>
                </a:ext>
              </a:extLst>
            </p:cNvPr>
            <p:cNvSpPr txBox="1"/>
            <p:nvPr/>
          </p:nvSpPr>
          <p:spPr>
            <a:xfrm>
              <a:off x="8303679" y="239053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8</a:t>
              </a:r>
              <a:endParaRPr lang="ko-KR" altLang="en-US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824894-AAE5-472E-AB0B-6959C9938853}"/>
              </a:ext>
            </a:extLst>
          </p:cNvPr>
          <p:cNvGrpSpPr/>
          <p:nvPr/>
        </p:nvGrpSpPr>
        <p:grpSpPr>
          <a:xfrm>
            <a:off x="5281299" y="3078164"/>
            <a:ext cx="1824103" cy="1570613"/>
            <a:chOff x="5281299" y="3078164"/>
            <a:chExt cx="1824103" cy="157061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0A32932-E3E7-4B11-B0C3-202E2ADC9A94}"/>
                </a:ext>
              </a:extLst>
            </p:cNvPr>
            <p:cNvCxnSpPr>
              <a:cxnSpLocks/>
              <a:stCxn id="7" idx="4"/>
              <a:endCxn id="11" idx="2"/>
            </p:cNvCxnSpPr>
            <p:nvPr/>
          </p:nvCxnSpPr>
          <p:spPr>
            <a:xfrm>
              <a:off x="5281299" y="3078164"/>
              <a:ext cx="1824103" cy="15706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EDB2A6-C31D-4692-9BF0-AEE68ECEA48E}"/>
                </a:ext>
              </a:extLst>
            </p:cNvPr>
            <p:cNvSpPr txBox="1"/>
            <p:nvPr/>
          </p:nvSpPr>
          <p:spPr>
            <a:xfrm>
              <a:off x="5791200" y="384889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7EF3F8-E59B-4519-925F-31D0B2495653}"/>
              </a:ext>
            </a:extLst>
          </p:cNvPr>
          <p:cNvGrpSpPr/>
          <p:nvPr/>
        </p:nvGrpSpPr>
        <p:grpSpPr>
          <a:xfrm>
            <a:off x="9469505" y="3078163"/>
            <a:ext cx="360412" cy="1299945"/>
            <a:chOff x="9469505" y="3078163"/>
            <a:chExt cx="360412" cy="1299945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24207B0-C9A0-40AA-B974-38E14CA16BCD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9469505" y="3078163"/>
              <a:ext cx="0" cy="129994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10BD98-2E96-4C24-AAB7-88E1217558AB}"/>
                </a:ext>
              </a:extLst>
            </p:cNvPr>
            <p:cNvSpPr txBox="1"/>
            <p:nvPr/>
          </p:nvSpPr>
          <p:spPr>
            <a:xfrm>
              <a:off x="9525117" y="342836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67FDB48-4832-48A2-95C7-D9399C3F77ED}"/>
              </a:ext>
            </a:extLst>
          </p:cNvPr>
          <p:cNvGrpSpPr/>
          <p:nvPr/>
        </p:nvGrpSpPr>
        <p:grpSpPr>
          <a:xfrm>
            <a:off x="6992543" y="3084954"/>
            <a:ext cx="382859" cy="1299944"/>
            <a:chOff x="6992543" y="3078164"/>
            <a:chExt cx="382859" cy="129994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9437E7C-9719-480C-B82C-90113718C244}"/>
                </a:ext>
              </a:extLst>
            </p:cNvPr>
            <p:cNvCxnSpPr>
              <a:cxnSpLocks/>
            </p:cNvCxnSpPr>
            <p:nvPr/>
          </p:nvCxnSpPr>
          <p:spPr>
            <a:xfrm>
              <a:off x="7375402" y="3078164"/>
              <a:ext cx="0" cy="12999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355252-3042-478D-B80B-436BD3416F7C}"/>
                </a:ext>
              </a:extLst>
            </p:cNvPr>
            <p:cNvSpPr txBox="1"/>
            <p:nvPr/>
          </p:nvSpPr>
          <p:spPr>
            <a:xfrm>
              <a:off x="6992543" y="335222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832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9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F133-1FF7-473F-8579-31AA24AE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59300" cy="1325563"/>
          </a:xfrm>
        </p:spPr>
        <p:txBody>
          <a:bodyPr/>
          <a:lstStyle/>
          <a:p>
            <a:r>
              <a:rPr lang="en-US" altLang="ko-KR" dirty="0"/>
              <a:t>Prim </a:t>
            </a:r>
            <a:r>
              <a:rPr lang="ko-KR" altLang="en-US" dirty="0"/>
              <a:t>알고리즘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F889A-BECD-4A14-9D64-0371E5560BAA}"/>
              </a:ext>
            </a:extLst>
          </p:cNvPr>
          <p:cNvSpPr txBox="1"/>
          <p:nvPr/>
        </p:nvSpPr>
        <p:spPr>
          <a:xfrm>
            <a:off x="330200" y="1325563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처음은 하나의 정점을 선택한다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A2DB4-C9C0-4A22-92E4-C46B29E29C2C}"/>
              </a:ext>
            </a:extLst>
          </p:cNvPr>
          <p:cNvSpPr txBox="1"/>
          <p:nvPr/>
        </p:nvSpPr>
        <p:spPr>
          <a:xfrm>
            <a:off x="330200" y="2201863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이웃한 정점과 가중치를 비교한다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5A58AFF-19B3-4A8E-A798-6E28661C1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64" y="36337"/>
            <a:ext cx="2120336" cy="1847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B110E-8109-4BD3-A4F1-54DB6F697586}"/>
              </a:ext>
            </a:extLst>
          </p:cNvPr>
          <p:cNvSpPr txBox="1"/>
          <p:nvPr/>
        </p:nvSpPr>
        <p:spPr>
          <a:xfrm>
            <a:off x="330200" y="3078163"/>
            <a:ext cx="276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비교한 간선 중 가장 작은 간선을 선택하여 이어준다</a:t>
            </a:r>
            <a:r>
              <a:rPr lang="en-US" altLang="ko-KR" b="1" dirty="0"/>
              <a:t>.   </a:t>
            </a:r>
            <a:endParaRPr lang="ko-KR" altLang="en-US" b="1" dirty="0"/>
          </a:p>
          <a:p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922BED-0AE9-46C0-9C0A-2DC8A14FE50E}"/>
              </a:ext>
            </a:extLst>
          </p:cNvPr>
          <p:cNvSpPr/>
          <p:nvPr/>
        </p:nvSpPr>
        <p:spPr>
          <a:xfrm>
            <a:off x="5011299" y="2536827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FAC6CB-87B2-4F44-ACA7-4150C3F8827D}"/>
              </a:ext>
            </a:extLst>
          </p:cNvPr>
          <p:cNvSpPr/>
          <p:nvPr/>
        </p:nvSpPr>
        <p:spPr>
          <a:xfrm>
            <a:off x="7105402" y="2536827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53C6E9-8A4E-4ADC-9EE9-4D56945DD516}"/>
              </a:ext>
            </a:extLst>
          </p:cNvPr>
          <p:cNvSpPr/>
          <p:nvPr/>
        </p:nvSpPr>
        <p:spPr>
          <a:xfrm>
            <a:off x="9199505" y="2536826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291BB69-0FA1-46FC-835A-40C0745E0143}"/>
              </a:ext>
            </a:extLst>
          </p:cNvPr>
          <p:cNvSpPr/>
          <p:nvPr/>
        </p:nvSpPr>
        <p:spPr>
          <a:xfrm>
            <a:off x="9199505" y="4378108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468A5F-B0FE-46E8-9EFE-D82EF6618C79}"/>
              </a:ext>
            </a:extLst>
          </p:cNvPr>
          <p:cNvSpPr/>
          <p:nvPr/>
        </p:nvSpPr>
        <p:spPr>
          <a:xfrm>
            <a:off x="7105402" y="4378108"/>
            <a:ext cx="540000" cy="541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E70793-60CF-453D-9AA7-B3A5E999F766}"/>
              </a:ext>
            </a:extLst>
          </p:cNvPr>
          <p:cNvCxnSpPr/>
          <p:nvPr/>
        </p:nvCxnSpPr>
        <p:spPr>
          <a:xfrm>
            <a:off x="3924300" y="1155700"/>
            <a:ext cx="0" cy="554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6DE460D-1EFC-4B35-8C36-FF1F31562399}"/>
              </a:ext>
            </a:extLst>
          </p:cNvPr>
          <p:cNvGrpSpPr/>
          <p:nvPr/>
        </p:nvGrpSpPr>
        <p:grpSpPr>
          <a:xfrm>
            <a:off x="5551299" y="2390530"/>
            <a:ext cx="1554103" cy="420360"/>
            <a:chOff x="5551299" y="2390530"/>
            <a:chExt cx="1554103" cy="42036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E4960DD-6491-47E5-B5E7-69B50BE98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51299" y="2810890"/>
              <a:ext cx="155410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9FEECF-AA86-4B9D-8D81-9B78850EAA1F}"/>
                </a:ext>
              </a:extLst>
            </p:cNvPr>
            <p:cNvSpPr txBox="1"/>
            <p:nvPr/>
          </p:nvSpPr>
          <p:spPr>
            <a:xfrm>
              <a:off x="6193350" y="239053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230FDB7-DC73-40BF-9D6C-8B8B4BA4E132}"/>
              </a:ext>
            </a:extLst>
          </p:cNvPr>
          <p:cNvGrpSpPr/>
          <p:nvPr/>
        </p:nvGrpSpPr>
        <p:grpSpPr>
          <a:xfrm>
            <a:off x="7645402" y="2390530"/>
            <a:ext cx="1554103" cy="420360"/>
            <a:chOff x="7645402" y="2390530"/>
            <a:chExt cx="1554103" cy="42036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CD71BD1-5385-4D78-B2F8-2087DB611A47}"/>
                </a:ext>
              </a:extLst>
            </p:cNvPr>
            <p:cNvCxnSpPr>
              <a:cxnSpLocks/>
            </p:cNvCxnSpPr>
            <p:nvPr/>
          </p:nvCxnSpPr>
          <p:spPr>
            <a:xfrm>
              <a:off x="7645402" y="2810890"/>
              <a:ext cx="155410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D4D2FB-36F1-4705-AC76-522AA6C0D90C}"/>
                </a:ext>
              </a:extLst>
            </p:cNvPr>
            <p:cNvSpPr txBox="1"/>
            <p:nvPr/>
          </p:nvSpPr>
          <p:spPr>
            <a:xfrm>
              <a:off x="8303679" y="239053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8</a:t>
              </a:r>
              <a:endParaRPr lang="ko-KR" altLang="en-US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824894-AAE5-472E-AB0B-6959C9938853}"/>
              </a:ext>
            </a:extLst>
          </p:cNvPr>
          <p:cNvGrpSpPr/>
          <p:nvPr/>
        </p:nvGrpSpPr>
        <p:grpSpPr>
          <a:xfrm>
            <a:off x="5281299" y="3078164"/>
            <a:ext cx="1824103" cy="1570613"/>
            <a:chOff x="5281299" y="3078164"/>
            <a:chExt cx="1824103" cy="157061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0A32932-E3E7-4B11-B0C3-202E2ADC9A94}"/>
                </a:ext>
              </a:extLst>
            </p:cNvPr>
            <p:cNvCxnSpPr>
              <a:cxnSpLocks/>
              <a:stCxn id="7" idx="4"/>
              <a:endCxn id="11" idx="2"/>
            </p:cNvCxnSpPr>
            <p:nvPr/>
          </p:nvCxnSpPr>
          <p:spPr>
            <a:xfrm>
              <a:off x="5281299" y="3078164"/>
              <a:ext cx="1824103" cy="15706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EDB2A6-C31D-4692-9BF0-AEE68ECEA48E}"/>
                </a:ext>
              </a:extLst>
            </p:cNvPr>
            <p:cNvSpPr txBox="1"/>
            <p:nvPr/>
          </p:nvSpPr>
          <p:spPr>
            <a:xfrm>
              <a:off x="5791200" y="384889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7EF3F8-E59B-4519-925F-31D0B2495653}"/>
              </a:ext>
            </a:extLst>
          </p:cNvPr>
          <p:cNvGrpSpPr/>
          <p:nvPr/>
        </p:nvGrpSpPr>
        <p:grpSpPr>
          <a:xfrm>
            <a:off x="9469505" y="3078163"/>
            <a:ext cx="360412" cy="1299945"/>
            <a:chOff x="9469505" y="3078163"/>
            <a:chExt cx="360412" cy="1299945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24207B0-C9A0-40AA-B974-38E14CA16BCD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9469505" y="3078163"/>
              <a:ext cx="0" cy="129994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10BD98-2E96-4C24-AAB7-88E1217558AB}"/>
                </a:ext>
              </a:extLst>
            </p:cNvPr>
            <p:cNvSpPr txBox="1"/>
            <p:nvPr/>
          </p:nvSpPr>
          <p:spPr>
            <a:xfrm>
              <a:off x="9525117" y="342836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6A512E-3E5F-4738-9363-AB875622B4F7}"/>
              </a:ext>
            </a:extLst>
          </p:cNvPr>
          <p:cNvSpPr txBox="1"/>
          <p:nvPr/>
        </p:nvSpPr>
        <p:spPr>
          <a:xfrm>
            <a:off x="330200" y="4302484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연결된 정점들을 하나의 트리로 본다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8660C1-62FC-415A-A358-DD61654C21CC}"/>
              </a:ext>
            </a:extLst>
          </p:cNvPr>
          <p:cNvSpPr txBox="1"/>
          <p:nvPr/>
        </p:nvSpPr>
        <p:spPr>
          <a:xfrm>
            <a:off x="330200" y="5186861"/>
            <a:ext cx="27068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트리의 인접한 간선 중 가중치가 가장 작은 간선을 선택하여 이어 나간다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DC76C97-D852-4104-88DB-E6D7060D1F9F}"/>
              </a:ext>
            </a:extLst>
          </p:cNvPr>
          <p:cNvGrpSpPr/>
          <p:nvPr/>
        </p:nvGrpSpPr>
        <p:grpSpPr>
          <a:xfrm>
            <a:off x="6992543" y="3078164"/>
            <a:ext cx="382859" cy="1299944"/>
            <a:chOff x="6992543" y="3078164"/>
            <a:chExt cx="382859" cy="1299944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862A08A-162A-4CC5-9A08-4CB7AE8DE6AE}"/>
                </a:ext>
              </a:extLst>
            </p:cNvPr>
            <p:cNvCxnSpPr>
              <a:cxnSpLocks/>
            </p:cNvCxnSpPr>
            <p:nvPr/>
          </p:nvCxnSpPr>
          <p:spPr>
            <a:xfrm>
              <a:off x="7375402" y="3078164"/>
              <a:ext cx="0" cy="12999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23262F-4E40-40E2-AEDF-6871B008501F}"/>
                </a:ext>
              </a:extLst>
            </p:cNvPr>
            <p:cNvSpPr txBox="1"/>
            <p:nvPr/>
          </p:nvSpPr>
          <p:spPr>
            <a:xfrm>
              <a:off x="6992543" y="335222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6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1246"/>
            <a:ext cx="10515600" cy="1325563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ko-KR" altLang="en-US" u="sng" dirty="0">
                <a:solidFill>
                  <a:schemeClr val="hlink"/>
                </a:solidFill>
              </a:rPr>
              <a:t>문제 </a:t>
            </a:r>
            <a:r>
              <a:rPr lang="en-US" altLang="ko-KR" u="sng" dirty="0">
                <a:solidFill>
                  <a:schemeClr val="hlink"/>
                </a:solidFill>
              </a:rPr>
              <a:t>35</a:t>
            </a:r>
            <a:endParaRPr lang="ko-KR" altLang="en-US" u="sng" dirty="0">
              <a:solidFill>
                <a:schemeClr val="hlin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1401" y="1946899"/>
            <a:ext cx="8038938" cy="4578592"/>
          </a:xfrm>
        </p:spPr>
        <p:txBody>
          <a:bodyPr/>
          <a:lstStyle/>
          <a:p>
            <a:r>
              <a:rPr lang="ko-KR" altLang="en-US" dirty="0"/>
              <a:t>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A57A6-C67C-7E43-8729-906C54B2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885292"/>
            <a:ext cx="4399164" cy="3404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A04D4-A1FB-B542-AA76-0AB54A907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045" y="1443981"/>
            <a:ext cx="3743537" cy="4349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39" y="1157153"/>
            <a:ext cx="7709061" cy="602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42" y="2248271"/>
            <a:ext cx="3426217" cy="321012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05712"/>
              </p:ext>
            </p:extLst>
          </p:nvPr>
        </p:nvGraphicFramePr>
        <p:xfrm>
          <a:off x="8193045" y="5820949"/>
          <a:ext cx="35929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236">
                  <a:extLst>
                    <a:ext uri="{9D8B030D-6E8A-4147-A177-3AD203B41FA5}">
                      <a16:colId xmlns:a16="http://schemas.microsoft.com/office/drawing/2014/main" val="2730970275"/>
                    </a:ext>
                  </a:extLst>
                </a:gridCol>
                <a:gridCol w="898236">
                  <a:extLst>
                    <a:ext uri="{9D8B030D-6E8A-4147-A177-3AD203B41FA5}">
                      <a16:colId xmlns:a16="http://schemas.microsoft.com/office/drawing/2014/main" val="2080145129"/>
                    </a:ext>
                  </a:extLst>
                </a:gridCol>
                <a:gridCol w="898236">
                  <a:extLst>
                    <a:ext uri="{9D8B030D-6E8A-4147-A177-3AD203B41FA5}">
                      <a16:colId xmlns:a16="http://schemas.microsoft.com/office/drawing/2014/main" val="3466319550"/>
                    </a:ext>
                  </a:extLst>
                </a:gridCol>
                <a:gridCol w="898236">
                  <a:extLst>
                    <a:ext uri="{9D8B030D-6E8A-4147-A177-3AD203B41FA5}">
                      <a16:colId xmlns:a16="http://schemas.microsoft.com/office/drawing/2014/main" val="3002450252"/>
                    </a:ext>
                  </a:extLst>
                </a:gridCol>
              </a:tblGrid>
              <a:tr h="272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24500"/>
                  </a:ext>
                </a:extLst>
              </a:tr>
              <a:tr h="272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4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4"/>
    </mc:Choice>
    <mc:Fallback xmlns="">
      <p:transition spd="slow" advTm="330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936" y="0"/>
            <a:ext cx="10515600" cy="1325563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ko-KR" altLang="en-US" u="sng" dirty="0">
                <a:solidFill>
                  <a:schemeClr val="hlink"/>
                </a:solidFill>
              </a:rPr>
              <a:t>문제 </a:t>
            </a:r>
            <a:r>
              <a:rPr lang="en-US" altLang="ko-KR" u="sng" dirty="0">
                <a:solidFill>
                  <a:schemeClr val="hlink"/>
                </a:solidFill>
              </a:rPr>
              <a:t>29</a:t>
            </a:r>
            <a:endParaRPr lang="ko-KR" altLang="en-US" u="sng" dirty="0">
              <a:solidFill>
                <a:schemeClr val="hlink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0CB598-513C-499A-BF24-9345F6C7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D9F26-1E56-4436-8837-14AB8CA6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85" y="1191986"/>
            <a:ext cx="9931972" cy="45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4"/>
    </mc:Choice>
    <mc:Fallback xmlns="">
      <p:transition spd="slow" advTm="330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FF226E-1C9B-4557-938E-11AC4116A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22" y="324348"/>
            <a:ext cx="11054442" cy="62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1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75BBE7-B4EC-4BB3-BBB5-D1C3E4E3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1" y="898071"/>
            <a:ext cx="11531618" cy="34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6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936" y="0"/>
            <a:ext cx="10515600" cy="1325563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ko-KR" altLang="en-US" u="sng" dirty="0">
                <a:solidFill>
                  <a:schemeClr val="hlink"/>
                </a:solidFill>
              </a:rPr>
              <a:t>문제 </a:t>
            </a:r>
            <a:r>
              <a:rPr lang="en-US" altLang="ko-KR" u="sng" dirty="0">
                <a:solidFill>
                  <a:schemeClr val="hlink"/>
                </a:solidFill>
              </a:rPr>
              <a:t>30</a:t>
            </a:r>
            <a:endParaRPr lang="ko-KR" altLang="en-US" u="sng" dirty="0">
              <a:solidFill>
                <a:schemeClr val="hlin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2A2691-AB41-4653-8804-B52A5884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6" y="1133573"/>
            <a:ext cx="10119760" cy="50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4"/>
    </mc:Choice>
    <mc:Fallback xmlns="">
      <p:transition spd="slow" advTm="330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936" y="0"/>
            <a:ext cx="10515600" cy="1325563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ko-KR" altLang="en-US" u="sng" dirty="0">
                <a:solidFill>
                  <a:schemeClr val="hlink"/>
                </a:solidFill>
              </a:rPr>
              <a:t>문제 </a:t>
            </a:r>
            <a:r>
              <a:rPr lang="en-US" altLang="ko-KR" u="sng" dirty="0">
                <a:solidFill>
                  <a:schemeClr val="hlink"/>
                </a:solidFill>
              </a:rPr>
              <a:t>31</a:t>
            </a:r>
            <a:endParaRPr lang="ko-KR" altLang="en-US" u="sng" dirty="0">
              <a:solidFill>
                <a:schemeClr val="hlink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CA0FA84-D005-4A88-B499-263878E7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53" y="4127500"/>
            <a:ext cx="11277600" cy="2465522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답</a:t>
            </a:r>
            <a:endParaRPr lang="en-US" altLang="ko-KR" dirty="0"/>
          </a:p>
          <a:p>
            <a:pPr>
              <a:buFontTx/>
              <a:buChar char="-"/>
              <a:defRPr/>
            </a:pPr>
            <a:r>
              <a:rPr lang="en-US" altLang="ko-KR" dirty="0"/>
              <a:t>preorder </a:t>
            </a:r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-/x+313+-952+x3-746 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부모노드</a:t>
            </a:r>
            <a:r>
              <a:rPr lang="en-US" altLang="ko-KR" sz="1800" dirty="0"/>
              <a:t>&gt;</a:t>
            </a:r>
            <a:r>
              <a:rPr lang="ko-KR" altLang="en-US" sz="1800" dirty="0"/>
              <a:t>왼쪽자식노드</a:t>
            </a:r>
            <a:r>
              <a:rPr lang="en-US" altLang="ko-KR" sz="1800" dirty="0"/>
              <a:t>&gt;</a:t>
            </a:r>
            <a:r>
              <a:rPr lang="ko-KR" altLang="en-US" sz="1800" dirty="0"/>
              <a:t>오른쪽자식노드</a:t>
            </a:r>
            <a:r>
              <a:rPr lang="en-US" altLang="ko-KR" sz="1800" dirty="0"/>
              <a:t>)</a:t>
            </a:r>
          </a:p>
          <a:p>
            <a:pPr marL="0" indent="0">
              <a:buNone/>
              <a:defRPr/>
            </a:pPr>
            <a:r>
              <a:rPr lang="en-US" altLang="ko-KR" dirty="0"/>
              <a:t>- </a:t>
            </a:r>
            <a:r>
              <a:rPr lang="en-US" altLang="ko-KR" dirty="0" err="1"/>
              <a:t>postorder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:31+3x95-2+/74-3x6+- </a:t>
            </a:r>
            <a:r>
              <a:rPr lang="en-US" altLang="ko-KR" sz="1800" dirty="0"/>
              <a:t>(</a:t>
            </a:r>
            <a:r>
              <a:rPr lang="ko-KR" altLang="en-US" sz="1800" dirty="0"/>
              <a:t>왼쪽자식노드</a:t>
            </a:r>
            <a:r>
              <a:rPr lang="en-US" altLang="ko-KR" sz="1800" dirty="0"/>
              <a:t>&gt;</a:t>
            </a:r>
            <a:r>
              <a:rPr lang="ko-KR" altLang="en-US" sz="1800" dirty="0"/>
              <a:t>오른쪽자식노드</a:t>
            </a:r>
            <a:r>
              <a:rPr lang="en-US" altLang="ko-KR" sz="1800" dirty="0"/>
              <a:t>&gt;</a:t>
            </a:r>
            <a:r>
              <a:rPr lang="ko-KR" altLang="en-US" sz="1800" dirty="0" err="1"/>
              <a:t>부모노드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marL="0" marR="35560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   </a:t>
            </a:r>
            <a:endParaRPr lang="en-US" altLang="ko-KR" sz="2400" b="0" i="0" u="none" strike="noStrike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36" y="1120775"/>
            <a:ext cx="70389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4"/>
    </mc:Choice>
    <mc:Fallback xmlns="">
      <p:transition spd="slow" advTm="330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936" y="0"/>
            <a:ext cx="10515600" cy="1325563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ko-KR" altLang="en-US" u="sng" dirty="0">
                <a:solidFill>
                  <a:schemeClr val="hlink"/>
                </a:solidFill>
              </a:rPr>
              <a:t>문제 </a:t>
            </a:r>
            <a:r>
              <a:rPr lang="en-US" altLang="ko-KR" u="sng" dirty="0">
                <a:solidFill>
                  <a:schemeClr val="hlink"/>
                </a:solidFill>
              </a:rPr>
              <a:t>32</a:t>
            </a:r>
            <a:endParaRPr lang="ko-KR" altLang="en-US" u="sng" dirty="0">
              <a:solidFill>
                <a:schemeClr val="hlink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CA0FA84-D005-4A88-B499-263878E7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39" y="2222500"/>
            <a:ext cx="11277600" cy="432064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-</a:t>
            </a:r>
            <a:r>
              <a:rPr lang="ko-KR" altLang="ko-KR" sz="2000" dirty="0" err="1"/>
              <a:t>LinkedList</a:t>
            </a:r>
            <a:endParaRPr lang="ko-KR" altLang="ko-KR" sz="2000" dirty="0"/>
          </a:p>
          <a:p>
            <a:pPr marL="0" indent="0">
              <a:buNone/>
              <a:defRPr/>
            </a:pPr>
            <a:r>
              <a:rPr lang="ko-KR" altLang="en-US" sz="2000" dirty="0"/>
              <a:t>	장점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ko-KR" sz="2000" dirty="0"/>
              <a:t>자료의 삽입과 삭제가 용이</a:t>
            </a:r>
            <a:r>
              <a:rPr lang="ko-KR" altLang="en-US" sz="2000" dirty="0"/>
              <a:t>하다 </a:t>
            </a:r>
            <a:r>
              <a:rPr lang="en-US" altLang="ko-KR" sz="2000" dirty="0"/>
              <a:t>.</a:t>
            </a:r>
          </a:p>
          <a:p>
            <a:pPr marL="0" indent="0">
              <a:buNone/>
              <a:defRPr/>
            </a:pPr>
            <a:r>
              <a:rPr lang="ko-KR" altLang="en-US" sz="2000" dirty="0"/>
              <a:t>	</a:t>
            </a:r>
            <a:r>
              <a:rPr lang="ko-KR" altLang="ko-KR" sz="2000" dirty="0"/>
              <a:t>단점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ko-KR" sz="2000" dirty="0"/>
              <a:t>포인터의 사용으로 인해 저장공간의 낭비가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        </a:t>
            </a:r>
            <a:r>
              <a:rPr lang="ko-KR" altLang="ko-KR" sz="2000" dirty="0" err="1"/>
              <a:t>탐색시간이</a:t>
            </a:r>
            <a:r>
              <a:rPr lang="ko-KR" altLang="ko-KR" sz="2000" dirty="0"/>
              <a:t> 많이 소요된다.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-Adjacency matrix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장점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ko-KR" sz="2000" dirty="0"/>
              <a:t>간단한 그래프를 표현하기에 적합하며 탐색도 비교적 쉽게 가능</a:t>
            </a:r>
            <a:r>
              <a:rPr lang="ko-KR" altLang="en-US" sz="2000" dirty="0"/>
              <a:t>하다</a:t>
            </a:r>
            <a:r>
              <a:rPr lang="en-US" altLang="ko-KR" sz="2000" dirty="0"/>
              <a:t>.</a:t>
            </a:r>
          </a:p>
          <a:p>
            <a:pPr marL="0" indent="0">
              <a:buNone/>
              <a:defRPr/>
            </a:pPr>
            <a:r>
              <a:rPr lang="ko-KR" altLang="en-US" sz="2000" dirty="0"/>
              <a:t>	</a:t>
            </a:r>
            <a:endParaRPr lang="ko-KR" altLang="ko-KR" sz="2000" dirty="0"/>
          </a:p>
          <a:p>
            <a:pPr marL="0" indent="0">
              <a:buNone/>
              <a:defRPr/>
            </a:pPr>
            <a:r>
              <a:rPr lang="ko-KR" altLang="en-US" sz="2000" dirty="0"/>
              <a:t>	</a:t>
            </a:r>
            <a:r>
              <a:rPr lang="ko-KR" altLang="ko-KR" sz="2000" dirty="0"/>
              <a:t>단점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ko-KR" sz="2000" dirty="0"/>
              <a:t>시간과 </a:t>
            </a:r>
            <a:r>
              <a:rPr lang="ko-KR" altLang="ko-KR" sz="2000" dirty="0" err="1"/>
              <a:t>공간복잡도가</a:t>
            </a:r>
            <a:r>
              <a:rPr lang="ko-KR" altLang="ko-KR" sz="2000" dirty="0"/>
              <a:t> 비효율적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marL="0" marR="35560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dirty="0"/>
              <a:t>   </a:t>
            </a:r>
            <a:endParaRPr lang="en-US" altLang="ko-KR" sz="2000" b="0" i="0" u="none" strike="noStrike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64" y="1085638"/>
            <a:ext cx="10676557" cy="9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4"/>
    </mc:Choice>
    <mc:Fallback xmlns="">
      <p:transition spd="slow" advTm="330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936" y="0"/>
            <a:ext cx="10515600" cy="1325563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ko-KR" altLang="en-US" u="sng" dirty="0">
                <a:solidFill>
                  <a:schemeClr val="hlink"/>
                </a:solidFill>
              </a:rPr>
              <a:t>문제 </a:t>
            </a:r>
            <a:r>
              <a:rPr lang="en-US" altLang="ko-KR" u="sng" dirty="0">
                <a:solidFill>
                  <a:schemeClr val="hlink"/>
                </a:solidFill>
              </a:rPr>
              <a:t>33</a:t>
            </a:r>
            <a:endParaRPr lang="ko-KR" altLang="en-US" u="sng" dirty="0">
              <a:solidFill>
                <a:schemeClr val="hlin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2493818"/>
            <a:ext cx="11277600" cy="3521034"/>
          </a:xfrm>
        </p:spPr>
        <p:txBody>
          <a:bodyPr/>
          <a:lstStyle/>
          <a:p>
            <a:r>
              <a:rPr lang="ko-KR" altLang="en-US" dirty="0"/>
              <a:t>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745C3-BC6D-A74E-891B-FAA2BA68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79" y="2682688"/>
            <a:ext cx="1175558" cy="693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86193E-2443-3F45-B324-D9785B6E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39" y="2682688"/>
            <a:ext cx="1665350" cy="8010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93" y="1067804"/>
            <a:ext cx="8764801" cy="758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079" y="217906"/>
            <a:ext cx="2743200" cy="19812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042643" y="3266696"/>
            <a:ext cx="553171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97042" y="3777665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66488" y="3773345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93422" y="3781231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822912" y="4314103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82789" y="4321885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130301" y="4321885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762109" y="4321885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383716" y="4321885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90197" y="4978057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3"/>
            <a:endCxn id="11" idx="7"/>
          </p:cNvCxnSpPr>
          <p:nvPr/>
        </p:nvCxnSpPr>
        <p:spPr>
          <a:xfrm flipH="1">
            <a:off x="2694382" y="3635655"/>
            <a:ext cx="429271" cy="205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6"/>
            <a:endCxn id="12" idx="2"/>
          </p:cNvCxnSpPr>
          <p:nvPr/>
        </p:nvCxnSpPr>
        <p:spPr>
          <a:xfrm flipV="1">
            <a:off x="2762555" y="3989476"/>
            <a:ext cx="303933" cy="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2" idx="6"/>
            <a:endCxn id="14" idx="2"/>
          </p:cNvCxnSpPr>
          <p:nvPr/>
        </p:nvCxnSpPr>
        <p:spPr>
          <a:xfrm>
            <a:off x="3532001" y="3989476"/>
            <a:ext cx="261421" cy="7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4" idx="4"/>
            <a:endCxn id="15" idx="0"/>
          </p:cNvCxnSpPr>
          <p:nvPr/>
        </p:nvCxnSpPr>
        <p:spPr>
          <a:xfrm flipH="1">
            <a:off x="2055669" y="4213493"/>
            <a:ext cx="1970510" cy="100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5" idx="6"/>
            <a:endCxn id="17" idx="2"/>
          </p:cNvCxnSpPr>
          <p:nvPr/>
        </p:nvCxnSpPr>
        <p:spPr>
          <a:xfrm>
            <a:off x="2288425" y="4530234"/>
            <a:ext cx="194364" cy="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7" idx="6"/>
            <a:endCxn id="18" idx="2"/>
          </p:cNvCxnSpPr>
          <p:nvPr/>
        </p:nvCxnSpPr>
        <p:spPr>
          <a:xfrm>
            <a:off x="2948302" y="4538016"/>
            <a:ext cx="181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8" idx="6"/>
            <a:endCxn id="19" idx="2"/>
          </p:cNvCxnSpPr>
          <p:nvPr/>
        </p:nvCxnSpPr>
        <p:spPr>
          <a:xfrm>
            <a:off x="3595814" y="4538016"/>
            <a:ext cx="166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9" idx="6"/>
            <a:endCxn id="20" idx="2"/>
          </p:cNvCxnSpPr>
          <p:nvPr/>
        </p:nvCxnSpPr>
        <p:spPr>
          <a:xfrm>
            <a:off x="4227622" y="4538016"/>
            <a:ext cx="156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0" idx="4"/>
            <a:endCxn id="21" idx="0"/>
          </p:cNvCxnSpPr>
          <p:nvPr/>
        </p:nvCxnSpPr>
        <p:spPr>
          <a:xfrm flipH="1">
            <a:off x="3322954" y="4754147"/>
            <a:ext cx="1293519" cy="223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8534958" y="3197861"/>
            <a:ext cx="553171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960660" y="3773345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544955" y="3793185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9126154" y="3803260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293437" y="4481692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923533" y="4440615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510115" y="4466931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128994" y="4400570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707446" y="4430381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563328" y="5529913"/>
            <a:ext cx="465513" cy="432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>
            <a:stCxn id="66" idx="3"/>
            <a:endCxn id="67" idx="7"/>
          </p:cNvCxnSpPr>
          <p:nvPr/>
        </p:nvCxnSpPr>
        <p:spPr>
          <a:xfrm flipH="1">
            <a:off x="8358000" y="3566820"/>
            <a:ext cx="257968" cy="269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2" idx="0"/>
            <a:endCxn id="68" idx="4"/>
          </p:cNvCxnSpPr>
          <p:nvPr/>
        </p:nvCxnSpPr>
        <p:spPr>
          <a:xfrm flipV="1">
            <a:off x="8742872" y="4225447"/>
            <a:ext cx="34840" cy="241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4" idx="4"/>
            <a:endCxn id="75" idx="0"/>
          </p:cNvCxnSpPr>
          <p:nvPr/>
        </p:nvCxnSpPr>
        <p:spPr>
          <a:xfrm flipH="1">
            <a:off x="8796085" y="4862643"/>
            <a:ext cx="1144118" cy="667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7" idx="3"/>
            <a:endCxn id="70" idx="0"/>
          </p:cNvCxnSpPr>
          <p:nvPr/>
        </p:nvCxnSpPr>
        <p:spPr>
          <a:xfrm flipH="1">
            <a:off x="7526194" y="4142304"/>
            <a:ext cx="502639" cy="33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0" idx="5"/>
            <a:endCxn id="75" idx="0"/>
          </p:cNvCxnSpPr>
          <p:nvPr/>
        </p:nvCxnSpPr>
        <p:spPr>
          <a:xfrm>
            <a:off x="7690777" y="4850651"/>
            <a:ext cx="1105308" cy="679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2" idx="4"/>
            <a:endCxn id="75" idx="0"/>
          </p:cNvCxnSpPr>
          <p:nvPr/>
        </p:nvCxnSpPr>
        <p:spPr>
          <a:xfrm>
            <a:off x="8742872" y="4899193"/>
            <a:ext cx="53213" cy="630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cxnSpLocks/>
            <a:stCxn id="68" idx="4"/>
            <a:endCxn id="73" idx="1"/>
          </p:cNvCxnSpPr>
          <p:nvPr/>
        </p:nvCxnSpPr>
        <p:spPr>
          <a:xfrm>
            <a:off x="8777712" y="4225447"/>
            <a:ext cx="419455" cy="238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cxnSpLocks/>
            <a:stCxn id="69" idx="5"/>
            <a:endCxn id="74" idx="1"/>
          </p:cNvCxnSpPr>
          <p:nvPr/>
        </p:nvCxnSpPr>
        <p:spPr>
          <a:xfrm>
            <a:off x="9523494" y="4172219"/>
            <a:ext cx="252125" cy="321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1" idx="5"/>
            <a:endCxn id="75" idx="0"/>
          </p:cNvCxnSpPr>
          <p:nvPr/>
        </p:nvCxnSpPr>
        <p:spPr>
          <a:xfrm>
            <a:off x="8320873" y="4809574"/>
            <a:ext cx="475212" cy="720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4"/>
    </mc:Choice>
    <mc:Fallback xmlns="">
      <p:transition spd="slow" advTm="330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7BBE067-CE64-43F5-AF11-C85F83FA1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4" y="2584169"/>
            <a:ext cx="2667231" cy="2323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482A5-97B6-4CC1-89CF-063705E11DB7}"/>
              </a:ext>
            </a:extLst>
          </p:cNvPr>
          <p:cNvSpPr txBox="1"/>
          <p:nvPr/>
        </p:nvSpPr>
        <p:spPr>
          <a:xfrm>
            <a:off x="748245" y="645299"/>
            <a:ext cx="11010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34. </a:t>
            </a:r>
            <a:r>
              <a:rPr lang="ko-KR" altLang="en-US" sz="2000" b="1" dirty="0"/>
              <a:t>다음의 그래프에 대해 </a:t>
            </a:r>
            <a:r>
              <a:rPr lang="en-US" altLang="ko-KR" sz="2000" b="1" dirty="0"/>
              <a:t>Kruskal’s </a:t>
            </a:r>
            <a:r>
              <a:rPr lang="ko-KR" altLang="en-US" sz="2000" b="1" dirty="0"/>
              <a:t>알고리즘과 </a:t>
            </a:r>
            <a:r>
              <a:rPr lang="en-US" altLang="ko-KR" sz="2000" b="1" dirty="0"/>
              <a:t>Prim’s </a:t>
            </a:r>
            <a:r>
              <a:rPr lang="ko-KR" altLang="en-US" sz="2000" b="1" dirty="0"/>
              <a:t>알고리즘을 이용하여 </a:t>
            </a:r>
            <a:r>
              <a:rPr lang="en-US" altLang="ko-KR" sz="2000" b="1" dirty="0"/>
              <a:t>minimum cost spanning tree(</a:t>
            </a:r>
            <a:r>
              <a:rPr lang="ko-KR" altLang="en-US" sz="2000" b="1" dirty="0"/>
              <a:t>최소비용 간선 트리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생성하고자 한다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각 알고리즘의 수행 과정 및 결과를 보여라 </a:t>
            </a:r>
            <a:endParaRPr lang="en-US" altLang="ko-KR" sz="2000" b="1" dirty="0"/>
          </a:p>
          <a:p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DF590-B68E-4BDC-8E2D-CA30E9EBE380}"/>
              </a:ext>
            </a:extLst>
          </p:cNvPr>
          <p:cNvSpPr txBox="1"/>
          <p:nvPr/>
        </p:nvSpPr>
        <p:spPr>
          <a:xfrm>
            <a:off x="4038600" y="1746299"/>
            <a:ext cx="669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최소비용 간선 트리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 1. </a:t>
            </a:r>
            <a:r>
              <a:rPr lang="ko-KR" altLang="en-US" dirty="0"/>
              <a:t>모든 정점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이 연결되어 있어야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2. </a:t>
            </a:r>
            <a:r>
              <a:rPr lang="ko-KR" altLang="en-US" dirty="0"/>
              <a:t>자기 자신으로 돌아오는 사이클이 없어야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3. </a:t>
            </a:r>
            <a:r>
              <a:rPr lang="ko-KR" altLang="en-US" dirty="0"/>
              <a:t>가중치 합이 최소가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4 </a:t>
            </a:r>
            <a:r>
              <a:rPr lang="ko-KR" altLang="en-US" dirty="0"/>
              <a:t>종류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(Kruskal </a:t>
            </a:r>
            <a:r>
              <a:rPr lang="ko-KR" altLang="en-US" dirty="0"/>
              <a:t>알고리즘</a:t>
            </a:r>
            <a:r>
              <a:rPr lang="en-US" altLang="ko-KR" dirty="0"/>
              <a:t>,  Prim </a:t>
            </a:r>
            <a:r>
              <a:rPr lang="ko-KR" altLang="en-US" dirty="0"/>
              <a:t>알고리즘 </a:t>
            </a:r>
            <a:r>
              <a:rPr lang="en-US" altLang="ko-KR" dirty="0"/>
              <a:t>) </a:t>
            </a:r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1976C2-303E-4A2F-831B-7087C4356A46}"/>
              </a:ext>
            </a:extLst>
          </p:cNvPr>
          <p:cNvSpPr txBox="1"/>
          <p:nvPr/>
        </p:nvSpPr>
        <p:spPr>
          <a:xfrm>
            <a:off x="4038600" y="3746142"/>
            <a:ext cx="669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&lt;Kruskal </a:t>
            </a:r>
            <a:r>
              <a:rPr lang="ko-KR" altLang="en-US" b="1" dirty="0"/>
              <a:t>알고리즘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 1. </a:t>
            </a:r>
            <a:r>
              <a:rPr lang="ko-KR" altLang="en-US" dirty="0"/>
              <a:t>여러 트리가 합쳐져 나중에는 하나의 트리가 되는 것 </a:t>
            </a:r>
            <a:endParaRPr lang="en-US" altLang="ko-KR" dirty="0"/>
          </a:p>
          <a:p>
            <a:r>
              <a:rPr lang="en-US" altLang="ko-KR" dirty="0"/>
              <a:t> 2. </a:t>
            </a:r>
            <a:r>
              <a:rPr lang="ko-KR" altLang="en-US" dirty="0"/>
              <a:t>간선이 작은 순으로 정점이 연결된다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3. (</a:t>
            </a:r>
            <a:r>
              <a:rPr lang="ko-KR" altLang="en-US" dirty="0"/>
              <a:t>정점 </a:t>
            </a:r>
            <a:r>
              <a:rPr lang="en-US" altLang="ko-KR" dirty="0"/>
              <a:t>-1) </a:t>
            </a:r>
            <a:r>
              <a:rPr lang="ko-KR" altLang="en-US" dirty="0"/>
              <a:t>개의 간선을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D3DFE-62EA-441E-AACD-C28F27BE92D0}"/>
              </a:ext>
            </a:extLst>
          </p:cNvPr>
          <p:cNvSpPr txBox="1"/>
          <p:nvPr/>
        </p:nvSpPr>
        <p:spPr>
          <a:xfrm>
            <a:off x="4038600" y="5175071"/>
            <a:ext cx="669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&lt;Prim </a:t>
            </a:r>
            <a:r>
              <a:rPr lang="ko-KR" altLang="en-US" b="1" dirty="0"/>
              <a:t>알고리즘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 1. </a:t>
            </a:r>
            <a:r>
              <a:rPr lang="ko-KR" altLang="en-US" dirty="0"/>
              <a:t>단일 트리의 형태이다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2. </a:t>
            </a:r>
            <a:r>
              <a:rPr lang="ko-KR" altLang="en-US" dirty="0"/>
              <a:t>단일 정점에서 이웃한 정점과의 가중치를 비교해 나가면서 트리가 커지는 형식을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79DECB-F6E4-4B96-A3E1-65B8FE70B4C7}"/>
              </a:ext>
            </a:extLst>
          </p:cNvPr>
          <p:cNvCxnSpPr>
            <a:cxnSpLocks/>
          </p:cNvCxnSpPr>
          <p:nvPr/>
        </p:nvCxnSpPr>
        <p:spPr>
          <a:xfrm>
            <a:off x="4038600" y="3500625"/>
            <a:ext cx="739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94FF85D-84FA-47E0-92F3-9C84BA6CBDA6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9884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ko-KR" altLang="en-US" u="sng" dirty="0">
                <a:solidFill>
                  <a:schemeClr val="hlink"/>
                </a:solidFill>
              </a:rPr>
              <a:t>문제 </a:t>
            </a:r>
            <a:r>
              <a:rPr lang="en-US" altLang="ko-KR" u="sng" dirty="0">
                <a:solidFill>
                  <a:schemeClr val="hlink"/>
                </a:solidFill>
              </a:rPr>
              <a:t>34</a:t>
            </a:r>
            <a:endParaRPr lang="ko-KR" altLang="en-US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382</Words>
  <Application>Microsoft Office PowerPoint</Application>
  <PresentationFormat>와이드스크린</PresentationFormat>
  <Paragraphs>106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중간과제(J조) </vt:lpstr>
      <vt:lpstr>문제 29</vt:lpstr>
      <vt:lpstr>PowerPoint 프레젠테이션</vt:lpstr>
      <vt:lpstr>PowerPoint 프레젠테이션</vt:lpstr>
      <vt:lpstr>문제 30</vt:lpstr>
      <vt:lpstr>문제 31</vt:lpstr>
      <vt:lpstr>문제 32</vt:lpstr>
      <vt:lpstr>문제 33</vt:lpstr>
      <vt:lpstr>PowerPoint 프레젠테이션</vt:lpstr>
      <vt:lpstr>Kruskal 알고리즘 </vt:lpstr>
      <vt:lpstr>Prim 알고리즘 </vt:lpstr>
      <vt:lpstr>문제 35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조별과제</dc:title>
  <dc:creator>안원영</dc:creator>
  <cp:lastModifiedBy>박윤리</cp:lastModifiedBy>
  <cp:revision>84</cp:revision>
  <dcterms:created xsi:type="dcterms:W3CDTF">2021-10-06T08:00:04Z</dcterms:created>
  <dcterms:modified xsi:type="dcterms:W3CDTF">2021-10-14T08:37:04Z</dcterms:modified>
</cp:coreProperties>
</file>