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19"/>
  </p:notesMasterIdLst>
  <p:sldIdLst>
    <p:sldId id="256" r:id="rId2"/>
    <p:sldId id="288" r:id="rId3"/>
    <p:sldId id="28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0" r:id="rId12"/>
    <p:sldId id="308" r:id="rId13"/>
    <p:sldId id="309" r:id="rId14"/>
    <p:sldId id="310" r:id="rId15"/>
    <p:sldId id="311" r:id="rId16"/>
    <p:sldId id="312" r:id="rId17"/>
    <p:sldId id="313" r:id="rId18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88"/>
            <p14:sldId id="289"/>
            <p14:sldId id="301"/>
            <p14:sldId id="302"/>
            <p14:sldId id="303"/>
            <p14:sldId id="304"/>
            <p14:sldId id="305"/>
            <p14:sldId id="306"/>
            <p14:sldId id="307"/>
            <p14:sldId id="290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제목 없는 구역" id="{B3563F4D-5B5D-4453-9F28-8E180277AA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925"/>
    <a:srgbClr val="0000CC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10" autoAdjust="0"/>
  </p:normalViewPr>
  <p:slideViewPr>
    <p:cSldViewPr>
      <p:cViewPr varScale="1">
        <p:scale>
          <a:sx n="69" d="100"/>
          <a:sy n="69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83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A3B890-BBB9-409F-B207-64105286100E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6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601ADBF-6A9C-4E26-A316-8636DE35F19B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1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8DA1CE-5F60-4D6A-859C-A981F716B250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76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CF7138-618A-4FB7-B6B3-29F176C76BBC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1CDB55F-A2BC-4708-9AC6-9C08668F9333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16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84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24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jp/imgres?imgurl=https://t1.daumcdn.net/cfile/tistory/22159A3756CD14A125&amp;imgrefurl=http://dalkomit.tistory.com/131&amp;docid=pdx0z1MyibgKmM&amp;tbnid=j0YxMM8MgrPyyM:&amp;vet=10ahUKEwipz-3D_9DeAhUc7LwKHSQTBt4QMwj4ASgIMAg..i&amp;w=468&amp;h=279&amp;bih=837&amp;biw=1670&amp;q=%EB%A6%AC%EB%88%85%EC%8A%A4&amp;ved=0ahUKEwipz-3D_9DeAhUc7LwKHSQTBt4QMwj4ASgIMAg&amp;iact=mrc&amp;uact=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google.co.jp/imgres?imgurl=http://image.itdonga.com/files/2014/10/16/001_oOCf3kF.jpg&amp;imgrefurl=http://it.donga.com/19504/&amp;docid=Tj4j82XLa71iuM&amp;tbnid=lbSUfml9U8I6dM:&amp;vet=10ahUKEwiYp4_2x9LeAhXFu7wKHZGsD_EQMwg3KAAwAA..i&amp;w=600&amp;h=605&amp;bih=743&amp;biw=982&amp;q=%EB%A6%AC%EB%88%84%EC%8A%A4%ED%86%A0%EB%B0%9C%EC%A6%88&amp;ved=0ahUKEwiYp4_2x9LeAhXFu7wKHZGsD_EQMwg3KAAwAA&amp;iact=mrc&amp;uact=8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.jp/imgres?imgurl=http://blogthumb2.naver.net/20150803_174/brickbot_1438587676974kOtml_PNG/OSS_MARKT.png?type%3Dw2&amp;imgrefurl=http://m.blog.naver.com/brickbot/220440698612&amp;docid=VOxC7PdI4PEAuM&amp;tbnid=gWo3vaQHnCSP9M:&amp;vet=10ahUKEwiH_-qZydLeAhUExLwKHQvqCDoQMwh0KAIwAg..i&amp;w=480&amp;h=375&amp;bih=743&amp;biw=982&amp;q=%EC%98%A4%ED%94%88%EC%86%8C%EC%8A%A4&amp;ved=0ahUKEwiH_-qZydLeAhUExLwKHQvqCDoQMwh0KAIwAg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.jp/imgres?imgurl=https://t1.daumcdn.net/cfile/tistory/211D0D3C58070FBF04&amp;imgrefurl=https://cigol.tistory.com/478&amp;docid=XJZX-8AmABbKXM&amp;tbnid=QnscSvKTx4JqIM:&amp;vet=10ahUKEwiJzNyF_9LeAhXFabwKHfA-BrUQMwhHKAgwCA..i&amp;w=570&amp;h=287&amp;bih=743&amp;biw=982&amp;q=%EC%9C%A0%EB%8B%89%EC%8A%A4&amp;ved=0ahUKEwiJzNyF_9LeAhXFabwKHfA-BrUQMwhHKAgwCA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개요 와 </a:t>
            </a:r>
            <a:r>
              <a:rPr lang="ko-KR" altLang="en-US" dirty="0" smtClean="0"/>
              <a:t>실습 환경</a:t>
            </a:r>
            <a:endParaRPr lang="ko-KR" altLang="en-US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리눅스 배포판</a:t>
            </a:r>
          </a:p>
        </p:txBody>
      </p:sp>
      <p:sp>
        <p:nvSpPr>
          <p:cNvPr id="54276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ko-KR" altLang="en-US" sz="2200" dirty="0"/>
              <a:t>우분투</a:t>
            </a:r>
            <a:r>
              <a:rPr lang="en-US" altLang="ko-KR" sz="2200" dirty="0"/>
              <a:t>(Ubuntu)</a:t>
            </a:r>
            <a:endParaRPr lang="ko-KR" altLang="en-US" sz="2200" dirty="0"/>
          </a:p>
          <a:p>
            <a:pPr lvl="1" eaLnBrk="1" hangingPunct="1"/>
            <a:r>
              <a:rPr lang="ko-KR" altLang="en-US" sz="1800" dirty="0"/>
              <a:t>데스크톱에서 쉽게 사용할 수 있는</a:t>
            </a:r>
            <a:r>
              <a:rPr lang="en-US" altLang="ko-KR" sz="1800" dirty="0"/>
              <a:t> </a:t>
            </a:r>
            <a:r>
              <a:rPr lang="ko-KR" altLang="en-US" sz="1800" dirty="0"/>
              <a:t>리눅스 </a:t>
            </a:r>
            <a:r>
              <a:rPr lang="ko-KR" altLang="en-US" sz="1800" dirty="0" err="1"/>
              <a:t>배포판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MS </a:t>
            </a:r>
            <a:r>
              <a:rPr lang="ko-KR" altLang="en-US" sz="1800" dirty="0" err="1"/>
              <a:t>윈도우즈</a:t>
            </a:r>
            <a:r>
              <a:rPr lang="ko-KR" altLang="en-US" sz="1800" dirty="0"/>
              <a:t> 상에서 인터넷으로 쉽게 직접 설치도 가능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http://www.ubuntu.com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54277" name="내용 개체 틀 4"/>
          <p:cNvSpPr>
            <a:spLocks noGrp="1"/>
          </p:cNvSpPr>
          <p:nvPr>
            <p:ph sz="half" idx="2"/>
          </p:nvPr>
        </p:nvSpPr>
        <p:spPr>
          <a:xfrm>
            <a:off x="4632325" y="1216025"/>
            <a:ext cx="4332288" cy="4937125"/>
          </a:xfrm>
        </p:spPr>
        <p:txBody>
          <a:bodyPr/>
          <a:lstStyle/>
          <a:p>
            <a:pPr eaLnBrk="1" hangingPunct="1"/>
            <a:r>
              <a:rPr lang="en-US" altLang="ko-KR" sz="2200" dirty="0"/>
              <a:t>CentOS</a:t>
            </a:r>
          </a:p>
          <a:p>
            <a:pPr lvl="1" eaLnBrk="1" hangingPunct="1"/>
            <a:r>
              <a:rPr lang="en-US" altLang="ko-KR" sz="1800" dirty="0" err="1"/>
              <a:t>RedHat</a:t>
            </a:r>
            <a:r>
              <a:rPr lang="en-US" altLang="ko-KR" sz="1800" dirty="0"/>
              <a:t> Enterprise </a:t>
            </a:r>
            <a:r>
              <a:rPr lang="ko-KR" altLang="en-US" sz="1800" dirty="0" err="1"/>
              <a:t>배포판을</a:t>
            </a:r>
            <a:r>
              <a:rPr lang="ko-KR" altLang="en-US" sz="1800" dirty="0"/>
              <a:t> 기반으로 하는 무료 운영체제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주로 </a:t>
            </a:r>
            <a:r>
              <a:rPr lang="ko-KR" altLang="en-US" sz="1800" dirty="0" err="1"/>
              <a:t>서버용으로</a:t>
            </a:r>
            <a:r>
              <a:rPr lang="en-US" altLang="ko-KR" sz="1800" dirty="0"/>
              <a:t> </a:t>
            </a:r>
            <a:r>
              <a:rPr lang="ko-KR" altLang="en-US" sz="1800" dirty="0"/>
              <a:t>많이 사용되며</a:t>
            </a:r>
            <a:r>
              <a:rPr lang="en-US" altLang="ko-KR" sz="1800" dirty="0"/>
              <a:t> </a:t>
            </a:r>
          </a:p>
          <a:p>
            <a:pPr lvl="1" eaLnBrk="1" hangingPunct="1"/>
            <a:r>
              <a:rPr lang="ko-KR" altLang="en-US" sz="1800" dirty="0"/>
              <a:t>데스크톱용</a:t>
            </a:r>
            <a:r>
              <a:rPr lang="en-US" altLang="ko-KR" sz="1800" dirty="0"/>
              <a:t>, </a:t>
            </a:r>
            <a:r>
              <a:rPr lang="ko-KR" altLang="en-US" sz="1800" dirty="0"/>
              <a:t>워크스테이션용도 제공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http://www.centos.org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5427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3FE6C074-A2B0-4C45-823D-DB2F4CF22A2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27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3706812"/>
            <a:ext cx="4221163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400425"/>
            <a:ext cx="41052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9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8D15-A82B-43F9-8124-B60B768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smtClean="0"/>
              <a:t>실습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73CF9-4B04-4E6F-9360-C64E3F9D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08912" cy="50405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실습용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VM </a:t>
            </a:r>
            <a:r>
              <a:rPr lang="ko-KR" altLang="en-US" dirty="0" smtClean="0"/>
              <a:t>사양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vCPU – 1core</a:t>
            </a:r>
          </a:p>
          <a:p>
            <a:pPr lvl="2"/>
            <a:r>
              <a:rPr lang="en-US" altLang="ko-KR" dirty="0" smtClean="0"/>
              <a:t>Memory – 1320MB</a:t>
            </a:r>
          </a:p>
          <a:p>
            <a:pPr lvl="2"/>
            <a:r>
              <a:rPr lang="en-US" altLang="ko-KR" dirty="0" smtClean="0"/>
              <a:t>Storage – 20GB</a:t>
            </a:r>
          </a:p>
          <a:p>
            <a:pPr lvl="2"/>
            <a:r>
              <a:rPr lang="en-US" altLang="ko-KR" dirty="0" smtClean="0"/>
              <a:t>OS – Ubuntu Server 18.04.4 LTS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접속 </a:t>
            </a:r>
            <a:r>
              <a:rPr lang="en-US" altLang="ko-KR" dirty="0" smtClean="0"/>
              <a:t>IP – </a:t>
            </a:r>
            <a:r>
              <a:rPr lang="ko-KR" altLang="en-US" dirty="0" smtClean="0"/>
              <a:t>개인별 </a:t>
            </a:r>
            <a:r>
              <a:rPr lang="en-US" altLang="ko-KR" dirty="0" smtClean="0"/>
              <a:t>VM</a:t>
            </a:r>
            <a:r>
              <a:rPr lang="ko-KR" altLang="en-US" dirty="0" smtClean="0"/>
              <a:t> 접속 포트 지정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smartlead</a:t>
            </a:r>
            <a:r>
              <a:rPr lang="ko-KR" altLang="en-US" dirty="0" smtClean="0"/>
              <a:t>에 공지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01</a:t>
            </a:r>
            <a:r>
              <a:rPr lang="ko-KR" altLang="en-US" dirty="0" smtClean="0"/>
              <a:t>분반 </a:t>
            </a:r>
            <a:r>
              <a:rPr lang="en-US" altLang="ko-KR" dirty="0" smtClean="0"/>
              <a:t>: devops.hallym.ac.kr    ( 10122 ~ 14022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02</a:t>
            </a:r>
            <a:r>
              <a:rPr lang="ko-KR" altLang="en-US" dirty="0" smtClean="0"/>
              <a:t>분반 </a:t>
            </a:r>
            <a:r>
              <a:rPr lang="en-US" altLang="ko-KR" dirty="0" smtClean="0"/>
              <a:t>: </a:t>
            </a:r>
            <a:r>
              <a:rPr lang="en-US" altLang="ko-KR" dirty="0"/>
              <a:t>devops.hallym.ac.kr    </a:t>
            </a:r>
            <a:r>
              <a:rPr lang="en-US" altLang="ko-KR" dirty="0" smtClean="0"/>
              <a:t>( 14122 ~ 18022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접속 관리자 </a:t>
            </a:r>
            <a:r>
              <a:rPr lang="en-US" altLang="ko-KR" dirty="0" smtClean="0"/>
              <a:t>id , </a:t>
            </a:r>
            <a:r>
              <a:rPr lang="en-US" altLang="ko-KR" dirty="0" err="1" smtClean="0"/>
              <a:t>passwd</a:t>
            </a:r>
            <a:r>
              <a:rPr lang="ko-KR" altLang="en-US" dirty="0" smtClean="0"/>
              <a:t>로 원격 접속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2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 방법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직접 로그인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사용 가능한 리눅스 시스템이 있는 경우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로그인 후 </a:t>
            </a:r>
            <a:r>
              <a:rPr lang="en-US" altLang="ko-KR" dirty="0"/>
              <a:t>GUI</a:t>
            </a:r>
            <a:r>
              <a:rPr lang="ko-KR" altLang="en-US" dirty="0"/>
              <a:t> 환경 또는 터미널 환경에서 사용가능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438C78-229E-47C3-AAFE-4379EF79C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6"/>
          <a:stretch/>
        </p:blipFill>
        <p:spPr>
          <a:xfrm>
            <a:off x="957458" y="3068960"/>
            <a:ext cx="3578538" cy="29523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DE4AAB-9A19-4D84-943B-76F07707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8" y="3068960"/>
            <a:ext cx="3960118" cy="2073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27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 방법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원격 접속 로그인</a:t>
            </a:r>
            <a:endParaRPr lang="en-US" altLang="ko-KR" dirty="0"/>
          </a:p>
          <a:p>
            <a:pPr marL="1005840" lvl="2" indent="-274320">
              <a:lnSpc>
                <a:spcPct val="150000"/>
              </a:lnSpc>
              <a:defRPr/>
            </a:pPr>
            <a:r>
              <a:rPr lang="ko-KR" altLang="en-US" dirty="0"/>
              <a:t>원격접속 프로그램의 사용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putty</a:t>
            </a:r>
          </a:p>
          <a:p>
            <a:pPr marL="1005840" lvl="2" indent="-274320">
              <a:lnSpc>
                <a:spcPct val="150000"/>
              </a:lnSpc>
              <a:defRPr/>
            </a:pPr>
            <a:r>
              <a:rPr lang="en-US" altLang="ko-KR" dirty="0"/>
              <a:t>https://www.chiark.greenend.org.uk/~sgtatham/putty/latest.html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6EA4B-6AD3-4AAE-AFD9-BEBE9AC3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9" y="3034433"/>
            <a:ext cx="4675328" cy="364502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2CA773-1C92-4F6C-AD99-FD34F33890EE}"/>
              </a:ext>
            </a:extLst>
          </p:cNvPr>
          <p:cNvSpPr/>
          <p:nvPr/>
        </p:nvSpPr>
        <p:spPr>
          <a:xfrm>
            <a:off x="611560" y="5877272"/>
            <a:ext cx="3744416" cy="299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6F6E5-57F5-4396-8443-672250F6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826" y="3225527"/>
            <a:ext cx="3109933" cy="30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7142E4D-ADB0-43E7-BE4D-083951B5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8" y="1484784"/>
            <a:ext cx="4305300" cy="4210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041BA5-3616-4AAA-8ADA-9A495479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0538-9F1C-4C69-9010-9BC22D755E41}"/>
              </a:ext>
            </a:extLst>
          </p:cNvPr>
          <p:cNvSpPr txBox="1"/>
          <p:nvPr/>
        </p:nvSpPr>
        <p:spPr>
          <a:xfrm>
            <a:off x="5220072" y="1772816"/>
            <a:ext cx="34724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접속하고자 하는 도메인 또는 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1343AB6-2704-4054-B2F1-566E08776FBD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2555776" y="1957482"/>
            <a:ext cx="2664296" cy="67943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688FE-5DCA-4619-A705-11C1D46A871E}"/>
              </a:ext>
            </a:extLst>
          </p:cNvPr>
          <p:cNvSpPr txBox="1"/>
          <p:nvPr/>
        </p:nvSpPr>
        <p:spPr>
          <a:xfrm>
            <a:off x="5220072" y="2533546"/>
            <a:ext cx="3280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보안접속</a:t>
            </a:r>
            <a:r>
              <a:rPr lang="en-US" altLang="ko-KR" dirty="0"/>
              <a:t> : </a:t>
            </a:r>
            <a:r>
              <a:rPr lang="ko-KR" altLang="en-US" dirty="0" smtClean="0"/>
              <a:t>개인 </a:t>
            </a:r>
            <a:r>
              <a:rPr lang="en-US" altLang="ko-KR" dirty="0" smtClean="0"/>
              <a:t>VM </a:t>
            </a:r>
            <a:r>
              <a:rPr lang="ko-KR" altLang="en-US" dirty="0" smtClean="0"/>
              <a:t>포트 번호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E64A3C-8CD1-4E4B-AE5E-A579F401D68E}"/>
              </a:ext>
            </a:extLst>
          </p:cNvPr>
          <p:cNvCxnSpPr>
            <a:stCxn id="8" idx="1"/>
          </p:cNvCxnSpPr>
          <p:nvPr/>
        </p:nvCxnSpPr>
        <p:spPr>
          <a:xfrm rot="10800000">
            <a:off x="4427984" y="2636946"/>
            <a:ext cx="792088" cy="812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C60818-C014-4B3C-B894-868CA8564C87}"/>
              </a:ext>
            </a:extLst>
          </p:cNvPr>
          <p:cNvSpPr/>
          <p:nvPr/>
        </p:nvSpPr>
        <p:spPr>
          <a:xfrm>
            <a:off x="3635896" y="2780928"/>
            <a:ext cx="504056" cy="328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4F20C-71A5-4098-AFB3-852F651FFDEC}"/>
              </a:ext>
            </a:extLst>
          </p:cNvPr>
          <p:cNvSpPr txBox="1"/>
          <p:nvPr/>
        </p:nvSpPr>
        <p:spPr>
          <a:xfrm>
            <a:off x="5220072" y="3138742"/>
            <a:ext cx="1492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보안 쉘 선택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039DE27-7661-454E-90C7-41726DE581B0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rot="10800000">
            <a:off x="4139952" y="2945270"/>
            <a:ext cx="1080120" cy="37813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83DDB-7E23-4768-8FA5-3F3063CAB916}"/>
              </a:ext>
            </a:extLst>
          </p:cNvPr>
          <p:cNvSpPr txBox="1"/>
          <p:nvPr/>
        </p:nvSpPr>
        <p:spPr>
          <a:xfrm>
            <a:off x="5220072" y="3743938"/>
            <a:ext cx="34932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접속정보 이름 및 접속환경 저장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8231AC3-EA99-43F9-9384-B077A2C0B2F7}"/>
              </a:ext>
            </a:extLst>
          </p:cNvPr>
          <p:cNvCxnSpPr>
            <a:stCxn id="17" idx="1"/>
          </p:cNvCxnSpPr>
          <p:nvPr/>
        </p:nvCxnSpPr>
        <p:spPr>
          <a:xfrm rot="10800000">
            <a:off x="2915816" y="3589840"/>
            <a:ext cx="2304256" cy="3387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DD5085-3B10-455A-ADCB-0F025BF122B5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4535996" y="3928604"/>
            <a:ext cx="684076" cy="1846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FFB2B0-6C32-4F86-9189-AE9D99E3D719}"/>
              </a:ext>
            </a:extLst>
          </p:cNvPr>
          <p:cNvSpPr txBox="1"/>
          <p:nvPr/>
        </p:nvSpPr>
        <p:spPr>
          <a:xfrm>
            <a:off x="4139952" y="5906866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접속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F2CE14-2D9C-4198-AA84-62B6322B8F5A}"/>
              </a:ext>
            </a:extLst>
          </p:cNvPr>
          <p:cNvCxnSpPr>
            <a:stCxn id="22" idx="1"/>
          </p:cNvCxnSpPr>
          <p:nvPr/>
        </p:nvCxnSpPr>
        <p:spPr>
          <a:xfrm rot="10800000">
            <a:off x="3635896" y="5510170"/>
            <a:ext cx="504056" cy="581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C3056BE-A998-44CB-AC96-EFBBCE94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73" y="4685827"/>
            <a:ext cx="3333191" cy="1745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40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0690-1193-485D-83C1-B9E0EA75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D75FD-0217-49C3-89F9-254D48A6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 및 크기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3BDD01-9DE6-4E9E-844C-9DC54607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92896"/>
            <a:ext cx="3168352" cy="34948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248CD-A96A-424B-8DBA-47A9395D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2" y="2492896"/>
            <a:ext cx="3321233" cy="324775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7865CFB-C8DA-4B0C-8A05-EBD9F9CFADC3}"/>
              </a:ext>
            </a:extLst>
          </p:cNvPr>
          <p:cNvSpPr/>
          <p:nvPr/>
        </p:nvSpPr>
        <p:spPr>
          <a:xfrm>
            <a:off x="1259632" y="36450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33B2BD-3FB8-4650-ADB2-4EF78817F99F}"/>
              </a:ext>
            </a:extLst>
          </p:cNvPr>
          <p:cNvSpPr/>
          <p:nvPr/>
        </p:nvSpPr>
        <p:spPr>
          <a:xfrm>
            <a:off x="3640329" y="3837320"/>
            <a:ext cx="648072" cy="311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A9EA0E9-6E7D-4669-A84F-0B40BC04DD72}"/>
              </a:ext>
            </a:extLst>
          </p:cNvPr>
          <p:cNvCxnSpPr/>
          <p:nvPr/>
        </p:nvCxnSpPr>
        <p:spPr>
          <a:xfrm flipV="1">
            <a:off x="4324405" y="3573016"/>
            <a:ext cx="607635" cy="4803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ECB8-C31D-4C3B-83F1-3137F4C2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FileZilla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D1F8-B755-4647-9617-0D66B413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sftp</a:t>
            </a:r>
            <a:r>
              <a:rPr lang="ko-KR" altLang="en-US" dirty="0"/>
              <a:t>를 이용한 파일</a:t>
            </a:r>
            <a:r>
              <a:rPr lang="en-US" altLang="ko-KR" dirty="0"/>
              <a:t> </a:t>
            </a:r>
            <a:r>
              <a:rPr lang="ko-KR" altLang="en-US" dirty="0"/>
              <a:t>업로드 및 다운로드 프로그램</a:t>
            </a:r>
            <a:endParaRPr lang="en-US" altLang="ko-KR" dirty="0"/>
          </a:p>
          <a:p>
            <a:r>
              <a:rPr lang="en-US" altLang="ko-KR" dirty="0"/>
              <a:t>https://filezilla-project.org/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C03BC-BDB2-4907-B12E-1BC800E1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07" y="2410455"/>
            <a:ext cx="4948785" cy="408242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CFB8CF3-563D-4A28-93C2-68B4EDC046A7}"/>
              </a:ext>
            </a:extLst>
          </p:cNvPr>
          <p:cNvSpPr/>
          <p:nvPr/>
        </p:nvSpPr>
        <p:spPr>
          <a:xfrm>
            <a:off x="2771800" y="4581128"/>
            <a:ext cx="115212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ECB8-C31D-4C3B-83F1-3137F4C2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FileZilla </a:t>
            </a:r>
            <a:r>
              <a:rPr lang="ko-KR" altLang="en-US" dirty="0"/>
              <a:t>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D0356A-1AB8-489A-BA35-AECFE119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22043"/>
            <a:ext cx="6882834" cy="54726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EEA47F-E1B9-41F8-A463-F27714A2D91E}"/>
              </a:ext>
            </a:extLst>
          </p:cNvPr>
          <p:cNvSpPr/>
          <p:nvPr/>
        </p:nvSpPr>
        <p:spPr>
          <a:xfrm>
            <a:off x="539552" y="1484784"/>
            <a:ext cx="68828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EF225-CF88-4473-BC5E-1892DC1D9082}"/>
              </a:ext>
            </a:extLst>
          </p:cNvPr>
          <p:cNvSpPr txBox="1"/>
          <p:nvPr/>
        </p:nvSpPr>
        <p:spPr>
          <a:xfrm>
            <a:off x="7451195" y="1496657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 호스트</a:t>
            </a:r>
            <a:endParaRPr lang="en-US" altLang="ko-KR" dirty="0"/>
          </a:p>
          <a:p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ko-KR" altLang="en-US" dirty="0"/>
              <a:t>접속포트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AD498E-6FDF-428E-A70E-9E58CF57A050}"/>
              </a:ext>
            </a:extLst>
          </p:cNvPr>
          <p:cNvSpPr/>
          <p:nvPr/>
        </p:nvSpPr>
        <p:spPr>
          <a:xfrm>
            <a:off x="539552" y="2276872"/>
            <a:ext cx="3456384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6765F-34A2-454C-9701-39E6E7F1F31E}"/>
              </a:ext>
            </a:extLst>
          </p:cNvPr>
          <p:cNvSpPr txBox="1"/>
          <p:nvPr/>
        </p:nvSpPr>
        <p:spPr>
          <a:xfrm>
            <a:off x="1733350" y="30020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접속 로컬 컴퓨터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B287C-1F43-43DE-A830-81D7A3C9A695}"/>
              </a:ext>
            </a:extLst>
          </p:cNvPr>
          <p:cNvSpPr/>
          <p:nvPr/>
        </p:nvSpPr>
        <p:spPr>
          <a:xfrm>
            <a:off x="4024729" y="2276872"/>
            <a:ext cx="3456384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42DA5-1C56-41AD-8AB7-0D1697CC7633}"/>
              </a:ext>
            </a:extLst>
          </p:cNvPr>
          <p:cNvSpPr txBox="1"/>
          <p:nvPr/>
        </p:nvSpPr>
        <p:spPr>
          <a:xfrm>
            <a:off x="5218527" y="30020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원격 접속 컴퓨터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62068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sftp://</a:t>
            </a:r>
            <a:r>
              <a:rPr lang="en-US" altLang="ko-KR" dirty="0" smtClean="0"/>
              <a:t>devops.hallym.ac.kr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유닉스</a:t>
            </a:r>
            <a:r>
              <a:rPr lang="en-US" altLang="ko-KR" dirty="0"/>
              <a:t> </a:t>
            </a:r>
            <a:r>
              <a:rPr lang="ko-KR" altLang="en-US" dirty="0"/>
              <a:t>계열의 운영체제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핀란드 헬싱키대학 학생이었던 </a:t>
            </a:r>
            <a:r>
              <a:rPr lang="ko-KR" altLang="en-US" dirty="0" err="1"/>
              <a:t>리누스토르발스가</a:t>
            </a:r>
            <a:r>
              <a:rPr lang="ko-KR" altLang="en-US" dirty="0"/>
              <a:t> </a:t>
            </a:r>
            <a:r>
              <a:rPr lang="en-US" altLang="ko-KR" dirty="0"/>
              <a:t>MINIX</a:t>
            </a:r>
            <a:r>
              <a:rPr lang="ko-KR" altLang="en-US" dirty="0"/>
              <a:t> 교육용 운영체제를 참조해서 개발</a:t>
            </a:r>
            <a:endParaRPr lang="en-US" altLang="ko-KR" dirty="0"/>
          </a:p>
          <a:p>
            <a:pPr marL="548640" lvl="1" indent="-27432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리눅스 커널 소스코드를 </a:t>
            </a:r>
            <a:r>
              <a:rPr lang="en-US" altLang="ko-KR" dirty="0"/>
              <a:t>GNU</a:t>
            </a:r>
            <a:r>
              <a:rPr lang="ko-KR" altLang="en-US" dirty="0"/>
              <a:t>의 </a:t>
            </a:r>
            <a:r>
              <a:rPr lang="en-US" altLang="ko-KR" dirty="0"/>
              <a:t>GPL</a:t>
            </a:r>
            <a:r>
              <a:rPr lang="ko-KR" altLang="en-US" dirty="0"/>
              <a:t>에 따라 인터넷에 공개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리눅스에 대한 이미지 검색결과">
            <a:hlinkClick r:id="rId3"/>
            <a:extLst>
              <a:ext uri="{FF2B5EF4-FFF2-40B4-BE49-F238E27FC236}">
                <a16:creationId xmlns:a16="http://schemas.microsoft.com/office/drawing/2014/main" id="{4EE28E0B-E508-4C8B-B5BD-4E23CA81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리누스토발즈에 대한 이미지 검색결과">
            <a:hlinkClick r:id="rId5"/>
            <a:extLst>
              <a:ext uri="{FF2B5EF4-FFF2-40B4-BE49-F238E27FC236}">
                <a16:creationId xmlns:a16="http://schemas.microsoft.com/office/drawing/2014/main" id="{2810D51F-8684-43D9-BA11-176A5EDA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60" y="3973437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B7010-A7A6-43DC-992E-4D30A960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F578-8702-4AFE-A87D-001DA35D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리눅스의 장점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오픈소스 소프트웨어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유닉스와의 완벽한 호환성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강력하고 안정적인 성능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인터넷 서버 운영에 적합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리눅스의 구조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커널 </a:t>
            </a:r>
            <a:r>
              <a:rPr lang="en-US" altLang="ko-KR" dirty="0"/>
              <a:t>– </a:t>
            </a:r>
            <a:r>
              <a:rPr lang="ko-KR" altLang="en-US" dirty="0"/>
              <a:t>운영체제의 핵심적인 부분으로 컴퓨터 자원을 관리하는 프로그램들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쉘 </a:t>
            </a:r>
            <a:r>
              <a:rPr lang="en-US" altLang="ko-KR" dirty="0"/>
              <a:t>– </a:t>
            </a:r>
            <a:r>
              <a:rPr lang="ko-KR" altLang="en-US" dirty="0"/>
              <a:t>사용자의 명령을 입력 받아 해석하는 사용자 인터페이스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응용프로그램 </a:t>
            </a:r>
            <a:r>
              <a:rPr lang="en-US" altLang="ko-KR" dirty="0"/>
              <a:t>– </a:t>
            </a:r>
            <a:r>
              <a:rPr lang="ko-KR" altLang="en-US" dirty="0"/>
              <a:t>각종 개발 도구나 컴퓨터 응용을 위한 프로그램들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050" name="Picture 2" descr="오픈소스에 대한 이미지 검색결과">
            <a:hlinkClick r:id="rId2"/>
            <a:extLst>
              <a:ext uri="{FF2B5EF4-FFF2-40B4-BE49-F238E27FC236}">
                <a16:creationId xmlns:a16="http://schemas.microsoft.com/office/drawing/2014/main" id="{01BAD0CD-82DE-4CB8-9174-1DF6BC90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7" y="780938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50902680" descr="EMB0000148c18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75" y="2996952"/>
            <a:ext cx="3456756" cy="10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5690-4271-4712-8BDE-48F81981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설계철학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E4CFB-19D5-49F1-81B6-11F05814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유닉스의 설계 철학과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단순성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최소한의 기능만 제공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자원에 대한 일관된 관점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이식성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이식성을 위해 </a:t>
            </a:r>
            <a:r>
              <a:rPr lang="en-US" altLang="ko-KR" dirty="0"/>
              <a:t>C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다양한 플랫폼에 이식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개방성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소스 코드가 공개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074" name="Picture 2" descr="유닉스에 대한 이미지 검색결과">
            <a:hlinkClick r:id="rId2"/>
            <a:extLst>
              <a:ext uri="{FF2B5EF4-FFF2-40B4-BE49-F238E27FC236}">
                <a16:creationId xmlns:a16="http://schemas.microsoft.com/office/drawing/2014/main" id="{C937EC84-4B44-4CD6-9038-5716AE6C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2727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9B0F7-59E7-4CAA-8206-7C5AAE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ED6BD-3906-4B89-9DA7-4EED664E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다중사용자 </a:t>
            </a:r>
            <a:r>
              <a:rPr lang="en-US" altLang="ko-KR" dirty="0"/>
              <a:t>, </a:t>
            </a:r>
            <a:r>
              <a:rPr lang="ko-KR" altLang="en-US" dirty="0"/>
              <a:t>다중 프로세스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사용자가 동시에 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프로그램이 동시에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강력한 네트워킹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네트워크에 최적화된 운영체제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 네트워크 서비스 응용에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쉘 프로그래밍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명령어의 실행을 프로그램화 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098" name="Picture 2" descr="다중 사용자에 대한 이미지 검색결과">
            <a:extLst>
              <a:ext uri="{FF2B5EF4-FFF2-40B4-BE49-F238E27FC236}">
                <a16:creationId xmlns:a16="http://schemas.microsoft.com/office/drawing/2014/main" id="{CD177AB5-F537-4BFA-9B20-7544708C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58" y="1993997"/>
            <a:ext cx="2390776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쉘프로그래밍에 대한 이미지 검색결과">
            <a:extLst>
              <a:ext uri="{FF2B5EF4-FFF2-40B4-BE49-F238E27FC236}">
                <a16:creationId xmlns:a16="http://schemas.microsoft.com/office/drawing/2014/main" id="{54CEAF84-4836-455B-8AE4-2B6E8F74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96" y="4898107"/>
            <a:ext cx="2095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솔라리스</a:t>
            </a:r>
            <a:r>
              <a:rPr lang="en-US" altLang="ko-KR"/>
              <a:t>(Solaris)</a:t>
            </a:r>
            <a:endParaRPr lang="ko-KR" altLang="en-US"/>
          </a:p>
        </p:txBody>
      </p:sp>
      <p:sp>
        <p:nvSpPr>
          <p:cNvPr id="2560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썬</a:t>
            </a:r>
            <a:r>
              <a:rPr lang="en-US" altLang="ko-KR" dirty="0"/>
              <a:t>(SUN)</a:t>
            </a:r>
            <a:r>
              <a:rPr lang="ko-KR" altLang="en-US" dirty="0"/>
              <a:t>에서 개발한 시스템 </a:t>
            </a:r>
            <a:r>
              <a:rPr lang="en-US" altLang="ko-KR" dirty="0"/>
              <a:t>V </a:t>
            </a:r>
            <a:r>
              <a:rPr lang="ko-KR" altLang="en-US" dirty="0"/>
              <a:t>기반의 운영체제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썬 워크스테이션에서 전문가들이 주로 사용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4403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0CD2D5C-7FD8-4992-A125-D01B536125A7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40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003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1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맥 </a:t>
            </a:r>
            <a:r>
              <a:rPr lang="en-US" altLang="ko-KR" dirty="0"/>
              <a:t>OS(Mac OS)</a:t>
            </a:r>
            <a:endParaRPr lang="ko-KR" altLang="en-US" dirty="0"/>
          </a:p>
        </p:txBody>
      </p:sp>
      <p:sp>
        <p:nvSpPr>
          <p:cNvPr id="26628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1984</a:t>
            </a:r>
            <a:r>
              <a:rPr lang="ko-KR" altLang="en-US" dirty="0"/>
              <a:t>년 애플 매킨토시 컴퓨터용 운영체제로 개발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개인용 컴퓨터에 </a:t>
            </a:r>
            <a:r>
              <a:rPr lang="en-US" altLang="ko-KR" dirty="0"/>
              <a:t>GUI</a:t>
            </a:r>
            <a:r>
              <a:rPr lang="ko-KR" altLang="en-US" dirty="0"/>
              <a:t>를 처음으로 도입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맥 </a:t>
            </a:r>
            <a:r>
              <a:rPr lang="en-US" altLang="ko-KR" dirty="0"/>
              <a:t>OS X</a:t>
            </a:r>
          </a:p>
          <a:p>
            <a:pPr lvl="1" eaLnBrk="1" hangingPunct="1">
              <a:defRPr/>
            </a:pPr>
            <a:r>
              <a:rPr lang="en-US" altLang="ko-KR" dirty="0"/>
              <a:t>2002</a:t>
            </a:r>
            <a:r>
              <a:rPr lang="ko-KR" altLang="en-US" dirty="0"/>
              <a:t>년에 </a:t>
            </a:r>
            <a:r>
              <a:rPr lang="en-US" altLang="ko-KR" dirty="0" err="1"/>
              <a:t>NeXTSTEP</a:t>
            </a:r>
            <a:r>
              <a:rPr lang="en-US" altLang="ko-KR" dirty="0"/>
              <a:t> </a:t>
            </a:r>
            <a:r>
              <a:rPr lang="ko-KR" altLang="en-US" dirty="0"/>
              <a:t>운영체제와 </a:t>
            </a:r>
            <a:r>
              <a:rPr lang="en-US" altLang="ko-KR" dirty="0"/>
              <a:t>BSD </a:t>
            </a:r>
            <a:r>
              <a:rPr lang="ko-KR" altLang="en-US" dirty="0"/>
              <a:t>유닉스를 기반으로 개발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문서편집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멀티미디어 등의 분야에서 많이 사용됨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4608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D2F80F43-E795-41F6-B88F-BED694A35853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6086" name="_x50896336" descr="EMB0000148c18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429000"/>
            <a:ext cx="475138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9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모바일 기기용 운영체제</a:t>
            </a:r>
          </a:p>
        </p:txBody>
      </p:sp>
      <p:sp>
        <p:nvSpPr>
          <p:cNvPr id="48132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ko-KR" altLang="en-US" sz="2200" b="1" dirty="0"/>
              <a:t>안드로이드</a:t>
            </a:r>
            <a:r>
              <a:rPr lang="en-US" altLang="ko-KR" sz="2200" dirty="0"/>
              <a:t>(Android)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1" eaLnBrk="1" hangingPunct="1"/>
            <a:r>
              <a:rPr lang="ko-KR" altLang="en-US" sz="1800" dirty="0"/>
              <a:t>리눅스 기반 모바일 기기용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주로 스마트폰</a:t>
            </a:r>
            <a:r>
              <a:rPr lang="en-US" altLang="ko-KR" sz="1800" dirty="0"/>
              <a:t>, </a:t>
            </a:r>
            <a:r>
              <a:rPr lang="ko-KR" altLang="en-US" sz="1800" dirty="0"/>
              <a:t>태블릿 </a:t>
            </a:r>
            <a:r>
              <a:rPr lang="en-US" altLang="ko-KR" sz="1800" dirty="0"/>
              <a:t>PC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개방형 운영체제로 소스 코드 등 공개</a:t>
            </a:r>
            <a:endParaRPr lang="en-US" altLang="ko-KR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8133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ko-KR" sz="2200" dirty="0"/>
              <a:t>iOS</a:t>
            </a:r>
          </a:p>
          <a:p>
            <a:pPr lvl="1" eaLnBrk="1" hangingPunct="1"/>
            <a:r>
              <a:rPr lang="ko-KR" altLang="en-US" sz="1800" dirty="0"/>
              <a:t>맥 </a:t>
            </a:r>
            <a:r>
              <a:rPr lang="en-US" altLang="ko-KR" sz="1800" dirty="0"/>
              <a:t>OS X</a:t>
            </a:r>
            <a:r>
              <a:rPr lang="ko-KR" altLang="en-US" sz="1800" dirty="0"/>
              <a:t>를 기반으로 개발된 모바일 기기용 운영체제</a:t>
            </a:r>
            <a:endParaRPr lang="en-US" altLang="ko-KR" sz="1800" dirty="0"/>
          </a:p>
          <a:p>
            <a:pPr lvl="1" eaLnBrk="1" hangingPunct="1"/>
            <a:r>
              <a:rPr lang="ko-KR" altLang="en-US" sz="1800" dirty="0"/>
              <a:t>애플사의 </a:t>
            </a:r>
            <a:r>
              <a:rPr lang="en-US" altLang="ko-KR" sz="1800" dirty="0"/>
              <a:t>iPhone, iPad, iPod 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4813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E5816596-3DB1-4129-AEA7-9144806258B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8134" name="_x50917256" descr="EMB0000148c18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47" y="3501008"/>
            <a:ext cx="17938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_x83532608" descr="EMB0000148c1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213100"/>
            <a:ext cx="170656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08500"/>
            <a:ext cx="11430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17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리눅스 설치</a:t>
            </a:r>
          </a:p>
        </p:txBody>
      </p:sp>
      <p:sp>
        <p:nvSpPr>
          <p:cNvPr id="29700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다양한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커널은</a:t>
            </a:r>
            <a:r>
              <a:rPr lang="ko-KR" altLang="en-US" dirty="0"/>
              <a:t> 공유하고 </a:t>
            </a:r>
            <a:r>
              <a:rPr lang="ko-KR" altLang="en-US" dirty="0" err="1"/>
              <a:t>배포판마다</a:t>
            </a:r>
            <a:r>
              <a:rPr lang="ko-KR" altLang="en-US" dirty="0"/>
              <a:t> 조금씩 다른 데스크톱 환경이나 응용 프로그램 제공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레드햇</a:t>
            </a:r>
            <a:r>
              <a:rPr lang="en-US" altLang="ko-KR" dirty="0"/>
              <a:t>(</a:t>
            </a:r>
            <a:r>
              <a:rPr lang="en-US" altLang="ko-KR" dirty="0" err="1"/>
              <a:t>RedHat</a:t>
            </a:r>
            <a:r>
              <a:rPr lang="en-US" altLang="ko-KR" dirty="0"/>
              <a:t>) : </a:t>
            </a:r>
            <a:r>
              <a:rPr lang="ko-KR" altLang="en-US" dirty="0"/>
              <a:t>상업용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우분투</a:t>
            </a:r>
            <a:r>
              <a:rPr lang="en-US" altLang="ko-KR" dirty="0"/>
              <a:t>(Ubuntu), </a:t>
            </a:r>
            <a:r>
              <a:rPr lang="en-US" altLang="ko-KR" dirty="0" err="1"/>
              <a:t>CentOS</a:t>
            </a:r>
            <a:r>
              <a:rPr lang="en-US" altLang="ko-KR" dirty="0"/>
              <a:t>, </a:t>
            </a:r>
            <a:r>
              <a:rPr lang="ko-KR" altLang="en-US" dirty="0" err="1"/>
              <a:t>데비안</a:t>
            </a:r>
            <a:r>
              <a:rPr lang="en-US" altLang="ko-KR" dirty="0"/>
              <a:t>(</a:t>
            </a:r>
            <a:r>
              <a:rPr lang="en-US" altLang="ko-KR" dirty="0" err="1"/>
              <a:t>Debian</a:t>
            </a:r>
            <a:r>
              <a:rPr lang="en-US" altLang="ko-KR" dirty="0"/>
              <a:t>), </a:t>
            </a:r>
            <a:r>
              <a:rPr lang="ko-KR" altLang="en-US" dirty="0" err="1"/>
              <a:t>페도라</a:t>
            </a:r>
            <a:r>
              <a:rPr lang="en-US" altLang="ko-KR" dirty="0"/>
              <a:t>(Fedora)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 eaLnBrk="1" hangingPunct="1">
              <a:buFont typeface="Arial" charset="0"/>
              <a:buChar char="•"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데스크톱 환경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사용하는 데스크톱 환경에 따라 사용방법이나 사용 가능한 응용 프로그램이 조금씩 다르다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r>
              <a:rPr lang="en-US" altLang="ko-KR" dirty="0"/>
              <a:t>GNOME, KDE, Unity </a:t>
            </a:r>
          </a:p>
        </p:txBody>
      </p:sp>
      <p:sp>
        <p:nvSpPr>
          <p:cNvPr id="5222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CBD416D-E0C6-4FCA-9FBC-E619C110910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564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</TotalTime>
  <Words>511</Words>
  <Application>Microsoft Office PowerPoint</Application>
  <PresentationFormat>화면 슬라이드 쇼(4:3)</PresentationFormat>
  <Paragraphs>129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Wingdings</vt:lpstr>
      <vt:lpstr>디자인 사용자 지정</vt:lpstr>
      <vt:lpstr>오픈소스 리눅스 실무</vt:lpstr>
      <vt:lpstr>리눅스(Linux)란?</vt:lpstr>
      <vt:lpstr>리눅스 기초</vt:lpstr>
      <vt:lpstr>리눅스의 설계철학</vt:lpstr>
      <vt:lpstr>리눅스 특징</vt:lpstr>
      <vt:lpstr>솔라리스(Solaris)</vt:lpstr>
      <vt:lpstr>맥 OS(Mac OS)</vt:lpstr>
      <vt:lpstr>모바일 기기용 운영체제</vt:lpstr>
      <vt:lpstr>리눅스 설치</vt:lpstr>
      <vt:lpstr>리눅스 배포판</vt:lpstr>
      <vt:lpstr>리눅스 실습 환경</vt:lpstr>
      <vt:lpstr>리눅스 사용 방법?</vt:lpstr>
      <vt:lpstr>리눅스 사용 방법?</vt:lpstr>
      <vt:lpstr>Putty 설정</vt:lpstr>
      <vt:lpstr>Putty 설정 </vt:lpstr>
      <vt:lpstr>FileZilla 사용</vt:lpstr>
      <vt:lpstr>FileZilla 사용</vt:lpstr>
    </vt:vector>
  </TitlesOfParts>
  <Company>pslab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kdh</cp:lastModifiedBy>
  <cp:revision>151</cp:revision>
  <cp:lastPrinted>2018-11-26T00:11:55Z</cp:lastPrinted>
  <dcterms:created xsi:type="dcterms:W3CDTF">2004-02-02T07:27:05Z</dcterms:created>
  <dcterms:modified xsi:type="dcterms:W3CDTF">2021-08-26T05:53:31Z</dcterms:modified>
</cp:coreProperties>
</file>