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87" r:id="rId2"/>
    <p:sldId id="281" r:id="rId3"/>
    <p:sldId id="282" r:id="rId4"/>
    <p:sldId id="283" r:id="rId5"/>
    <p:sldId id="288" r:id="rId6"/>
    <p:sldId id="289" r:id="rId7"/>
    <p:sldId id="284" r:id="rId8"/>
    <p:sldId id="286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A7A"/>
    <a:srgbClr val="FFFFFF"/>
    <a:srgbClr val="F7FBFB"/>
    <a:srgbClr val="FBFBFB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54" autoAdjust="0"/>
  </p:normalViewPr>
  <p:slideViewPr>
    <p:cSldViewPr>
      <p:cViewPr varScale="1">
        <p:scale>
          <a:sx n="76" d="100"/>
          <a:sy n="76" d="100"/>
        </p:scale>
        <p:origin x="129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4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0B36E-2AF0-44A2-BE74-5AD5452C3F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44000" y="1"/>
            <a:ext cx="3048000" cy="61261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9408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1C706-54BF-401F-87B4-E4EC775470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F04-5768-4859-8179-F0F94C33A957}" type="datetimeFigureOut">
              <a:rPr lang="ko-KR" altLang="en-US"/>
              <a:pPr>
                <a:defRPr/>
              </a:pPr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09748-22EC-499C-99AD-351FF62164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1133" y="404814"/>
            <a:ext cx="8832851" cy="1012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9667" y="1844676"/>
            <a:ext cx="5384800" cy="4094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7667" y="1844676"/>
            <a:ext cx="5384800" cy="4094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AEC5-9274-45EB-A942-0359CB96A3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69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07534" y="1119188"/>
            <a:ext cx="10208684" cy="1457325"/>
          </a:xfrm>
          <a:effectLst>
            <a:outerShdw dist="35921" dir="2700000" algn="ctr" rotWithShape="0">
              <a:srgbClr val="B2B2B2">
                <a:alpha val="50000"/>
              </a:srgbClr>
            </a:outerShdw>
          </a:effectLst>
        </p:spPr>
        <p:txBody>
          <a:bodyPr/>
          <a:lstStyle>
            <a:lvl1pPr>
              <a:defRPr sz="4500">
                <a:solidFill>
                  <a:srgbClr val="00006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066800"/>
            <a:ext cx="12192000" cy="510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11E0D-F389-4476-992A-159EA51B55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D26CB-F149-4876-8D72-8F20633FBD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77E74-4174-430F-809D-02C98E8099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89984-A6E5-4F31-AB3C-36E7E1C87E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D9051-F9EF-4D40-B6E5-442C8415D1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E971E-223A-4AF6-BD29-7B2657A474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2B328-86A4-45B6-A034-BD2472F907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1E018-1BC4-4076-BA4B-8B3A2E295F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12192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2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ko-KR"/>
          </a:p>
        </p:txBody>
      </p:sp>
      <p:sp>
        <p:nvSpPr>
          <p:cNvPr id="4" name="직사각형 3"/>
          <p:cNvSpPr/>
          <p:nvPr userDrawn="1"/>
        </p:nvSpPr>
        <p:spPr>
          <a:xfrm>
            <a:off x="0" y="1447800"/>
            <a:ext cx="12192000" cy="5410200"/>
          </a:xfrm>
          <a:prstGeom prst="rect">
            <a:avLst/>
          </a:prstGeom>
          <a:gradFill>
            <a:gsLst>
              <a:gs pos="0">
                <a:srgbClr val="FFFFFF"/>
              </a:gs>
              <a:gs pos="64999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4200" y="6553200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9227854-6B1B-4CB0-B8C8-1BDCC18EA7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80" r:id="rId12"/>
    <p:sldLayoutId id="2147483781" r:id="rId13"/>
    <p:sldLayoutId id="2147483782" r:id="rId1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000066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000066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000066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000066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000066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000066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000066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000066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kdh@hallym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terms.naver.com/imageDetail.nhn?docId=3386840&amp;imageUrl=https://dbscthumb-phinf.pstatic.net/4410_000_1/20160427155510582_C5A92OXBM.jpg/s_sm1_33_i1.jpg?type%3Dm4500_4500_fst_n%26wm%3D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ko-KR" altLang="en-US" sz="4400" dirty="0"/>
              <a:t>오픈소스 리눅스</a:t>
            </a:r>
            <a:endParaRPr lang="en-US" altLang="ko-KR" sz="28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  <a:ea typeface="+mj-ea"/>
              </a:rPr>
              <a:t>강의 소개</a:t>
            </a:r>
            <a:endParaRPr lang="en-US" altLang="ko-KR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2"/>
    </mc:Choice>
    <mc:Fallback xmlns="">
      <p:transition spd="slow" advTm="1029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교과목 소개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302809"/>
              </p:ext>
            </p:extLst>
          </p:nvPr>
        </p:nvGraphicFramePr>
        <p:xfrm>
          <a:off x="1835150" y="1143000"/>
          <a:ext cx="8604250" cy="5486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2089311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53273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40771797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교과목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담당교수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휴먼모음T" pitchFamily="18" charset="-127"/>
                          <a:ea typeface="휴먼모음T" pitchFamily="18" charset="-127"/>
                        </a:rPr>
                        <a:t>교과목명</a:t>
                      </a:r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오픈소스 리눅스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소속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휴먼모음T" pitchFamily="18" charset="-127"/>
                          <a:ea typeface="휴먼모음T" pitchFamily="18" charset="-127"/>
                        </a:rPr>
                        <a:t>소프트웨어융합</a:t>
                      </a:r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교과목번호</a:t>
                      </a:r>
                      <a:r>
                        <a:rPr lang="en-US" altLang="ko-KR" dirty="0">
                          <a:latin typeface="휴먼모음T" pitchFamily="18" charset="-127"/>
                          <a:ea typeface="휴먼모음T" pitchFamily="18" charset="-127"/>
                        </a:rPr>
                        <a:t>/</a:t>
                      </a:r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분반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휴먼모음T" pitchFamily="18" charset="-127"/>
                          <a:ea typeface="휴먼모음T" pitchFamily="18" charset="-127"/>
                        </a:rPr>
                        <a:t>603114 / 01,02</a:t>
                      </a:r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휴먼모음T" pitchFamily="18" charset="-127"/>
                          <a:ea typeface="휴먼모음T" pitchFamily="18" charset="-127"/>
                        </a:rPr>
                        <a:t>교수명</a:t>
                      </a:r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휴먼모음T" pitchFamily="18" charset="-127"/>
                          <a:ea typeface="휴먼모음T" pitchFamily="18" charset="-127"/>
                        </a:rPr>
                        <a:t>김동회</a:t>
                      </a:r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이수구분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휴먼모음T" pitchFamily="18" charset="-127"/>
                          <a:ea typeface="휴먼모음T" pitchFamily="18" charset="-127"/>
                        </a:rPr>
                        <a:t>공통 선택</a:t>
                      </a:r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연구실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공학관 </a:t>
                      </a:r>
                      <a:r>
                        <a:rPr lang="en-US" altLang="ko-KR" dirty="0">
                          <a:latin typeface="휴먼모음T" pitchFamily="18" charset="-127"/>
                          <a:ea typeface="휴먼모음T" pitchFamily="18" charset="-127"/>
                        </a:rPr>
                        <a:t>A1203</a:t>
                      </a:r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수강대상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강의실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전자우편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휴먼모음T" pitchFamily="18" charset="-127"/>
                          <a:ea typeface="휴먼모음T" pitchFamily="18" charset="-127"/>
                          <a:hlinkClick r:id="rId2"/>
                        </a:rPr>
                        <a:t>kdh@hallym.ac.kr</a:t>
                      </a:r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강의시간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홈페이지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학점</a:t>
                      </a:r>
                      <a:r>
                        <a:rPr lang="en-US" altLang="ko-KR" dirty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수업</a:t>
                      </a:r>
                      <a:r>
                        <a:rPr lang="en-US" altLang="ko-KR" dirty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실습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휴먼모음T" pitchFamily="18" charset="-127"/>
                          <a:ea typeface="휴먼모음T" pitchFamily="18" charset="-127"/>
                        </a:rPr>
                        <a:t>2 </a:t>
                      </a:r>
                      <a:r>
                        <a:rPr lang="en-US" altLang="ko-KR" dirty="0">
                          <a:latin typeface="휴먼모음T" pitchFamily="18" charset="-127"/>
                          <a:ea typeface="휴먼모음T" pitchFamily="18" charset="-127"/>
                        </a:rPr>
                        <a:t>– </a:t>
                      </a:r>
                      <a:r>
                        <a:rPr lang="en-US" altLang="ko-KR" dirty="0" smtClean="0">
                          <a:latin typeface="휴먼모음T" pitchFamily="18" charset="-127"/>
                          <a:ea typeface="휴먼모음T" pitchFamily="18" charset="-127"/>
                        </a:rPr>
                        <a:t>0 </a:t>
                      </a:r>
                      <a:r>
                        <a:rPr lang="en-US" altLang="ko-KR" dirty="0">
                          <a:latin typeface="휴먼모음T" pitchFamily="18" charset="-127"/>
                          <a:ea typeface="휴먼모음T" pitchFamily="18" charset="-127"/>
                        </a:rPr>
                        <a:t>– 2</a:t>
                      </a:r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면담가능시간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매주 </a:t>
                      </a:r>
                      <a:r>
                        <a:rPr lang="ko-KR" altLang="en-US" dirty="0" smtClean="0">
                          <a:latin typeface="휴먼모음T" pitchFamily="18" charset="-127"/>
                          <a:ea typeface="휴먼모음T" pitchFamily="18" charset="-127"/>
                        </a:rPr>
                        <a:t>월요일 </a:t>
                      </a:r>
                      <a:r>
                        <a:rPr lang="en-US" altLang="ko-KR" dirty="0" smtClean="0"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휴먼모음T" pitchFamily="18" charset="-127"/>
                          <a:ea typeface="휴먼모음T" pitchFamily="18" charset="-127"/>
                        </a:rPr>
                        <a:t>평일 </a:t>
                      </a:r>
                      <a:r>
                        <a:rPr lang="en-US" altLang="ko-KR" dirty="0" smtClean="0">
                          <a:latin typeface="휴먼모음T" pitchFamily="18" charset="-127"/>
                          <a:ea typeface="휴먼모음T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휴먼모음T" pitchFamily="18" charset="-127"/>
                          <a:ea typeface="휴먼모음T" pitchFamily="18" charset="-127"/>
                        </a:rPr>
                        <a:t>시 이후</a:t>
                      </a:r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선행이수과목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itchFamily="18" charset="-127"/>
                          <a:ea typeface="휴먼모음T" pitchFamily="18" charset="-127"/>
                        </a:rPr>
                        <a:t>연락처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휴먼모음T" pitchFamily="18" charset="-127"/>
                          <a:ea typeface="휴먼모음T" pitchFamily="18" charset="-127"/>
                        </a:rPr>
                        <a:t>033 – 248 - 2332</a:t>
                      </a:r>
                      <a:endParaRPr lang="ko-KR" altLang="en-US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314" y="1846384"/>
            <a:ext cx="1648057" cy="1613722"/>
          </a:xfrm>
          <a:prstGeom prst="rect">
            <a:avLst/>
          </a:prstGeom>
        </p:spPr>
      </p:pic>
    </p:spTree>
  </p:cSld>
  <p:clrMapOvr>
    <a:masterClrMapping/>
  </p:clrMapOvr>
  <p:transition advTm="9851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5150" y="1143001"/>
            <a:ext cx="8580438" cy="52863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/>
              <a:t>개요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리눅스 운영체제의 설치 및 사용 방법과 활용할 수 있는 오픈소스들을 살펴본다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오픈소스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소프트웨어를 만들 때 해당 소프트웨어가 어떻게 만들어졌는지 알 수 있도록 소스코드를 무료로 공개하고 배포하는 것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누구나 무료로 이용할 수 있고 공개된 코드를 기반으로 프로그램을 마음대로 변형할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대표적인 오픈소스 소프트웨어</a:t>
            </a:r>
            <a:r>
              <a:rPr lang="en-US" altLang="ko-KR" dirty="0"/>
              <a:t> =&gt; </a:t>
            </a:r>
            <a:r>
              <a:rPr lang="ko-KR" altLang="en-US" dirty="0"/>
              <a:t>리눅스</a:t>
            </a:r>
            <a:endParaRPr lang="en-US" altLang="ko-KR" dirty="0"/>
          </a:p>
        </p:txBody>
      </p:sp>
      <p:pic>
        <p:nvPicPr>
          <p:cNvPr id="1026" name="Picture 2" descr="오픈소스 소프트웨어">
            <a:hlinkClick r:id="rId2"/>
            <a:extLst>
              <a:ext uri="{FF2B5EF4-FFF2-40B4-BE49-F238E27FC236}">
                <a16:creationId xmlns:a16="http://schemas.microsoft.com/office/drawing/2014/main" id="{5523806A-B9E6-46C6-A7BA-28C19FDE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5540168"/>
            <a:ext cx="1924050" cy="117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14471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진행 방법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1835150" y="1676401"/>
            <a:ext cx="8580438" cy="47529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교재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리눅스 시스템 원리와 실제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생능</a:t>
            </a:r>
            <a:r>
              <a:rPr lang="ko-KR" altLang="en-US" dirty="0" smtClean="0"/>
              <a:t> 출판사 </a:t>
            </a:r>
            <a:r>
              <a:rPr lang="en-US" altLang="ko-KR" dirty="0"/>
              <a:t>( </a:t>
            </a:r>
            <a:r>
              <a:rPr lang="ko-KR" altLang="en-US" dirty="0" err="1"/>
              <a:t>주교재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이론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리눅스 사용자 명령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리눅스 관리자 명령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서비스 운영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리눅스 원격 접속 상태에서 실습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200401"/>
            <a:ext cx="2148364" cy="2762853"/>
          </a:xfrm>
          <a:prstGeom prst="rect">
            <a:avLst/>
          </a:prstGeom>
        </p:spPr>
      </p:pic>
    </p:spTree>
  </p:cSld>
  <p:clrMapOvr>
    <a:masterClrMapping/>
  </p:clrMapOvr>
  <p:transition advTm="6138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실습환경</a:t>
            </a:r>
            <a:endParaRPr lang="ko-KR" altLang="en-US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1835150" y="1676401"/>
            <a:ext cx="8580438" cy="47529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mtClean="0"/>
              <a:t>실습</a:t>
            </a:r>
            <a:r>
              <a:rPr lang="en-US" altLang="ko-KR" smtClean="0"/>
              <a:t> </a:t>
            </a:r>
            <a:r>
              <a:rPr lang="ko-KR" altLang="en-US" smtClean="0"/>
              <a:t>서버에서 각 수강생별 가상서버</a:t>
            </a:r>
            <a:r>
              <a:rPr lang="en-US" altLang="ko-KR" smtClean="0"/>
              <a:t>(Virtual Machine)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할당</a:t>
            </a:r>
            <a:endParaRPr lang="en-US" altLang="ko-KR" smtClean="0"/>
          </a:p>
          <a:p>
            <a:pPr>
              <a:defRPr/>
            </a:pPr>
            <a:r>
              <a:rPr lang="ko-KR" altLang="en-US" smtClean="0"/>
              <a:t>서버 도메인</a:t>
            </a:r>
            <a:endParaRPr lang="en-US" altLang="ko-KR" smtClean="0"/>
          </a:p>
          <a:p>
            <a:pPr lvl="1">
              <a:defRPr/>
            </a:pPr>
            <a:r>
              <a:rPr lang="en-US" altLang="ko-KR" smtClean="0"/>
              <a:t>devops.hallym.ac.kr</a:t>
            </a:r>
          </a:p>
          <a:p>
            <a:pPr>
              <a:defRPr/>
            </a:pPr>
            <a:r>
              <a:rPr lang="ko-KR" altLang="en-US" smtClean="0"/>
              <a:t>원격 보안쉘 접속시</a:t>
            </a:r>
            <a:endParaRPr lang="en-US" altLang="ko-KR" smtClean="0"/>
          </a:p>
          <a:p>
            <a:pPr lvl="1">
              <a:defRPr/>
            </a:pPr>
            <a:r>
              <a:rPr lang="en-US" altLang="ko-KR" smtClean="0"/>
              <a:t>ssh –p </a:t>
            </a:r>
            <a:r>
              <a:rPr lang="ko-KR" altLang="en-US" smtClean="0"/>
              <a:t>포트번호 </a:t>
            </a:r>
            <a:r>
              <a:rPr lang="en-US" altLang="ko-KR" smtClean="0"/>
              <a:t>devops.hallym.ac.kr</a:t>
            </a:r>
          </a:p>
          <a:p>
            <a:pPr lvl="1">
              <a:defRPr/>
            </a:pPr>
            <a:r>
              <a:rPr lang="en-US" altLang="ko-KR"/>
              <a:t>p</a:t>
            </a:r>
            <a:r>
              <a:rPr lang="en-US" altLang="ko-KR" smtClean="0"/>
              <a:t>utty </a:t>
            </a:r>
            <a:r>
              <a:rPr lang="ko-KR" altLang="en-US" smtClean="0"/>
              <a:t>사용</a:t>
            </a:r>
            <a:endParaRPr lang="en-US" altLang="ko-KR" dirty="0"/>
          </a:p>
          <a:p>
            <a:pPr>
              <a:defRPr/>
            </a:pPr>
            <a:r>
              <a:rPr lang="ko-KR" altLang="en-US"/>
              <a:t>원</a:t>
            </a:r>
            <a:r>
              <a:rPr lang="ko-KR" altLang="en-US" smtClean="0"/>
              <a:t>격 보안 파일 전송</a:t>
            </a:r>
            <a:endParaRPr lang="en-US" altLang="ko-KR" smtClean="0"/>
          </a:p>
          <a:p>
            <a:pPr lvl="1">
              <a:defRPr/>
            </a:pPr>
            <a:r>
              <a:rPr lang="en-US" altLang="ko-KR" smtClean="0"/>
              <a:t>sftp –P </a:t>
            </a:r>
            <a:r>
              <a:rPr lang="ko-KR" altLang="en-US" smtClean="0"/>
              <a:t>포트번호 </a:t>
            </a:r>
            <a:r>
              <a:rPr lang="en-US" altLang="ko-KR" smtClean="0"/>
              <a:t>devops.hallym.ac.kr</a:t>
            </a:r>
          </a:p>
          <a:p>
            <a:pPr lvl="1">
              <a:defRPr/>
            </a:pPr>
            <a:r>
              <a:rPr lang="en-US" altLang="ko-KR" smtClean="0"/>
              <a:t>filezilla </a:t>
            </a:r>
            <a:r>
              <a:rPr lang="ko-KR" altLang="en-US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179484"/>
      </p:ext>
    </p:extLst>
  </p:cSld>
  <p:clrMapOvr>
    <a:masterClrMapping/>
  </p:clrMapOvr>
  <p:transition advTm="6138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실습환경</a:t>
            </a:r>
            <a:endParaRPr lang="ko-KR" altLang="en-US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1835150" y="1676401"/>
            <a:ext cx="8580438" cy="47529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mtClean="0"/>
              <a:t>포트번호</a:t>
            </a:r>
            <a:r>
              <a:rPr lang="en-US" altLang="ko-KR" smtClean="0"/>
              <a:t> </a:t>
            </a:r>
          </a:p>
          <a:p>
            <a:pPr lvl="1">
              <a:defRPr/>
            </a:pPr>
            <a:r>
              <a:rPr lang="en-US" altLang="ko-KR" smtClean="0"/>
              <a:t>10122 ~ 18022 </a:t>
            </a:r>
            <a:r>
              <a:rPr lang="ko-KR" altLang="en-US" smtClean="0"/>
              <a:t>중</a:t>
            </a:r>
            <a:r>
              <a:rPr lang="en-US" altLang="ko-KR" smtClean="0"/>
              <a:t> </a:t>
            </a:r>
            <a:r>
              <a:rPr lang="ko-KR" altLang="en-US" smtClean="0"/>
              <a:t>공지사항에 수학생별 배정</a:t>
            </a:r>
            <a:endParaRPr lang="en-US" altLang="ko-KR" smtClean="0"/>
          </a:p>
          <a:p>
            <a:pPr>
              <a:defRPr/>
            </a:pPr>
            <a:r>
              <a:rPr lang="ko-KR" altLang="en-US" smtClean="0"/>
              <a:t>아이디</a:t>
            </a:r>
            <a:r>
              <a:rPr lang="en-US" altLang="ko-KR" smtClean="0"/>
              <a:t> </a:t>
            </a:r>
          </a:p>
          <a:p>
            <a:pPr lvl="1">
              <a:defRPr/>
            </a:pPr>
            <a:r>
              <a:rPr lang="en-US" altLang="ko-KR" smtClean="0"/>
              <a:t>hallym</a:t>
            </a:r>
          </a:p>
          <a:p>
            <a:pPr>
              <a:defRPr/>
            </a:pPr>
            <a:r>
              <a:rPr lang="ko-KR" altLang="en-US" smtClean="0"/>
              <a:t>패스워드</a:t>
            </a:r>
            <a:endParaRPr lang="en-US" altLang="ko-KR" smtClean="0"/>
          </a:p>
          <a:p>
            <a:pPr lvl="1">
              <a:defRPr/>
            </a:pPr>
            <a:r>
              <a:rPr lang="ko-KR" altLang="en-US" smtClean="0"/>
              <a:t>공지사항에</a:t>
            </a:r>
            <a:r>
              <a:rPr lang="en-US" altLang="ko-KR" smtClean="0"/>
              <a:t> </a:t>
            </a:r>
            <a:r>
              <a:rPr lang="ko-KR" altLang="en-US" smtClean="0"/>
              <a:t>공지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174184"/>
      </p:ext>
    </p:extLst>
  </p:cSld>
  <p:clrMapOvr>
    <a:masterClrMapping/>
  </p:clrMapOvr>
  <p:transition advTm="6138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000" dirty="0"/>
              <a:t>평가방식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1800" dirty="0"/>
              <a:t>상대 평가</a:t>
            </a:r>
            <a:endParaRPr lang="en-US" altLang="ko-KR" sz="1800" dirty="0"/>
          </a:p>
          <a:p>
            <a:pPr lvl="1">
              <a:defRPr/>
            </a:pPr>
            <a:r>
              <a:rPr lang="en-US" altLang="ko-KR" sz="1800" dirty="0"/>
              <a:t>45%</a:t>
            </a:r>
            <a:r>
              <a:rPr lang="ko-KR" altLang="en-US" sz="1800" dirty="0"/>
              <a:t> </a:t>
            </a:r>
            <a:r>
              <a:rPr lang="en-US" altLang="ko-KR" sz="1800" dirty="0"/>
              <a:t>A+, A0 , </a:t>
            </a:r>
            <a:r>
              <a:rPr lang="en-US" altLang="ko-KR" sz="1800" dirty="0"/>
              <a:t>30</a:t>
            </a:r>
            <a:r>
              <a:rPr lang="en-US" altLang="ko-KR" sz="1800" dirty="0"/>
              <a:t>%</a:t>
            </a:r>
            <a:r>
              <a:rPr lang="ko-KR" altLang="en-US" sz="1800" dirty="0"/>
              <a:t> </a:t>
            </a:r>
            <a:r>
              <a:rPr lang="en-US" altLang="ko-KR" sz="1800" dirty="0"/>
              <a:t>B+, B0 , </a:t>
            </a:r>
            <a:r>
              <a:rPr lang="en-US" altLang="ko-KR" sz="1800" dirty="0"/>
              <a:t>25% </a:t>
            </a:r>
            <a:r>
              <a:rPr lang="en-US" altLang="ko-KR" sz="1800" dirty="0"/>
              <a:t>C+, C0  </a:t>
            </a:r>
          </a:p>
          <a:p>
            <a:pPr lvl="1"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2000" dirty="0"/>
              <a:t>평가항목 및 반영비율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1800" dirty="0"/>
              <a:t>시험</a:t>
            </a:r>
            <a:endParaRPr lang="en-US" altLang="ko-KR" sz="1800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sz="1600" dirty="0"/>
              <a:t>중간고사  </a:t>
            </a:r>
            <a:r>
              <a:rPr lang="en-US" altLang="ko-KR" sz="1600" dirty="0"/>
              <a:t>30</a:t>
            </a:r>
            <a:r>
              <a:rPr lang="en-US" altLang="ko-KR" sz="1600" dirty="0"/>
              <a:t>%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600" dirty="0"/>
              <a:t>기말시험  </a:t>
            </a:r>
            <a:r>
              <a:rPr lang="en-US" altLang="ko-KR" sz="1600" dirty="0"/>
              <a:t>30</a:t>
            </a:r>
            <a:r>
              <a:rPr lang="en-US" altLang="ko-KR" sz="1600" dirty="0"/>
              <a:t>%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600" dirty="0"/>
              <a:t>실습  </a:t>
            </a:r>
            <a:r>
              <a:rPr lang="en-US" altLang="ko-KR" sz="1600" dirty="0"/>
              <a:t>20% ( </a:t>
            </a:r>
            <a:r>
              <a:rPr lang="ko-KR" altLang="en-US" sz="1600" dirty="0"/>
              <a:t>매 주 실습과 보충 과제 실습 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600" dirty="0"/>
              <a:t>출석 </a:t>
            </a:r>
            <a:r>
              <a:rPr lang="en-US" altLang="ko-KR" sz="1600" dirty="0"/>
              <a:t>20% ( </a:t>
            </a:r>
            <a:r>
              <a:rPr lang="ko-KR" altLang="en-US" sz="1600" dirty="0"/>
              <a:t>온라인 강의 </a:t>
            </a:r>
            <a:r>
              <a:rPr lang="en-US" altLang="ko-KR" sz="1600" dirty="0"/>
              <a:t>1</a:t>
            </a:r>
            <a:r>
              <a:rPr lang="ko-KR" altLang="en-US" sz="1600" dirty="0"/>
              <a:t>회 결석 </a:t>
            </a:r>
            <a:r>
              <a:rPr lang="en-US" altLang="ko-KR" sz="1600" dirty="0"/>
              <a:t>-2</a:t>
            </a:r>
            <a:r>
              <a:rPr lang="ko-KR" altLang="en-US" sz="1600" dirty="0"/>
              <a:t>점</a:t>
            </a:r>
            <a:r>
              <a:rPr lang="en-US" altLang="ko-KR" sz="1600" dirty="0"/>
              <a:t>,</a:t>
            </a:r>
            <a:r>
              <a:rPr lang="ko-KR" altLang="en-US" sz="1600" dirty="0"/>
              <a:t>지각 </a:t>
            </a:r>
            <a:r>
              <a:rPr lang="en-US" altLang="ko-KR" sz="1600" dirty="0"/>
              <a:t>1</a:t>
            </a:r>
            <a:r>
              <a:rPr lang="ko-KR" altLang="en-US" sz="1600" dirty="0"/>
              <a:t>회 </a:t>
            </a:r>
            <a:r>
              <a:rPr lang="en-US" altLang="ko-KR" sz="1600" dirty="0"/>
              <a:t>-0.6</a:t>
            </a:r>
            <a:r>
              <a:rPr lang="ko-KR" altLang="en-US" sz="1600" dirty="0"/>
              <a:t>점 </a:t>
            </a:r>
            <a:r>
              <a:rPr lang="en-US" altLang="ko-KR" sz="1600" dirty="0"/>
              <a:t>)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400" dirty="0"/>
              <a:t>지각</a:t>
            </a:r>
            <a:r>
              <a:rPr lang="en-US" altLang="ko-KR" sz="1400" dirty="0"/>
              <a:t>3</a:t>
            </a:r>
            <a:r>
              <a:rPr lang="ko-KR" altLang="en-US" sz="1400" dirty="0"/>
              <a:t>회 </a:t>
            </a:r>
            <a:r>
              <a:rPr lang="en-US" altLang="ko-KR" sz="1400" dirty="0"/>
              <a:t>-&gt; </a:t>
            </a:r>
            <a:r>
              <a:rPr lang="ko-KR" altLang="en-US" sz="1400" dirty="0"/>
              <a:t>결석 </a:t>
            </a:r>
            <a:r>
              <a:rPr lang="en-US" altLang="ko-KR" sz="1400" dirty="0"/>
              <a:t>1</a:t>
            </a:r>
            <a:r>
              <a:rPr lang="ko-KR" altLang="en-US" sz="1400" dirty="0"/>
              <a:t>회</a:t>
            </a:r>
            <a:endParaRPr lang="en-US" altLang="ko-KR" sz="1400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sz="1600" dirty="0"/>
              <a:t>결석 일수 총 수업일수의 </a:t>
            </a:r>
            <a:r>
              <a:rPr lang="en-US" altLang="ko-KR" sz="1600" dirty="0"/>
              <a:t>1/4</a:t>
            </a:r>
            <a:r>
              <a:rPr lang="ko-KR" altLang="en-US" sz="1600" dirty="0"/>
              <a:t> 이상일 경우 출석미달</a:t>
            </a:r>
            <a:r>
              <a:rPr lang="en-US" altLang="ko-KR" sz="1600" dirty="0"/>
              <a:t>F  </a:t>
            </a:r>
          </a:p>
          <a:p>
            <a:pPr lvl="2">
              <a:defRPr/>
            </a:pPr>
            <a:endParaRPr lang="ko-KR" altLang="en-US" sz="1600" dirty="0"/>
          </a:p>
        </p:txBody>
      </p:sp>
    </p:spTree>
  </p:cSld>
  <p:clrMapOvr>
    <a:masterClrMapping/>
  </p:clrMapOvr>
  <p:transition advTm="10553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aeve_After_Hard_Days_Programm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7139" y="2357391"/>
            <a:ext cx="6131339" cy="4090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315" name="제목 1"/>
          <p:cNvSpPr>
            <a:spLocks noGrp="1"/>
          </p:cNvSpPr>
          <p:nvPr>
            <p:ph type="title" idx="4294967295"/>
          </p:nvPr>
        </p:nvSpPr>
        <p:spPr>
          <a:xfrm>
            <a:off x="1533526" y="39689"/>
            <a:ext cx="9109075" cy="738187"/>
          </a:xfrm>
        </p:spPr>
        <p:txBody>
          <a:bodyPr/>
          <a:lstStyle/>
          <a:p>
            <a:r>
              <a:rPr lang="en-US" altLang="ko-KR" sz="4000"/>
              <a:t>Q &amp; A</a:t>
            </a:r>
            <a:endParaRPr lang="ko-KR" alt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3007139" y="1524000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kdh@hallym.ac.kr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1" y="1893332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smartlead.hallym.ac.kr </a:t>
            </a:r>
            <a:r>
              <a:rPr lang="ko-KR" altLang="en-US" dirty="0" smtClean="0"/>
              <a:t>쪽지 메시지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8955" y="124193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공학관 </a:t>
            </a:r>
            <a:r>
              <a:rPr lang="en-US" altLang="ko-KR" dirty="0" smtClean="0"/>
              <a:t>A1203</a:t>
            </a:r>
            <a:endParaRPr lang="ko-KR" altLang="en-US" dirty="0"/>
          </a:p>
        </p:txBody>
      </p:sp>
    </p:spTree>
  </p:cSld>
  <p:clrMapOvr>
    <a:masterClrMapping/>
  </p:clrMapOvr>
  <p:transition advTm="45647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19">
  <a:themeElements>
    <a:clrScheme name="ptline_1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1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1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1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1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1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1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1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1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1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1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1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1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1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ptline_019</Template>
  <TotalTime>995</TotalTime>
  <Words>276</Words>
  <Application>Microsoft Office PowerPoint</Application>
  <PresentationFormat>와이드스크린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굴림</vt:lpstr>
      <vt:lpstr>휴먼모음T</vt:lpstr>
      <vt:lpstr>ptline_19</vt:lpstr>
      <vt:lpstr>오픈소스 리눅스</vt:lpstr>
      <vt:lpstr>교과목 소개</vt:lpstr>
      <vt:lpstr>강의 개요</vt:lpstr>
      <vt:lpstr>강의 진행 방법</vt:lpstr>
      <vt:lpstr>실습환경</vt:lpstr>
      <vt:lpstr>실습환경</vt:lpstr>
      <vt:lpstr>평가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kdh</dc:creator>
  <cp:lastModifiedBy>hallym</cp:lastModifiedBy>
  <cp:revision>54</cp:revision>
  <cp:lastPrinted>1601-01-01T00:00:00Z</cp:lastPrinted>
  <dcterms:created xsi:type="dcterms:W3CDTF">1601-01-01T00:00:00Z</dcterms:created>
  <dcterms:modified xsi:type="dcterms:W3CDTF">2021-08-28T06:32:44Z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