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34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8" r:id="rId27"/>
    <p:sldId id="313" r:id="rId28"/>
    <p:sldId id="314" r:id="rId29"/>
    <p:sldId id="315" r:id="rId30"/>
    <p:sldId id="316" r:id="rId31"/>
    <p:sldId id="317" r:id="rId32"/>
    <p:sldId id="319" r:id="rId33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8"/>
            <p14:sldId id="313"/>
            <p14:sldId id="314"/>
            <p14:sldId id="315"/>
            <p14:sldId id="316"/>
            <p14:sldId id="317"/>
            <p14:sldId id="319"/>
          </p14:sldIdLst>
        </p14:section>
        <p14:section name="제목 없는 구역" id="{40945F1C-D458-4D87-9C0C-6AA76914F200}">
          <p14:sldIdLst/>
        </p14:section>
        <p14:section name="제목 없는 구역" id="{B3563F4D-5B5D-4453-9F28-8E180277AA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B3925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24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11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280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43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034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8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195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692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152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99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953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294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6214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16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6380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075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302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886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321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196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10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912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6805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474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729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696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93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68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630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75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332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95D18364-AF6A-4FD9-862D-C12B5AF61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9C3-ECF6-41DC-8728-010B23123640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794BD-D6E9-415B-9EF4-A6177BAE5BDE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b="0" dirty="0"/>
              <a:t>오픈소스 리눅스 실무</a:t>
            </a:r>
            <a:endParaRPr lang="en-US" altLang="ko-KR" sz="4400" b="0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28CF4FC-EB43-4504-9C6C-E3C9F92E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리눅스 프로세스 관리</a:t>
            </a:r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특정 프로세스 정보 검색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pgrep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r>
              <a:rPr lang="en-US" altLang="ko-KR" dirty="0"/>
              <a:t> [</a:t>
            </a:r>
            <a:r>
              <a:rPr lang="ko-KR" altLang="en-US" dirty="0"/>
              <a:t>옵션</a:t>
            </a:r>
            <a:r>
              <a:rPr lang="en-US" altLang="ko-KR" dirty="0"/>
              <a:t>] | grep </a:t>
            </a:r>
            <a:r>
              <a:rPr lang="ko-KR" altLang="en-US" dirty="0"/>
              <a:t>패턴 </a:t>
            </a:r>
            <a:r>
              <a:rPr lang="ko-KR" altLang="en-US" dirty="0">
                <a:latin typeface="굴림" panose="020B0600000101010101" pitchFamily="50" charset="-127"/>
              </a:rPr>
              <a:t>’</a:t>
            </a:r>
            <a:r>
              <a:rPr lang="ko-KR" altLang="en-US" dirty="0"/>
              <a:t> 과 같은 기능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프로세스 이름으로 찾아 프로세스 아이디</a:t>
            </a:r>
            <a:r>
              <a:rPr lang="en-US" altLang="ko-KR" dirty="0"/>
              <a:t>( PID )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3CB7C6-5FD7-42C2-BA8F-D5875D5EF9A5}"/>
              </a:ext>
            </a:extLst>
          </p:cNvPr>
          <p:cNvSpPr/>
          <p:nvPr/>
        </p:nvSpPr>
        <p:spPr>
          <a:xfrm>
            <a:off x="1331640" y="3429000"/>
            <a:ext cx="6408712" cy="321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</a:t>
            </a:r>
            <a:r>
              <a:rPr lang="ko-KR" altLang="en-US" dirty="0"/>
              <a:t>패턴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옵션 </a:t>
            </a:r>
            <a:r>
              <a:rPr lang="en-US" altLang="ko-KR" sz="14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-x</a:t>
            </a:r>
            <a:r>
              <a:rPr lang="ko-KR" altLang="en-US" sz="1400" dirty="0"/>
              <a:t>  </a:t>
            </a:r>
            <a:r>
              <a:rPr lang="en-US" altLang="ko-KR" sz="1400" dirty="0"/>
              <a:t>: </a:t>
            </a:r>
            <a:r>
              <a:rPr lang="ko-KR" altLang="en-US" sz="1400" dirty="0"/>
              <a:t>패턴과</a:t>
            </a:r>
            <a:r>
              <a:rPr lang="en-US" altLang="ko-KR" sz="1400" dirty="0"/>
              <a:t> </a:t>
            </a:r>
            <a:r>
              <a:rPr lang="ko-KR" altLang="en-US" sz="1400" dirty="0"/>
              <a:t>정확히 일치하는 </a:t>
            </a:r>
            <a:r>
              <a:rPr lang="en-US" altLang="ko-KR" sz="1400" dirty="0"/>
              <a:t>PID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-n  :  </a:t>
            </a:r>
            <a:r>
              <a:rPr lang="ko-KR" altLang="en-US" sz="1400" dirty="0"/>
              <a:t>패턴을 포함하고 있는 가장 최근의 </a:t>
            </a:r>
            <a:r>
              <a:rPr lang="en-US" altLang="ko-KR" sz="1400" dirty="0"/>
              <a:t>PID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dirty="0"/>
              <a:t>	-U </a:t>
            </a:r>
            <a:r>
              <a:rPr lang="en-US" altLang="ko-KR" sz="1400" dirty="0" err="1"/>
              <a:t>uid</a:t>
            </a:r>
            <a:r>
              <a:rPr lang="en-US" altLang="ko-KR" sz="1400" dirty="0"/>
              <a:t> :  </a:t>
            </a:r>
            <a:r>
              <a:rPr lang="ko-KR" altLang="en-US" sz="1400" dirty="0"/>
              <a:t>특정 사용자에 속한 </a:t>
            </a:r>
            <a:r>
              <a:rPr lang="en-US" altLang="ko-KR" sz="1400" dirty="0"/>
              <a:t>PID </a:t>
            </a:r>
            <a:r>
              <a:rPr lang="ko-KR" altLang="en-US" sz="1400" dirty="0"/>
              <a:t>출력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dirty="0"/>
              <a:t>	-l : PID</a:t>
            </a:r>
            <a:r>
              <a:rPr lang="ko-KR" altLang="en-US" sz="1400" dirty="0"/>
              <a:t>와 프로세스 이름 출력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dirty="0"/>
              <a:t>	-t term : </a:t>
            </a:r>
            <a:r>
              <a:rPr lang="ko-KR" altLang="en-US" sz="1400" dirty="0"/>
              <a:t>특정 터미널과 관련된 프로세스 출력</a:t>
            </a:r>
            <a:endParaRPr lang="en-US" altLang="ko-KR" sz="1400" dirty="0"/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dirty="0"/>
              <a:t> 패턴 </a:t>
            </a:r>
            <a:r>
              <a:rPr lang="en-US" altLang="ko-KR" sz="14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dirty="0"/>
              <a:t>         </a:t>
            </a:r>
            <a:r>
              <a:rPr lang="ko-KR" altLang="en-US" sz="1400" dirty="0"/>
              <a:t>찾으려는 정보</a:t>
            </a:r>
          </a:p>
        </p:txBody>
      </p:sp>
    </p:spTree>
    <p:extLst>
      <p:ext uri="{BB962C8B-B14F-4D97-AF65-F5344CB8AC3E}">
        <p14:creationId xmlns:p14="http://schemas.microsoft.com/office/powerpoint/2010/main" val="327290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 err="1"/>
              <a:t>pgrep</a:t>
            </a:r>
            <a:r>
              <a:rPr lang="ko-KR" altLang="en-US" dirty="0"/>
              <a:t>은 </a:t>
            </a:r>
            <a:r>
              <a:rPr lang="en-US" altLang="ko-KR" dirty="0"/>
              <a:t>PID</a:t>
            </a:r>
            <a:r>
              <a:rPr lang="ko-KR" altLang="en-US" dirty="0"/>
              <a:t>와 프로세스 이름만 출력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명령과 함께 사용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en-US" altLang="ko-KR"/>
              <a:t>–</a:t>
            </a:r>
            <a:r>
              <a:rPr lang="en-US" altLang="ko-KR" smtClean="0"/>
              <a:t>f </a:t>
            </a:r>
            <a:r>
              <a:rPr lang="en-US" altLang="ko-KR" dirty="0"/>
              <a:t>$(</a:t>
            </a:r>
            <a:r>
              <a:rPr lang="en-US" altLang="ko-KR" dirty="0" err="1"/>
              <a:t>pgrep</a:t>
            </a:r>
            <a:r>
              <a:rPr lang="en-US" altLang="ko-KR" dirty="0"/>
              <a:t> –x vi)  : </a:t>
            </a:r>
            <a:r>
              <a:rPr lang="en-US" altLang="ko-KR" dirty="0" err="1"/>
              <a:t>pgrep</a:t>
            </a:r>
            <a:r>
              <a:rPr lang="ko-KR" altLang="en-US" dirty="0"/>
              <a:t>으로 </a:t>
            </a:r>
            <a:r>
              <a:rPr lang="en-US" altLang="ko-KR" dirty="0" err="1"/>
              <a:t>pid</a:t>
            </a:r>
            <a:r>
              <a:rPr lang="ko-KR" altLang="en-US" dirty="0"/>
              <a:t>를 찾고 </a:t>
            </a:r>
            <a:r>
              <a:rPr lang="en-US" altLang="ko-KR" dirty="0" err="1"/>
              <a:t>ps</a:t>
            </a:r>
            <a:r>
              <a:rPr lang="ko-KR" altLang="en-US" dirty="0"/>
              <a:t>로 프로세스 정보 출력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693C3-B074-444C-AF57-204A617F4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91"/>
          <a:stretch/>
        </p:blipFill>
        <p:spPr>
          <a:xfrm>
            <a:off x="755576" y="2108684"/>
            <a:ext cx="6804248" cy="1833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8E6B8-671D-4716-93BF-B514520C8C5B}"/>
              </a:ext>
            </a:extLst>
          </p:cNvPr>
          <p:cNvSpPr txBox="1"/>
          <p:nvPr/>
        </p:nvSpPr>
        <p:spPr>
          <a:xfrm>
            <a:off x="2555776" y="2136392"/>
            <a:ext cx="3347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vi </a:t>
            </a:r>
            <a:r>
              <a:rPr lang="ko-KR" altLang="en-US" sz="1600" dirty="0">
                <a:solidFill>
                  <a:srgbClr val="FF0000"/>
                </a:solidFill>
              </a:rPr>
              <a:t>와 패턴이 일치하는 프로세스 </a:t>
            </a:r>
            <a:r>
              <a:rPr lang="en-US" altLang="ko-KR" sz="1600" dirty="0">
                <a:solidFill>
                  <a:srgbClr val="FF0000"/>
                </a:solidFill>
              </a:rPr>
              <a:t>ID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51226-21F5-4221-B98E-E67FA1C340BA}"/>
              </a:ext>
            </a:extLst>
          </p:cNvPr>
          <p:cNvSpPr txBox="1"/>
          <p:nvPr/>
        </p:nvSpPr>
        <p:spPr>
          <a:xfrm>
            <a:off x="2765342" y="2533432"/>
            <a:ext cx="286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vi </a:t>
            </a:r>
            <a:r>
              <a:rPr lang="ko-KR" altLang="en-US" sz="1600" dirty="0">
                <a:solidFill>
                  <a:srgbClr val="FF0000"/>
                </a:solidFill>
              </a:rPr>
              <a:t>패턴을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포함한 프로세스 </a:t>
            </a:r>
            <a:r>
              <a:rPr lang="en-US" altLang="ko-KR" sz="1600" dirty="0">
                <a:solidFill>
                  <a:srgbClr val="FF0000"/>
                </a:solidFill>
              </a:rPr>
              <a:t>ID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A5BFE-91C7-4860-A33B-768A4A05D939}"/>
              </a:ext>
            </a:extLst>
          </p:cNvPr>
          <p:cNvSpPr txBox="1"/>
          <p:nvPr/>
        </p:nvSpPr>
        <p:spPr>
          <a:xfrm>
            <a:off x="2765342" y="2902764"/>
            <a:ext cx="444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vi </a:t>
            </a:r>
            <a:r>
              <a:rPr lang="ko-KR" altLang="en-US" sz="1600" dirty="0">
                <a:solidFill>
                  <a:srgbClr val="FF0000"/>
                </a:solidFill>
              </a:rPr>
              <a:t>패턴을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포함한 프로세스 </a:t>
            </a:r>
            <a:r>
              <a:rPr lang="en-US" altLang="ko-KR" sz="1600" dirty="0">
                <a:solidFill>
                  <a:srgbClr val="FF0000"/>
                </a:solidFill>
              </a:rPr>
              <a:t>ID</a:t>
            </a:r>
            <a:r>
              <a:rPr lang="ko-KR" altLang="en-US" sz="1600" dirty="0">
                <a:solidFill>
                  <a:srgbClr val="FF0000"/>
                </a:solidFill>
              </a:rPr>
              <a:t>와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프로세스 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8BF6E-9D7D-454F-BE8C-4F3F54D08973}"/>
              </a:ext>
            </a:extLst>
          </p:cNvPr>
          <p:cNvSpPr txBox="1"/>
          <p:nvPr/>
        </p:nvSpPr>
        <p:spPr>
          <a:xfrm>
            <a:off x="3131840" y="3272283"/>
            <a:ext cx="499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pts/0 </a:t>
            </a:r>
            <a:r>
              <a:rPr lang="ko-KR" altLang="en-US" sz="1600" dirty="0">
                <a:solidFill>
                  <a:srgbClr val="FF0000"/>
                </a:solidFill>
              </a:rPr>
              <a:t>터미널과 관련된 프로세스 </a:t>
            </a:r>
            <a:r>
              <a:rPr lang="en-US" altLang="ko-KR" sz="1600" dirty="0">
                <a:solidFill>
                  <a:srgbClr val="FF0000"/>
                </a:solidFill>
              </a:rPr>
              <a:t>ID</a:t>
            </a:r>
            <a:r>
              <a:rPr lang="ko-KR" altLang="en-US" sz="1600" dirty="0">
                <a:solidFill>
                  <a:srgbClr val="FF0000"/>
                </a:solidFill>
              </a:rPr>
              <a:t>와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프로세스 이름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D1E5E2-8A81-47BB-A12A-AA4332CF5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96" y="5483080"/>
            <a:ext cx="7263022" cy="9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시그널</a:t>
            </a:r>
            <a:endParaRPr lang="en-US" altLang="ko-KR" sz="2400" dirty="0"/>
          </a:p>
          <a:p>
            <a:pPr lvl="1"/>
            <a:r>
              <a:rPr lang="ko-KR" altLang="en-US" dirty="0">
                <a:latin typeface="Comic Sans MS" panose="030F0702030302020204" pitchFamily="66" charset="0"/>
              </a:rPr>
              <a:t>프로세스에게 보내는 신호</a:t>
            </a:r>
          </a:p>
          <a:p>
            <a:pPr lvl="1"/>
            <a:r>
              <a:rPr lang="ko-KR" altLang="en-US" dirty="0">
                <a:latin typeface="Comic Sans MS" panose="030F0702030302020204" pitchFamily="66" charset="0"/>
              </a:rPr>
              <a:t>프로세스는 이 신호에 응답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lvl="1"/>
            <a:r>
              <a:rPr lang="ko-KR" altLang="en-US" sz="1800" dirty="0">
                <a:latin typeface="Comic Sans MS" panose="030F0702030302020204" pitchFamily="66" charset="0"/>
              </a:rPr>
              <a:t>시그널을 보내기 위한 명령</a:t>
            </a:r>
            <a:endParaRPr lang="en-US" altLang="ko-KR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ko-KR" sz="1600" dirty="0">
                <a:latin typeface="Comic Sans MS" panose="030F0702030302020204" pitchFamily="66" charset="0"/>
              </a:rPr>
              <a:t>kill, </a:t>
            </a:r>
            <a:r>
              <a:rPr lang="en-US" altLang="ko-KR" sz="1600" dirty="0" err="1">
                <a:latin typeface="Comic Sans MS" panose="030F0702030302020204" pitchFamily="66" charset="0"/>
              </a:rPr>
              <a:t>pkill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 lvl="2"/>
            <a:r>
              <a:rPr lang="ko-KR" altLang="en-US" dirty="0"/>
              <a:t>주요 시그널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5BD5A1-59DC-4131-9ECB-FECCE8E918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9947"/>
          <a:stretch/>
        </p:blipFill>
        <p:spPr>
          <a:xfrm>
            <a:off x="1362062" y="3789040"/>
            <a:ext cx="6419875" cy="20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시그널 종류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1651A1-50F8-4770-B290-2195208F9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t="8942" b="5217"/>
          <a:stretch/>
        </p:blipFill>
        <p:spPr>
          <a:xfrm>
            <a:off x="903280" y="2204864"/>
            <a:ext cx="7481455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sz="2400" dirty="0"/>
              <a:t>kill</a:t>
            </a:r>
          </a:p>
          <a:p>
            <a:pPr lvl="1"/>
            <a:r>
              <a:rPr lang="ko-KR" altLang="en-US" dirty="0"/>
              <a:t>지정한 프로세스들에게 시그널을 보냄</a:t>
            </a:r>
            <a:endParaRPr lang="en-US" altLang="ko-KR" dirty="0"/>
          </a:p>
          <a:p>
            <a:pPr lvl="1"/>
            <a:r>
              <a:rPr lang="ko-KR" altLang="en-US" dirty="0"/>
              <a:t>사용자가 소유한 프로세스만 종료</a:t>
            </a:r>
            <a:endParaRPr lang="en-US" altLang="ko-KR" dirty="0"/>
          </a:p>
          <a:p>
            <a:pPr lvl="1"/>
            <a:r>
              <a:rPr lang="en-US" altLang="ko-KR" dirty="0"/>
              <a:t>root</a:t>
            </a:r>
            <a:r>
              <a:rPr lang="ko-KR" altLang="en-US" dirty="0"/>
              <a:t>는 모든 프로세스를 종료 시킬 수 있음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kill </a:t>
            </a:r>
            <a:r>
              <a:rPr lang="ko-KR" altLang="en-US" dirty="0"/>
              <a:t>명령은 디폴트로 </a:t>
            </a:r>
            <a:r>
              <a:rPr lang="en-US" altLang="ko-KR" dirty="0"/>
              <a:t>15</a:t>
            </a:r>
            <a:r>
              <a:rPr lang="ko-KR" altLang="en-US" dirty="0"/>
              <a:t>번</a:t>
            </a:r>
            <a:r>
              <a:rPr lang="en-US" altLang="ko-KR" dirty="0"/>
              <a:t>(SIGTERM) </a:t>
            </a:r>
            <a:r>
              <a:rPr lang="ko-KR" altLang="en-US" dirty="0"/>
              <a:t>시그널을 보냄</a:t>
            </a:r>
            <a:r>
              <a:rPr lang="en-US" altLang="ko-KR" dirty="0"/>
              <a:t>. (soft kill)</a:t>
            </a:r>
          </a:p>
          <a:p>
            <a:pPr lvl="1"/>
            <a:r>
              <a:rPr lang="en-US" altLang="ko-KR" dirty="0"/>
              <a:t>kill </a:t>
            </a:r>
            <a:r>
              <a:rPr lang="ko-KR" altLang="en-US" dirty="0"/>
              <a:t>명령을 사용하기 전에 대상 프로세스의 </a:t>
            </a:r>
            <a:r>
              <a:rPr lang="en-US" altLang="ko-KR" dirty="0"/>
              <a:t>PID</a:t>
            </a:r>
            <a:r>
              <a:rPr lang="ko-KR" altLang="en-US" dirty="0"/>
              <a:t>를 알아야 함</a:t>
            </a:r>
            <a:r>
              <a:rPr lang="en-US" altLang="ko-KR" dirty="0"/>
              <a:t> (</a:t>
            </a:r>
            <a:r>
              <a:rPr lang="en-US" altLang="ko-KR" dirty="0" err="1"/>
              <a:t>ps</a:t>
            </a:r>
            <a:r>
              <a:rPr lang="en-US" altLang="ko-KR" dirty="0"/>
              <a:t>, </a:t>
            </a:r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명령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시그널</a:t>
            </a:r>
          </a:p>
          <a:p>
            <a:pPr lvl="2"/>
            <a:r>
              <a:rPr lang="en-US" altLang="ko-KR" dirty="0"/>
              <a:t>-9 : </a:t>
            </a:r>
            <a:r>
              <a:rPr lang="ko-KR" altLang="en-US" dirty="0"/>
              <a:t>강제종료</a:t>
            </a:r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95A10-7874-4FEC-8F76-62929F903909}"/>
              </a:ext>
            </a:extLst>
          </p:cNvPr>
          <p:cNvSpPr/>
          <p:nvPr/>
        </p:nvSpPr>
        <p:spPr>
          <a:xfrm>
            <a:off x="1331640" y="4725144"/>
            <a:ext cx="64087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kill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시그널</a:t>
            </a:r>
            <a:r>
              <a:rPr lang="en-US" altLang="ko-KR" dirty="0"/>
              <a:t>]  </a:t>
            </a:r>
            <a:r>
              <a:rPr lang="ko-KR" altLang="en-US" dirty="0"/>
              <a:t>프로세스</a:t>
            </a:r>
            <a:r>
              <a:rPr lang="en-US" altLang="ko-KR" dirty="0"/>
              <a:t>ID(PID)</a:t>
            </a:r>
          </a:p>
        </p:txBody>
      </p:sp>
    </p:spTree>
    <p:extLst>
      <p:ext uri="{BB962C8B-B14F-4D97-AF65-F5344CB8AC3E}">
        <p14:creationId xmlns:p14="http://schemas.microsoft.com/office/powerpoint/2010/main" val="96596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프로세스 강제 종료</a:t>
            </a:r>
            <a:endParaRPr lang="en-US" altLang="ko-KR" sz="2400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sz="2200" dirty="0"/>
              <a:t>kill -9 </a:t>
            </a:r>
            <a:r>
              <a:rPr lang="ko-KR" altLang="en-US" sz="2200" dirty="0"/>
              <a:t>프로세스</a:t>
            </a:r>
            <a:r>
              <a:rPr lang="en-US" altLang="ko-KR" sz="2200" dirty="0"/>
              <a:t>ID </a:t>
            </a:r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620955-5F25-4E85-A1EA-CAF979D0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2740535"/>
            <a:ext cx="7322681" cy="3208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06463-05A5-4F00-9FD4-000AFBEEDEF1}"/>
              </a:ext>
            </a:extLst>
          </p:cNvPr>
          <p:cNvSpPr txBox="1"/>
          <p:nvPr/>
        </p:nvSpPr>
        <p:spPr>
          <a:xfrm>
            <a:off x="4139952" y="2852936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vi </a:t>
            </a:r>
            <a:r>
              <a:rPr lang="ko-KR" altLang="en-US" sz="1600" dirty="0">
                <a:solidFill>
                  <a:srgbClr val="FF0000"/>
                </a:solidFill>
              </a:rPr>
              <a:t>프로세스의 </a:t>
            </a:r>
            <a:r>
              <a:rPr lang="en-US" altLang="ko-KR" sz="1600" dirty="0">
                <a:solidFill>
                  <a:srgbClr val="FF0000"/>
                </a:solidFill>
              </a:rPr>
              <a:t>PID </a:t>
            </a:r>
            <a:r>
              <a:rPr lang="ko-KR" altLang="en-US" sz="1600" dirty="0">
                <a:solidFill>
                  <a:srgbClr val="FF0000"/>
                </a:solidFill>
              </a:rPr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DE464-DDDE-478C-B76F-A27CD793EF22}"/>
              </a:ext>
            </a:extLst>
          </p:cNvPr>
          <p:cNvSpPr txBox="1"/>
          <p:nvPr/>
        </p:nvSpPr>
        <p:spPr>
          <a:xfrm>
            <a:off x="3203848" y="342900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soft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kill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89228-8EEB-4B7C-8BCA-F46DC7606D70}"/>
              </a:ext>
            </a:extLst>
          </p:cNvPr>
          <p:cNvSpPr txBox="1"/>
          <p:nvPr/>
        </p:nvSpPr>
        <p:spPr>
          <a:xfrm>
            <a:off x="3419872" y="4149139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강제 종료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1B6EA-BD48-4030-B47C-0D67DBE1B5AA}"/>
              </a:ext>
            </a:extLst>
          </p:cNvPr>
          <p:cNvSpPr txBox="1"/>
          <p:nvPr/>
        </p:nvSpPr>
        <p:spPr>
          <a:xfrm>
            <a:off x="6455009" y="3975957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종료되지 않음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019AC-EBB8-4855-8DF3-548978E0E675}"/>
              </a:ext>
            </a:extLst>
          </p:cNvPr>
          <p:cNvSpPr txBox="1"/>
          <p:nvPr/>
        </p:nvSpPr>
        <p:spPr>
          <a:xfrm>
            <a:off x="2267744" y="512105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종료됨</a:t>
            </a:r>
          </a:p>
        </p:txBody>
      </p:sp>
    </p:spTree>
    <p:extLst>
      <p:ext uri="{BB962C8B-B14F-4D97-AF65-F5344CB8AC3E}">
        <p14:creationId xmlns:p14="http://schemas.microsoft.com/office/powerpoint/2010/main" val="151622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sz="2400" dirty="0" err="1"/>
              <a:t>pkill</a:t>
            </a:r>
            <a:r>
              <a:rPr lang="en-US" altLang="ko-KR" sz="2400" dirty="0"/>
              <a:t>  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이용한 프로세스 종료</a:t>
            </a:r>
            <a:endParaRPr lang="en-US" altLang="ko-KR" sz="2400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sz="2200" dirty="0"/>
              <a:t>프로세스이름으로 프로세스를 찾아 종료</a:t>
            </a:r>
            <a:endParaRPr lang="en-US" altLang="ko-KR" sz="2200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05BA4E-24DA-4C7B-866D-AFD82A869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852936"/>
            <a:ext cx="7632848" cy="178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7552F-A6A1-4B9C-BCF0-A4439CF980AF}"/>
              </a:ext>
            </a:extLst>
          </p:cNvPr>
          <p:cNvSpPr txBox="1"/>
          <p:nvPr/>
        </p:nvSpPr>
        <p:spPr>
          <a:xfrm>
            <a:off x="1043608" y="4610625"/>
            <a:ext cx="3437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sleep </a:t>
            </a:r>
            <a:r>
              <a:rPr lang="ko-KR" altLang="en-US" sz="1600" dirty="0"/>
              <a:t>이름의 프로세스를 찾아 종료</a:t>
            </a:r>
          </a:p>
        </p:txBody>
      </p:sp>
    </p:spTree>
    <p:extLst>
      <p:ext uri="{BB962C8B-B14F-4D97-AF65-F5344CB8AC3E}">
        <p14:creationId xmlns:p14="http://schemas.microsoft.com/office/powerpoint/2010/main" val="294251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프로세스</a:t>
            </a:r>
            <a:r>
              <a:rPr lang="en-US" altLang="ko-KR" sz="2400" dirty="0"/>
              <a:t> </a:t>
            </a:r>
            <a:r>
              <a:rPr lang="ko-KR" altLang="en-US" sz="2400" dirty="0"/>
              <a:t>관리도구</a:t>
            </a:r>
            <a:endParaRPr lang="en-US" altLang="ko-KR" sz="2400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sz="2200" dirty="0"/>
              <a:t>top</a:t>
            </a:r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현재 실행중인 프로세스에 대한 정보를 주기적으로 출력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51871-CE77-42C7-BF41-A2802B7EF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88"/>
          <a:stretch/>
        </p:blipFill>
        <p:spPr>
          <a:xfrm>
            <a:off x="1547664" y="3429000"/>
            <a:ext cx="6423709" cy="19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8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프로세스</a:t>
            </a:r>
            <a:r>
              <a:rPr lang="en-US" altLang="ko-KR" sz="2400" dirty="0"/>
              <a:t> </a:t>
            </a:r>
            <a:r>
              <a:rPr lang="ko-KR" altLang="en-US" sz="2400" dirty="0"/>
              <a:t>관리도구</a:t>
            </a:r>
            <a:endParaRPr lang="en-US" altLang="ko-KR" sz="2400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sz="2200" dirty="0"/>
              <a:t>top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CD5B6-C378-4F62-AA54-3BCCDDD6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90" y="2677243"/>
            <a:ext cx="6012160" cy="37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프로세스</a:t>
            </a:r>
            <a:r>
              <a:rPr lang="en-US" altLang="ko-KR" sz="2400" dirty="0"/>
              <a:t> </a:t>
            </a:r>
            <a:r>
              <a:rPr lang="ko-KR" altLang="en-US" sz="2400" dirty="0"/>
              <a:t>관리도구</a:t>
            </a:r>
            <a:endParaRPr lang="en-US" altLang="ko-KR" sz="2400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sz="2200" dirty="0"/>
              <a:t>top </a:t>
            </a:r>
            <a:r>
              <a:rPr lang="ko-KR" altLang="en-US" sz="2200" dirty="0"/>
              <a:t>내부</a:t>
            </a:r>
            <a:r>
              <a:rPr lang="en-US" altLang="ko-KR" sz="2200" dirty="0"/>
              <a:t> </a:t>
            </a:r>
            <a:r>
              <a:rPr lang="ko-KR" altLang="en-US" sz="2200" dirty="0"/>
              <a:t>키 명령</a:t>
            </a:r>
            <a:endParaRPr lang="en-US" altLang="ko-KR" sz="2200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명령에 따라 출력 내용을 정렬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8B750-2861-4B43-8DEC-252120679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5"/>
          <a:stretch/>
        </p:blipFill>
        <p:spPr>
          <a:xfrm>
            <a:off x="1475656" y="3293314"/>
            <a:ext cx="5290705" cy="30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프로세스 개요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현재 시스템에서 실행중인 프로그램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프로세스마다 고유 번호를 가짐 </a:t>
            </a:r>
            <a:r>
              <a:rPr lang="en-US" altLang="ko-KR" dirty="0"/>
              <a:t>- PID</a:t>
            </a:r>
          </a:p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간의 관계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프로세스는 부모</a:t>
            </a:r>
            <a:r>
              <a:rPr lang="en-US" altLang="ko-KR" dirty="0"/>
              <a:t>-</a:t>
            </a:r>
            <a:r>
              <a:rPr lang="ko-KR" altLang="en-US" dirty="0"/>
              <a:t>자식 관계를 가지고 있음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필요에 따라 부모 프로세스</a:t>
            </a:r>
            <a:r>
              <a:rPr lang="en-US" altLang="ko-KR" dirty="0"/>
              <a:t>(parent process)</a:t>
            </a:r>
            <a:r>
              <a:rPr lang="ko-KR" altLang="en-US" dirty="0"/>
              <a:t>는 자식 프로세스</a:t>
            </a:r>
            <a:r>
              <a:rPr lang="en-US" altLang="ko-KR" dirty="0"/>
              <a:t>(child process)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자식 프로세스는 또 다른 자식 프로세스 생성 가능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자식 프로세스는 할 일이 끝나면 부모 프로세스에 결과를 돌려주고 종료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3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프로세스</a:t>
            </a:r>
            <a:r>
              <a:rPr lang="en-US" altLang="ko-KR" sz="2400" dirty="0"/>
              <a:t> </a:t>
            </a:r>
            <a:r>
              <a:rPr lang="ko-KR" altLang="en-US" sz="2400" dirty="0"/>
              <a:t>관리도구</a:t>
            </a:r>
            <a:endParaRPr lang="en-US" altLang="ko-KR" sz="2400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sz="2200" dirty="0"/>
              <a:t>X – window </a:t>
            </a:r>
            <a:r>
              <a:rPr lang="ko-KR" altLang="en-US" sz="2200" dirty="0"/>
              <a:t>에서의 프로세스 관리</a:t>
            </a:r>
            <a:endParaRPr lang="en-US" altLang="ko-KR" sz="2200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C5B73D-3554-44C1-9071-CC49D545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16" y="2996952"/>
            <a:ext cx="3491880" cy="23875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0D9650-0281-4FFC-B00A-637D3B93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060" y="3323977"/>
            <a:ext cx="3703022" cy="28883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23377D-D1E2-4FFA-845B-044F525A5001}"/>
              </a:ext>
            </a:extLst>
          </p:cNvPr>
          <p:cNvSpPr/>
          <p:nvPr/>
        </p:nvSpPr>
        <p:spPr>
          <a:xfrm>
            <a:off x="3995936" y="3645024"/>
            <a:ext cx="54006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4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포그라운드</a:t>
            </a:r>
            <a:r>
              <a:rPr lang="ko-KR" altLang="en-US" sz="2200" dirty="0"/>
              <a:t>와 백그라운드 프로세스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리눅스는 다중 작업을 지원하는 운영체제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동시에 여러 개의 작업을 수행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포그라운드 프로세스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사용자가 입력한 명령이 실행되어 결과가 출력될 때까지 기다려야 하는 경우의 프로세스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쉘에서의 일반적인 명령 실행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백그라운드 프로세스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명령의 처리결과 출력과 관계없이 곧바로 프롬프트가 출력되어 다른 작업을 계속 할 수 있는 경우의 프로세스</a:t>
            </a:r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명령 실행 시 마지막에 </a:t>
            </a:r>
            <a:r>
              <a:rPr lang="en-US" altLang="ko-KR" dirty="0"/>
              <a:t>&amp;</a:t>
            </a:r>
            <a:r>
              <a:rPr lang="ko-KR" altLang="en-US" dirty="0"/>
              <a:t>를 붙임</a:t>
            </a:r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11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포그라운드</a:t>
            </a:r>
            <a:r>
              <a:rPr lang="ko-KR" altLang="en-US" sz="2200" dirty="0"/>
              <a:t>와 백그라운드 프로세스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포그라운드 프로세스로 실행 </a:t>
            </a:r>
            <a:r>
              <a:rPr lang="en-US" altLang="ko-KR" dirty="0"/>
              <a:t>( sleep </a:t>
            </a:r>
            <a:r>
              <a:rPr lang="ko-KR" altLang="en-US" dirty="0"/>
              <a:t>예 </a:t>
            </a:r>
            <a:r>
              <a:rPr lang="en-US" altLang="ko-KR" dirty="0"/>
              <a:t>)</a:t>
            </a:r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프로세스가 끝나기 전까지 다른 명령을 실행 할 수 없음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백그라운드 프로세스로 실행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sleep </a:t>
            </a:r>
            <a:r>
              <a:rPr lang="ko-KR" altLang="en-US" dirty="0"/>
              <a:t>프로세스는 백그라운드 프로세스로 동작하고 다른 명령을 수행 가능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0F089-0EF4-4283-9FDF-1FC0EE2B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852936"/>
            <a:ext cx="4932040" cy="8997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73921B-1DA1-4C6A-8195-F1A097E5C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77" y="4972046"/>
            <a:ext cx="5976664" cy="10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 lnSpcReduction="10000"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</a:t>
            </a:r>
            <a:r>
              <a:rPr lang="en-US" altLang="ko-KR" sz="2400" dirty="0"/>
              <a:t>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쉘이 관리할 수 있는 프로세스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쉘은 </a:t>
            </a:r>
            <a:r>
              <a:rPr lang="en-US" altLang="ko-KR" dirty="0"/>
              <a:t>job</a:t>
            </a:r>
            <a:r>
              <a:rPr lang="ko-KR" altLang="en-US" dirty="0"/>
              <a:t>을 시작 시키고 제어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Job</a:t>
            </a:r>
            <a:r>
              <a:rPr lang="ko-KR" altLang="en-US" dirty="0"/>
              <a:t>은 프로세스이므로 각 </a:t>
            </a:r>
            <a:r>
              <a:rPr lang="en-US" altLang="ko-KR" dirty="0"/>
              <a:t>job</a:t>
            </a:r>
            <a:r>
              <a:rPr lang="ko-KR" altLang="en-US" dirty="0"/>
              <a:t>은 </a:t>
            </a:r>
            <a:r>
              <a:rPr lang="en-US" altLang="ko-KR" dirty="0"/>
              <a:t>PID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쉘이 할당한 일련번호인 </a:t>
            </a:r>
            <a:r>
              <a:rPr lang="en-US" altLang="ko-KR" dirty="0"/>
              <a:t>job ID</a:t>
            </a:r>
            <a:r>
              <a:rPr lang="ko-KR" altLang="en-US" dirty="0"/>
              <a:t>도 가짐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쉘은 동시에 여러 개의 </a:t>
            </a:r>
            <a:r>
              <a:rPr lang="en-US" altLang="ko-KR" dirty="0"/>
              <a:t>job</a:t>
            </a:r>
            <a:r>
              <a:rPr lang="ko-KR" altLang="en-US" dirty="0"/>
              <a:t>이 동작하도록 할 수 있음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작업제어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포그라운드 작업 </a:t>
            </a:r>
            <a:r>
              <a:rPr lang="en-US" altLang="ko-KR" dirty="0"/>
              <a:t>-&gt; </a:t>
            </a:r>
            <a:r>
              <a:rPr lang="ko-KR" altLang="en-US" dirty="0"/>
              <a:t>백그라운드 작업으로 전환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백그라운드 작업 </a:t>
            </a:r>
            <a:r>
              <a:rPr lang="en-US" altLang="ko-KR" dirty="0"/>
              <a:t>-&gt; </a:t>
            </a:r>
            <a:r>
              <a:rPr lang="ko-KR" altLang="en-US" dirty="0"/>
              <a:t>포그라운드 작업으로 전환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작업목록 보기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작업 정지</a:t>
            </a:r>
            <a:r>
              <a:rPr lang="en-US" altLang="ko-KR" dirty="0"/>
              <a:t>/</a:t>
            </a:r>
            <a:r>
              <a:rPr lang="ko-KR" altLang="en-US" dirty="0"/>
              <a:t>종료</a:t>
            </a:r>
            <a:r>
              <a:rPr lang="en-US" altLang="ko-KR" dirty="0"/>
              <a:t>/</a:t>
            </a:r>
            <a:r>
              <a:rPr lang="ko-KR" altLang="en-US" dirty="0" err="1"/>
              <a:t>재동작</a:t>
            </a:r>
            <a:endParaRPr lang="ko-KR" altLang="en-US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496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작업제어 명령</a:t>
            </a:r>
            <a:r>
              <a:rPr lang="en-US" altLang="ko-KR" sz="2400" dirty="0"/>
              <a:t>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쉘에서 수행된 모든 작업을 출력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작업번호를 지정할 경우 해당 작업의 정보만 출력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8AB59B-1D4F-4E05-9EC9-B5CD2C832D43}"/>
              </a:ext>
            </a:extLst>
          </p:cNvPr>
          <p:cNvSpPr/>
          <p:nvPr/>
        </p:nvSpPr>
        <p:spPr>
          <a:xfrm>
            <a:off x="1331640" y="3143277"/>
            <a:ext cx="6408712" cy="244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Jobs </a:t>
            </a:r>
            <a:r>
              <a:rPr lang="ko-KR" altLang="en-US" dirty="0"/>
              <a:t> </a:t>
            </a:r>
            <a:r>
              <a:rPr lang="en-US" altLang="ko-KR" dirty="0"/>
              <a:t>[%</a:t>
            </a:r>
            <a:r>
              <a:rPr lang="ko-KR" altLang="en-US" dirty="0"/>
              <a:t>작업번호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작업번호 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- </a:t>
            </a:r>
            <a:r>
              <a:rPr lang="ko-KR" altLang="en-US" sz="1400" dirty="0"/>
              <a:t>작업번호가 주어지지 않으면 모든 작업 정보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-%</a:t>
            </a:r>
            <a:r>
              <a:rPr lang="ko-KR" altLang="en-US" sz="1400" dirty="0"/>
              <a:t>번호  </a:t>
            </a:r>
            <a:r>
              <a:rPr lang="en-US" altLang="ko-KR" sz="1400" dirty="0"/>
              <a:t>: </a:t>
            </a:r>
            <a:r>
              <a:rPr lang="ko-KR" altLang="en-US" sz="1400" dirty="0"/>
              <a:t>해당</a:t>
            </a:r>
            <a:r>
              <a:rPr lang="en-US" altLang="ko-KR" sz="1400" dirty="0"/>
              <a:t> </a:t>
            </a:r>
            <a:r>
              <a:rPr lang="ko-KR" altLang="en-US" sz="1400" dirty="0"/>
              <a:t>번호의 작업 정보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-+ , %%  :  </a:t>
            </a:r>
            <a:r>
              <a:rPr lang="ko-KR" altLang="en-US" sz="1400" dirty="0"/>
              <a:t>작업이</a:t>
            </a:r>
            <a:r>
              <a:rPr lang="en-US" altLang="ko-KR" sz="1400" dirty="0"/>
              <a:t> +</a:t>
            </a:r>
            <a:r>
              <a:rPr lang="ko-KR" altLang="en-US" sz="1400" dirty="0"/>
              <a:t>인 작업 정보를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dirty="0"/>
              <a:t>	--  :  </a:t>
            </a:r>
            <a:r>
              <a:rPr lang="ko-KR" altLang="en-US" sz="1400" dirty="0"/>
              <a:t>작업이 </a:t>
            </a:r>
            <a:r>
              <a:rPr lang="en-US" altLang="ko-KR" sz="1400" dirty="0"/>
              <a:t>–</a:t>
            </a:r>
            <a:r>
              <a:rPr lang="ko-KR" altLang="en-US" sz="1400" dirty="0"/>
              <a:t>인 작업 정보를 출력</a:t>
            </a:r>
          </a:p>
        </p:txBody>
      </p:sp>
    </p:spTree>
    <p:extLst>
      <p:ext uri="{BB962C8B-B14F-4D97-AF65-F5344CB8AC3E}">
        <p14:creationId xmlns:p14="http://schemas.microsoft.com/office/powerpoint/2010/main" val="271616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작업제어 명령</a:t>
            </a:r>
            <a:r>
              <a:rPr lang="en-US" altLang="ko-KR" sz="2400" dirty="0"/>
              <a:t> 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04DCB0-0BFA-42AF-823E-6F620CAF2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61"/>
          <a:stretch/>
        </p:blipFill>
        <p:spPr>
          <a:xfrm>
            <a:off x="1203858" y="2015087"/>
            <a:ext cx="6709866" cy="9462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021EE3-85C6-4CE9-BC6C-0F9C2F5C2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042"/>
          <a:stretch/>
        </p:blipFill>
        <p:spPr>
          <a:xfrm>
            <a:off x="1192532" y="3111083"/>
            <a:ext cx="6732517" cy="785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99531-D268-4137-ABDE-0D99588A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77"/>
          <a:stretch/>
        </p:blipFill>
        <p:spPr>
          <a:xfrm>
            <a:off x="1172960" y="4145768"/>
            <a:ext cx="5271174" cy="23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작업전환</a:t>
            </a:r>
            <a:r>
              <a:rPr lang="en-US" altLang="ko-KR" sz="2400" dirty="0"/>
              <a:t> </a:t>
            </a:r>
            <a:r>
              <a:rPr lang="ko-KR" altLang="en-US" sz="2400" dirty="0"/>
              <a:t>및 종료 명령</a:t>
            </a:r>
            <a:r>
              <a:rPr lang="en-US" altLang="ko-KR" sz="2400" dirty="0"/>
              <a:t> 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8" name="Group 28">
            <a:extLst>
              <a:ext uri="{FF2B5EF4-FFF2-40B4-BE49-F238E27FC236}">
                <a16:creationId xmlns:a16="http://schemas.microsoft.com/office/drawing/2014/main" id="{34445DD7-774E-440D-9A9C-21ABD079C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77493"/>
              </p:ext>
            </p:extLst>
          </p:nvPr>
        </p:nvGraphicFramePr>
        <p:xfrm>
          <a:off x="971600" y="2245356"/>
          <a:ext cx="7421103" cy="32718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18259">
                  <a:extLst>
                    <a:ext uri="{9D8B030D-6E8A-4147-A177-3AD203B41FA5}">
                      <a16:colId xmlns:a16="http://schemas.microsoft.com/office/drawing/2014/main" val="3767272366"/>
                    </a:ext>
                  </a:extLst>
                </a:gridCol>
                <a:gridCol w="5502844">
                  <a:extLst>
                    <a:ext uri="{9D8B030D-6E8A-4147-A177-3AD203B41FA5}">
                      <a16:colId xmlns:a16="http://schemas.microsoft.com/office/drawing/2014/main" val="3683558799"/>
                    </a:ext>
                  </a:extLst>
                </a:gridCol>
              </a:tblGrid>
              <a:tr h="529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명령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03596"/>
                  </a:ext>
                </a:extLst>
              </a:tr>
              <a:tr h="5497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bg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[%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작업번호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현재 작업이나 특정 작업을 백그라운드로 전환시켜 실행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3356970501"/>
                  </a:ext>
                </a:extLst>
              </a:tr>
              <a:tr h="55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fg [%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작업번호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현재 작업이나 특정 작업을 포그라운드로 전환시켜 실행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706947971"/>
                  </a:ext>
                </a:extLst>
              </a:tr>
              <a:tr h="5497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ctrl+z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포그라운드 작업을 중지시키고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백그라운드의 중지된 목록으로 보냄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850847295"/>
                  </a:ext>
                </a:extLst>
              </a:tr>
              <a:tr h="5308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stop %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작업번호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백그라운드에서 수행중인 특정 작업을 중지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3711146129"/>
                  </a:ext>
                </a:extLst>
              </a:tr>
              <a:tr h="529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kill %n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특정 작업을 종료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323176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9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 전환</a:t>
            </a:r>
            <a:r>
              <a:rPr lang="en-US" altLang="ko-KR" sz="2400" dirty="0"/>
              <a:t>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백그라운드 작업 </a:t>
            </a:r>
            <a:r>
              <a:rPr lang="en-US" altLang="ko-KR" dirty="0"/>
              <a:t>-&gt; </a:t>
            </a:r>
            <a:r>
              <a:rPr lang="ko-KR" altLang="en-US" dirty="0"/>
              <a:t>포그라운드 작업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fg</a:t>
            </a:r>
            <a:r>
              <a:rPr lang="en-US" altLang="ko-KR" dirty="0"/>
              <a:t> %</a:t>
            </a:r>
            <a:r>
              <a:rPr lang="ko-KR" altLang="en-US" dirty="0"/>
              <a:t>작업번호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96EC5-AACF-4641-A421-28EF2FA6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3140968"/>
            <a:ext cx="6840760" cy="17728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BDC45F-3467-4E89-9928-537F6169FAAB}"/>
              </a:ext>
            </a:extLst>
          </p:cNvPr>
          <p:cNvSpPr/>
          <p:nvPr/>
        </p:nvSpPr>
        <p:spPr>
          <a:xfrm>
            <a:off x="2051720" y="4195260"/>
            <a:ext cx="648072" cy="18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A3050-B25A-42C1-92D6-1CEF30E986D0}"/>
              </a:ext>
            </a:extLst>
          </p:cNvPr>
          <p:cNvCxnSpPr/>
          <p:nvPr/>
        </p:nvCxnSpPr>
        <p:spPr>
          <a:xfrm>
            <a:off x="1223628" y="4202616"/>
            <a:ext cx="684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2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 전환</a:t>
            </a:r>
            <a:r>
              <a:rPr lang="en-US" altLang="ko-KR" sz="2400" dirty="0"/>
              <a:t>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포그라운드 작업 </a:t>
            </a:r>
            <a:r>
              <a:rPr lang="en-US" altLang="ko-KR" dirty="0"/>
              <a:t>-&gt; </a:t>
            </a:r>
            <a:r>
              <a:rPr lang="ko-KR" altLang="en-US" dirty="0"/>
              <a:t>백그라운드 작업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명령 입력을 위해 포그라운드 작업을 우선 정지  </a:t>
            </a:r>
            <a:r>
              <a:rPr lang="en-US" altLang="ko-KR" dirty="0"/>
              <a:t>ctrl + z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bg</a:t>
            </a:r>
            <a:r>
              <a:rPr lang="en-US" altLang="ko-KR" dirty="0"/>
              <a:t> %</a:t>
            </a:r>
            <a:r>
              <a:rPr lang="ko-KR" altLang="en-US" dirty="0"/>
              <a:t>작업번호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37B1B-5169-4C1E-AC5F-60B46D17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74981"/>
            <a:ext cx="6552728" cy="1698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69D862-51B7-485B-A9C1-8978B2F401D1}"/>
              </a:ext>
            </a:extLst>
          </p:cNvPr>
          <p:cNvSpPr txBox="1"/>
          <p:nvPr/>
        </p:nvSpPr>
        <p:spPr>
          <a:xfrm>
            <a:off x="480125" y="3899001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ctrl + z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9C20C3-7189-4D0A-A38E-4CA9F3147586}"/>
              </a:ext>
            </a:extLst>
          </p:cNvPr>
          <p:cNvSpPr/>
          <p:nvPr/>
        </p:nvSpPr>
        <p:spPr>
          <a:xfrm>
            <a:off x="2123728" y="4331049"/>
            <a:ext cx="648072" cy="18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7C9B24-9777-40A7-A3F1-F4E21B5D7FDA}"/>
              </a:ext>
            </a:extLst>
          </p:cNvPr>
          <p:cNvCxnSpPr/>
          <p:nvPr/>
        </p:nvCxnSpPr>
        <p:spPr>
          <a:xfrm>
            <a:off x="1295636" y="4338405"/>
            <a:ext cx="684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82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 제어</a:t>
            </a:r>
            <a:r>
              <a:rPr lang="en-US" altLang="ko-KR" sz="2400" dirty="0"/>
              <a:t> 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쉘에서 실행된 작업은</a:t>
            </a:r>
            <a:r>
              <a:rPr lang="en-US" altLang="ko-KR" dirty="0"/>
              <a:t> </a:t>
            </a:r>
            <a:r>
              <a:rPr lang="ko-KR" altLang="en-US" dirty="0"/>
              <a:t>로그아웃시 모두 종료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로그아웃 후에도 작업이 완료될 때 까지 백그라운드로 실행해야 할 경우 </a:t>
            </a:r>
            <a:r>
              <a:rPr lang="en-US" altLang="ko-KR" dirty="0" err="1"/>
              <a:t>nohup</a:t>
            </a:r>
            <a:r>
              <a:rPr lang="en-US" altLang="ko-KR" dirty="0"/>
              <a:t> </a:t>
            </a:r>
            <a:r>
              <a:rPr lang="ko-KR" altLang="en-US" dirty="0"/>
              <a:t>명령 사용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731520" lvl="2" indent="0">
              <a:lnSpc>
                <a:spcPct val="150000"/>
              </a:lnSpc>
              <a:buNone/>
              <a:defRPr/>
            </a:pPr>
            <a:r>
              <a:rPr lang="ko-KR" altLang="en-US" sz="1400" dirty="0"/>
              <a:t>     로그아웃 이후에도 </a:t>
            </a:r>
            <a:r>
              <a:rPr lang="en-US" altLang="ko-KR" sz="1400" dirty="0"/>
              <a:t>sleep </a:t>
            </a:r>
            <a:r>
              <a:rPr lang="ko-KR" altLang="en-US" sz="1400" dirty="0"/>
              <a:t>명령이 계속 수행</a:t>
            </a:r>
            <a:endParaRPr lang="en-US" altLang="ko-KR" sz="1400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6528E-3655-457F-B818-425C98D6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08" y="3464311"/>
            <a:ext cx="6444208" cy="16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프로세스의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Group 27">
            <a:extLst>
              <a:ext uri="{FF2B5EF4-FFF2-40B4-BE49-F238E27FC236}">
                <a16:creationId xmlns:a16="http://schemas.microsoft.com/office/drawing/2014/main" id="{5FA70F4D-B8D9-48C9-B03E-65CB32F69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58045"/>
              </p:ext>
            </p:extLst>
          </p:nvPr>
        </p:nvGraphicFramePr>
        <p:xfrm>
          <a:off x="1063114" y="2204864"/>
          <a:ext cx="7434088" cy="4079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303">
                  <a:extLst>
                    <a:ext uri="{9D8B030D-6E8A-4147-A177-3AD203B41FA5}">
                      <a16:colId xmlns:a16="http://schemas.microsoft.com/office/drawing/2014/main" val="688829200"/>
                    </a:ext>
                  </a:extLst>
                </a:gridCol>
                <a:gridCol w="5971785">
                  <a:extLst>
                    <a:ext uri="{9D8B030D-6E8A-4147-A177-3AD203B41FA5}">
                      <a16:colId xmlns:a16="http://schemas.microsoft.com/office/drawing/2014/main" val="2757543266"/>
                    </a:ext>
                  </a:extLst>
                </a:gridCol>
              </a:tblGrid>
              <a:tr h="680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종류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설명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6495"/>
                  </a:ext>
                </a:extLst>
              </a:tr>
              <a:tr h="678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데몬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(daemon)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UNIX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커널에 의해 시작되는 프로세스로 서비스 제공을 위한 프로세스들이다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833386446"/>
                  </a:ext>
                </a:extLst>
              </a:tr>
              <a:tr h="680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부모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(parent)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자식 프로세스를 만드는 프로세스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663351818"/>
                  </a:ext>
                </a:extLst>
              </a:tr>
              <a:tr h="680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자식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(child)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부모에 의해 생성된 프로세스로 실행이 끝나면 부모 프로세스로 돌아간다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308665365"/>
                  </a:ext>
                </a:extLst>
              </a:tr>
              <a:tr h="678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고아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(orphan)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자식프로세스가 종료하기 전에 부모가 종료된 프로세스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 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고아프로세스는 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번 프로세스를 새로운 부모로 가진다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898760607"/>
                  </a:ext>
                </a:extLst>
              </a:tr>
              <a:tr h="680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좀비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(zombie)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009999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rgbClr val="993366"/>
                        </a:buClr>
                        <a:defRPr kumimoji="1" sz="16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4pPr>
                      <a:lvl5pPr marL="1341438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산돌고딕 M" pitchFamily="18" charset="-127"/>
                          <a:ea typeface="산돌고딕 M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부모프로세스가 종료처리를 하지 않은 프로세스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프로세스테이블만 차지하고 있다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232593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94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 예약</a:t>
            </a:r>
            <a:r>
              <a:rPr lang="en-US" altLang="ko-KR" sz="2400" dirty="0"/>
              <a:t> 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특정 시간에 작업을 수행하도록 예약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at</a:t>
            </a:r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465D86-1294-4EBA-98C7-8946E8D5B788}"/>
              </a:ext>
            </a:extLst>
          </p:cNvPr>
          <p:cNvSpPr/>
          <p:nvPr/>
        </p:nvSpPr>
        <p:spPr>
          <a:xfrm>
            <a:off x="1331640" y="3143277"/>
            <a:ext cx="6408712" cy="244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</a:t>
            </a:r>
            <a:r>
              <a:rPr lang="ko-KR" altLang="en-US" dirty="0"/>
              <a:t>시간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옵션 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-l  : </a:t>
            </a:r>
            <a:r>
              <a:rPr lang="ko-KR" altLang="en-US" sz="1400" dirty="0"/>
              <a:t>현재 실행 대기 중인 명령의 전체 목록을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-r </a:t>
            </a:r>
            <a:r>
              <a:rPr lang="ko-KR" altLang="en-US" sz="1400" dirty="0"/>
              <a:t>작업번호 </a:t>
            </a:r>
            <a:r>
              <a:rPr lang="en-US" altLang="ko-KR" sz="1400" dirty="0"/>
              <a:t>: </a:t>
            </a:r>
            <a:r>
              <a:rPr lang="ko-KR" altLang="en-US" sz="1400" dirty="0"/>
              <a:t>현재 실행 대기중인 명령 중 해당 작업 삭제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-m  :  </a:t>
            </a:r>
            <a:r>
              <a:rPr lang="ko-KR" altLang="en-US" sz="1400" dirty="0"/>
              <a:t>출력 결과가 없어도 작업이 완료되면 사용자에게 메일 </a:t>
            </a:r>
            <a:endParaRPr lang="en-US" altLang="ko-KR" sz="1400" dirty="0"/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dirty="0"/>
              <a:t>	-f </a:t>
            </a:r>
            <a:r>
              <a:rPr lang="ko-KR" altLang="en-US" sz="1400" dirty="0"/>
              <a:t>파일</a:t>
            </a:r>
            <a:r>
              <a:rPr lang="en-US" altLang="ko-KR" sz="1400" dirty="0"/>
              <a:t> :</a:t>
            </a:r>
            <a:r>
              <a:rPr lang="ko-KR" altLang="en-US" sz="1400" dirty="0"/>
              <a:t>표준 입력 대신 실행할 명령을 파일로 지정</a:t>
            </a:r>
          </a:p>
        </p:txBody>
      </p:sp>
    </p:spTree>
    <p:extLst>
      <p:ext uri="{BB962C8B-B14F-4D97-AF65-F5344CB8AC3E}">
        <p14:creationId xmlns:p14="http://schemas.microsoft.com/office/powerpoint/2010/main" val="100500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 예약</a:t>
            </a:r>
            <a:r>
              <a:rPr lang="en-US" altLang="ko-KR" sz="2400" dirty="0"/>
              <a:t> 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At</a:t>
            </a:r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at –l     : </a:t>
            </a:r>
            <a:r>
              <a:rPr lang="ko-KR" altLang="en-US" dirty="0"/>
              <a:t>예약 작업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26F19A-AFD3-4BC2-A8AF-0B4A65F5E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2542558"/>
            <a:ext cx="6840760" cy="17728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B64D82-0EF4-42C2-A01E-0642BA13716B}"/>
              </a:ext>
            </a:extLst>
          </p:cNvPr>
          <p:cNvSpPr txBox="1"/>
          <p:nvPr/>
        </p:nvSpPr>
        <p:spPr>
          <a:xfrm>
            <a:off x="3059832" y="2636912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작업 시작 시간 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6196-CF82-4375-98D3-228680BDD262}"/>
              </a:ext>
            </a:extLst>
          </p:cNvPr>
          <p:cNvSpPr txBox="1"/>
          <p:nvPr/>
        </p:nvSpPr>
        <p:spPr>
          <a:xfrm>
            <a:off x="2384052" y="2966230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작업 명령지정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5B802-05E3-43A7-9660-6BFD6FF24AB4}"/>
              </a:ext>
            </a:extLst>
          </p:cNvPr>
          <p:cNvSpPr txBox="1"/>
          <p:nvPr/>
        </p:nvSpPr>
        <p:spPr>
          <a:xfrm>
            <a:off x="1907704" y="3150010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ctrl + d </a:t>
            </a:r>
            <a:r>
              <a:rPr lang="ko-KR" altLang="en-US" sz="1600" dirty="0">
                <a:solidFill>
                  <a:srgbClr val="FF0000"/>
                </a:solidFill>
              </a:rPr>
              <a:t>로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DC9744-F852-4CD5-83E1-CD7C78642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20" y="4930195"/>
            <a:ext cx="6876256" cy="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sz="2400" dirty="0"/>
              <a:t>작업 예약</a:t>
            </a:r>
            <a:r>
              <a:rPr lang="en-US" altLang="ko-KR" sz="2400" dirty="0"/>
              <a:t> 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at –d </a:t>
            </a:r>
            <a:r>
              <a:rPr lang="ko-KR" altLang="en-US" dirty="0"/>
              <a:t>대기작업번호</a:t>
            </a:r>
            <a:r>
              <a:rPr lang="en-US" altLang="ko-KR" dirty="0"/>
              <a:t>    : </a:t>
            </a:r>
            <a:r>
              <a:rPr lang="ko-KR" altLang="en-US" dirty="0"/>
              <a:t>예약 작업 삭제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lvl="2"/>
            <a:r>
              <a:rPr lang="en-US" altLang="ko-KR" dirty="0"/>
              <a:t>at </a:t>
            </a:r>
            <a:r>
              <a:rPr lang="ko-KR" altLang="en-US" dirty="0"/>
              <a:t>명령 사용 제한하기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관련된 파일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파일에는 한 줄에 사용자 이름을 하나씩만 기록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4E8DA5-229C-4B34-8BA7-A90009BD0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33675"/>
            <a:ext cx="7111702" cy="12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목록 확인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현재 실행 중인 프로세스의 목록을 보는 명령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5A72E-547C-4597-B237-7E5BBF10AD82}"/>
              </a:ext>
            </a:extLst>
          </p:cNvPr>
          <p:cNvSpPr/>
          <p:nvPr/>
        </p:nvSpPr>
        <p:spPr>
          <a:xfrm>
            <a:off x="1691680" y="2780928"/>
            <a:ext cx="6408712" cy="394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옵션 </a:t>
            </a:r>
            <a:r>
              <a:rPr lang="en-US" altLang="ko-KR" sz="14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-e</a:t>
            </a:r>
            <a:r>
              <a:rPr lang="ko-KR" altLang="en-US" sz="1400" dirty="0"/>
              <a:t>  </a:t>
            </a:r>
            <a:r>
              <a:rPr lang="en-US" altLang="ko-KR" sz="1400" dirty="0"/>
              <a:t>: </a:t>
            </a:r>
            <a:r>
              <a:rPr lang="ko-KR" altLang="en-US" sz="1400" dirty="0"/>
              <a:t>시스템에서</a:t>
            </a:r>
            <a:r>
              <a:rPr lang="en-US" altLang="ko-KR" sz="1400" dirty="0"/>
              <a:t> </a:t>
            </a:r>
            <a:r>
              <a:rPr lang="ko-KR" altLang="en-US" sz="1400" dirty="0"/>
              <a:t>실행 중인 모든 프로세스 정보를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-f  :  </a:t>
            </a:r>
            <a:r>
              <a:rPr lang="ko-KR" altLang="en-US" sz="1400" dirty="0"/>
              <a:t>프로세스의 자세한 정보를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-u </a:t>
            </a:r>
            <a:r>
              <a:rPr lang="en-US" altLang="ko-KR" sz="1400" dirty="0" err="1"/>
              <a:t>uid</a:t>
            </a:r>
            <a:r>
              <a:rPr lang="en-US" altLang="ko-KR" sz="1400" dirty="0"/>
              <a:t> :  </a:t>
            </a:r>
            <a:r>
              <a:rPr lang="ko-KR" altLang="en-US" sz="1400" dirty="0"/>
              <a:t>특정 사용자에 대한 모든 프로세스 정보를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-p 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 :  </a:t>
            </a:r>
            <a:r>
              <a:rPr lang="en-US" altLang="ko-KR" sz="1400" dirty="0" err="1"/>
              <a:t>pid</a:t>
            </a:r>
            <a:r>
              <a:rPr lang="ko-KR" altLang="en-US" sz="1400" dirty="0"/>
              <a:t>로 지정한 특정 프로세스 정보를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-a  :  </a:t>
            </a:r>
            <a:r>
              <a:rPr lang="ko-KR" altLang="en-US" sz="1400" dirty="0"/>
              <a:t>터미널에서 실행한 프로세스의 정보를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-u  :  </a:t>
            </a:r>
            <a:r>
              <a:rPr lang="ko-KR" altLang="en-US" sz="1400" dirty="0"/>
              <a:t>프로세스 소유자이름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cpu</a:t>
            </a:r>
            <a:r>
              <a:rPr lang="ko-KR" altLang="en-US" sz="1400" dirty="0"/>
              <a:t>사용량 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 </a:t>
            </a:r>
            <a:r>
              <a:rPr lang="ko-KR" altLang="en-US" sz="1400" dirty="0" err="1"/>
              <a:t>사용량등</a:t>
            </a:r>
            <a:r>
              <a:rPr lang="ko-KR" altLang="en-US" sz="1400" dirty="0"/>
              <a:t> 상세 정보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-x  :  </a:t>
            </a:r>
            <a:r>
              <a:rPr lang="ko-KR" altLang="en-US" sz="1400" dirty="0"/>
              <a:t>시스템에서 실행중인 모든 프로세스 정보를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--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  PID </a:t>
            </a:r>
            <a:r>
              <a:rPr lang="ko-KR" altLang="en-US" sz="1400" dirty="0"/>
              <a:t>목록</a:t>
            </a:r>
            <a:r>
              <a:rPr lang="en-US" altLang="ko-KR" sz="1400" dirty="0"/>
              <a:t> :  </a:t>
            </a:r>
            <a:r>
              <a:rPr lang="ko-KR" altLang="en-US" sz="1400" dirty="0"/>
              <a:t>목록으로</a:t>
            </a:r>
            <a:r>
              <a:rPr lang="en-US" altLang="ko-KR" sz="1400" dirty="0"/>
              <a:t> </a:t>
            </a:r>
            <a:r>
              <a:rPr lang="ko-KR" altLang="en-US" sz="1400" dirty="0"/>
              <a:t>지정한 특정 </a:t>
            </a:r>
            <a:r>
              <a:rPr lang="en-US" altLang="ko-KR" sz="1400" dirty="0"/>
              <a:t>PID </a:t>
            </a:r>
            <a:r>
              <a:rPr lang="ko-KR" altLang="en-US" sz="1400" dirty="0"/>
              <a:t>정보를 출력</a:t>
            </a:r>
            <a:endParaRPr lang="en-US" altLang="ko-KR" sz="1400" dirty="0"/>
          </a:p>
          <a:p>
            <a:pPr lvl="2"/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3EFB62-2674-4AA4-9005-A217BA66462C}"/>
              </a:ext>
            </a:extLst>
          </p:cNvPr>
          <p:cNvSpPr/>
          <p:nvPr/>
        </p:nvSpPr>
        <p:spPr>
          <a:xfrm>
            <a:off x="1023031" y="4054140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유닉스 계열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3F052-C098-411F-9B43-F3CB5DE8D8F4}"/>
              </a:ext>
            </a:extLst>
          </p:cNvPr>
          <p:cNvSpPr/>
          <p:nvPr/>
        </p:nvSpPr>
        <p:spPr>
          <a:xfrm>
            <a:off x="1043608" y="5337212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BSD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옵션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CEC54F-04D3-4EF6-AF7E-A6A2FFAB0648}"/>
              </a:ext>
            </a:extLst>
          </p:cNvPr>
          <p:cNvSpPr/>
          <p:nvPr/>
        </p:nvSpPr>
        <p:spPr>
          <a:xfrm>
            <a:off x="1043607" y="6133952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GNU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옵션</a:t>
            </a: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0BE4E479-A7BA-4ACB-A296-8F36A15E0F3F}"/>
              </a:ext>
            </a:extLst>
          </p:cNvPr>
          <p:cNvSpPr/>
          <p:nvPr/>
        </p:nvSpPr>
        <p:spPr>
          <a:xfrm>
            <a:off x="2056020" y="3717032"/>
            <a:ext cx="432048" cy="1008112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E3ACAA23-6A67-4DBD-8DAD-F4DDEE26A2F6}"/>
              </a:ext>
            </a:extLst>
          </p:cNvPr>
          <p:cNvSpPr/>
          <p:nvPr/>
        </p:nvSpPr>
        <p:spPr>
          <a:xfrm>
            <a:off x="2056020" y="5013176"/>
            <a:ext cx="432048" cy="1008112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D4EF89-E3D4-401E-90DF-17B008848734}"/>
              </a:ext>
            </a:extLst>
          </p:cNvPr>
          <p:cNvCxnSpPr>
            <a:cxnSpLocks/>
          </p:cNvCxnSpPr>
          <p:nvPr/>
        </p:nvCxnSpPr>
        <p:spPr>
          <a:xfrm>
            <a:off x="2056020" y="6318484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98E824-59A4-4FDD-ADA2-362338E9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132856"/>
            <a:ext cx="7058025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34A24-555D-48BB-99BC-9141C47453EA}"/>
              </a:ext>
            </a:extLst>
          </p:cNvPr>
          <p:cNvSpPr txBox="1"/>
          <p:nvPr/>
        </p:nvSpPr>
        <p:spPr>
          <a:xfrm>
            <a:off x="1042987" y="5156021"/>
            <a:ext cx="691338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PID      :    </a:t>
            </a:r>
            <a:r>
              <a:rPr lang="ko-KR" altLang="en-US" sz="1200" dirty="0"/>
              <a:t>프로세서 아이디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TTY      :    </a:t>
            </a:r>
            <a:r>
              <a:rPr lang="ko-KR" altLang="en-US" sz="1200" dirty="0"/>
              <a:t>터미널 번호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TIME    :    </a:t>
            </a:r>
            <a:r>
              <a:rPr lang="ko-KR" altLang="en-US" sz="1200" dirty="0"/>
              <a:t>프로세스 실행 시간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CMD     :  </a:t>
            </a:r>
            <a:r>
              <a:rPr lang="ko-KR" altLang="en-US" sz="1200" dirty="0"/>
              <a:t>프로세스 명령어</a:t>
            </a:r>
          </a:p>
        </p:txBody>
      </p:sp>
    </p:spTree>
    <p:extLst>
      <p:ext uri="{BB962C8B-B14F-4D97-AF65-F5344CB8AC3E}">
        <p14:creationId xmlns:p14="http://schemas.microsoft.com/office/powerpoint/2010/main" val="175825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r>
              <a:rPr lang="en-US" altLang="ko-KR" dirty="0"/>
              <a:t> –f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-f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현재 실행중인 프로세스의 자세한 정보를 출력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E07BC7-9AEB-4DC0-8F9D-2A08D42F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20" y="2482007"/>
            <a:ext cx="6012160" cy="18939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9C50B9-761D-4AC2-B3BF-A379FF7627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28"/>
          <a:stretch/>
        </p:blipFill>
        <p:spPr>
          <a:xfrm>
            <a:off x="1376008" y="4723904"/>
            <a:ext cx="6391984" cy="14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3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r>
              <a:rPr lang="en-US" altLang="ko-KR" dirty="0"/>
              <a:t> –u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-u : </a:t>
            </a:r>
            <a:r>
              <a:rPr lang="ko-KR" altLang="en-US" dirty="0"/>
              <a:t>프로세스 소유자이름</a:t>
            </a:r>
            <a:r>
              <a:rPr lang="en-US" altLang="ko-KR" dirty="0"/>
              <a:t>, </a:t>
            </a:r>
            <a:r>
              <a:rPr lang="en-US" altLang="ko-KR" dirty="0" err="1"/>
              <a:t>cpu</a:t>
            </a:r>
            <a:r>
              <a:rPr lang="ko-KR" altLang="en-US" dirty="0"/>
              <a:t>사용량 </a:t>
            </a:r>
            <a:r>
              <a:rPr lang="en-US" altLang="ko-KR" dirty="0"/>
              <a:t>, </a:t>
            </a:r>
            <a:r>
              <a:rPr lang="ko-KR" altLang="en-US" dirty="0"/>
              <a:t>메모리 사용량 등 상세 정보 출력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C9CE30-EE71-4F72-8125-30261299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44784"/>
            <a:ext cx="6804248" cy="2807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3100B7-52A7-46A6-9239-20ACE73C9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48"/>
          <a:stretch/>
        </p:blipFill>
        <p:spPr>
          <a:xfrm>
            <a:off x="1403648" y="5396350"/>
            <a:ext cx="5436499" cy="10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r>
              <a:rPr lang="en-US" altLang="ko-KR" dirty="0"/>
              <a:t> –e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-e : </a:t>
            </a:r>
            <a:r>
              <a:rPr lang="ko-KR" altLang="en-US" dirty="0"/>
              <a:t>사용자의</a:t>
            </a:r>
            <a:r>
              <a:rPr lang="en-US" altLang="ko-KR" dirty="0"/>
              <a:t> </a:t>
            </a:r>
            <a:r>
              <a:rPr lang="ko-KR" altLang="en-US" dirty="0"/>
              <a:t>프로세스 뿐만 아니라 현재 시스템에서 실행 중인 모든</a:t>
            </a:r>
            <a:r>
              <a:rPr lang="en-US" altLang="ko-KR" dirty="0"/>
              <a:t> </a:t>
            </a:r>
            <a:r>
              <a:rPr lang="ko-KR" altLang="en-US" dirty="0"/>
              <a:t>프로세스에 대한 정보 출력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873D10-1F6F-42BB-B7D5-54A2E1BA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868701"/>
            <a:ext cx="5634372" cy="2324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04F95-B3F4-4D6F-B91D-F427FA92999B}"/>
              </a:ext>
            </a:extLst>
          </p:cNvPr>
          <p:cNvSpPr txBox="1"/>
          <p:nvPr/>
        </p:nvSpPr>
        <p:spPr>
          <a:xfrm>
            <a:off x="651779" y="5362104"/>
            <a:ext cx="716058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lvl="2" indent="0">
              <a:lnSpc>
                <a:spcPct val="150000"/>
              </a:lnSpc>
              <a:buNone/>
              <a:defRPr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1 ) :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unix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계열의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프로세스를 대체한 시스템의 부팅 외에도 전반적인 관리자 역할을 수행하는 프로세스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31520" lvl="2" indent="0">
              <a:lnSpc>
                <a:spcPct val="150000"/>
              </a:lnSpc>
              <a:buNone/>
              <a:defRPr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Kthreadd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2 )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커널  공간에서 실행되는 스레드 데몬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7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    - </a:t>
            </a:r>
            <a:r>
              <a:rPr lang="ko-KR" altLang="en-US" dirty="0"/>
              <a:t>리눅스에서 실행중인 모든 프로세스의 자세한 정보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 err="1"/>
              <a:t>ps</a:t>
            </a:r>
            <a:r>
              <a:rPr lang="en-US" altLang="ko-KR" dirty="0"/>
              <a:t> –auf    - </a:t>
            </a:r>
            <a:r>
              <a:rPr lang="ko-KR" altLang="en-US" dirty="0"/>
              <a:t>터미널에서 실행한 프로세스의 상세 정보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err="1"/>
              <a:t>ps</a:t>
            </a:r>
            <a:r>
              <a:rPr lang="ko-KR" altLang="en-US"/>
              <a:t> </a:t>
            </a:r>
            <a:r>
              <a:rPr lang="en-US" altLang="ko-KR" smtClean="0"/>
              <a:t>–fu </a:t>
            </a:r>
            <a:r>
              <a:rPr lang="en-US" altLang="ko-KR" dirty="0"/>
              <a:t>user1    -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사용자에 대한 프로세스 상세정보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B31D7-1815-4E0B-8E85-F65A5151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27" y="1907745"/>
            <a:ext cx="3382493" cy="1395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2B3C75-FB7E-4771-8C80-19BF9C765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964878"/>
            <a:ext cx="3777952" cy="1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8493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13540</TotalTime>
  <Words>1194</Words>
  <Application>Microsoft Office PowerPoint</Application>
  <PresentationFormat>화면 슬라이드 쇼(4:3)</PresentationFormat>
  <Paragraphs>365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맑은 고딕</vt:lpstr>
      <vt:lpstr>산돌고딕 M</vt:lpstr>
      <vt:lpstr>Arial</vt:lpstr>
      <vt:lpstr>Comic Sans MS</vt:lpstr>
      <vt:lpstr>디자인 사용자 지정</vt:lpstr>
      <vt:lpstr>오픈소스 리눅스 실무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  <vt:lpstr>리눅스 프로세스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cp:lastModifiedBy>김동회</cp:lastModifiedBy>
  <cp:revision>279</cp:revision>
  <cp:lastPrinted>2018-11-26T00:14:57Z</cp:lastPrinted>
  <dcterms:created xsi:type="dcterms:W3CDTF">2004-02-02T07:27:05Z</dcterms:created>
  <dcterms:modified xsi:type="dcterms:W3CDTF">2020-10-27T10:40:48Z</dcterms:modified>
</cp:coreProperties>
</file>