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3" r:id="rId1"/>
  </p:sldMasterIdLst>
  <p:notesMasterIdLst>
    <p:notesMasterId r:id="rId34"/>
  </p:notesMasterIdLst>
  <p:sldIdLst>
    <p:sldId id="256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4" r:id="rId31"/>
    <p:sldId id="333" r:id="rId32"/>
    <p:sldId id="335" r:id="rId33"/>
  </p:sldIdLst>
  <p:sldSz cx="9144000" cy="6858000" type="screen4x3"/>
  <p:notesSz cx="9144000" cy="6858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044C5A0-CA1C-4E50-97FE-E40F3029DB4A}">
          <p14:sldIdLst>
            <p14:sldId id="256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4"/>
            <p14:sldId id="333"/>
            <p14:sldId id="335"/>
          </p14:sldIdLst>
        </p14:section>
        <p14:section name="제목 없는 구역" id="{40945F1C-D458-4D87-9C0C-6AA76914F200}">
          <p14:sldIdLst/>
        </p14:section>
        <p14:section name="제목 없는 구역" id="{B3563F4D-5B5D-4453-9F28-8E180277AA1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B3925"/>
    <a:srgbClr val="C42099"/>
    <a:srgbClr val="FF33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10" autoAdjust="0"/>
  </p:normalViewPr>
  <p:slideViewPr>
    <p:cSldViewPr>
      <p:cViewPr varScale="1">
        <p:scale>
          <a:sx n="81" d="100"/>
          <a:sy n="81" d="100"/>
        </p:scale>
        <p:origin x="96" y="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556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9EBBC5D9-6048-48D4-A016-CD168CE29E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3292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3964451-6A20-472B-BC0E-F6044A204AFC}" type="slidenum">
              <a:rPr lang="en-US" altLang="ko-KR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562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ancs.tistory.com/5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ancs.tistory.com/5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ancs.tistory.com/5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4DA25-8DF5-4C09-926B-DD9238CE3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5652" y="1122363"/>
            <a:ext cx="6179698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FB60C3-8CD7-4F88-A056-DEA962EF9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5652" y="3602038"/>
            <a:ext cx="617969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05FA2-6BF8-42F1-A9F6-0CF13C11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19169-DDFD-439E-8B48-B6640AAA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616B1A-1F64-43A7-AFCA-2E6F28FC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리눅스에 대한 이미지 검색결과">
            <a:hlinkClick r:id="rId2"/>
            <a:extLst>
              <a:ext uri="{FF2B5EF4-FFF2-40B4-BE49-F238E27FC236}">
                <a16:creationId xmlns:a16="http://schemas.microsoft.com/office/drawing/2014/main" id="{61BB6187-940F-4F00-A21C-76B156F9F5B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0"/>
          <a:stretch/>
        </p:blipFill>
        <p:spPr bwMode="auto">
          <a:xfrm>
            <a:off x="-49654" y="1550514"/>
            <a:ext cx="2385307" cy="287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11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09855-FF38-4459-B8E1-83A87CD5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C8DE7C-A23A-4FEE-A855-3DBA6CA15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6A5B7-89CD-4245-B6ED-C6BB15FF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835C8-2E32-42BB-925B-12669C46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649EB-64C1-4C65-AC15-D9AAAC7B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65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0A7C87-3080-469C-8D3E-C000CF7E2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7B2853-08E2-4CA7-BC3E-6489C74EC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26344-298C-4D9E-BB3F-8E2EA0FF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EB90C-F852-4311-89D6-8F0679A8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E7B9B-20C0-405E-8817-DCFFDD4F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6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A6E30-8483-474B-BCC7-8EAE6A9A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10085-9FBA-4170-8577-9BF5973CB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4A13F-1ED1-4D9C-B65E-EDF6A511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A396A-237E-4B91-ACD2-60845D8B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CAF81-7FBA-4FAF-8A10-E3350C66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리눅스에 대한 이미지 검색결과">
            <a:hlinkClick r:id="rId2"/>
            <a:extLst>
              <a:ext uri="{FF2B5EF4-FFF2-40B4-BE49-F238E27FC236}">
                <a16:creationId xmlns:a16="http://schemas.microsoft.com/office/drawing/2014/main" id="{012EA452-BF09-42C1-A8AC-D83171BCC3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1" y="116562"/>
            <a:ext cx="1751093" cy="8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D1B3634-2D94-47D8-8780-3D83EE3959C7}"/>
              </a:ext>
            </a:extLst>
          </p:cNvPr>
          <p:cNvSpPr/>
          <p:nvPr userDrawn="1"/>
        </p:nvSpPr>
        <p:spPr>
          <a:xfrm>
            <a:off x="2102" y="0"/>
            <a:ext cx="9141898" cy="136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91AC2D-762A-4708-9BA9-736FEEA02321}"/>
              </a:ext>
            </a:extLst>
          </p:cNvPr>
          <p:cNvSpPr/>
          <p:nvPr userDrawn="1"/>
        </p:nvSpPr>
        <p:spPr>
          <a:xfrm>
            <a:off x="3992" y="43443"/>
            <a:ext cx="9141898" cy="136525"/>
          </a:xfrm>
          <a:prstGeom prst="rect">
            <a:avLst/>
          </a:prstGeom>
          <a:solidFill>
            <a:srgbClr val="FB3925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78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C918C-F7C3-4C01-AEE7-D77652E9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3EBDA7-B201-4CF6-B08A-15AF86559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6E1E1-A7F5-4D54-A65F-B205A129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2A9E2-20A1-4175-9CF1-6DB01265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6D6FC3-A33B-43E3-B341-C71B31FA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8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5A910-421E-4765-8446-1E75BF1F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5F170-8F4A-4BAF-B4B2-856CB8A9C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4CC6C8-B00D-45E9-9805-A5C92F84E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D0EDB-17CB-4890-8FE3-68DE1CD2A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F9E2BA-2CBF-4B0B-A06A-86F7681E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E9BAC6-DBEC-4F44-B6D2-68164FAC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3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EFC13-3DC6-4EA3-AC51-1E32367B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28CE2-01D0-444C-8B0A-89F3CCA25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8EF912-79D9-4A42-8FCF-15C455BE3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51DA03-C93D-4F32-8CFA-05DE91228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1D1ADF-ED80-4530-B793-A8BC4EC01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77D412-0997-4711-B37E-33C01CD74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B057DA-E3F2-42F1-92A9-B7C14F70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9CE742-39FB-4E38-B7DD-E0040086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46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4D989-0EF2-4926-8D17-EE962489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889E80-EDF3-4061-8A6B-2FFDA004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6BF11A-F1F6-4E0C-8F91-A694E56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984DC3-5B71-420B-B33A-5A4A4C1B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Picture 2" descr="리눅스에 대한 이미지 검색결과">
            <a:hlinkClick r:id="rId2"/>
            <a:extLst>
              <a:ext uri="{FF2B5EF4-FFF2-40B4-BE49-F238E27FC236}">
                <a16:creationId xmlns:a16="http://schemas.microsoft.com/office/drawing/2014/main" id="{95D18364-AF6A-4FD9-862D-C12B5AF618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1" y="116562"/>
            <a:ext cx="1751093" cy="8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B5389C3-ECF6-41DC-8728-010B23123640}"/>
              </a:ext>
            </a:extLst>
          </p:cNvPr>
          <p:cNvSpPr/>
          <p:nvPr userDrawn="1"/>
        </p:nvSpPr>
        <p:spPr>
          <a:xfrm>
            <a:off x="2102" y="0"/>
            <a:ext cx="9141898" cy="136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A794BD-D6E9-415B-9EF4-A6177BAE5BDE}"/>
              </a:ext>
            </a:extLst>
          </p:cNvPr>
          <p:cNvSpPr/>
          <p:nvPr userDrawn="1"/>
        </p:nvSpPr>
        <p:spPr>
          <a:xfrm>
            <a:off x="3992" y="43443"/>
            <a:ext cx="9141898" cy="136525"/>
          </a:xfrm>
          <a:prstGeom prst="rect">
            <a:avLst/>
          </a:prstGeom>
          <a:solidFill>
            <a:srgbClr val="FB3925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33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8999E-7147-495B-839A-51DC75FD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0B6075-9E04-44E2-A5A1-8634D67D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4FF1A6-AB42-487E-841C-F01CEBC3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34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855D3-B1AE-43E4-AF6D-12D4C642E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03351-0560-4B6C-A4F2-1EDA46CED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27FF6D-CD63-4F5E-B1F8-A89C19E7C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A338EA-6E48-4501-9984-6F00FFBE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5489E7-CE26-45F3-8CA6-B2D2A539D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075AA6-0D97-4CF6-94BE-C0C3388C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16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5604F-5906-4B6E-8F14-5C4776D7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10C925-0788-426B-AC08-6384BF719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18AA3-C7F0-4EE7-AF67-AB85DF6EE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60CC76-2F26-4D1C-AD0C-E851DD19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BEA1ED-C06C-4361-9CBD-9492D213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90AC2C-EF94-4336-8165-B9E29991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69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1D74E9-88C9-4E69-BAA9-E7D357CAE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65125"/>
            <a:ext cx="8424936" cy="83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FE9746-4794-4FC5-AC71-1337C51ED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528" y="1340768"/>
            <a:ext cx="8424936" cy="483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DD9E7-DA0D-4F4B-B4EA-AC5E64E7E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8274F-425D-4C80-A71C-06DAC54B8DD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9843A-0202-4F65-8D7C-A9DFABDA4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BB1498-2424-4FFD-A436-607958848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80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ourcespace.com/knowledge-base/open-sour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4400" b="0" dirty="0"/>
              <a:t>오픈소스 리눅스 실무</a:t>
            </a:r>
            <a:endParaRPr lang="en-US" altLang="ko-KR" sz="4400" b="0" dirty="0"/>
          </a:p>
        </p:txBody>
      </p:sp>
      <p:sp>
        <p:nvSpPr>
          <p:cNvPr id="2" name="부제목 1">
            <a:extLst>
              <a:ext uri="{FF2B5EF4-FFF2-40B4-BE49-F238E27FC236}">
                <a16:creationId xmlns:a16="http://schemas.microsoft.com/office/drawing/2014/main" id="{528CF4FC-EB43-4504-9C6C-E3C9F92E3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ko-KR" altLang="en-US"/>
              <a:t>기본</a:t>
            </a:r>
            <a:r>
              <a:rPr lang="en-US" altLang="ko-KR"/>
              <a:t> </a:t>
            </a:r>
            <a:r>
              <a:rPr lang="ko-KR" altLang="en-US" smtClean="0"/>
              <a:t>명령어</a:t>
            </a:r>
            <a:r>
              <a:rPr lang="en-US" altLang="ko-KR" smtClean="0"/>
              <a:t>2</a:t>
            </a:r>
            <a:endParaRPr lang="ko-KR" altLang="en-US" dirty="0"/>
          </a:p>
        </p:txBody>
      </p:sp>
      <p:sp>
        <p:nvSpPr>
          <p:cNvPr id="10244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F7155F5E-EAC4-4A6E-9C12-9857F0E91142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172" name="Picture 4" descr="open source에 대한 이미지 검색결과">
            <a:hlinkClick r:id="rId3"/>
            <a:extLst>
              <a:ext uri="{FF2B5EF4-FFF2-40B4-BE49-F238E27FC236}">
                <a16:creationId xmlns:a16="http://schemas.microsoft.com/office/drawing/2014/main" id="{311A1FAB-E89E-444F-8E98-4B43479E9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431" y="5257800"/>
            <a:ext cx="4246438" cy="158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681B8-3FF1-43E2-B4C3-7DEF9482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디렉토리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A02FC-C37C-4AE2-A4FC-D316767DB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9"/>
            <a:ext cx="8640960" cy="24482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dir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ls </a:t>
            </a:r>
            <a:r>
              <a:rPr lang="ko-KR" altLang="en-US" dirty="0"/>
              <a:t>명령의 </a:t>
            </a:r>
            <a:r>
              <a:rPr lang="ko-KR" altLang="en-US" dirty="0" err="1"/>
              <a:t>심벌릭</a:t>
            </a:r>
            <a:r>
              <a:rPr lang="ko-KR" altLang="en-US" dirty="0"/>
              <a:t> 링크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vdir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ls –l </a:t>
            </a:r>
            <a:r>
              <a:rPr lang="ko-KR" altLang="en-US" dirty="0"/>
              <a:t>명령의 </a:t>
            </a:r>
            <a:r>
              <a:rPr lang="ko-KR" altLang="en-US" dirty="0" err="1"/>
              <a:t>심벌릭</a:t>
            </a:r>
            <a:r>
              <a:rPr lang="ko-KR" altLang="en-US" dirty="0"/>
              <a:t> 링크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7A1AF7-E648-48FA-BCE5-E220DF3FA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83" y="3899129"/>
            <a:ext cx="78200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69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B6AF424-3435-4826-B3B6-67916A2C9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48771"/>
            <a:ext cx="6732240" cy="106797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FB64C18-4E55-42AE-AD2E-1A800A8D2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cat</a:t>
            </a:r>
            <a:r>
              <a:rPr lang="ko-KR" altLang="en-US" dirty="0"/>
              <a:t> 명령의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B929D0-2501-4388-89FB-57746FFB3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입력된</a:t>
            </a:r>
            <a:r>
              <a:rPr lang="en-US" altLang="ko-KR" dirty="0"/>
              <a:t> </a:t>
            </a:r>
            <a:r>
              <a:rPr lang="ko-KR" altLang="en-US" dirty="0"/>
              <a:t>내용을 그대로 출력하는 명령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cat </a:t>
            </a:r>
            <a:r>
              <a:rPr lang="ko-KR" altLang="en-US" dirty="0"/>
              <a:t>명령 뒤에 파일명을 입력하면 파일의 내용을 입력 파일의 내용을 모니터에 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FDDDF-8C29-4D5B-B830-AAEA1D33F38B}"/>
              </a:ext>
            </a:extLst>
          </p:cNvPr>
          <p:cNvSpPr txBox="1"/>
          <p:nvPr/>
        </p:nvSpPr>
        <p:spPr>
          <a:xfrm>
            <a:off x="2195736" y="2572010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중지는 </a:t>
            </a:r>
            <a:r>
              <a:rPr lang="en-US" altLang="ko-KR" dirty="0"/>
              <a:t>ctrl + d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A94262-BAD9-4BAC-8AC4-B4258E719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884" y="4692726"/>
            <a:ext cx="6660232" cy="164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65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8838B37-B8AD-4FE5-BAD9-91E0B9DA5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903537"/>
            <a:ext cx="7884368" cy="125074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FB64C18-4E55-42AE-AD2E-1A800A8D2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cat</a:t>
            </a:r>
            <a:r>
              <a:rPr lang="ko-KR" altLang="en-US" dirty="0"/>
              <a:t> 명령의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B929D0-2501-4388-89FB-57746FFB3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cat </a:t>
            </a:r>
            <a:r>
              <a:rPr lang="ko-KR" altLang="en-US" dirty="0"/>
              <a:t>명령 뒤에 </a:t>
            </a:r>
            <a:r>
              <a:rPr lang="en-US" altLang="ko-KR" dirty="0"/>
              <a:t>&gt; </a:t>
            </a:r>
            <a:r>
              <a:rPr lang="ko-KR" altLang="en-US" dirty="0"/>
              <a:t>파일명을 입력하면 </a:t>
            </a:r>
            <a:r>
              <a:rPr lang="en-US" altLang="ko-KR" dirty="0"/>
              <a:t>ctrl + d </a:t>
            </a:r>
            <a:r>
              <a:rPr lang="ko-KR" altLang="en-US" dirty="0"/>
              <a:t>가 입력될 때 까지의 키보드 입력을 파일로</a:t>
            </a:r>
            <a:r>
              <a:rPr lang="en-US" altLang="ko-KR" dirty="0"/>
              <a:t>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확인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FDDDF-8C29-4D5B-B830-AAEA1D33F38B}"/>
              </a:ext>
            </a:extLst>
          </p:cNvPr>
          <p:cNvSpPr txBox="1"/>
          <p:nvPr/>
        </p:nvSpPr>
        <p:spPr>
          <a:xfrm>
            <a:off x="2267744" y="3344244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중지는 </a:t>
            </a:r>
            <a:r>
              <a:rPr lang="en-US" altLang="ko-KR" dirty="0"/>
              <a:t>ctrl + d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9D1E40-28FD-458D-8EF4-CCF2252AD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557" y="5312186"/>
            <a:ext cx="7884367" cy="125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28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64C18-4E55-42AE-AD2E-1A800A8D2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빈 파일 생성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B929D0-2501-4388-89FB-57746FFB3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touch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파일 크기가 </a:t>
            </a:r>
            <a:r>
              <a:rPr lang="en-US" altLang="ko-KR" dirty="0"/>
              <a:t>0</a:t>
            </a:r>
            <a:r>
              <a:rPr lang="ko-KR" altLang="en-US" dirty="0"/>
              <a:t>인 이름만 있는 빈 파일을 만듦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122D66-3B37-48A5-8F9B-C06310C3A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56" y="3104935"/>
            <a:ext cx="8244408" cy="130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30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A7BEA-1E96-49F2-8092-F7505BE1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내용 출력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E8CC5-1393-4A35-B620-4B75C148B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more</a:t>
            </a:r>
            <a:r>
              <a:rPr lang="ko-KR" altLang="en-US" dirty="0"/>
              <a:t> 파일</a:t>
            </a:r>
            <a:r>
              <a:rPr lang="en-US" altLang="ko-KR" dirty="0"/>
              <a:t>(</a:t>
            </a:r>
            <a:r>
              <a:rPr lang="ko-KR" altLang="en-US" dirty="0"/>
              <a:t>들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파일</a:t>
            </a:r>
            <a:r>
              <a:rPr lang="en-US" altLang="ko-KR" dirty="0"/>
              <a:t>(</a:t>
            </a:r>
            <a:r>
              <a:rPr lang="ko-KR" altLang="en-US" dirty="0"/>
              <a:t>들</a:t>
            </a:r>
            <a:r>
              <a:rPr lang="en-US" altLang="ko-KR" dirty="0"/>
              <a:t>)</a:t>
            </a:r>
            <a:r>
              <a:rPr lang="ko-KR" altLang="en-US" dirty="0"/>
              <a:t>의 내용을 페이지 단위로 나누어 화면에 출력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Enter</a:t>
            </a:r>
            <a:r>
              <a:rPr lang="ko-KR" altLang="en-US" dirty="0"/>
              <a:t>는 </a:t>
            </a:r>
            <a:r>
              <a:rPr lang="ko-KR" altLang="en-US" dirty="0" err="1"/>
              <a:t>한줄</a:t>
            </a:r>
            <a:r>
              <a:rPr lang="ko-KR" altLang="en-US" dirty="0"/>
              <a:t> 이동 </a:t>
            </a:r>
            <a:r>
              <a:rPr lang="en-US" altLang="ko-KR" dirty="0"/>
              <a:t>, space</a:t>
            </a:r>
            <a:r>
              <a:rPr lang="ko-KR" altLang="en-US" dirty="0"/>
              <a:t>는 한페이지 이동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FC47A6-B84F-404D-80F5-61E296E32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284984"/>
            <a:ext cx="5652120" cy="265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840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A7BEA-1E96-49F2-8092-F7505BE1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내용 출력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E8CC5-1393-4A35-B620-4B75C148B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head</a:t>
            </a:r>
            <a:r>
              <a:rPr lang="ko-KR" altLang="en-US" dirty="0"/>
              <a:t> </a:t>
            </a:r>
            <a:r>
              <a:rPr lang="en-US" altLang="ko-KR" dirty="0"/>
              <a:t>[-n] </a:t>
            </a:r>
            <a:r>
              <a:rPr lang="ko-KR" altLang="en-US" dirty="0"/>
              <a:t>파일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파일의 앞부분</a:t>
            </a:r>
            <a:r>
              <a:rPr lang="en-US" altLang="ko-KR" dirty="0"/>
              <a:t> </a:t>
            </a:r>
            <a:r>
              <a:rPr lang="ko-KR" altLang="en-US" dirty="0"/>
              <a:t>내용을 옵션으로 지정한 라인 수 만큼 화면에 출력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CFBEB3-DE44-45CD-B68D-6C1213DFB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68" y="3140968"/>
            <a:ext cx="6948264" cy="2183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A39A85-5929-4FDB-9740-644A21FDEC8C}"/>
              </a:ext>
            </a:extLst>
          </p:cNvPr>
          <p:cNvSpPr txBox="1"/>
          <p:nvPr/>
        </p:nvSpPr>
        <p:spPr>
          <a:xfrm>
            <a:off x="3563888" y="3146544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0000CC"/>
                </a:solidFill>
              </a:rPr>
              <a:t>longest.c</a:t>
            </a:r>
            <a:r>
              <a:rPr lang="ko-KR" altLang="en-US" dirty="0">
                <a:solidFill>
                  <a:srgbClr val="0000CC"/>
                </a:solidFill>
              </a:rPr>
              <a:t> 파일의 상단 </a:t>
            </a:r>
            <a:r>
              <a:rPr lang="en-US" altLang="ko-KR" dirty="0">
                <a:solidFill>
                  <a:srgbClr val="0000CC"/>
                </a:solidFill>
              </a:rPr>
              <a:t>10</a:t>
            </a:r>
            <a:r>
              <a:rPr lang="ko-KR" altLang="en-US" dirty="0">
                <a:solidFill>
                  <a:srgbClr val="0000CC"/>
                </a:solidFill>
              </a:rPr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837648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A7BEA-1E96-49F2-8092-F7505BE1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내용 출력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E8CC5-1393-4A35-B620-4B75C148B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tail</a:t>
            </a:r>
            <a:r>
              <a:rPr lang="ko-KR" altLang="en-US" dirty="0"/>
              <a:t> </a:t>
            </a:r>
            <a:r>
              <a:rPr lang="en-US" altLang="ko-KR" dirty="0"/>
              <a:t>[-n] </a:t>
            </a:r>
            <a:r>
              <a:rPr lang="ko-KR" altLang="en-US" dirty="0"/>
              <a:t>파일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파일의 뒷부분 내용을 옵션으로 지정한 라인 수 만큼 화면에 출력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574A86-4FD3-4FC0-8207-942101E40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110075"/>
            <a:ext cx="7596336" cy="23875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2F9043-BB20-4667-9F64-35F0C3A40C74}"/>
              </a:ext>
            </a:extLst>
          </p:cNvPr>
          <p:cNvSpPr txBox="1"/>
          <p:nvPr/>
        </p:nvSpPr>
        <p:spPr>
          <a:xfrm>
            <a:off x="3563888" y="3146544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0000CC"/>
                </a:solidFill>
              </a:rPr>
              <a:t>longest.c</a:t>
            </a:r>
            <a:r>
              <a:rPr lang="ko-KR" altLang="en-US" dirty="0">
                <a:solidFill>
                  <a:srgbClr val="0000CC"/>
                </a:solidFill>
              </a:rPr>
              <a:t> 파일의 하단 </a:t>
            </a:r>
            <a:r>
              <a:rPr lang="en-US" altLang="ko-KR" dirty="0">
                <a:solidFill>
                  <a:srgbClr val="0000CC"/>
                </a:solidFill>
              </a:rPr>
              <a:t>10</a:t>
            </a:r>
            <a:r>
              <a:rPr lang="ko-KR" altLang="en-US" dirty="0">
                <a:solidFill>
                  <a:srgbClr val="0000CC"/>
                </a:solidFill>
              </a:rPr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1772149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A7BEA-1E96-49F2-8092-F7505BE1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내용 출력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E8CC5-1393-4A35-B620-4B75C148B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wc</a:t>
            </a:r>
            <a:r>
              <a:rPr lang="en-US" altLang="ko-KR" dirty="0"/>
              <a:t>  </a:t>
            </a:r>
            <a:r>
              <a:rPr lang="ko-KR" altLang="en-US" dirty="0"/>
              <a:t> </a:t>
            </a:r>
            <a:r>
              <a:rPr lang="en-US" altLang="ko-KR" dirty="0"/>
              <a:t>[-</a:t>
            </a:r>
            <a:r>
              <a:rPr lang="en-US" altLang="ko-KR" dirty="0" err="1"/>
              <a:t>lwc</a:t>
            </a:r>
            <a:r>
              <a:rPr lang="en-US" altLang="ko-KR" dirty="0"/>
              <a:t>] </a:t>
            </a:r>
            <a:r>
              <a:rPr lang="ko-KR" altLang="en-US" dirty="0"/>
              <a:t>파일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파일의 내용에 대한 줄</a:t>
            </a:r>
            <a:r>
              <a:rPr lang="en-US" altLang="ko-KR" dirty="0"/>
              <a:t>(</a:t>
            </a:r>
            <a:r>
              <a:rPr lang="ko-KR" altLang="en-US" dirty="0" err="1"/>
              <a:t>ㅣ</a:t>
            </a:r>
            <a:r>
              <a:rPr lang="en-US" altLang="ko-KR" dirty="0"/>
              <a:t>) , </a:t>
            </a:r>
            <a:r>
              <a:rPr lang="ko-KR" altLang="en-US" dirty="0"/>
              <a:t>단어</a:t>
            </a:r>
            <a:r>
              <a:rPr lang="en-US" altLang="ko-KR" dirty="0"/>
              <a:t>(w) , </a:t>
            </a:r>
            <a:r>
              <a:rPr lang="ko-KR" altLang="en-US" dirty="0"/>
              <a:t>문자</a:t>
            </a:r>
            <a:r>
              <a:rPr lang="en-US" altLang="ko-KR" dirty="0"/>
              <a:t>(c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r>
              <a:rPr lang="ko-KR" altLang="en-US" dirty="0"/>
              <a:t>의 개수를 출력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5C57AD-6E44-4CD6-96AC-284629ACA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83" y="2982790"/>
            <a:ext cx="78200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25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A7BEA-1E96-49F2-8092-F7505BE1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다루기 </a:t>
            </a:r>
            <a:r>
              <a:rPr lang="en-US" altLang="ko-KR" dirty="0"/>
              <a:t>( </a:t>
            </a:r>
            <a:r>
              <a:rPr lang="ko-KR" altLang="en-US" dirty="0"/>
              <a:t>파일 </a:t>
            </a:r>
            <a:r>
              <a:rPr lang="en-US" altLang="ko-KR" dirty="0"/>
              <a:t>, </a:t>
            </a:r>
            <a:r>
              <a:rPr lang="ko-KR" altLang="en-US" dirty="0"/>
              <a:t>디렉토리 복사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E8CC5-1393-4A35-B620-4B75C148B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cp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파일이나</a:t>
            </a:r>
            <a:r>
              <a:rPr lang="en-US" altLang="ko-KR" dirty="0"/>
              <a:t> </a:t>
            </a:r>
            <a:r>
              <a:rPr lang="ko-KR" altLang="en-US" dirty="0"/>
              <a:t>디렉토리를 복사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B81ADF-B9A5-436A-8E6B-F2EEAEC74EBD}"/>
              </a:ext>
            </a:extLst>
          </p:cNvPr>
          <p:cNvSpPr/>
          <p:nvPr/>
        </p:nvSpPr>
        <p:spPr>
          <a:xfrm>
            <a:off x="899592" y="2636912"/>
            <a:ext cx="7344816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   [</a:t>
            </a:r>
            <a:r>
              <a:rPr lang="ko-KR" altLang="en-US" dirty="0"/>
              <a:t>옵션</a:t>
            </a:r>
            <a:r>
              <a:rPr lang="en-US" altLang="ko-KR" dirty="0"/>
              <a:t>]   </a:t>
            </a:r>
            <a:r>
              <a:rPr lang="ko-KR" altLang="en-US" dirty="0"/>
              <a:t>원본</a:t>
            </a:r>
            <a:r>
              <a:rPr lang="en-US" altLang="ko-KR" dirty="0"/>
              <a:t>(</a:t>
            </a:r>
            <a:r>
              <a:rPr lang="ko-KR" altLang="en-US" dirty="0"/>
              <a:t>원본 디렉토리</a:t>
            </a:r>
            <a:r>
              <a:rPr lang="en-US" altLang="ko-KR" dirty="0"/>
              <a:t>)   </a:t>
            </a:r>
            <a:r>
              <a:rPr lang="ko-KR" altLang="en-US" dirty="0"/>
              <a:t>사본</a:t>
            </a:r>
            <a:r>
              <a:rPr lang="en-US" altLang="ko-KR" dirty="0"/>
              <a:t>(</a:t>
            </a:r>
            <a:r>
              <a:rPr lang="ko-KR" altLang="en-US" dirty="0"/>
              <a:t>사본 디렉토리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         옵션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      -</a:t>
            </a:r>
            <a:r>
              <a:rPr lang="en-US" altLang="ko-KR" dirty="0" err="1"/>
              <a:t>i</a:t>
            </a:r>
            <a:r>
              <a:rPr lang="en-US" altLang="ko-KR" dirty="0"/>
              <a:t>   </a:t>
            </a:r>
            <a:r>
              <a:rPr lang="ko-KR" altLang="en-US" dirty="0"/>
              <a:t>파일이 이미 존재하면 덮어 쓸 것인가를 물음</a:t>
            </a:r>
            <a:endParaRPr lang="en-US" altLang="ko-KR" dirty="0"/>
          </a:p>
          <a:p>
            <a:r>
              <a:rPr lang="en-US" altLang="ko-KR" dirty="0"/>
              <a:t>                  -r   </a:t>
            </a:r>
            <a:r>
              <a:rPr lang="ko-KR" altLang="en-US" dirty="0"/>
              <a:t>하위 디렉토리가 존재하는 경우 디렉토리 포함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0229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A7BEA-1E96-49F2-8092-F7505BE1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다루기 </a:t>
            </a:r>
            <a:r>
              <a:rPr lang="en-US" altLang="ko-KR" dirty="0"/>
              <a:t>( </a:t>
            </a:r>
            <a:r>
              <a:rPr lang="ko-KR" altLang="en-US" dirty="0"/>
              <a:t>파일 </a:t>
            </a:r>
            <a:r>
              <a:rPr lang="en-US" altLang="ko-KR" dirty="0"/>
              <a:t>, </a:t>
            </a:r>
            <a:r>
              <a:rPr lang="ko-KR" altLang="en-US" dirty="0"/>
              <a:t>디렉토리 복사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E8CC5-1393-4A35-B620-4B75C148B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53285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파일 복사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cp  </a:t>
            </a:r>
            <a:r>
              <a:rPr lang="ko-KR" altLang="en-US" dirty="0"/>
              <a:t>원본파일 사본파일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cp –</a:t>
            </a:r>
            <a:r>
              <a:rPr lang="en-US" altLang="ko-KR" dirty="0" err="1"/>
              <a:t>i</a:t>
            </a:r>
            <a:r>
              <a:rPr lang="en-US" altLang="ko-KR" dirty="0"/>
              <a:t>  </a:t>
            </a:r>
            <a:r>
              <a:rPr lang="ko-KR" altLang="en-US" dirty="0"/>
              <a:t>원본파일 사본파일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8814FB-225E-44FF-B7D4-84D470BA9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452079"/>
            <a:ext cx="4680520" cy="13910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96EAAD-608F-4888-98BE-F40D69DEC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4385356"/>
            <a:ext cx="4320480" cy="17576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C7A6E8-C776-4C11-B8A0-9FEC02AF7370}"/>
              </a:ext>
            </a:extLst>
          </p:cNvPr>
          <p:cNvSpPr txBox="1"/>
          <p:nvPr/>
        </p:nvSpPr>
        <p:spPr>
          <a:xfrm>
            <a:off x="4167275" y="5572401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CC"/>
                </a:solidFill>
              </a:rPr>
              <a:t>y</a:t>
            </a:r>
            <a:r>
              <a:rPr lang="ko-KR" altLang="en-US" dirty="0">
                <a:solidFill>
                  <a:srgbClr val="0000CC"/>
                </a:solidFill>
              </a:rPr>
              <a:t> </a:t>
            </a:r>
            <a:r>
              <a:rPr lang="en-US" altLang="ko-KR" dirty="0">
                <a:solidFill>
                  <a:srgbClr val="0000CC"/>
                </a:solidFill>
              </a:rPr>
              <a:t>: </a:t>
            </a:r>
            <a:r>
              <a:rPr lang="ko-KR" altLang="en-US" dirty="0">
                <a:solidFill>
                  <a:srgbClr val="0000CC"/>
                </a:solidFill>
              </a:rPr>
              <a:t>기존파일을 덮어씀</a:t>
            </a:r>
            <a:endParaRPr lang="en-US" altLang="ko-KR" dirty="0">
              <a:solidFill>
                <a:srgbClr val="0000CC"/>
              </a:solidFill>
            </a:endParaRPr>
          </a:p>
          <a:p>
            <a:r>
              <a:rPr lang="en-US" altLang="ko-KR" dirty="0">
                <a:solidFill>
                  <a:srgbClr val="0000CC"/>
                </a:solidFill>
              </a:rPr>
              <a:t>n : </a:t>
            </a:r>
            <a:r>
              <a:rPr lang="ko-KR" altLang="en-US" dirty="0">
                <a:solidFill>
                  <a:srgbClr val="0000CC"/>
                </a:solidFill>
              </a:rPr>
              <a:t>기존파일을 그대로 두고 복사하지 않음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D3ED9-2BE9-45BA-BFE5-3CD9832FB702}"/>
              </a:ext>
            </a:extLst>
          </p:cNvPr>
          <p:cNvSpPr txBox="1"/>
          <p:nvPr/>
        </p:nvSpPr>
        <p:spPr>
          <a:xfrm>
            <a:off x="2964227" y="4979376"/>
            <a:ext cx="4128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CC"/>
                </a:solidFill>
              </a:rPr>
              <a:t> </a:t>
            </a:r>
            <a:r>
              <a:rPr lang="en-US" altLang="ko-KR" dirty="0">
                <a:solidFill>
                  <a:srgbClr val="0000CC"/>
                </a:solidFill>
              </a:rPr>
              <a:t>( </a:t>
            </a:r>
            <a:r>
              <a:rPr lang="ko-KR" altLang="en-US" dirty="0">
                <a:solidFill>
                  <a:srgbClr val="0000CC"/>
                </a:solidFill>
              </a:rPr>
              <a:t>복사하려는 이름이 이미 있는 경우 </a:t>
            </a:r>
            <a:r>
              <a:rPr lang="en-US" altLang="ko-KR" dirty="0">
                <a:solidFill>
                  <a:srgbClr val="0000CC"/>
                </a:solidFill>
              </a:rPr>
              <a:t>)</a:t>
            </a:r>
          </a:p>
          <a:p>
            <a:endParaRPr lang="ko-KR" alt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58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681B8-3FF1-43E2-B4C3-7DEF9482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디렉토리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A02FC-C37C-4AE2-A4FC-D316767DB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ls ( list )</a:t>
            </a:r>
          </a:p>
          <a:p>
            <a:pPr lvl="1"/>
            <a:r>
              <a:rPr lang="ko-KR" altLang="en-US" dirty="0"/>
              <a:t>현재 또는 지정된 디렉토리의 내용을 리스트로 확인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ls  </a:t>
            </a:r>
            <a:r>
              <a:rPr lang="ko-KR" altLang="en-US" dirty="0"/>
              <a:t>현재 디렉토리의 리스트를 출력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917FD4-08FA-4E6E-AD7F-86CEAAF29434}"/>
              </a:ext>
            </a:extLst>
          </p:cNvPr>
          <p:cNvSpPr/>
          <p:nvPr/>
        </p:nvSpPr>
        <p:spPr>
          <a:xfrm>
            <a:off x="2267744" y="2492896"/>
            <a:ext cx="39604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  [</a:t>
            </a:r>
            <a:r>
              <a:rPr lang="ko-KR" altLang="en-US" dirty="0"/>
              <a:t>옵션</a:t>
            </a:r>
            <a:r>
              <a:rPr lang="en-US" altLang="ko-KR" dirty="0"/>
              <a:t>] [ </a:t>
            </a:r>
            <a:r>
              <a:rPr lang="ko-KR" altLang="en-US" dirty="0"/>
              <a:t>디렉토리 </a:t>
            </a:r>
            <a:r>
              <a:rPr lang="en-US" altLang="ko-KR" dirty="0"/>
              <a:t>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1ADAE2-2FD3-41AB-9E50-DB73DF78D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4008494"/>
            <a:ext cx="6459725" cy="231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11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A7BEA-1E96-49F2-8092-F7505BE1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다루기 </a:t>
            </a:r>
            <a:r>
              <a:rPr lang="en-US" altLang="ko-KR" dirty="0"/>
              <a:t>( </a:t>
            </a:r>
            <a:r>
              <a:rPr lang="ko-KR" altLang="en-US" dirty="0"/>
              <a:t>파일 </a:t>
            </a:r>
            <a:r>
              <a:rPr lang="en-US" altLang="ko-KR" dirty="0"/>
              <a:t>, </a:t>
            </a:r>
            <a:r>
              <a:rPr lang="ko-KR" altLang="en-US" dirty="0"/>
              <a:t>디렉토리 복사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E8CC5-1393-4A35-B620-4B75C148B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53285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파일을 다른 디렉토리에 복사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cp  </a:t>
            </a:r>
            <a:r>
              <a:rPr lang="ko-KR" altLang="en-US" dirty="0"/>
              <a:t>원본파일 디렉토리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디렉토리를</a:t>
            </a:r>
            <a:r>
              <a:rPr lang="en-US" altLang="ko-KR" dirty="0"/>
              <a:t> </a:t>
            </a:r>
            <a:r>
              <a:rPr lang="ko-KR" altLang="en-US" dirty="0"/>
              <a:t>다른 디렉토리로 복사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cp –r  </a:t>
            </a:r>
            <a:r>
              <a:rPr lang="ko-KR" altLang="en-US" dirty="0"/>
              <a:t>디렉토리</a:t>
            </a:r>
            <a:r>
              <a:rPr lang="en-US" altLang="ko-KR" dirty="0"/>
              <a:t> </a:t>
            </a:r>
            <a:r>
              <a:rPr lang="ko-KR" altLang="en-US" dirty="0"/>
              <a:t> 디렉토리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-r</a:t>
            </a:r>
            <a:r>
              <a:rPr lang="ko-KR" altLang="en-US" dirty="0"/>
              <a:t> 옵션은 하위 디렉토리도 포함해서 복사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03A99F-1CDD-4546-AA20-5F30B6330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082" y="2472644"/>
            <a:ext cx="5638205" cy="22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47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A7BEA-1E96-49F2-8092-F7505BE1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다루기 </a:t>
            </a:r>
            <a:r>
              <a:rPr lang="en-US" altLang="ko-KR" dirty="0"/>
              <a:t>( </a:t>
            </a:r>
            <a:r>
              <a:rPr lang="ko-KR" altLang="en-US" dirty="0"/>
              <a:t>파일 </a:t>
            </a:r>
            <a:r>
              <a:rPr lang="en-US" altLang="ko-KR" dirty="0"/>
              <a:t>, </a:t>
            </a:r>
            <a:r>
              <a:rPr lang="ko-KR" altLang="en-US" dirty="0"/>
              <a:t>디렉토리 복사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E8CC5-1393-4A35-B620-4B75C148B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53285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여러 파일을 다른 디렉토리에 복사 </a:t>
            </a:r>
            <a:r>
              <a:rPr lang="en-US" altLang="ko-KR" sz="1800" dirty="0"/>
              <a:t>( </a:t>
            </a:r>
            <a:r>
              <a:rPr lang="ko-KR" altLang="en-US" sz="1800" dirty="0"/>
              <a:t>마지막은 반드시 디렉토리 </a:t>
            </a:r>
            <a:r>
              <a:rPr lang="en-US" altLang="ko-KR" sz="18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cp  </a:t>
            </a:r>
            <a:r>
              <a:rPr lang="ko-KR" altLang="en-US" dirty="0"/>
              <a:t>원본파일</a:t>
            </a:r>
            <a:r>
              <a:rPr lang="en-US" altLang="ko-KR" dirty="0"/>
              <a:t>1 </a:t>
            </a:r>
            <a:r>
              <a:rPr lang="ko-KR" altLang="en-US" dirty="0"/>
              <a:t>원본파일</a:t>
            </a:r>
            <a:r>
              <a:rPr lang="en-US" altLang="ko-KR" dirty="0"/>
              <a:t>2 …..</a:t>
            </a:r>
            <a:r>
              <a:rPr lang="ko-KR" altLang="en-US" dirty="0"/>
              <a:t> 디렉토리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DB7E25-8206-4C17-996D-8722E3A24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924944"/>
            <a:ext cx="7820025" cy="31813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9D8ED98-3CA8-4B92-82A3-DD490E6C1E04}"/>
              </a:ext>
            </a:extLst>
          </p:cNvPr>
          <p:cNvSpPr/>
          <p:nvPr/>
        </p:nvSpPr>
        <p:spPr>
          <a:xfrm>
            <a:off x="3203848" y="3789040"/>
            <a:ext cx="4320480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10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A7BEA-1E96-49F2-8092-F7505BE1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다루기 </a:t>
            </a:r>
            <a:r>
              <a:rPr lang="en-US" altLang="ko-KR" dirty="0"/>
              <a:t>( </a:t>
            </a:r>
            <a:r>
              <a:rPr lang="ko-KR" altLang="en-US" dirty="0"/>
              <a:t>파일 이동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E8CC5-1393-4A35-B620-4B75C148B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53285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mv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원본</a:t>
            </a:r>
            <a:r>
              <a:rPr lang="en-US" altLang="ko-KR" dirty="0"/>
              <a:t> </a:t>
            </a:r>
            <a:r>
              <a:rPr lang="ko-KR" altLang="en-US" dirty="0"/>
              <a:t>파일 또는 디렉토리를 다른 이름 또는 다른 위치로 이동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/>
              <a:t>첫 번째 인자는 원본 파일명이나 디렉터리명을 지정하고</a:t>
            </a:r>
            <a:r>
              <a:rPr lang="en-US" altLang="ko-KR" sz="1600" dirty="0"/>
              <a:t> </a:t>
            </a:r>
            <a:r>
              <a:rPr lang="ko-KR" altLang="en-US" sz="1600" dirty="0"/>
              <a:t>두 번째 인자는 목적지 파일명이나 디렉터리명을 지정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1F1C80-A0AB-49BD-9FC1-45E9F6CBF4E5}"/>
              </a:ext>
            </a:extLst>
          </p:cNvPr>
          <p:cNvSpPr/>
          <p:nvPr/>
        </p:nvSpPr>
        <p:spPr>
          <a:xfrm>
            <a:off x="899592" y="2636912"/>
            <a:ext cx="7344816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mv   [</a:t>
            </a:r>
            <a:r>
              <a:rPr lang="ko-KR" altLang="en-US" dirty="0"/>
              <a:t>옵션</a:t>
            </a:r>
            <a:r>
              <a:rPr lang="en-US" altLang="ko-KR" dirty="0"/>
              <a:t>]   </a:t>
            </a:r>
            <a:r>
              <a:rPr lang="ko-KR" altLang="en-US" dirty="0"/>
              <a:t>원본</a:t>
            </a:r>
            <a:r>
              <a:rPr lang="en-US" altLang="ko-KR" dirty="0"/>
              <a:t>(</a:t>
            </a:r>
            <a:r>
              <a:rPr lang="ko-KR" altLang="en-US" dirty="0"/>
              <a:t>원본 디렉토리</a:t>
            </a:r>
            <a:r>
              <a:rPr lang="en-US" altLang="ko-KR" dirty="0"/>
              <a:t>)   </a:t>
            </a:r>
            <a:r>
              <a:rPr lang="ko-KR" altLang="en-US" dirty="0"/>
              <a:t>이동파일</a:t>
            </a:r>
            <a:r>
              <a:rPr lang="en-US" altLang="ko-KR" dirty="0"/>
              <a:t>(</a:t>
            </a:r>
            <a:r>
              <a:rPr lang="ko-KR" altLang="en-US" dirty="0"/>
              <a:t>이동 디렉토리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         옵션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      -</a:t>
            </a:r>
            <a:r>
              <a:rPr lang="en-US" altLang="ko-KR" dirty="0" err="1"/>
              <a:t>i</a:t>
            </a:r>
            <a:r>
              <a:rPr lang="en-US" altLang="ko-KR" dirty="0"/>
              <a:t>   </a:t>
            </a:r>
            <a:r>
              <a:rPr lang="ko-KR" altLang="en-US" dirty="0"/>
              <a:t>파일이 이미 존재하면 덮어 쓸 것인가를 물음</a:t>
            </a:r>
            <a:endParaRPr lang="en-US" altLang="ko-KR" dirty="0"/>
          </a:p>
          <a:p>
            <a:r>
              <a:rPr lang="en-US" altLang="ko-KR" dirty="0"/>
              <a:t>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927456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A7BEA-1E96-49F2-8092-F7505BE1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다루기 </a:t>
            </a:r>
            <a:r>
              <a:rPr lang="en-US" altLang="ko-KR" dirty="0"/>
              <a:t>( </a:t>
            </a:r>
            <a:r>
              <a:rPr lang="ko-KR" altLang="en-US" dirty="0"/>
              <a:t>파일 이동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E8CC5-1393-4A35-B620-4B75C148B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53285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mv  </a:t>
            </a:r>
            <a:r>
              <a:rPr lang="ko-KR" altLang="en-US" dirty="0"/>
              <a:t>원본파일  이동파일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파일을</a:t>
            </a:r>
            <a:r>
              <a:rPr lang="en-US" altLang="ko-KR" dirty="0"/>
              <a:t> </a:t>
            </a:r>
            <a:r>
              <a:rPr lang="ko-KR" altLang="en-US" dirty="0"/>
              <a:t>다른 파일로 이동 </a:t>
            </a:r>
            <a:r>
              <a:rPr lang="en-US" altLang="ko-KR" dirty="0"/>
              <a:t>( </a:t>
            </a:r>
            <a:r>
              <a:rPr lang="ko-KR" altLang="en-US" dirty="0"/>
              <a:t>이름 변경 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961AE4-184F-4127-852F-68865DB32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852936"/>
            <a:ext cx="7820025" cy="31813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E9EBA02-6816-4800-9DF7-29FF6BB99FA3}"/>
              </a:ext>
            </a:extLst>
          </p:cNvPr>
          <p:cNvSpPr/>
          <p:nvPr/>
        </p:nvSpPr>
        <p:spPr>
          <a:xfrm>
            <a:off x="3131840" y="3717032"/>
            <a:ext cx="3168352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307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6E7FCB5-0C00-40D8-BF04-B457BA70B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2486397"/>
            <a:ext cx="7820025" cy="31813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30A7BEA-1E96-49F2-8092-F7505BE1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다루기 </a:t>
            </a:r>
            <a:r>
              <a:rPr lang="en-US" altLang="ko-KR" dirty="0"/>
              <a:t>( </a:t>
            </a:r>
            <a:r>
              <a:rPr lang="ko-KR" altLang="en-US" dirty="0"/>
              <a:t>파일 이동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E8CC5-1393-4A35-B620-4B75C148B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53285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mv  </a:t>
            </a:r>
            <a:r>
              <a:rPr lang="ko-KR" altLang="en-US" dirty="0"/>
              <a:t>원본파일  디렉토리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파일을</a:t>
            </a:r>
            <a:r>
              <a:rPr lang="en-US" altLang="ko-KR" dirty="0"/>
              <a:t> </a:t>
            </a:r>
            <a:r>
              <a:rPr lang="ko-KR" altLang="en-US" dirty="0"/>
              <a:t>다른 디렉토리로 이동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9EBA02-6816-4800-9DF7-29FF6BB99FA3}"/>
              </a:ext>
            </a:extLst>
          </p:cNvPr>
          <p:cNvSpPr/>
          <p:nvPr/>
        </p:nvSpPr>
        <p:spPr>
          <a:xfrm>
            <a:off x="2974122" y="3345841"/>
            <a:ext cx="3168352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99650-638D-4554-A8A9-18B704352131}"/>
              </a:ext>
            </a:extLst>
          </p:cNvPr>
          <p:cNvSpPr txBox="1"/>
          <p:nvPr/>
        </p:nvSpPr>
        <p:spPr>
          <a:xfrm>
            <a:off x="2974122" y="3892406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cs.old</a:t>
            </a:r>
            <a:r>
              <a:rPr lang="ko-KR" altLang="en-US" dirty="0">
                <a:solidFill>
                  <a:srgbClr val="FF0000"/>
                </a:solidFill>
              </a:rPr>
              <a:t> 가 없어짐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11F9AF-9296-4B1A-A61E-DD781BD348EF}"/>
              </a:ext>
            </a:extLst>
          </p:cNvPr>
          <p:cNvSpPr txBox="1"/>
          <p:nvPr/>
        </p:nvSpPr>
        <p:spPr>
          <a:xfrm>
            <a:off x="4505091" y="4448263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cs.old</a:t>
            </a:r>
            <a:r>
              <a:rPr lang="ko-KR" altLang="en-US" dirty="0">
                <a:solidFill>
                  <a:srgbClr val="FF0000"/>
                </a:solidFill>
              </a:rPr>
              <a:t> 가 이동</a:t>
            </a:r>
          </a:p>
        </p:txBody>
      </p:sp>
    </p:spTree>
    <p:extLst>
      <p:ext uri="{BB962C8B-B14F-4D97-AF65-F5344CB8AC3E}">
        <p14:creationId xmlns:p14="http://schemas.microsoft.com/office/powerpoint/2010/main" val="2911282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A7BEA-1E96-49F2-8092-F7505BE1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다루기 </a:t>
            </a:r>
            <a:r>
              <a:rPr lang="en-US" altLang="ko-KR" dirty="0"/>
              <a:t>( </a:t>
            </a:r>
            <a:r>
              <a:rPr lang="ko-KR" altLang="en-US" dirty="0"/>
              <a:t>파일 이동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E8CC5-1393-4A35-B620-4B75C148B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53285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mv  </a:t>
            </a:r>
            <a:r>
              <a:rPr lang="ko-KR" altLang="en-US" dirty="0"/>
              <a:t>파일</a:t>
            </a:r>
            <a:r>
              <a:rPr lang="en-US" altLang="ko-KR" dirty="0"/>
              <a:t>1 </a:t>
            </a:r>
            <a:r>
              <a:rPr lang="ko-KR" altLang="en-US" dirty="0"/>
              <a:t>파일</a:t>
            </a:r>
            <a:r>
              <a:rPr lang="en-US" altLang="ko-KR" dirty="0"/>
              <a:t>2 </a:t>
            </a:r>
            <a:r>
              <a:rPr lang="ko-KR" altLang="en-US" dirty="0"/>
              <a:t>디렉토리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여러 파일을</a:t>
            </a:r>
            <a:r>
              <a:rPr lang="en-US" altLang="ko-KR" dirty="0"/>
              <a:t> </a:t>
            </a:r>
            <a:r>
              <a:rPr lang="ko-KR" altLang="en-US" dirty="0"/>
              <a:t>다른 디렉토리로 이동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893BE2-4688-4DA2-9E9F-31225585F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924944"/>
            <a:ext cx="7820025" cy="31813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2786650-3AED-4AEC-AC4B-AF9802825164}"/>
              </a:ext>
            </a:extLst>
          </p:cNvPr>
          <p:cNvSpPr/>
          <p:nvPr/>
        </p:nvSpPr>
        <p:spPr>
          <a:xfrm>
            <a:off x="3081412" y="3802741"/>
            <a:ext cx="3722836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E8763-244A-49F9-A202-C5316CCF9AE8}"/>
              </a:ext>
            </a:extLst>
          </p:cNvPr>
          <p:cNvSpPr txBox="1"/>
          <p:nvPr/>
        </p:nvSpPr>
        <p:spPr>
          <a:xfrm>
            <a:off x="1979712" y="4292977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cs.old</a:t>
            </a:r>
            <a:r>
              <a:rPr lang="en-US" altLang="ko-KR" dirty="0">
                <a:solidFill>
                  <a:srgbClr val="FF0000"/>
                </a:solidFill>
              </a:rPr>
              <a:t> ,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cs.txt</a:t>
            </a:r>
            <a:r>
              <a:rPr lang="ko-KR" altLang="en-US" dirty="0">
                <a:solidFill>
                  <a:srgbClr val="FF0000"/>
                </a:solidFill>
              </a:rPr>
              <a:t> 가 없어짐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5C6CDB-A64D-4CAF-B8C0-1E5577075A3B}"/>
              </a:ext>
            </a:extLst>
          </p:cNvPr>
          <p:cNvSpPr txBox="1"/>
          <p:nvPr/>
        </p:nvSpPr>
        <p:spPr>
          <a:xfrm>
            <a:off x="4728933" y="4836307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cs.old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, cs.txt </a:t>
            </a:r>
            <a:r>
              <a:rPr lang="ko-KR" altLang="en-US" dirty="0">
                <a:solidFill>
                  <a:srgbClr val="FF0000"/>
                </a:solidFill>
              </a:rPr>
              <a:t>가 이동</a:t>
            </a:r>
          </a:p>
        </p:txBody>
      </p:sp>
    </p:spTree>
    <p:extLst>
      <p:ext uri="{BB962C8B-B14F-4D97-AF65-F5344CB8AC3E}">
        <p14:creationId xmlns:p14="http://schemas.microsoft.com/office/powerpoint/2010/main" val="529897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F7B3442-43AA-47CD-B18C-5B96344F7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3343994"/>
            <a:ext cx="7820025" cy="31813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30A7BEA-1E96-49F2-8092-F7505BE1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다루기 </a:t>
            </a:r>
            <a:r>
              <a:rPr lang="en-US" altLang="ko-KR" dirty="0"/>
              <a:t>( </a:t>
            </a:r>
            <a:r>
              <a:rPr lang="ko-KR" altLang="en-US" dirty="0"/>
              <a:t>파일 이동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E8CC5-1393-4A35-B620-4B75C148B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53285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mv  </a:t>
            </a:r>
            <a:r>
              <a:rPr lang="ko-KR" altLang="en-US" dirty="0" err="1"/>
              <a:t>원본디렉토리</a:t>
            </a:r>
            <a:r>
              <a:rPr lang="en-US" altLang="ko-KR" dirty="0"/>
              <a:t>  </a:t>
            </a:r>
            <a:r>
              <a:rPr lang="ko-KR" altLang="en-US" dirty="0" err="1"/>
              <a:t>이동디렉토리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이동 디렉토리가 없는 경우 </a:t>
            </a:r>
            <a:r>
              <a:rPr lang="ko-KR" altLang="en-US" dirty="0" err="1"/>
              <a:t>원본디렉토리의</a:t>
            </a:r>
            <a:r>
              <a:rPr lang="ko-KR" altLang="en-US" dirty="0"/>
              <a:t> 이름 변경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이동 디렉토리가 있는 경우 하위 디렉토리로 이동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6334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A7BEA-1E96-49F2-8092-F7505BE1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다루기 </a:t>
            </a:r>
            <a:r>
              <a:rPr lang="en-US" altLang="ko-KR" dirty="0"/>
              <a:t>( </a:t>
            </a:r>
            <a:r>
              <a:rPr lang="ko-KR" altLang="en-US" dirty="0"/>
              <a:t>파일 삭제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E8CC5-1393-4A35-B620-4B75C148B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53285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rm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지정한</a:t>
            </a:r>
            <a:r>
              <a:rPr lang="en-US" altLang="ko-KR" dirty="0"/>
              <a:t> </a:t>
            </a:r>
            <a:r>
              <a:rPr lang="ko-KR" altLang="en-US" dirty="0"/>
              <a:t>파일 또는 디렉토리를 삭제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AA50B8-F7EA-4753-B13E-32977A052407}"/>
              </a:ext>
            </a:extLst>
          </p:cNvPr>
          <p:cNvSpPr/>
          <p:nvPr/>
        </p:nvSpPr>
        <p:spPr>
          <a:xfrm>
            <a:off x="899592" y="2636912"/>
            <a:ext cx="7344816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       rm   [</a:t>
            </a:r>
            <a:r>
              <a:rPr lang="ko-KR" altLang="en-US" dirty="0"/>
              <a:t>옵션</a:t>
            </a:r>
            <a:r>
              <a:rPr lang="en-US" altLang="ko-KR" dirty="0"/>
              <a:t>]   </a:t>
            </a:r>
            <a:r>
              <a:rPr lang="ko-KR" altLang="en-US" dirty="0"/>
              <a:t>파일</a:t>
            </a:r>
            <a:r>
              <a:rPr lang="en-US" altLang="ko-KR" dirty="0"/>
              <a:t>(</a:t>
            </a:r>
            <a:r>
              <a:rPr lang="ko-KR" altLang="en-US" dirty="0"/>
              <a:t>디렉토리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         옵션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      -</a:t>
            </a:r>
            <a:r>
              <a:rPr lang="en-US" altLang="ko-KR" dirty="0" err="1"/>
              <a:t>i</a:t>
            </a:r>
            <a:r>
              <a:rPr lang="en-US" altLang="ko-KR" dirty="0"/>
              <a:t>   </a:t>
            </a:r>
            <a:r>
              <a:rPr lang="ko-KR" altLang="en-US" dirty="0"/>
              <a:t>파일을 정말 삭제할지를 물음</a:t>
            </a:r>
            <a:endParaRPr lang="en-US" altLang="ko-KR" dirty="0"/>
          </a:p>
          <a:p>
            <a:r>
              <a:rPr lang="en-US" altLang="ko-KR" dirty="0"/>
              <a:t>                  -r  </a:t>
            </a:r>
            <a:r>
              <a:rPr lang="ko-KR" altLang="en-US" dirty="0"/>
              <a:t>디렉토리 삭제</a:t>
            </a:r>
            <a:endParaRPr lang="en-US" altLang="ko-KR" dirty="0"/>
          </a:p>
          <a:p>
            <a:r>
              <a:rPr lang="en-US" altLang="ko-KR" dirty="0"/>
              <a:t>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987436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A7BEA-1E96-49F2-8092-F7505BE1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다루기 </a:t>
            </a:r>
            <a:r>
              <a:rPr lang="en-US" altLang="ko-KR" dirty="0"/>
              <a:t>( </a:t>
            </a:r>
            <a:r>
              <a:rPr lang="ko-KR" altLang="en-US" dirty="0"/>
              <a:t>파일 삭제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E8CC5-1393-4A35-B620-4B75C148B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53285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rm – </a:t>
            </a:r>
            <a:r>
              <a:rPr lang="en-US" altLang="ko-KR" dirty="0" err="1"/>
              <a:t>i</a:t>
            </a:r>
            <a:r>
              <a:rPr lang="en-US" altLang="ko-KR" dirty="0"/>
              <a:t>    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rm -r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E2840A-6C0E-4873-AC80-DA7A0FC72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40" y="2071635"/>
            <a:ext cx="4752528" cy="19334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555F67F-E082-4C98-910F-63FE772A3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40" y="4618036"/>
            <a:ext cx="4608512" cy="187483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2F31F8F-0D40-418F-8B7F-D9AF84EF4A41}"/>
              </a:ext>
            </a:extLst>
          </p:cNvPr>
          <p:cNvSpPr/>
          <p:nvPr/>
        </p:nvSpPr>
        <p:spPr>
          <a:xfrm>
            <a:off x="755576" y="2708920"/>
            <a:ext cx="41044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0FFFE-70E5-4B06-9315-04FB029DCD1C}"/>
              </a:ext>
            </a:extLst>
          </p:cNvPr>
          <p:cNvSpPr txBox="1"/>
          <p:nvPr/>
        </p:nvSpPr>
        <p:spPr>
          <a:xfrm>
            <a:off x="4443993" y="2380238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파일을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삭제할지를 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416AD3-80E0-450B-8F97-F17C1CD82067}"/>
              </a:ext>
            </a:extLst>
          </p:cNvPr>
          <p:cNvSpPr txBox="1"/>
          <p:nvPr/>
        </p:nvSpPr>
        <p:spPr>
          <a:xfrm>
            <a:off x="2978542" y="4457682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디렉토리를 삭제</a:t>
            </a:r>
          </a:p>
        </p:txBody>
      </p:sp>
    </p:spTree>
    <p:extLst>
      <p:ext uri="{BB962C8B-B14F-4D97-AF65-F5344CB8AC3E}">
        <p14:creationId xmlns:p14="http://schemas.microsoft.com/office/powerpoint/2010/main" val="3841963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A7BEA-1E96-49F2-8092-F7505BE1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다루기 </a:t>
            </a:r>
            <a:r>
              <a:rPr lang="en-US" altLang="ko-KR" dirty="0"/>
              <a:t>( </a:t>
            </a:r>
            <a:r>
              <a:rPr lang="ko-KR" altLang="en-US" dirty="0"/>
              <a:t>파일 링크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E8CC5-1393-4A35-B620-4B75C148B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53285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파일링크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기존에 있는 파일에 대해 새로운 파일명을 만드는 것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하드링크 </a:t>
            </a:r>
            <a:r>
              <a:rPr lang="en-US" altLang="ko-KR" dirty="0"/>
              <a:t>: </a:t>
            </a:r>
            <a:r>
              <a:rPr lang="ko-KR" altLang="en-US" dirty="0"/>
              <a:t>기존 파일과 동일한 데이터 블록을 가리키는 파일 생성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소프트링크 </a:t>
            </a:r>
            <a:r>
              <a:rPr lang="en-US" altLang="ko-KR" dirty="0"/>
              <a:t>: </a:t>
            </a:r>
            <a:r>
              <a:rPr lang="ko-KR" altLang="en-US" dirty="0" err="1"/>
              <a:t>심벌릭</a:t>
            </a:r>
            <a:r>
              <a:rPr lang="ko-KR" altLang="en-US" dirty="0"/>
              <a:t> 링크 </a:t>
            </a:r>
            <a:r>
              <a:rPr lang="en-US" altLang="ko-KR" dirty="0"/>
              <a:t>– </a:t>
            </a:r>
            <a:r>
              <a:rPr lang="ko-KR" altLang="en-US" dirty="0"/>
              <a:t>기존 파일을 가리키는 링크파일 생성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B73C177-F3D4-4D16-AB22-04F95AE3A9CA}"/>
              </a:ext>
            </a:extLst>
          </p:cNvPr>
          <p:cNvGrpSpPr/>
          <p:nvPr/>
        </p:nvGrpSpPr>
        <p:grpSpPr>
          <a:xfrm>
            <a:off x="2195736" y="3645024"/>
            <a:ext cx="4584716" cy="2664295"/>
            <a:chOff x="2195736" y="3645024"/>
            <a:chExt cx="4584716" cy="266429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DE90D3D-CA2E-4497-9EF1-47352FE90F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biLevel thresh="75000"/>
            </a:blip>
            <a:srcRect b="9582"/>
            <a:stretch/>
          </p:blipFill>
          <p:spPr>
            <a:xfrm>
              <a:off x="2195736" y="3645024"/>
              <a:ext cx="4440701" cy="2664295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DD04958-6BEB-4993-B7B2-F01EAC60CF41}"/>
                </a:ext>
              </a:extLst>
            </p:cNvPr>
            <p:cNvSpPr/>
            <p:nvPr/>
          </p:nvSpPr>
          <p:spPr>
            <a:xfrm>
              <a:off x="3203848" y="4797152"/>
              <a:ext cx="1656184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68E1AB6-B38C-4ECE-8D9B-E4FA8388D357}"/>
                </a:ext>
              </a:extLst>
            </p:cNvPr>
            <p:cNvSpPr/>
            <p:nvPr/>
          </p:nvSpPr>
          <p:spPr>
            <a:xfrm>
              <a:off x="2339752" y="3933056"/>
              <a:ext cx="4440700" cy="23762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60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681B8-3FF1-43E2-B4C3-7DEF9482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디렉토리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A02FC-C37C-4AE2-A4FC-D316767DB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ls ( list )</a:t>
            </a:r>
          </a:p>
          <a:p>
            <a:pPr lvl="1"/>
            <a:r>
              <a:rPr lang="ko-KR" altLang="en-US" dirty="0"/>
              <a:t>자주 사용하는 옵션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114D1C8-B770-42C4-8282-08307E701F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79612" y="2852936"/>
          <a:ext cx="6984776" cy="2555748"/>
        </p:xfrm>
        <a:graphic>
          <a:graphicData uri="http://schemas.openxmlformats.org/drawingml/2006/table">
            <a:tbl>
              <a:tblPr/>
              <a:tblGrid>
                <a:gridCol w="1315372">
                  <a:extLst>
                    <a:ext uri="{9D8B030D-6E8A-4147-A177-3AD203B41FA5}">
                      <a16:colId xmlns:a16="http://schemas.microsoft.com/office/drawing/2014/main" val="2500175746"/>
                    </a:ext>
                  </a:extLst>
                </a:gridCol>
                <a:gridCol w="5669404">
                  <a:extLst>
                    <a:ext uri="{9D8B030D-6E8A-4147-A177-3AD203B41FA5}">
                      <a16:colId xmlns:a16="http://schemas.microsoft.com/office/drawing/2014/main" val="4262082483"/>
                    </a:ext>
                  </a:extLst>
                </a:gridCol>
              </a:tblGrid>
              <a:tr h="37204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옵션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기능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864487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-a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숨겨진 파일을 포함하여 모든 파일을 리스트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735537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-s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</a:rPr>
                        <a:t>  파일의 크기를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K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</a:rPr>
                        <a:t>바이트 단위로 출력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128273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-l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파일의 상세 정보를 출력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08236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-F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파일의 종류를 표시하여 출력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964982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-R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모든 하위 디렉터리들을 리스트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113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316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A7BEA-1E96-49F2-8092-F7505BE1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다루기 </a:t>
            </a:r>
            <a:r>
              <a:rPr lang="en-US" altLang="ko-KR" dirty="0"/>
              <a:t>( </a:t>
            </a:r>
            <a:r>
              <a:rPr lang="ko-KR" altLang="en-US" dirty="0"/>
              <a:t>파일 링크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E8CC5-1393-4A35-B620-4B75C148B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53285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ln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원본 파일에 대한 링크 파일을 만듦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AA50B8-F7EA-4753-B13E-32977A052407}"/>
              </a:ext>
            </a:extLst>
          </p:cNvPr>
          <p:cNvSpPr/>
          <p:nvPr/>
        </p:nvSpPr>
        <p:spPr>
          <a:xfrm>
            <a:off x="899592" y="2636912"/>
            <a:ext cx="7344816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       ln   [</a:t>
            </a:r>
            <a:r>
              <a:rPr lang="ko-KR" altLang="en-US" dirty="0"/>
              <a:t>옵션</a:t>
            </a:r>
            <a:r>
              <a:rPr lang="en-US" altLang="ko-KR" dirty="0"/>
              <a:t>]   </a:t>
            </a:r>
            <a:r>
              <a:rPr lang="ko-KR" altLang="en-US" dirty="0"/>
              <a:t>원본파일  링크파일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        옵션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      -s   </a:t>
            </a:r>
            <a:r>
              <a:rPr lang="ko-KR" altLang="en-US" dirty="0" err="1"/>
              <a:t>심벌릭</a:t>
            </a:r>
            <a:r>
              <a:rPr lang="ko-KR" altLang="en-US" dirty="0"/>
              <a:t> 링크 생성</a:t>
            </a:r>
            <a:endParaRPr lang="en-US" altLang="ko-KR" dirty="0"/>
          </a:p>
          <a:p>
            <a:r>
              <a:rPr lang="en-US" altLang="ko-KR" dirty="0"/>
              <a:t>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53619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A7BEA-1E96-49F2-8092-F7505BE1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다루기 </a:t>
            </a:r>
            <a:r>
              <a:rPr lang="en-US" altLang="ko-KR" dirty="0"/>
              <a:t>( </a:t>
            </a:r>
            <a:r>
              <a:rPr lang="ko-KR" altLang="en-US" dirty="0"/>
              <a:t>파일 링크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E8CC5-1393-4A35-B620-4B75C148B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53285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ln exam </a:t>
            </a:r>
            <a:r>
              <a:rPr lang="en-US" altLang="ko-KR" dirty="0" err="1"/>
              <a:t>exam.link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exam </a:t>
            </a:r>
            <a:r>
              <a:rPr lang="ko-KR" altLang="en-US" dirty="0"/>
              <a:t>파일에 대해 </a:t>
            </a:r>
            <a:r>
              <a:rPr lang="en-US" altLang="ko-KR" dirty="0" err="1"/>
              <a:t>exam.link</a:t>
            </a:r>
            <a:r>
              <a:rPr lang="en-US" altLang="ko-KR" dirty="0"/>
              <a:t> </a:t>
            </a:r>
            <a:r>
              <a:rPr lang="ko-KR" altLang="en-US" dirty="0"/>
              <a:t>파일을 만듦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ls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로 </a:t>
            </a:r>
            <a:r>
              <a:rPr lang="en-US" altLang="ko-KR" dirty="0" err="1"/>
              <a:t>inode</a:t>
            </a:r>
            <a:r>
              <a:rPr lang="ko-KR" altLang="en-US" dirty="0"/>
              <a:t>에 대한 정보를 출력해 보면 두 파일 모두 </a:t>
            </a:r>
            <a:r>
              <a:rPr lang="en-US" altLang="ko-KR" dirty="0" err="1"/>
              <a:t>inode</a:t>
            </a:r>
            <a:r>
              <a:rPr lang="en-US" altLang="ko-KR" dirty="0"/>
              <a:t> </a:t>
            </a:r>
            <a:r>
              <a:rPr lang="ko-KR" altLang="en-US" dirty="0"/>
              <a:t>가 같음 </a:t>
            </a:r>
            <a:r>
              <a:rPr lang="en-US" altLang="ko-KR" dirty="0"/>
              <a:t>( </a:t>
            </a:r>
            <a:r>
              <a:rPr lang="ko-KR" altLang="en-US" dirty="0"/>
              <a:t>동일한</a:t>
            </a:r>
            <a:r>
              <a:rPr lang="en-US" altLang="ko-KR" dirty="0"/>
              <a:t> </a:t>
            </a:r>
            <a:r>
              <a:rPr lang="ko-KR" altLang="en-US" dirty="0"/>
              <a:t>파일 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원본파일이 </a:t>
            </a:r>
            <a:r>
              <a:rPr lang="ko-KR" altLang="en-US" dirty="0" err="1"/>
              <a:t>삭제되도</a:t>
            </a:r>
            <a:r>
              <a:rPr lang="ko-KR" altLang="en-US" dirty="0"/>
              <a:t> 링크파일로 파일 접근 가능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97EBC4-0FC2-4EFB-AF05-F100619FC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060848"/>
            <a:ext cx="4774109" cy="194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28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A7BEA-1E96-49F2-8092-F7505BE1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다루기 </a:t>
            </a:r>
            <a:r>
              <a:rPr lang="en-US" altLang="ko-KR" dirty="0"/>
              <a:t>( </a:t>
            </a:r>
            <a:r>
              <a:rPr lang="ko-KR" altLang="en-US" dirty="0"/>
              <a:t>파일 링크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E8CC5-1393-4A35-B620-4B75C148B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532859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ln –s exam </a:t>
            </a:r>
            <a:r>
              <a:rPr lang="en-US" altLang="ko-KR" dirty="0" err="1"/>
              <a:t>exam.softlink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exam </a:t>
            </a:r>
            <a:r>
              <a:rPr lang="ko-KR" altLang="en-US" dirty="0"/>
              <a:t>파일에 대해 </a:t>
            </a:r>
            <a:r>
              <a:rPr lang="en-US" altLang="ko-KR" dirty="0" err="1"/>
              <a:t>exam.softlink</a:t>
            </a:r>
            <a:r>
              <a:rPr lang="en-US" altLang="ko-KR" dirty="0"/>
              <a:t> </a:t>
            </a:r>
            <a:r>
              <a:rPr lang="ko-KR" altLang="en-US" dirty="0"/>
              <a:t>파일을 만듦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링크파일 </a:t>
            </a:r>
            <a:r>
              <a:rPr lang="en-US" altLang="ko-KR" dirty="0"/>
              <a:t>-&gt; </a:t>
            </a:r>
            <a:r>
              <a:rPr lang="ko-KR" altLang="en-US" dirty="0"/>
              <a:t>원본파일 형태로 표시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ls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로 </a:t>
            </a:r>
            <a:r>
              <a:rPr lang="en-US" altLang="ko-KR" dirty="0" err="1"/>
              <a:t>inode</a:t>
            </a:r>
            <a:r>
              <a:rPr lang="ko-KR" altLang="en-US" dirty="0"/>
              <a:t>에 대한 정보를 출력해 보면 두 파일은</a:t>
            </a:r>
            <a:r>
              <a:rPr lang="en-US" altLang="ko-KR" dirty="0"/>
              <a:t> </a:t>
            </a:r>
            <a:r>
              <a:rPr lang="ko-KR" altLang="en-US" dirty="0"/>
              <a:t>서로 다른 </a:t>
            </a:r>
            <a:r>
              <a:rPr lang="en-US" altLang="ko-KR" dirty="0" err="1"/>
              <a:t>inode</a:t>
            </a:r>
            <a:r>
              <a:rPr lang="en-US" altLang="ko-KR" dirty="0"/>
              <a:t>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가짐 </a:t>
            </a:r>
            <a:r>
              <a:rPr lang="en-US" altLang="ko-KR" dirty="0"/>
              <a:t>( </a:t>
            </a:r>
            <a:r>
              <a:rPr lang="ko-KR" altLang="en-US" dirty="0"/>
              <a:t>원본 파일에 대한 바로가기 파일 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원본파일이 삭제되면 링크파일은 더 이상 파일 참조 불가능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5C1E7B-DF4C-4424-A808-6B65CDC2D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60848"/>
            <a:ext cx="5076056" cy="171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2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681B8-3FF1-43E2-B4C3-7DEF9482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디렉토리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A02FC-C37C-4AE2-A4FC-D316767DB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8640960" cy="48361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ls ( list )</a:t>
            </a:r>
          </a:p>
          <a:p>
            <a:pPr lvl="1"/>
            <a:r>
              <a:rPr lang="ko-KR" altLang="en-US" dirty="0"/>
              <a:t>옵션</a:t>
            </a:r>
            <a:r>
              <a:rPr lang="en-US" altLang="ko-KR" dirty="0"/>
              <a:t> -a ( all 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. 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시작하는 숨김 파일을 포함한 모든 파일과 디렉토리를 리스트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. </a:t>
            </a:r>
            <a:r>
              <a:rPr lang="ko-KR" altLang="en-US" dirty="0"/>
              <a:t>은 현재 디렉토리를  </a:t>
            </a:r>
            <a:r>
              <a:rPr lang="en-US" altLang="ko-KR" dirty="0"/>
              <a:t>.. </a:t>
            </a:r>
            <a:r>
              <a:rPr lang="ko-KR" altLang="en-US" dirty="0"/>
              <a:t>은 부모 디렉토리를 나타냄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5BD8DA-8D2A-4D1D-B804-173137495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758865"/>
            <a:ext cx="6243612" cy="223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0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681B8-3FF1-43E2-B4C3-7DEF9482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디렉토리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A02FC-C37C-4AE2-A4FC-D316767DB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8640960" cy="48361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ls ( list )</a:t>
            </a:r>
          </a:p>
          <a:p>
            <a:pPr lvl="1"/>
            <a:r>
              <a:rPr lang="ko-KR" altLang="en-US" dirty="0"/>
              <a:t>옵션  </a:t>
            </a:r>
            <a:r>
              <a:rPr lang="en-US" altLang="ko-KR" dirty="0"/>
              <a:t>-s ( size 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디렉토리 내에 있는 파일의 크기를 킬로바이트</a:t>
            </a:r>
            <a:r>
              <a:rPr lang="en-US" altLang="ko-KR" dirty="0"/>
              <a:t>(k byte)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652DE2-2D6E-44B2-AD19-F3A294A00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94" y="3212744"/>
            <a:ext cx="6387628" cy="310823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279204A-CB23-4D64-8267-AC297FA09A60}"/>
              </a:ext>
            </a:extLst>
          </p:cNvPr>
          <p:cNvSpPr/>
          <p:nvPr/>
        </p:nvSpPr>
        <p:spPr>
          <a:xfrm>
            <a:off x="1353942" y="3622722"/>
            <a:ext cx="10801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8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681B8-3FF1-43E2-B4C3-7DEF9482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디렉토리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A02FC-C37C-4AE2-A4FC-D316767DB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8640960" cy="48361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ls ( list )</a:t>
            </a:r>
          </a:p>
          <a:p>
            <a:pPr lvl="1"/>
            <a:r>
              <a:rPr lang="ko-KR" altLang="en-US" dirty="0"/>
              <a:t>옵션  </a:t>
            </a:r>
            <a:r>
              <a:rPr lang="en-US" altLang="ko-KR" dirty="0"/>
              <a:t>-l ( long 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디렉토리 내에 있는 파일을 속성을 포함해서 출력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05C2C4-1EBB-4A3E-821A-485C61C08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04" y="2924944"/>
            <a:ext cx="8028384" cy="14521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FD49F2-32C1-4F8A-854E-B897C277BC60}"/>
              </a:ext>
            </a:extLst>
          </p:cNvPr>
          <p:cNvSpPr txBox="1"/>
          <p:nvPr/>
        </p:nvSpPr>
        <p:spPr>
          <a:xfrm>
            <a:off x="521804" y="4725144"/>
            <a:ext cx="8109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접근권한</a:t>
            </a:r>
            <a:r>
              <a:rPr lang="en-US" altLang="ko-KR" dirty="0"/>
              <a:t>,</a:t>
            </a:r>
            <a:r>
              <a:rPr lang="ko-KR" altLang="en-US" dirty="0"/>
              <a:t>링크 수 </a:t>
            </a:r>
            <a:r>
              <a:rPr lang="en-US" altLang="ko-KR" dirty="0"/>
              <a:t>,</a:t>
            </a:r>
            <a:r>
              <a:rPr lang="ko-KR" altLang="en-US" dirty="0"/>
              <a:t>사용자 아이디</a:t>
            </a:r>
            <a:r>
              <a:rPr lang="en-US" altLang="ko-KR" dirty="0"/>
              <a:t>,</a:t>
            </a:r>
            <a:r>
              <a:rPr lang="ko-KR" altLang="en-US" dirty="0"/>
              <a:t>그룹 아이디</a:t>
            </a:r>
            <a:r>
              <a:rPr lang="en-US" altLang="ko-KR" dirty="0"/>
              <a:t>,</a:t>
            </a:r>
            <a:r>
              <a:rPr lang="ko-KR" altLang="en-US" dirty="0"/>
              <a:t>파일크기</a:t>
            </a:r>
            <a:r>
              <a:rPr lang="en-US" altLang="ko-KR" dirty="0"/>
              <a:t>,</a:t>
            </a:r>
            <a:r>
              <a:rPr lang="ko-KR" altLang="en-US" dirty="0"/>
              <a:t>최종 수정시간</a:t>
            </a:r>
            <a:r>
              <a:rPr lang="en-US" altLang="ko-KR" dirty="0"/>
              <a:t>,</a:t>
            </a:r>
            <a:r>
              <a:rPr lang="ko-KR" altLang="en-US" dirty="0"/>
              <a:t>파일명</a:t>
            </a:r>
          </a:p>
        </p:txBody>
      </p:sp>
    </p:spTree>
    <p:extLst>
      <p:ext uri="{BB962C8B-B14F-4D97-AF65-F5344CB8AC3E}">
        <p14:creationId xmlns:p14="http://schemas.microsoft.com/office/powerpoint/2010/main" val="349667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681B8-3FF1-43E2-B4C3-7DEF9482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디렉토리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A02FC-C37C-4AE2-A4FC-D316767DB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8640960" cy="48361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ls ( list )</a:t>
            </a:r>
          </a:p>
          <a:p>
            <a:pPr lvl="1"/>
            <a:r>
              <a:rPr lang="ko-KR" altLang="en-US" dirty="0"/>
              <a:t>옵션  </a:t>
            </a:r>
            <a:r>
              <a:rPr lang="en-US" altLang="ko-KR" dirty="0"/>
              <a:t>-F ( file type 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디렉토리 내에 있는 파일을 종류를</a:t>
            </a:r>
            <a:r>
              <a:rPr lang="en-US" altLang="ko-KR" dirty="0"/>
              <a:t> </a:t>
            </a:r>
            <a:r>
              <a:rPr lang="ko-KR" altLang="en-US" dirty="0"/>
              <a:t>표시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*</a:t>
            </a:r>
            <a:r>
              <a:rPr lang="en-US" altLang="ko-KR" dirty="0"/>
              <a:t>: </a:t>
            </a:r>
            <a:r>
              <a:rPr lang="ko-KR" altLang="en-US" dirty="0"/>
              <a:t>실행파일</a:t>
            </a:r>
            <a:r>
              <a:rPr lang="en-US" altLang="ko-KR" dirty="0"/>
              <a:t>, /: </a:t>
            </a:r>
            <a:r>
              <a:rPr lang="ko-KR" altLang="en-US" dirty="0"/>
              <a:t>디렉터리</a:t>
            </a:r>
            <a:r>
              <a:rPr lang="en-US" altLang="ko-KR" dirty="0"/>
              <a:t>, @:</a:t>
            </a:r>
            <a:r>
              <a:rPr lang="ko-KR" altLang="en-US" dirty="0" err="1"/>
              <a:t>심볼릭</a:t>
            </a:r>
            <a:r>
              <a:rPr lang="ko-KR" altLang="en-US" dirty="0"/>
              <a:t> 링크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616B69-24D2-4899-AE9D-9C35598B1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72" y="3573016"/>
            <a:ext cx="8316416" cy="150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16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681B8-3FF1-43E2-B4C3-7DEF9482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디렉토리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A02FC-C37C-4AE2-A4FC-D316767DB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8640960" cy="48361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ls ( list )</a:t>
            </a:r>
          </a:p>
          <a:p>
            <a:pPr lvl="1"/>
            <a:r>
              <a:rPr lang="ko-KR" altLang="en-US" dirty="0"/>
              <a:t>옵션  </a:t>
            </a:r>
            <a:r>
              <a:rPr lang="en-US" altLang="ko-KR" dirty="0"/>
              <a:t>-R ( file type 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디렉토리 내에 있는 하위 디렉토리도 포함해서 출력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ls</a:t>
            </a:r>
            <a:r>
              <a:rPr lang="ko-KR" altLang="en-US" dirty="0"/>
              <a:t> </a:t>
            </a:r>
            <a:r>
              <a:rPr lang="en-US" altLang="ko-KR" dirty="0"/>
              <a:t>–R                 </a:t>
            </a:r>
            <a:r>
              <a:rPr lang="ko-KR" altLang="en-US" dirty="0"/>
              <a:t>현재 디렉토리에 포함된 하위 디렉토리를 포함한          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                          모든 파일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ls –R   /home     </a:t>
            </a:r>
            <a:r>
              <a:rPr lang="en-US" altLang="ko-KR" dirty="0" err="1"/>
              <a:t>home</a:t>
            </a:r>
            <a:r>
              <a:rPr lang="en-US" altLang="ko-KR" dirty="0"/>
              <a:t> </a:t>
            </a:r>
            <a:r>
              <a:rPr lang="ko-KR" altLang="en-US" dirty="0"/>
              <a:t>디렉토리에 포함된 하위 디렉토리를 포함한          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                          모든 파일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6108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681B8-3FF1-43E2-B4C3-7DEF9482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디렉토리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A02FC-C37C-4AE2-A4FC-D316767DB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8640960" cy="48361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ls ( list )</a:t>
            </a:r>
          </a:p>
          <a:p>
            <a:pPr lvl="1"/>
            <a:r>
              <a:rPr lang="ko-KR" altLang="en-US" dirty="0"/>
              <a:t>옵션의</a:t>
            </a:r>
            <a:r>
              <a:rPr lang="en-US" altLang="ko-KR" dirty="0"/>
              <a:t> </a:t>
            </a:r>
            <a:r>
              <a:rPr lang="ko-KR" altLang="en-US" dirty="0"/>
              <a:t>조합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ls</a:t>
            </a:r>
            <a:r>
              <a:rPr lang="ko-KR" altLang="en-US" dirty="0"/>
              <a:t> </a:t>
            </a:r>
            <a:r>
              <a:rPr lang="en-US" altLang="ko-KR" dirty="0"/>
              <a:t>–al    </a:t>
            </a:r>
            <a:r>
              <a:rPr lang="ko-KR" altLang="en-US" dirty="0"/>
              <a:t>숨김 파일</a:t>
            </a:r>
            <a:r>
              <a:rPr lang="en-US" altLang="ko-KR" dirty="0"/>
              <a:t>( a )</a:t>
            </a:r>
            <a:r>
              <a:rPr lang="ko-KR" altLang="en-US" dirty="0"/>
              <a:t>을 포함한 파일의 속성정보</a:t>
            </a:r>
            <a:r>
              <a:rPr lang="en-US" altLang="ko-KR" dirty="0"/>
              <a:t>( l )</a:t>
            </a:r>
            <a:r>
              <a:rPr lang="ko-KR" altLang="en-US" dirty="0"/>
              <a:t>를 출력</a:t>
            </a:r>
            <a:r>
              <a:rPr lang="en-US" altLang="ko-KR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ls –</a:t>
            </a:r>
            <a:r>
              <a:rPr lang="en-US" altLang="ko-KR" dirty="0" err="1"/>
              <a:t>asl</a:t>
            </a:r>
            <a:r>
              <a:rPr lang="en-US" altLang="ko-KR" dirty="0"/>
              <a:t>  </a:t>
            </a:r>
            <a:r>
              <a:rPr lang="ko-KR" altLang="en-US" dirty="0"/>
              <a:t>숨김 파일</a:t>
            </a:r>
            <a:r>
              <a:rPr lang="en-US" altLang="ko-KR" dirty="0"/>
              <a:t>( a )</a:t>
            </a:r>
            <a:r>
              <a:rPr lang="ko-KR" altLang="en-US" dirty="0"/>
              <a:t>을 포함하고 사이즈</a:t>
            </a:r>
            <a:r>
              <a:rPr lang="en-US" altLang="ko-KR" dirty="0"/>
              <a:t>(s )</a:t>
            </a:r>
            <a:r>
              <a:rPr lang="ko-KR" altLang="en-US" dirty="0"/>
              <a:t>와 파일의 속성정보</a:t>
            </a:r>
            <a:r>
              <a:rPr lang="en-US" altLang="ko-KR" dirty="0"/>
              <a:t>( l )</a:t>
            </a:r>
            <a:r>
              <a:rPr lang="ko-KR" altLang="en-US" dirty="0"/>
              <a:t>를 출력</a:t>
            </a:r>
            <a:r>
              <a:rPr lang="en-US" altLang="ko-KR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ls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en-US" altLang="ko-KR" dirty="0" err="1"/>
              <a:t>lF</a:t>
            </a:r>
            <a:r>
              <a:rPr lang="en-US" altLang="ko-KR" dirty="0"/>
              <a:t>   </a:t>
            </a:r>
            <a:r>
              <a:rPr lang="ko-KR" altLang="en-US" dirty="0"/>
              <a:t>파일의 속성정보</a:t>
            </a:r>
            <a:r>
              <a:rPr lang="en-US" altLang="ko-KR" dirty="0"/>
              <a:t>( l )</a:t>
            </a:r>
            <a:r>
              <a:rPr lang="ko-KR" altLang="en-US" dirty="0"/>
              <a:t>와 파일의 종류를 출력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293839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9776</TotalTime>
  <Words>976</Words>
  <Application>Microsoft Office PowerPoint</Application>
  <PresentationFormat>화면 슬라이드 쇼(4:3)</PresentationFormat>
  <Paragraphs>243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굴림</vt:lpstr>
      <vt:lpstr>맑은 고딕</vt:lpstr>
      <vt:lpstr>한컴바탕</vt:lpstr>
      <vt:lpstr>Arial</vt:lpstr>
      <vt:lpstr>Lucida Sans Typewriter</vt:lpstr>
      <vt:lpstr>디자인 사용자 지정</vt:lpstr>
      <vt:lpstr>오픈소스 리눅스 실무</vt:lpstr>
      <vt:lpstr>디렉토리 내용</vt:lpstr>
      <vt:lpstr>디렉토리 내용</vt:lpstr>
      <vt:lpstr>디렉토리 내용</vt:lpstr>
      <vt:lpstr>디렉토리 내용</vt:lpstr>
      <vt:lpstr>디렉토리 내용</vt:lpstr>
      <vt:lpstr>디렉토리 내용</vt:lpstr>
      <vt:lpstr>디렉토리 내용</vt:lpstr>
      <vt:lpstr>디렉토리 내용</vt:lpstr>
      <vt:lpstr>디렉토리 내용</vt:lpstr>
      <vt:lpstr>cat 명령의 활용</vt:lpstr>
      <vt:lpstr>cat 명령의 활용</vt:lpstr>
      <vt:lpstr>빈 파일 생성 </vt:lpstr>
      <vt:lpstr>파일 내용 출력 </vt:lpstr>
      <vt:lpstr>파일 내용 출력 </vt:lpstr>
      <vt:lpstr>파일 내용 출력 </vt:lpstr>
      <vt:lpstr>파일 내용 출력 </vt:lpstr>
      <vt:lpstr>파일 다루기 ( 파일 , 디렉토리 복사 ) </vt:lpstr>
      <vt:lpstr>파일 다루기 ( 파일 , 디렉토리 복사 ) </vt:lpstr>
      <vt:lpstr>파일 다루기 ( 파일 , 디렉토리 복사 ) </vt:lpstr>
      <vt:lpstr>파일 다루기 ( 파일 , 디렉토리 복사 ) </vt:lpstr>
      <vt:lpstr>파일 다루기 ( 파일 이동 ) </vt:lpstr>
      <vt:lpstr>파일 다루기 ( 파일 이동 ) </vt:lpstr>
      <vt:lpstr>파일 다루기 ( 파일 이동 ) </vt:lpstr>
      <vt:lpstr>파일 다루기 ( 파일 이동 ) </vt:lpstr>
      <vt:lpstr>파일 다루기 ( 파일 이동 ) </vt:lpstr>
      <vt:lpstr>파일 다루기 ( 파일 삭제 ) </vt:lpstr>
      <vt:lpstr>파일 다루기 ( 파일 삭제 ) </vt:lpstr>
      <vt:lpstr>파일 다루기 ( 파일 링크 ) </vt:lpstr>
      <vt:lpstr>파일 다루기 ( 파일 링크 ) </vt:lpstr>
      <vt:lpstr>파일 다루기 ( 파일 링크 ) </vt:lpstr>
      <vt:lpstr>파일 다루기 ( 파일 링크 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제1장  Unix란 무엇인가?</dc:title>
  <cp:lastModifiedBy>hallym</cp:lastModifiedBy>
  <cp:revision>186</cp:revision>
  <cp:lastPrinted>2018-11-26T00:12:55Z</cp:lastPrinted>
  <dcterms:created xsi:type="dcterms:W3CDTF">2004-02-02T07:27:05Z</dcterms:created>
  <dcterms:modified xsi:type="dcterms:W3CDTF">2020-09-09T09:14:22Z</dcterms:modified>
</cp:coreProperties>
</file>