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86" r:id="rId19"/>
    <p:sldId id="274" r:id="rId20"/>
    <p:sldId id="275" r:id="rId21"/>
    <p:sldId id="276" r:id="rId22"/>
    <p:sldId id="287" r:id="rId23"/>
    <p:sldId id="288" r:id="rId24"/>
    <p:sldId id="279" r:id="rId25"/>
    <p:sldId id="280" r:id="rId26"/>
    <p:sldId id="282" r:id="rId27"/>
    <p:sldId id="283" r:id="rId28"/>
    <p:sldId id="284" r:id="rId29"/>
    <p:sldId id="289" r:id="rId30"/>
  </p:sldIdLst>
  <p:sldSz cx="9144000" cy="6858000" type="screen4x3"/>
  <p:notesSz cx="9874250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85"/>
            <p14:sldId id="286"/>
            <p14:sldId id="274"/>
            <p14:sldId id="275"/>
            <p14:sldId id="276"/>
            <p14:sldId id="287"/>
            <p14:sldId id="288"/>
            <p14:sldId id="279"/>
            <p14:sldId id="280"/>
            <p14:sldId id="282"/>
            <p14:sldId id="283"/>
            <p14:sldId id="284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925"/>
    <a:srgbClr val="0000CC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694" y="0"/>
            <a:ext cx="4278842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465A5-7B11-4A46-9B98-DA024FDD82AE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219"/>
            <a:ext cx="4278842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694" y="6456219"/>
            <a:ext cx="4278842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0E2D9-D656-408D-9C3B-0CE9B32B9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10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123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896"/>
            <a:ext cx="789940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123" y="6456612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164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901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072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57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477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965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34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583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7640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681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420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793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26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5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589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1596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542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0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05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22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9401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38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944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7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66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dirty="0" smtClean="0"/>
              <a:t>오픈소스 리눅스 실무</a:t>
            </a:r>
            <a:endParaRPr lang="en-US" altLang="ko-KR" sz="4400" b="0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문서 편집 예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vi</a:t>
            </a:r>
            <a:r>
              <a:rPr lang="ko-KR" altLang="en-US" dirty="0"/>
              <a:t>를 실행하고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명령키를 입력해 편집모드로 변경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BADAAC-35AE-4FDF-9576-B207A9231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36912"/>
            <a:ext cx="3931716" cy="30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7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 err="1"/>
              <a:t>i</a:t>
            </a:r>
            <a:r>
              <a:rPr lang="en-US" altLang="ko-KR" dirty="0"/>
              <a:t> , a , o</a:t>
            </a:r>
            <a:r>
              <a:rPr lang="ko-KR" altLang="en-US" dirty="0"/>
              <a:t> 명령키의 차이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명령키는 현재 커서 위치에서 문자 삽입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a</a:t>
            </a:r>
            <a:r>
              <a:rPr lang="ko-KR" altLang="en-US" dirty="0"/>
              <a:t> 명령키는 현재 커서 위치 다음에 문자 추가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o</a:t>
            </a:r>
            <a:r>
              <a:rPr lang="ko-KR" altLang="en-US" dirty="0"/>
              <a:t> 명령키는 현재 커서 다음 라인에 문자 삽입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1828F-21D9-4202-8985-4DEE7554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933056"/>
            <a:ext cx="5991225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B2A19-7715-4A5D-9BE7-696115C17A9A}"/>
              </a:ext>
            </a:extLst>
          </p:cNvPr>
          <p:cNvSpPr txBox="1"/>
          <p:nvPr/>
        </p:nvSpPr>
        <p:spPr>
          <a:xfrm>
            <a:off x="3275856" y="356372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374B0-8F2F-449C-8EE4-CAAD4AD001F2}"/>
              </a:ext>
            </a:extLst>
          </p:cNvPr>
          <p:cNvSpPr txBox="1"/>
          <p:nvPr/>
        </p:nvSpPr>
        <p:spPr>
          <a:xfrm>
            <a:off x="3779912" y="35795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34C6A-DC31-4D61-A5BC-55C6452D0017}"/>
              </a:ext>
            </a:extLst>
          </p:cNvPr>
          <p:cNvSpPr txBox="1"/>
          <p:nvPr/>
        </p:nvSpPr>
        <p:spPr>
          <a:xfrm>
            <a:off x="1115616" y="44400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8357BB6-04B2-4F96-B212-AF66D090B2B6}"/>
              </a:ext>
            </a:extLst>
          </p:cNvPr>
          <p:cNvCxnSpPr>
            <a:stCxn id="8" idx="2"/>
          </p:cNvCxnSpPr>
          <p:nvPr/>
        </p:nvCxnSpPr>
        <p:spPr>
          <a:xfrm rot="5400000">
            <a:off x="3614401" y="3970329"/>
            <a:ext cx="344263" cy="3012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AB2492A-F34E-4B06-9B6F-E4330D3E6E14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3214992" y="4114305"/>
            <a:ext cx="433562" cy="7106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96E5D71-ABF1-47E9-9E0F-CE7C31A988D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439744" y="4532357"/>
            <a:ext cx="792088" cy="92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/>
              <a:t>I , A , O</a:t>
            </a:r>
            <a:r>
              <a:rPr lang="ko-KR" altLang="en-US" dirty="0"/>
              <a:t> 명령키의 차이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 </a:t>
            </a:r>
            <a:r>
              <a:rPr lang="en-US" altLang="ko-KR" dirty="0"/>
              <a:t>I </a:t>
            </a:r>
            <a:r>
              <a:rPr lang="ko-KR" altLang="en-US" dirty="0"/>
              <a:t>명령키는 현재 라인</a:t>
            </a:r>
            <a:r>
              <a:rPr lang="en-US" altLang="ko-KR" dirty="0"/>
              <a:t> </a:t>
            </a:r>
            <a:r>
              <a:rPr lang="ko-KR" altLang="en-US" dirty="0"/>
              <a:t>제일 앞에 문자 삽입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A</a:t>
            </a:r>
            <a:r>
              <a:rPr lang="ko-KR" altLang="en-US" dirty="0"/>
              <a:t> 명령키는 현재 라인 제일 뒤에 문자 추가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O</a:t>
            </a:r>
            <a:r>
              <a:rPr lang="ko-KR" altLang="en-US" dirty="0"/>
              <a:t> 명령키는 현재 라인 이전 라인에 문자 삽입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1828F-21D9-4202-8985-4DEE7554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933056"/>
            <a:ext cx="5991225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B2A19-7715-4A5D-9BE7-696115C17A9A}"/>
              </a:ext>
            </a:extLst>
          </p:cNvPr>
          <p:cNvSpPr txBox="1"/>
          <p:nvPr/>
        </p:nvSpPr>
        <p:spPr>
          <a:xfrm>
            <a:off x="1939883" y="353222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374B0-8F2F-449C-8EE4-CAAD4AD001F2}"/>
              </a:ext>
            </a:extLst>
          </p:cNvPr>
          <p:cNvSpPr txBox="1"/>
          <p:nvPr/>
        </p:nvSpPr>
        <p:spPr>
          <a:xfrm>
            <a:off x="4873074" y="35637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34C6A-DC31-4D61-A5BC-55C6452D0017}"/>
              </a:ext>
            </a:extLst>
          </p:cNvPr>
          <p:cNvSpPr txBox="1"/>
          <p:nvPr/>
        </p:nvSpPr>
        <p:spPr>
          <a:xfrm>
            <a:off x="1115616" y="4440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8357BB6-04B2-4F96-B212-AF66D090B2B6}"/>
              </a:ext>
            </a:extLst>
          </p:cNvPr>
          <p:cNvCxnSpPr>
            <a:stCxn id="8" idx="2"/>
          </p:cNvCxnSpPr>
          <p:nvPr/>
        </p:nvCxnSpPr>
        <p:spPr>
          <a:xfrm rot="5400000">
            <a:off x="4711571" y="3950545"/>
            <a:ext cx="344263" cy="30928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AB2492A-F34E-4B06-9B6F-E4330D3E6E14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880221" y="4084005"/>
            <a:ext cx="433562" cy="6865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96E5D71-ABF1-47E9-9E0F-CE7C31A988D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475010" y="4209192"/>
            <a:ext cx="464873" cy="41549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4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커서의 이동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k </a:t>
            </a:r>
            <a:r>
              <a:rPr lang="ko-KR" altLang="en-US" dirty="0"/>
              <a:t>명령키는 커서를</a:t>
            </a:r>
            <a:r>
              <a:rPr lang="en-US" altLang="ko-KR" dirty="0"/>
              <a:t> </a:t>
            </a:r>
            <a:r>
              <a:rPr lang="ko-KR" altLang="en-US" dirty="0"/>
              <a:t>한 행 위도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J</a:t>
            </a:r>
            <a:r>
              <a:rPr lang="ko-KR" altLang="en-US" dirty="0"/>
              <a:t> 명령키는 커서를</a:t>
            </a:r>
            <a:r>
              <a:rPr lang="en-US" altLang="ko-KR" dirty="0"/>
              <a:t> </a:t>
            </a:r>
            <a:r>
              <a:rPr lang="ko-KR" altLang="en-US" dirty="0"/>
              <a:t>한 행 아래도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l</a:t>
            </a:r>
            <a:r>
              <a:rPr lang="ko-KR" altLang="en-US" dirty="0"/>
              <a:t> 명령키는 커서를</a:t>
            </a:r>
            <a:r>
              <a:rPr lang="en-US" altLang="ko-KR" dirty="0"/>
              <a:t> </a:t>
            </a:r>
            <a:r>
              <a:rPr lang="ko-KR" altLang="en-US" dirty="0"/>
              <a:t>한 글자 앞으로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h </a:t>
            </a:r>
            <a:r>
              <a:rPr lang="ko-KR" altLang="en-US" dirty="0"/>
              <a:t>명령키는 커서를</a:t>
            </a:r>
            <a:r>
              <a:rPr lang="en-US" altLang="ko-KR" dirty="0"/>
              <a:t> </a:t>
            </a:r>
            <a:r>
              <a:rPr lang="ko-KR" altLang="en-US" dirty="0"/>
              <a:t>한 글자 뒤로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리눅스는 키보드의 방향키로도 커서 이동 가능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응용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3k    - 3</a:t>
            </a:r>
            <a:r>
              <a:rPr lang="ko-KR" altLang="en-US" dirty="0"/>
              <a:t>줄 위로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10h  - 10</a:t>
            </a:r>
            <a:r>
              <a:rPr lang="ko-KR" altLang="en-US" dirty="0"/>
              <a:t>글자 뒤로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4FF8B7-124B-441B-8438-FA30D108F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5"/>
          <a:stretch/>
        </p:blipFill>
        <p:spPr>
          <a:xfrm>
            <a:off x="6372200" y="2132855"/>
            <a:ext cx="1519619" cy="12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 fontScale="92500" lnSpcReduction="10000"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커서의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^ , 0  : </a:t>
            </a:r>
            <a:r>
              <a:rPr lang="ko-KR" altLang="en-US" dirty="0"/>
              <a:t>커서를 현재 행의 처음으로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$ : </a:t>
            </a:r>
            <a:r>
              <a:rPr lang="ko-KR" altLang="en-US" dirty="0"/>
              <a:t>커서를 현재행의  마지막으로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- : </a:t>
            </a:r>
            <a:r>
              <a:rPr lang="ko-KR" altLang="en-US" dirty="0"/>
              <a:t>커서를</a:t>
            </a:r>
            <a:r>
              <a:rPr lang="en-US" altLang="ko-KR" dirty="0"/>
              <a:t> </a:t>
            </a:r>
            <a:r>
              <a:rPr lang="ko-KR" altLang="en-US" dirty="0"/>
              <a:t>앞 행의 처음으로 이동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+ : </a:t>
            </a:r>
            <a:r>
              <a:rPr lang="ko-KR" altLang="en-US" dirty="0"/>
              <a:t>커서를 다음행의 처음으로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H : </a:t>
            </a:r>
            <a:r>
              <a:rPr lang="ko-KR" altLang="en-US" dirty="0"/>
              <a:t>커서를</a:t>
            </a:r>
            <a:r>
              <a:rPr lang="en-US" altLang="ko-KR" dirty="0"/>
              <a:t> </a:t>
            </a:r>
            <a:r>
              <a:rPr lang="ko-KR" altLang="en-US" dirty="0"/>
              <a:t>화면의 맨 위행으로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M :</a:t>
            </a:r>
            <a:r>
              <a:rPr lang="ko-KR" altLang="en-US" dirty="0"/>
              <a:t>커서를 화면의 중간 행으로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L :</a:t>
            </a:r>
            <a:r>
              <a:rPr lang="ko-KR" altLang="en-US" dirty="0"/>
              <a:t>커서를 화면의 맨 아래 행으로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w : </a:t>
            </a:r>
            <a:r>
              <a:rPr lang="ko-KR" altLang="en-US" dirty="0"/>
              <a:t>커서를</a:t>
            </a:r>
            <a:r>
              <a:rPr lang="en-US" altLang="ko-KR" dirty="0"/>
              <a:t> </a:t>
            </a:r>
            <a:r>
              <a:rPr lang="ko-KR" altLang="en-US" dirty="0"/>
              <a:t>다음 단어의 첫 글자로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b : </a:t>
            </a:r>
            <a:r>
              <a:rPr lang="ko-KR" altLang="en-US" dirty="0"/>
              <a:t>커서를</a:t>
            </a:r>
            <a:r>
              <a:rPr lang="en-US" altLang="ko-KR" dirty="0"/>
              <a:t> </a:t>
            </a:r>
            <a:r>
              <a:rPr lang="ko-KR" altLang="en-US" dirty="0"/>
              <a:t>이전 단어의 첫 글자로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E : </a:t>
            </a:r>
            <a:r>
              <a:rPr lang="ko-KR" altLang="en-US" dirty="0"/>
              <a:t>커서를</a:t>
            </a:r>
            <a:r>
              <a:rPr lang="en-US" altLang="ko-KR" dirty="0"/>
              <a:t> </a:t>
            </a:r>
            <a:r>
              <a:rPr lang="ko-KR" altLang="en-US" dirty="0"/>
              <a:t>다음 단어의 끝 글자로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46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4968552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화면의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파일 내용이 터미널의 화면 크기보다 클 경우 화면을 이동시키기 위한 명령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^u   : </a:t>
            </a:r>
            <a:r>
              <a:rPr lang="ko-KR" altLang="en-US" dirty="0"/>
              <a:t>반</a:t>
            </a:r>
            <a:r>
              <a:rPr lang="en-US" altLang="ko-KR" dirty="0"/>
              <a:t> </a:t>
            </a:r>
            <a:r>
              <a:rPr lang="ko-KR" altLang="en-US" dirty="0"/>
              <a:t>화면 위로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^d   : </a:t>
            </a:r>
            <a:r>
              <a:rPr lang="ko-KR" altLang="en-US" dirty="0"/>
              <a:t>반 화면 아래로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^b   : </a:t>
            </a:r>
            <a:r>
              <a:rPr lang="ko-KR" altLang="en-US" dirty="0"/>
              <a:t>한 화면 위로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^f    : </a:t>
            </a:r>
            <a:r>
              <a:rPr lang="ko-KR" altLang="en-US" dirty="0"/>
              <a:t>한 화면 아래로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^y   : </a:t>
            </a:r>
            <a:r>
              <a:rPr lang="ko-KR" altLang="en-US" dirty="0"/>
              <a:t>화면을 한 행만 위로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^e   : </a:t>
            </a:r>
            <a:r>
              <a:rPr lang="ko-KR" altLang="en-US" dirty="0"/>
              <a:t>화면을 한 행만 밑으로 이동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73DBE4-DCC2-46A8-A537-A8F5A7787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r="30265" b="5962"/>
          <a:stretch/>
        </p:blipFill>
        <p:spPr>
          <a:xfrm>
            <a:off x="5436096" y="1804586"/>
            <a:ext cx="2880320" cy="39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8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지정한 행으로의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커서를 원하는 행으로 이동하는 명령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G  :  </a:t>
            </a:r>
            <a:r>
              <a:rPr lang="ko-KR" altLang="en-US" dirty="0"/>
              <a:t>파일의 마지막 행으로 커서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nG</a:t>
            </a:r>
            <a:r>
              <a:rPr lang="en-US" altLang="ko-KR" dirty="0"/>
              <a:t>  :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값에 해당하는 행으로 커서 이동  예</a:t>
            </a:r>
            <a:r>
              <a:rPr lang="en-US" altLang="ko-KR" dirty="0"/>
              <a:t>) 3G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</a:t>
            </a:r>
            <a:r>
              <a:rPr lang="ko-KR" altLang="en-US" dirty="0"/>
              <a:t>행 번호 </a:t>
            </a:r>
            <a:r>
              <a:rPr lang="en-US" altLang="ko-KR" dirty="0"/>
              <a:t>: </a:t>
            </a:r>
            <a:r>
              <a:rPr lang="ko-KR" altLang="en-US" dirty="0"/>
              <a:t>마지막행 모드에서 지정한 행번호로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:$  : </a:t>
            </a:r>
            <a:r>
              <a:rPr lang="ko-KR" altLang="en-US" dirty="0"/>
              <a:t>파일의 마지막 행으로 커서 이동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480D48-2A29-4D6D-A019-3570E0CA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861048"/>
            <a:ext cx="2309812" cy="2876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9D09D7-B571-48F0-A648-ED1CAC2A2F26}"/>
              </a:ext>
            </a:extLst>
          </p:cNvPr>
          <p:cNvSpPr txBox="1"/>
          <p:nvPr/>
        </p:nvSpPr>
        <p:spPr>
          <a:xfrm>
            <a:off x="6024762" y="386104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1G  </a:t>
            </a:r>
            <a:r>
              <a:rPr lang="ko-KR" altLang="en-US" dirty="0">
                <a:solidFill>
                  <a:srgbClr val="FF0000"/>
                </a:solidFill>
              </a:rPr>
              <a:t>또는</a:t>
            </a:r>
            <a:r>
              <a:rPr lang="en-US" altLang="ko-KR" dirty="0">
                <a:solidFill>
                  <a:srgbClr val="FF0000"/>
                </a:solidFill>
              </a:rPr>
              <a:t>  :1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F9511-62FD-4176-A8D0-BF012922BC18}"/>
              </a:ext>
            </a:extLst>
          </p:cNvPr>
          <p:cNvSpPr txBox="1"/>
          <p:nvPr/>
        </p:nvSpPr>
        <p:spPr>
          <a:xfrm>
            <a:off x="6331681" y="447566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 </a:t>
            </a:r>
            <a:r>
              <a:rPr lang="ko-KR" altLang="en-US" dirty="0">
                <a:solidFill>
                  <a:srgbClr val="FF0000"/>
                </a:solidFill>
              </a:rPr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:$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3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마킹을 이용한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ma ( …. </a:t>
            </a:r>
            <a:r>
              <a:rPr lang="en-US" altLang="ko-KR" dirty="0" err="1"/>
              <a:t>mz</a:t>
            </a:r>
            <a:r>
              <a:rPr lang="en-US" altLang="ko-KR" dirty="0"/>
              <a:t> )  : </a:t>
            </a:r>
            <a:r>
              <a:rPr lang="ko-KR" altLang="en-US" dirty="0"/>
              <a:t>현재 위치를 </a:t>
            </a:r>
            <a:r>
              <a:rPr lang="en-US" altLang="ko-KR" dirty="0"/>
              <a:t>a</a:t>
            </a:r>
            <a:r>
              <a:rPr lang="ko-KR" altLang="en-US" dirty="0"/>
              <a:t>로 마크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`a  :  a </a:t>
            </a:r>
            <a:r>
              <a:rPr lang="ko-KR" altLang="en-US" dirty="0"/>
              <a:t>마크 위치로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‘a   :</a:t>
            </a:r>
            <a:r>
              <a:rPr lang="ko-KR" altLang="en-US" dirty="0"/>
              <a:t> </a:t>
            </a:r>
            <a:r>
              <a:rPr lang="ko-KR" altLang="en-US" dirty="0" err="1"/>
              <a:t>마크된</a:t>
            </a:r>
            <a:r>
              <a:rPr lang="en-US" altLang="ko-KR" dirty="0"/>
              <a:t> `a</a:t>
            </a:r>
            <a:r>
              <a:rPr lang="ko-KR" altLang="en-US" dirty="0"/>
              <a:t> 가 있는 줄의 처음으로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``  : </a:t>
            </a:r>
            <a:r>
              <a:rPr lang="ko-KR" altLang="en-US" dirty="0"/>
              <a:t>직전 커서 위치로 이동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‘’  : </a:t>
            </a:r>
            <a:r>
              <a:rPr lang="ko-KR" altLang="en-US" dirty="0"/>
              <a:t>직전에 커서가 위치한 줄의 처음으로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482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명령모드에서</a:t>
            </a:r>
            <a:r>
              <a:rPr lang="en-US" altLang="ko-KR" dirty="0"/>
              <a:t> </a:t>
            </a:r>
            <a:r>
              <a:rPr lang="ko-KR" altLang="en-US" dirty="0"/>
              <a:t>글 수정하기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r  : </a:t>
            </a:r>
            <a:r>
              <a:rPr lang="ko-KR" altLang="en-US" dirty="0"/>
              <a:t>커서가 위치한 글자를 다른 글자로 수정 </a:t>
            </a:r>
            <a:r>
              <a:rPr lang="en-US" altLang="ko-KR" dirty="0"/>
              <a:t>( </a:t>
            </a:r>
            <a:r>
              <a:rPr lang="ko-KR" altLang="en-US" dirty="0"/>
              <a:t>한 글자 수정 후 명령모드 유지</a:t>
            </a:r>
            <a:r>
              <a:rPr lang="en-US" altLang="ko-KR" dirty="0"/>
              <a:t>)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cw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en-US" altLang="ko-KR" dirty="0" err="1"/>
              <a:t>cw</a:t>
            </a:r>
            <a:r>
              <a:rPr lang="en-US" altLang="ko-KR" dirty="0"/>
              <a:t>  : </a:t>
            </a:r>
            <a:r>
              <a:rPr lang="ko-KR" altLang="en-US" dirty="0"/>
              <a:t>커서 위치에서 부터 현재 단어 끝까지 수정 </a:t>
            </a:r>
            <a:r>
              <a:rPr lang="en-US" altLang="ko-KR" dirty="0"/>
              <a:t>( </a:t>
            </a:r>
            <a:r>
              <a:rPr lang="ko-KR" altLang="en-US" dirty="0"/>
              <a:t>명령모드 유지 </a:t>
            </a:r>
            <a:r>
              <a:rPr lang="en-US" altLang="ko-KR" dirty="0"/>
              <a:t>)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s , #s :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위치에서  한 글자 또는 </a:t>
            </a:r>
            <a:r>
              <a:rPr lang="en-US" altLang="ko-KR" dirty="0"/>
              <a:t>#</a:t>
            </a:r>
            <a:r>
              <a:rPr lang="ko-KR" altLang="en-US" dirty="0"/>
              <a:t>글자 수 </a:t>
            </a:r>
            <a:r>
              <a:rPr lang="ko-KR" altLang="en-US"/>
              <a:t>만큼 </a:t>
            </a:r>
            <a:r>
              <a:rPr lang="ko-KR" altLang="en-US" smtClean="0"/>
              <a:t>지우고 </a:t>
            </a:r>
            <a:r>
              <a:rPr lang="en-US" altLang="ko-KR" dirty="0"/>
              <a:t>ESC</a:t>
            </a:r>
            <a:r>
              <a:rPr lang="ko-KR" altLang="en-US" dirty="0"/>
              <a:t>를 입력할 때까지 입력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R : </a:t>
            </a:r>
            <a:r>
              <a:rPr lang="ko-KR" altLang="en-US" dirty="0"/>
              <a:t>커서 위치에서 </a:t>
            </a:r>
            <a:r>
              <a:rPr lang="en-US" altLang="ko-KR" dirty="0"/>
              <a:t>ESC</a:t>
            </a:r>
            <a:r>
              <a:rPr lang="ko-KR" altLang="en-US" dirty="0"/>
              <a:t>를 입력할 때 까지 수정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cc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커서가 위치한 행의 내용 모두를 지우고 입력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C : </a:t>
            </a:r>
            <a:r>
              <a:rPr lang="ko-KR" altLang="en-US" dirty="0"/>
              <a:t>현재 커서 위치부터 행 끝 까지를 지우고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529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명령모드에서</a:t>
            </a:r>
            <a:r>
              <a:rPr lang="en-US" altLang="ko-KR" dirty="0"/>
              <a:t> </a:t>
            </a:r>
            <a:r>
              <a:rPr lang="ko-KR" altLang="en-US" dirty="0"/>
              <a:t>내용 삭제하기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x , #x  :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위치에서 지정한 글자 수 만큼 삭제  </a:t>
            </a:r>
            <a:r>
              <a:rPr lang="en-US" altLang="ko-KR" dirty="0"/>
              <a:t>x , 3x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dw</a:t>
            </a:r>
            <a:r>
              <a:rPr lang="en-US" altLang="ko-KR" dirty="0"/>
              <a:t> , #</a:t>
            </a:r>
            <a:r>
              <a:rPr lang="en-US" altLang="ko-KR" dirty="0" err="1"/>
              <a:t>dw</a:t>
            </a:r>
            <a:r>
              <a:rPr lang="en-US" altLang="ko-KR" dirty="0"/>
              <a:t> : 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위치의 지정한 단어 수 만큼 삭제 </a:t>
            </a:r>
            <a:r>
              <a:rPr lang="en-US" altLang="ko-KR" dirty="0" err="1"/>
              <a:t>dw</a:t>
            </a:r>
            <a:r>
              <a:rPr lang="en-US" altLang="ko-KR" dirty="0"/>
              <a:t> , 3dw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dd , #dd  :  </a:t>
            </a:r>
            <a:r>
              <a:rPr lang="ko-KR" altLang="en-US" dirty="0"/>
              <a:t>커서 위치에서 지정한 줄 수 만큼 삭제 </a:t>
            </a:r>
            <a:r>
              <a:rPr lang="en-US" altLang="ko-KR" dirty="0"/>
              <a:t>dd , 3dd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D  : </a:t>
            </a:r>
            <a:r>
              <a:rPr lang="ko-KR" altLang="en-US" dirty="0"/>
              <a:t>커서 위치에서 행의 마지막까지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19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5256584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리눅스 대표 문서 편집기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/>
              <a:t>GUI </a:t>
            </a:r>
            <a:r>
              <a:rPr lang="ko-KR" altLang="en-US" dirty="0"/>
              <a:t>환경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gedit</a:t>
            </a:r>
            <a:r>
              <a:rPr lang="ko-KR" altLang="en-US" dirty="0"/>
              <a:t> 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터미널 환경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행 단위</a:t>
            </a:r>
            <a:r>
              <a:rPr lang="en-US" altLang="ko-KR" dirty="0"/>
              <a:t> </a:t>
            </a:r>
            <a:r>
              <a:rPr lang="ko-KR" altLang="en-US" dirty="0"/>
              <a:t>편집기 </a:t>
            </a:r>
            <a:r>
              <a:rPr lang="en-US" altLang="ko-KR" dirty="0"/>
              <a:t>: ed , ex , sed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화면 단위 편집기 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vi – </a:t>
            </a:r>
            <a:r>
              <a:rPr lang="ko-KR" altLang="en-US" dirty="0"/>
              <a:t>리눅스에서 가장 일반적이면서도</a:t>
            </a:r>
            <a:r>
              <a:rPr lang="en-US" altLang="ko-KR" dirty="0"/>
              <a:t> </a:t>
            </a:r>
            <a:r>
              <a:rPr lang="ko-KR" altLang="en-US" dirty="0"/>
              <a:t>대표적인 문서 편집기 </a:t>
            </a:r>
            <a:r>
              <a:rPr lang="en-US" altLang="ko-KR" dirty="0"/>
              <a:t>( </a:t>
            </a:r>
            <a:r>
              <a:rPr lang="ko-KR" altLang="en-US" dirty="0"/>
              <a:t>기본 설치 </a:t>
            </a:r>
            <a:r>
              <a:rPr lang="en-US" altLang="ko-KR" dirty="0"/>
              <a:t>)</a:t>
            </a:r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emacs – </a:t>
            </a:r>
            <a:r>
              <a:rPr lang="ko-KR" altLang="en-US" dirty="0"/>
              <a:t>기능은</a:t>
            </a:r>
            <a:r>
              <a:rPr lang="en-US" altLang="ko-KR" dirty="0"/>
              <a:t> </a:t>
            </a:r>
            <a:r>
              <a:rPr lang="ko-KR" altLang="en-US" dirty="0"/>
              <a:t>매우 다양하지만 사용이 어렵고 복잡 </a:t>
            </a:r>
            <a:r>
              <a:rPr lang="en-US" altLang="ko-KR" dirty="0"/>
              <a:t>( </a:t>
            </a:r>
            <a:r>
              <a:rPr lang="ko-KR" altLang="en-US" dirty="0"/>
              <a:t>별도 설치 필요 </a:t>
            </a:r>
            <a:r>
              <a:rPr lang="en-US" altLang="ko-KR" dirty="0"/>
              <a:t>)</a:t>
            </a:r>
          </a:p>
          <a:p>
            <a:pPr marL="731520" lvl="2" indent="0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2B987-5CB9-462E-ACE2-C5492AFE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942" y="3875770"/>
            <a:ext cx="2697009" cy="2449066"/>
          </a:xfrm>
          <a:prstGeom prst="rect">
            <a:avLst/>
          </a:prstGeom>
        </p:spPr>
      </p:pic>
      <p:pic>
        <p:nvPicPr>
          <p:cNvPr id="7" name="_x194096152" descr="EMB000009f823bd">
            <a:extLst>
              <a:ext uri="{FF2B5EF4-FFF2-40B4-BE49-F238E27FC236}">
                <a16:creationId xmlns:a16="http://schemas.microsoft.com/office/drawing/2014/main" id="{8AFF04A3-1404-4B72-B9B4-6C147744C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78" y="1344406"/>
            <a:ext cx="2448272" cy="213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이전 명령</a:t>
            </a:r>
            <a:r>
              <a:rPr lang="en-US" altLang="ko-KR" dirty="0"/>
              <a:t> </a:t>
            </a:r>
            <a:r>
              <a:rPr lang="ko-KR" altLang="en-US" dirty="0"/>
              <a:t>취소하기</a:t>
            </a:r>
            <a:r>
              <a:rPr lang="en-US" altLang="ko-KR" dirty="0"/>
              <a:t> 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u     : 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위치의 행에서 작업한 방금 전 명령을 취소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U     : </a:t>
            </a:r>
            <a:r>
              <a:rPr lang="ko-KR" altLang="en-US" dirty="0"/>
              <a:t>커서 위치의 행에서 작업한 모든 명령 취소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:e!    : </a:t>
            </a:r>
            <a:r>
              <a:rPr lang="ko-KR" altLang="en-US" dirty="0"/>
              <a:t>마지막으로</a:t>
            </a:r>
            <a:r>
              <a:rPr lang="en-US" altLang="ko-KR" dirty="0"/>
              <a:t> </a:t>
            </a:r>
            <a:r>
              <a:rPr lang="ko-KR" altLang="en-US" dirty="0"/>
              <a:t>저장한 내용 이후의 변경내용을 버리고 새로 작업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C800C1-00BD-4E97-9BA7-049D18F4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" y="4365104"/>
            <a:ext cx="2867620" cy="14426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25FD06-EB80-4E60-8B49-2ECDB43F6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356992"/>
            <a:ext cx="2957885" cy="14880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5F1139-A7EA-41CD-BAFF-C3ADAEB9D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1" y="5116572"/>
            <a:ext cx="2957885" cy="148809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7BE4BA-8DAB-408E-9321-7E743C54D148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381916" y="4101038"/>
            <a:ext cx="758036" cy="98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013B11E-0F69-40BA-8F34-3EAD68BA5E3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81916" y="5086444"/>
            <a:ext cx="758035" cy="7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5443DF-AEB9-437C-B79F-4630041973C5}"/>
              </a:ext>
            </a:extLst>
          </p:cNvPr>
          <p:cNvSpPr txBox="1"/>
          <p:nvPr/>
        </p:nvSpPr>
        <p:spPr>
          <a:xfrm>
            <a:off x="3503549" y="410103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54560-9154-4971-8677-C199B914314D}"/>
              </a:ext>
            </a:extLst>
          </p:cNvPr>
          <p:cNvSpPr txBox="1"/>
          <p:nvPr/>
        </p:nvSpPr>
        <p:spPr>
          <a:xfrm>
            <a:off x="3503549" y="543845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21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복사하기</a:t>
            </a:r>
            <a:r>
              <a:rPr lang="en-US" altLang="ko-KR" dirty="0"/>
              <a:t> , </a:t>
            </a:r>
            <a:r>
              <a:rPr lang="ko-KR" altLang="en-US" dirty="0"/>
              <a:t>잘라 내기 </a:t>
            </a:r>
            <a:r>
              <a:rPr lang="en-US" altLang="ko-KR" dirty="0"/>
              <a:t>, </a:t>
            </a:r>
            <a:r>
              <a:rPr lang="ko-KR" altLang="en-US" dirty="0"/>
              <a:t>붙이기</a:t>
            </a:r>
            <a:r>
              <a:rPr lang="en-US" altLang="ko-KR" dirty="0"/>
              <a:t> 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 err="1"/>
              <a:t>yy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en-US" altLang="ko-KR" dirty="0" err="1"/>
              <a:t>yy</a:t>
            </a:r>
            <a:r>
              <a:rPr lang="en-US" altLang="ko-KR" dirty="0"/>
              <a:t>     : 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위치의 행에서 지정한</a:t>
            </a:r>
            <a:r>
              <a:rPr lang="en-US" altLang="ko-KR" dirty="0"/>
              <a:t> </a:t>
            </a:r>
            <a:r>
              <a:rPr lang="ko-KR" altLang="en-US" dirty="0"/>
              <a:t>숫자만큼의 행을 복사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dd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#dd     :  </a:t>
            </a:r>
            <a:r>
              <a:rPr lang="ko-KR" altLang="en-US" dirty="0"/>
              <a:t>커서</a:t>
            </a:r>
            <a:r>
              <a:rPr lang="en-US" altLang="ko-KR" dirty="0"/>
              <a:t> </a:t>
            </a:r>
            <a:r>
              <a:rPr lang="ko-KR" altLang="en-US" dirty="0"/>
              <a:t>위치의 행에서 지정한</a:t>
            </a:r>
            <a:r>
              <a:rPr lang="en-US" altLang="ko-KR" dirty="0"/>
              <a:t> </a:t>
            </a:r>
            <a:r>
              <a:rPr lang="ko-KR" altLang="en-US" dirty="0"/>
              <a:t>숫자만큼의 행을 삭제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p     : </a:t>
            </a:r>
            <a:r>
              <a:rPr lang="ko-KR" altLang="en-US" dirty="0"/>
              <a:t>커서가 위치한 행 다음에 복사된 내용을 붙임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P     : </a:t>
            </a:r>
            <a:r>
              <a:rPr lang="ko-KR" altLang="en-US" dirty="0"/>
              <a:t>커서가 위치한 이전 행에 복사된 내용을 붙임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C1AEAB-B3F3-4653-9145-EDEEC4A4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581128"/>
            <a:ext cx="2521581" cy="12685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098F3F-5369-4F68-8210-B599D751D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617" y="4577397"/>
            <a:ext cx="3179465" cy="159956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3BA78F-57CF-4F21-BD1F-150512F9F8E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61133" y="5215423"/>
            <a:ext cx="2454484" cy="4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52E27B-7425-4508-8439-86E882F80950}"/>
              </a:ext>
            </a:extLst>
          </p:cNvPr>
          <p:cNvSpPr txBox="1"/>
          <p:nvPr/>
        </p:nvSpPr>
        <p:spPr>
          <a:xfrm>
            <a:off x="3242402" y="4616248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2yy : 2</a:t>
            </a:r>
            <a:r>
              <a:rPr lang="ko-KR" altLang="en-US" dirty="0">
                <a:solidFill>
                  <a:srgbClr val="FF0000"/>
                </a:solidFill>
              </a:rPr>
              <a:t>줄 복사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P  : </a:t>
            </a:r>
            <a:r>
              <a:rPr lang="ko-KR" altLang="en-US" dirty="0">
                <a:solidFill>
                  <a:srgbClr val="FF0000"/>
                </a:solidFill>
              </a:rPr>
              <a:t>이전 행에 붙임</a:t>
            </a:r>
          </a:p>
        </p:txBody>
      </p:sp>
    </p:spTree>
    <p:extLst>
      <p:ext uri="{BB962C8B-B14F-4D97-AF65-F5344CB8AC3E}">
        <p14:creationId xmlns:p14="http://schemas.microsoft.com/office/powerpoint/2010/main" val="98612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버퍼에</a:t>
            </a:r>
            <a:r>
              <a:rPr lang="en-US" altLang="ko-KR" dirty="0"/>
              <a:t> </a:t>
            </a:r>
            <a:r>
              <a:rPr lang="ko-KR" altLang="en-US" dirty="0"/>
              <a:t>복사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 err="1"/>
              <a:t>언네임드</a:t>
            </a:r>
            <a:r>
              <a:rPr lang="ko-KR" altLang="en-US" dirty="0"/>
              <a:t> 버퍼 </a:t>
            </a:r>
            <a:r>
              <a:rPr lang="en-US" altLang="ko-KR" dirty="0"/>
              <a:t>: </a:t>
            </a:r>
            <a:r>
              <a:rPr lang="ko-KR" altLang="en-US" dirty="0"/>
              <a:t>이름이 없는 버퍼로 하나의 내용을 저장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 err="1"/>
              <a:t>네임드</a:t>
            </a:r>
            <a:r>
              <a:rPr lang="ko-KR" altLang="en-US" dirty="0"/>
              <a:t> 버퍼 </a:t>
            </a:r>
            <a:r>
              <a:rPr lang="en-US" altLang="ko-KR" dirty="0"/>
              <a:t>: </a:t>
            </a:r>
            <a:r>
              <a:rPr lang="ko-KR" altLang="en-US" dirty="0"/>
              <a:t>이름이 다른 버퍼에 서로 다른 내용을 저장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“a , “b ……</a:t>
            </a:r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“1 , “2 …….</a:t>
            </a:r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 err="1"/>
              <a:t>네임드</a:t>
            </a:r>
            <a:r>
              <a:rPr lang="ko-KR" altLang="en-US" dirty="0"/>
              <a:t> 버퍼에 복사  </a:t>
            </a:r>
            <a:r>
              <a:rPr lang="en-US" altLang="ko-KR" dirty="0"/>
              <a:t>: </a:t>
            </a:r>
            <a:r>
              <a:rPr lang="ko-KR" altLang="en-US" dirty="0"/>
              <a:t>복사 시 버퍼 이름을 표기 </a:t>
            </a:r>
            <a:r>
              <a:rPr lang="en-US" altLang="ko-KR" dirty="0"/>
              <a:t>“</a:t>
            </a:r>
            <a:r>
              <a:rPr lang="en-US" altLang="ko-KR" dirty="0" err="1"/>
              <a:t>ayy</a:t>
            </a:r>
            <a:r>
              <a:rPr lang="en-US" altLang="ko-KR" dirty="0"/>
              <a:t>     “a3yy</a:t>
            </a:r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 err="1"/>
              <a:t>네임드</a:t>
            </a:r>
            <a:r>
              <a:rPr lang="ko-KR" altLang="en-US" dirty="0"/>
              <a:t> 버퍼 붙이기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붙일 버퍼 이름을 표기 </a:t>
            </a:r>
            <a:r>
              <a:rPr lang="en-US" altLang="ko-KR" dirty="0"/>
              <a:t>“ap   </a:t>
            </a:r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325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 fontScale="85000" lnSpcReduction="20000"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범위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1 , $  </a:t>
            </a:r>
            <a:r>
              <a:rPr lang="ko-KR" altLang="en-US" dirty="0"/>
              <a:t>또는 </a:t>
            </a:r>
            <a:r>
              <a:rPr lang="en-US" altLang="ko-KR" dirty="0"/>
              <a:t>1 , %  : 1</a:t>
            </a:r>
            <a:r>
              <a:rPr lang="ko-KR" altLang="en-US" dirty="0"/>
              <a:t>행부터 마지막 행까지 범위 지정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1 ,.    : 1</a:t>
            </a:r>
            <a:r>
              <a:rPr lang="ko-KR" altLang="en-US" dirty="0"/>
              <a:t>행부터 현재 커서가 위치한 행까지 범위 지정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.,$    : </a:t>
            </a:r>
            <a:r>
              <a:rPr lang="ko-KR" altLang="en-US" dirty="0"/>
              <a:t>현재 행부터 마지막 행까지 범위지정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,-3  : </a:t>
            </a:r>
            <a:r>
              <a:rPr lang="ko-KR" altLang="en-US" dirty="0"/>
              <a:t>현재</a:t>
            </a:r>
            <a:r>
              <a:rPr lang="en-US" altLang="ko-KR" dirty="0"/>
              <a:t> </a:t>
            </a:r>
            <a:r>
              <a:rPr lang="ko-KR" altLang="en-US" dirty="0"/>
              <a:t>행과</a:t>
            </a:r>
            <a:r>
              <a:rPr lang="en-US" altLang="ko-KR" dirty="0"/>
              <a:t> </a:t>
            </a:r>
            <a:r>
              <a:rPr lang="ko-KR" altLang="en-US" dirty="0"/>
              <a:t>이전 세 행까지 지정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10,20  : 10</a:t>
            </a:r>
            <a:r>
              <a:rPr lang="ko-KR" altLang="en-US" dirty="0"/>
              <a:t>번 행부터 </a:t>
            </a:r>
            <a:r>
              <a:rPr lang="en-US" altLang="ko-KR" dirty="0"/>
              <a:t>20</a:t>
            </a:r>
            <a:r>
              <a:rPr lang="ko-KR" altLang="en-US" dirty="0"/>
              <a:t>번 행까지 범위 지정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마지막행 모드 복사</a:t>
            </a:r>
            <a:r>
              <a:rPr lang="en-US" altLang="ko-KR" dirty="0"/>
              <a:t>,</a:t>
            </a:r>
            <a:r>
              <a:rPr lang="ko-KR" altLang="en-US" dirty="0"/>
              <a:t>잘라 내기</a:t>
            </a:r>
            <a:r>
              <a:rPr lang="en-US" altLang="ko-KR" dirty="0"/>
              <a:t>,</a:t>
            </a:r>
            <a:r>
              <a:rPr lang="ko-KR" altLang="en-US" dirty="0"/>
              <a:t>붙이기 명령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:#y    :   </a:t>
            </a:r>
            <a:r>
              <a:rPr lang="ko-KR" altLang="en-US" dirty="0"/>
              <a:t>지정된 행을 복사      </a:t>
            </a:r>
            <a:r>
              <a:rPr lang="en-US" altLang="ko-KR" dirty="0"/>
              <a:t>-      :3y    : 3</a:t>
            </a:r>
            <a:r>
              <a:rPr lang="ko-KR" altLang="en-US" dirty="0"/>
              <a:t>번 행 복사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:&lt;</a:t>
            </a:r>
            <a:r>
              <a:rPr lang="ko-KR" altLang="en-US" dirty="0"/>
              <a:t>범위</a:t>
            </a:r>
            <a:r>
              <a:rPr lang="en-US" altLang="ko-KR" dirty="0"/>
              <a:t>&gt;y  : </a:t>
            </a:r>
            <a:r>
              <a:rPr lang="ko-KR" altLang="en-US" dirty="0"/>
              <a:t>지정된 범위를 복사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:#d :   </a:t>
            </a:r>
            <a:r>
              <a:rPr lang="ko-KR" altLang="en-US" dirty="0"/>
              <a:t>지정된 행을 삭제      </a:t>
            </a:r>
            <a:r>
              <a:rPr lang="en-US" altLang="ko-KR" dirty="0"/>
              <a:t>-      :3y    : 3</a:t>
            </a:r>
            <a:r>
              <a:rPr lang="ko-KR" altLang="en-US" dirty="0"/>
              <a:t>번 행 삭제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:&lt;</a:t>
            </a:r>
            <a:r>
              <a:rPr lang="ko-KR" altLang="en-US" dirty="0"/>
              <a:t>범위</a:t>
            </a:r>
            <a:r>
              <a:rPr lang="en-US" altLang="ko-KR" dirty="0"/>
              <a:t>&gt;d : </a:t>
            </a:r>
            <a:r>
              <a:rPr lang="ko-KR" altLang="en-US" dirty="0"/>
              <a:t>지정된 범위를 삭제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</a:t>
            </a:r>
            <a:r>
              <a:rPr lang="en-US" altLang="ko-KR" dirty="0" err="1"/>
              <a:t>pu</a:t>
            </a:r>
            <a:r>
              <a:rPr lang="en-US" altLang="ko-KR" dirty="0"/>
              <a:t> : </a:t>
            </a:r>
            <a:r>
              <a:rPr lang="ko-KR" altLang="en-US" dirty="0"/>
              <a:t>복사된 내용을 현재 행 다음 위치에 붙임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:#</a:t>
            </a:r>
            <a:r>
              <a:rPr lang="en-US" altLang="ko-KR" dirty="0" err="1"/>
              <a:t>pu</a:t>
            </a:r>
            <a:r>
              <a:rPr lang="en-US" altLang="ko-KR" dirty="0"/>
              <a:t> : </a:t>
            </a:r>
            <a:r>
              <a:rPr lang="ko-KR" altLang="en-US" dirty="0"/>
              <a:t>복사된 내용을 지정한 행 다음 위치에 붙임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809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검색은 마지막행 모드의 하나인 </a:t>
            </a:r>
            <a:r>
              <a:rPr lang="en-US" altLang="ko-KR" dirty="0"/>
              <a:t>? </a:t>
            </a:r>
            <a:r>
              <a:rPr lang="ko-KR" altLang="en-US" dirty="0"/>
              <a:t>또는</a:t>
            </a:r>
            <a:r>
              <a:rPr lang="en-US" altLang="ko-KR" dirty="0"/>
              <a:t> /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/</a:t>
            </a:r>
            <a:r>
              <a:rPr lang="ko-KR" altLang="en-US" dirty="0"/>
              <a:t>문자열</a:t>
            </a:r>
            <a:r>
              <a:rPr lang="en-US" altLang="ko-KR" dirty="0"/>
              <a:t>    : </a:t>
            </a:r>
            <a:r>
              <a:rPr lang="ko-KR" altLang="en-US" dirty="0"/>
              <a:t>문자열을 문서의 아래 방향으로 검색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?</a:t>
            </a:r>
            <a:r>
              <a:rPr lang="ko-KR" altLang="en-US" dirty="0"/>
              <a:t>문자열</a:t>
            </a:r>
            <a:r>
              <a:rPr lang="en-US" altLang="ko-KR" dirty="0"/>
              <a:t>    : </a:t>
            </a:r>
            <a:r>
              <a:rPr lang="ko-KR" altLang="en-US" dirty="0"/>
              <a:t>문자열을 문서의 위쪽 방향으로 검색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n   :  </a:t>
            </a:r>
            <a:r>
              <a:rPr lang="ko-KR" altLang="en-US" dirty="0"/>
              <a:t>검색할 다음 문자열을 검색 방향과 같은 방향으로 검색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N   :  </a:t>
            </a:r>
            <a:r>
              <a:rPr lang="ko-KR" altLang="en-US" dirty="0"/>
              <a:t>검색할 다음 문자열을 검색 방향의 반대 방향으로 검색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DE6008-A6C2-4CAA-925E-A8519225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581128"/>
            <a:ext cx="2952328" cy="148529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A9E9E14-A23A-4568-9E54-307ED0185F20}"/>
              </a:ext>
            </a:extLst>
          </p:cNvPr>
          <p:cNvCxnSpPr/>
          <p:nvPr/>
        </p:nvCxnSpPr>
        <p:spPr>
          <a:xfrm flipH="1">
            <a:off x="2699792" y="4941168"/>
            <a:ext cx="576064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C746E2-85F2-422C-8384-E8F5A6D7684C}"/>
              </a:ext>
            </a:extLst>
          </p:cNvPr>
          <p:cNvSpPr txBox="1"/>
          <p:nvPr/>
        </p:nvSpPr>
        <p:spPr>
          <a:xfrm>
            <a:off x="2841790" y="4736177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8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바꾸기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기존의 문자열을 다른 문자열로 바꾸기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graphicFrame>
        <p:nvGraphicFramePr>
          <p:cNvPr id="7" name="Group 142">
            <a:extLst>
              <a:ext uri="{FF2B5EF4-FFF2-40B4-BE49-F238E27FC236}">
                <a16:creationId xmlns:a16="http://schemas.microsoft.com/office/drawing/2014/main" id="{F0EE0DC9-3587-4F83-A1EF-38C22BDAD9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624" y="2564904"/>
          <a:ext cx="6264746" cy="16937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423550">
                  <a:extLst>
                    <a:ext uri="{9D8B030D-6E8A-4147-A177-3AD203B41FA5}">
                      <a16:colId xmlns:a16="http://schemas.microsoft.com/office/drawing/2014/main" val="2223648688"/>
                    </a:ext>
                  </a:extLst>
                </a:gridCol>
                <a:gridCol w="3841196">
                  <a:extLst>
                    <a:ext uri="{9D8B030D-6E8A-4147-A177-3AD203B41FA5}">
                      <a16:colId xmlns:a16="http://schemas.microsoft.com/office/drawing/2014/main" val="1994969411"/>
                    </a:ext>
                  </a:extLst>
                </a:gridCol>
              </a:tblGrid>
              <a:tr h="51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:s/old/new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현재 줄의 처음 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old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를 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로 교체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16237688"/>
                  </a:ext>
                </a:extLst>
              </a:tr>
              <a:tr h="3631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:s/old/new/g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현재 줄의 모든 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old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를 </a:t>
                      </a: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r>
                        <a:rPr kumimoji="1" lang="ko-KR" alt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로 교체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55075975"/>
                  </a:ext>
                </a:extLst>
              </a:tr>
              <a:tr h="413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:%s/old/new/g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문서 전체에서 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old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를 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 교체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46538860"/>
                  </a:ext>
                </a:extLst>
              </a:tr>
              <a:tr h="399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:%s/old/new/</a:t>
                      </a:r>
                      <a:r>
                        <a:rPr kumimoji="1" lang="en-US" altLang="ko-KR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gc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문서 전체에서 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old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를 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r>
                        <a:rPr kumimoji="1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 확인하며 교체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66485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4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바꾸기 예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현재 행의 </a:t>
            </a:r>
            <a:r>
              <a:rPr lang="en-US" altLang="ko-KR" dirty="0" err="1"/>
              <a:t>linux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LINUX</a:t>
            </a:r>
            <a:r>
              <a:rPr lang="ko-KR" altLang="en-US" dirty="0"/>
              <a:t>로 바꾸려면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ko-KR" altLang="en-US" dirty="0"/>
              <a:t>모든 행의 </a:t>
            </a:r>
            <a:r>
              <a:rPr lang="en-US" altLang="ko-KR" dirty="0" err="1"/>
              <a:t>linux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LINUX</a:t>
            </a:r>
            <a:r>
              <a:rPr lang="ko-KR" altLang="en-US" dirty="0"/>
              <a:t>로 바꾸려면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9AACA0-3D46-4214-B4FB-6E046D26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96665"/>
            <a:ext cx="2664296" cy="1340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A0F625-47A8-485B-B909-86E54310A7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8" t="87555" r="53238" b="52"/>
          <a:stretch/>
        </p:blipFill>
        <p:spPr>
          <a:xfrm>
            <a:off x="3465875" y="2922842"/>
            <a:ext cx="1682189" cy="2320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B252CF-C774-45A7-A89E-B4CB6CA9B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116" y="2396665"/>
            <a:ext cx="2664297" cy="1340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995E76-9764-40CB-A1E1-A8DDB70AD9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79" t="87608" r="43765"/>
          <a:stretch/>
        </p:blipFill>
        <p:spPr>
          <a:xfrm>
            <a:off x="3465875" y="5398122"/>
            <a:ext cx="1682189" cy="192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77F243-4057-4CAC-B818-2B6428494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9817" y="4714549"/>
            <a:ext cx="3099619" cy="1559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D78BD6-AB9A-4680-B9C8-CCE3EADC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914691"/>
            <a:ext cx="2664296" cy="134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3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파일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:r  </a:t>
            </a:r>
            <a:r>
              <a:rPr lang="ko-KR" altLang="en-US" dirty="0"/>
              <a:t>파일   </a:t>
            </a:r>
            <a:r>
              <a:rPr lang="en-US" altLang="ko-KR" dirty="0"/>
              <a:t>: </a:t>
            </a:r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파일을 읽어 현재 커서 위치에 삽입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:e </a:t>
            </a:r>
            <a:r>
              <a:rPr lang="ko-KR" altLang="en-US" dirty="0"/>
              <a:t>파일   </a:t>
            </a:r>
            <a:r>
              <a:rPr lang="en-US" altLang="ko-KR" dirty="0"/>
              <a:t>: </a:t>
            </a:r>
            <a:r>
              <a:rPr lang="ko-KR" altLang="en-US" dirty="0"/>
              <a:t>지정한 파일로 작업 전환 </a:t>
            </a:r>
            <a:r>
              <a:rPr lang="en-US" altLang="ko-KR" dirty="0"/>
              <a:t>( </a:t>
            </a:r>
            <a:r>
              <a:rPr lang="ko-KR" altLang="en-US" dirty="0"/>
              <a:t>기존파일은 저장되어 있어야함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:n         : vi </a:t>
            </a:r>
            <a:r>
              <a:rPr lang="ko-KR" altLang="en-US" dirty="0"/>
              <a:t>로 여러 파일을 열었을 경우 다음 파일로 작업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1067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쉘 명령 실행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:!  </a:t>
            </a:r>
            <a:r>
              <a:rPr lang="ko-KR" altLang="en-US" dirty="0" err="1"/>
              <a:t>쉘명령</a:t>
            </a:r>
            <a:r>
              <a:rPr lang="ko-KR" altLang="en-US" dirty="0"/>
              <a:t>   </a:t>
            </a:r>
            <a:r>
              <a:rPr lang="en-US" altLang="ko-KR" dirty="0"/>
              <a:t>: vi </a:t>
            </a:r>
            <a:r>
              <a:rPr lang="ko-KR" altLang="en-US" dirty="0"/>
              <a:t>에디터 작업을 잠시 중단하고 쉘 명령을 수행한다</a:t>
            </a:r>
            <a:r>
              <a:rPr lang="en-US" altLang="ko-KR" dirty="0"/>
              <a:t>. </a:t>
            </a:r>
            <a:r>
              <a:rPr lang="ko-KR" altLang="en-US" dirty="0" err="1"/>
              <a:t>엔터를</a:t>
            </a:r>
            <a:r>
              <a:rPr lang="ko-KR" altLang="en-US" dirty="0"/>
              <a:t> 누르면 </a:t>
            </a:r>
            <a:r>
              <a:rPr lang="en-US" altLang="ko-KR" dirty="0"/>
              <a:t>vi </a:t>
            </a:r>
            <a:r>
              <a:rPr lang="ko-KR" altLang="en-US" dirty="0"/>
              <a:t>에디터로 돌아온다</a:t>
            </a:r>
            <a:r>
              <a:rPr lang="en-US" altLang="ko-KR" dirty="0"/>
              <a:t>.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:</a:t>
            </a:r>
            <a:r>
              <a:rPr lang="en-US" altLang="ko-KR" dirty="0" err="1"/>
              <a:t>sh</a:t>
            </a:r>
            <a:r>
              <a:rPr lang="ko-KR" altLang="en-US" dirty="0"/>
              <a:t>   </a:t>
            </a:r>
            <a:r>
              <a:rPr lang="en-US" altLang="ko-KR" dirty="0"/>
              <a:t>: </a:t>
            </a:r>
            <a:r>
              <a:rPr lang="ko-KR" altLang="en-US" dirty="0"/>
              <a:t>쉘</a:t>
            </a:r>
            <a:r>
              <a:rPr lang="en-US" altLang="ko-KR" dirty="0"/>
              <a:t> </a:t>
            </a:r>
            <a:r>
              <a:rPr lang="ko-KR" altLang="en-US" dirty="0"/>
              <a:t>명령을 수행하기 위해 </a:t>
            </a:r>
            <a:r>
              <a:rPr lang="en-US" altLang="ko-KR" dirty="0"/>
              <a:t>vi </a:t>
            </a:r>
            <a:r>
              <a:rPr lang="ko-KR" altLang="en-US" dirty="0"/>
              <a:t>에디터를 잠시 빠져나온다</a:t>
            </a:r>
            <a:r>
              <a:rPr lang="en-US" altLang="ko-KR" dirty="0"/>
              <a:t>. exit</a:t>
            </a:r>
            <a:r>
              <a:rPr lang="ko-KR" altLang="en-US" dirty="0"/>
              <a:t> 명령을 입력하면 </a:t>
            </a:r>
            <a:r>
              <a:rPr lang="en-US" altLang="ko-KR" dirty="0"/>
              <a:t>vi </a:t>
            </a:r>
            <a:r>
              <a:rPr lang="ko-KR" altLang="en-US" dirty="0"/>
              <a:t>에디터로 돌아온다</a:t>
            </a:r>
            <a:r>
              <a:rPr lang="en-US" altLang="ko-KR" dirty="0"/>
              <a:t>.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r![</a:t>
            </a:r>
            <a:r>
              <a:rPr lang="ko-KR" altLang="en-US" dirty="0"/>
              <a:t>명령어</a:t>
            </a:r>
            <a:r>
              <a:rPr lang="en-US" altLang="ko-KR" dirty="0"/>
              <a:t>] : vi</a:t>
            </a:r>
            <a:r>
              <a:rPr lang="ko-KR" altLang="en-US" dirty="0"/>
              <a:t> 화면에 명령어 결과를 출력한다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636B99-E959-407B-B2FF-D7798A49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352508"/>
            <a:ext cx="2206939" cy="11102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51100D-DC20-419D-96CB-B91D7F8E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321750"/>
            <a:ext cx="2376264" cy="1195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3C06E-D536-4EC3-B5ED-A997BD655096}"/>
              </a:ext>
            </a:extLst>
          </p:cNvPr>
          <p:cNvSpPr txBox="1"/>
          <p:nvPr/>
        </p:nvSpPr>
        <p:spPr>
          <a:xfrm>
            <a:off x="3981774" y="472298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:! ls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74AD99-6925-4037-A052-356ECE056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5617895"/>
            <a:ext cx="2376264" cy="1195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049304-62B1-452F-AE69-FA96C672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632418"/>
            <a:ext cx="2206939" cy="1110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802CF7-8AF9-4EDC-9B1B-55ACAB8AE678}"/>
              </a:ext>
            </a:extLst>
          </p:cNvPr>
          <p:cNvSpPr txBox="1"/>
          <p:nvPr/>
        </p:nvSpPr>
        <p:spPr>
          <a:xfrm>
            <a:off x="3981774" y="600289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en-US" altLang="ko-KR" dirty="0" err="1"/>
              <a:t>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43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616A474-E37B-499E-821E-73CDE5994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리눅스 문서편집기</a:t>
            </a:r>
            <a:endParaRPr lang="ko-KR" altLang="en-US" sz="4600" b="1" dirty="0">
              <a:latin typeface="Bookman Old Style" panose="02050604050505020204" pitchFamily="18" charset="0"/>
              <a:ea typeface="HY그래픽M" panose="02030600000101010101" pitchFamily="18" charset="-127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B505515-7EB9-4A42-8169-24CDBFBE65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/>
              <a:t>다중 창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Ctrl +w, n  </a:t>
            </a:r>
            <a:r>
              <a:rPr lang="ko-KR" altLang="en-US" dirty="0"/>
              <a:t>창 가로 분할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Ctrl</a:t>
            </a:r>
            <a:r>
              <a:rPr lang="ko-KR" altLang="en-US" dirty="0"/>
              <a:t> </a:t>
            </a:r>
            <a:r>
              <a:rPr lang="en-US" altLang="ko-KR" dirty="0"/>
              <a:t>+w</a:t>
            </a:r>
            <a:r>
              <a:rPr lang="ko-KR" altLang="en-US" dirty="0"/>
              <a:t> </a:t>
            </a:r>
            <a:r>
              <a:rPr lang="en-US" altLang="ko-KR" dirty="0"/>
              <a:t>,c  </a:t>
            </a:r>
            <a:r>
              <a:rPr lang="ko-KR" altLang="en-US" dirty="0"/>
              <a:t>분할 닫기 </a:t>
            </a:r>
            <a:r>
              <a:rPr lang="en-US" altLang="ko-KR" dirty="0"/>
              <a:t>( </a:t>
            </a:r>
            <a:r>
              <a:rPr lang="ko-KR" altLang="en-US" dirty="0"/>
              <a:t>저장된 파일에 한해서 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Ctrl +w, w  </a:t>
            </a:r>
            <a:r>
              <a:rPr lang="ko-KR" altLang="en-US" dirty="0"/>
              <a:t>창 간 전환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Ctrl +w, s  </a:t>
            </a:r>
            <a:r>
              <a:rPr lang="ko-KR" altLang="en-US" dirty="0"/>
              <a:t>현재 파일로 수평 분할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Ctrl +w, v  </a:t>
            </a:r>
            <a:r>
              <a:rPr lang="ko-KR" altLang="en-US" dirty="0"/>
              <a:t>현재 파일로 수직 분할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87291D-422B-44EA-8DE9-7036B640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417772"/>
            <a:ext cx="3469580" cy="239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923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43AE85A-EE35-4623-BF8C-7099E82E1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VI Editor </a:t>
            </a:r>
            <a:r>
              <a:rPr lang="ko-KR" altLang="en-US" dirty="0"/>
              <a:t>개요</a:t>
            </a: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AC0B4595-14B6-4619-A871-06F4E8BD4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ko-KR" sz="2800" b="1" dirty="0"/>
              <a:t>Vi</a:t>
            </a:r>
            <a:r>
              <a:rPr lang="en-US" altLang="ko-KR" sz="2800" dirty="0"/>
              <a:t>sual edit </a:t>
            </a:r>
            <a:r>
              <a:rPr lang="ko-KR" altLang="en-US" sz="2800" dirty="0"/>
              <a:t>의 약자</a:t>
            </a:r>
            <a:r>
              <a:rPr lang="en-US" altLang="ko-KR" sz="2800" dirty="0"/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2400" dirty="0"/>
              <a:t>1976</a:t>
            </a:r>
            <a:r>
              <a:rPr lang="ko-KR" altLang="en-US" sz="2400" dirty="0"/>
              <a:t>년에 </a:t>
            </a:r>
            <a:r>
              <a:rPr lang="en-US" altLang="ko-KR" sz="2400" dirty="0"/>
              <a:t>BSD</a:t>
            </a:r>
            <a:r>
              <a:rPr lang="ko-KR" altLang="en-US" sz="2400" dirty="0"/>
              <a:t>의 </a:t>
            </a:r>
            <a:r>
              <a:rPr lang="en-US" altLang="ko-KR" sz="2400" dirty="0"/>
              <a:t>C shell</a:t>
            </a:r>
            <a:r>
              <a:rPr lang="ko-KR" altLang="en-US" sz="2400" dirty="0"/>
              <a:t>을 만든 </a:t>
            </a:r>
            <a:r>
              <a:rPr lang="ko-KR" altLang="en-US" sz="2400" dirty="0" err="1"/>
              <a:t>빌조이가</a:t>
            </a:r>
            <a:r>
              <a:rPr lang="ko-KR" altLang="en-US" sz="2400" dirty="0"/>
              <a:t> </a:t>
            </a:r>
            <a:r>
              <a:rPr lang="en-US" altLang="ko-KR" sz="2400" dirty="0"/>
              <a:t>ed</a:t>
            </a:r>
            <a:r>
              <a:rPr lang="ko-KR" altLang="en-US" sz="2400" dirty="0"/>
              <a:t>의 기능을 확장시킨 </a:t>
            </a:r>
            <a:r>
              <a:rPr lang="en-US" altLang="ko-KR" sz="2400" dirty="0"/>
              <a:t>ex </a:t>
            </a:r>
            <a:r>
              <a:rPr lang="ko-KR" altLang="en-US" sz="2400" dirty="0"/>
              <a:t>편집기를 개발하고 이를 확장해 만듦</a:t>
            </a:r>
            <a:r>
              <a:rPr lang="en-US" altLang="ko-KR" sz="2400" dirty="0"/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2400" dirty="0"/>
              <a:t>최대장점 </a:t>
            </a:r>
            <a:r>
              <a:rPr lang="en-US" altLang="ko-KR" sz="2400" dirty="0"/>
              <a:t>- </a:t>
            </a:r>
            <a:r>
              <a:rPr lang="ko-KR" altLang="en-US" sz="2400" dirty="0"/>
              <a:t>키보드로 모든 것이 가능</a:t>
            </a:r>
            <a:r>
              <a:rPr lang="en-US" altLang="ko-KR" sz="2400" dirty="0"/>
              <a:t>.</a:t>
            </a:r>
          </a:p>
          <a:p>
            <a:pPr>
              <a:lnSpc>
                <a:spcPct val="160000"/>
              </a:lnSpc>
              <a:defRPr/>
            </a:pPr>
            <a:r>
              <a:rPr lang="en-US" altLang="ko-KR" sz="2800" dirty="0"/>
              <a:t>Vim ( vi improved 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2400" dirty="0"/>
              <a:t>vi </a:t>
            </a:r>
            <a:r>
              <a:rPr lang="ko-KR" altLang="en-US" sz="2400" dirty="0"/>
              <a:t>클론중의 하나이다</a:t>
            </a:r>
            <a:r>
              <a:rPr lang="en-US" altLang="ko-KR" sz="2400" dirty="0"/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2400" dirty="0"/>
              <a:t>여러 개의 파일을 동시에 편집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2400" dirty="0"/>
              <a:t>syntax highlighting</a:t>
            </a:r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DDC28E9E-E07F-4742-8A19-8D2F9C70C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014" y="3930650"/>
            <a:ext cx="34734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5771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5256584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/>
              <a:t>vi </a:t>
            </a:r>
            <a:r>
              <a:rPr lang="ko-KR" altLang="en-US" dirty="0"/>
              <a:t>동작 모드</a:t>
            </a: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2B04C2-3B73-4C24-9B21-03A5CC8F9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b="4224"/>
          <a:stretch/>
        </p:blipFill>
        <p:spPr>
          <a:xfrm>
            <a:off x="1766887" y="1912755"/>
            <a:ext cx="5610225" cy="46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9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/>
              <a:t>vi </a:t>
            </a:r>
            <a:r>
              <a:rPr lang="ko-KR" altLang="en-US" dirty="0"/>
              <a:t>시작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지정한 파일을 편집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파일명이 없는 경우 빈 파일 생성 </a:t>
            </a:r>
            <a:r>
              <a:rPr lang="en-US" altLang="ko-KR" dirty="0"/>
              <a:t>( </a:t>
            </a:r>
            <a:r>
              <a:rPr lang="ko-KR" altLang="en-US" dirty="0"/>
              <a:t>종료 시 저장 </a:t>
            </a:r>
            <a:r>
              <a:rPr lang="en-US" altLang="ko-KR" dirty="0"/>
              <a:t>)</a:t>
            </a: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54AFE4-FDA1-493D-82D1-2BF5C8B3A78E}"/>
              </a:ext>
            </a:extLst>
          </p:cNvPr>
          <p:cNvSpPr/>
          <p:nvPr/>
        </p:nvSpPr>
        <p:spPr>
          <a:xfrm>
            <a:off x="2051720" y="2924944"/>
            <a:ext cx="4608512" cy="66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F6E537-B2B6-4449-B6F7-188F15C4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05" y="3917979"/>
            <a:ext cx="2803017" cy="7429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DF44B7-B02A-4EF4-A20F-EFB6B2F5F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917979"/>
            <a:ext cx="3643387" cy="2803496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FEE145E-5063-42A4-AC3A-01B1191633C0}"/>
              </a:ext>
            </a:extLst>
          </p:cNvPr>
          <p:cNvCxnSpPr>
            <a:cxnSpLocks/>
          </p:cNvCxnSpPr>
          <p:nvPr/>
        </p:nvCxnSpPr>
        <p:spPr>
          <a:xfrm>
            <a:off x="2267744" y="4804345"/>
            <a:ext cx="1872208" cy="522575"/>
          </a:xfrm>
          <a:prstGeom prst="bentConnector3">
            <a:avLst>
              <a:gd name="adj1" fmla="val -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2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/>
              <a:t>vi </a:t>
            </a:r>
            <a:r>
              <a:rPr lang="ko-KR" altLang="en-US" dirty="0"/>
              <a:t>시작</a:t>
            </a:r>
            <a:endParaRPr lang="en-US" altLang="ko-KR" dirty="0"/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tx2"/>
                </a:solidFill>
              </a:rPr>
              <a:t>vi filename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ct val="20000"/>
              </a:spcBef>
            </a:pPr>
            <a:r>
              <a:rPr lang="ko-KR" altLang="en-US" sz="1600" dirty="0">
                <a:solidFill>
                  <a:srgbClr val="000000"/>
                </a:solidFill>
              </a:rPr>
              <a:t>주어진 파일이름으로 편집을 시작한다</a:t>
            </a:r>
            <a:r>
              <a:rPr lang="en-US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파일이 존재하지 않으면 새로 만들게 된다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tx2"/>
                </a:solidFill>
              </a:rPr>
              <a:t>vi +15 filename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spcBef>
                <a:spcPct val="20000"/>
              </a:spcBef>
            </a:pPr>
            <a:r>
              <a:rPr lang="ko-KR" altLang="en-US" sz="1600" dirty="0">
                <a:solidFill>
                  <a:srgbClr val="000000"/>
                </a:solidFill>
              </a:rPr>
              <a:t>파일을 열 때 </a:t>
            </a:r>
            <a:r>
              <a:rPr lang="en-US" altLang="ko-KR" sz="1600" dirty="0">
                <a:solidFill>
                  <a:srgbClr val="000000"/>
                </a:solidFill>
              </a:rPr>
              <a:t>15 </a:t>
            </a:r>
            <a:r>
              <a:rPr lang="ko-KR" altLang="en-US" sz="1600" dirty="0">
                <a:solidFill>
                  <a:srgbClr val="000000"/>
                </a:solidFill>
              </a:rPr>
              <a:t>번째 줄로 커서를 보낸다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solidFill>
                  <a:schemeClr val="tx2"/>
                </a:solidFill>
              </a:rPr>
              <a:t>vi </a:t>
            </a:r>
            <a:r>
              <a:rPr lang="en-US" altLang="ko-KR" dirty="0">
                <a:solidFill>
                  <a:schemeClr val="tx2"/>
                </a:solidFill>
              </a:rPr>
              <a:t>-R filename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</a:rPr>
              <a:t>view filename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</a:rPr>
              <a:t>파일을 읽기 전용으로 읽는다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</a:rPr>
              <a:t>vi -r filename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</a:rPr>
              <a:t>깨진 파일을 복구한다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8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B39C01F-D2A8-4731-A319-2C822281A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vi </a:t>
            </a:r>
            <a:r>
              <a:rPr lang="ko-KR" altLang="en-US" dirty="0"/>
              <a:t>환경 셋팅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043B5E0-663F-4C59-BC9C-2BE21B6D3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dirty="0"/>
              <a:t>마지막행 모드에서 실행</a:t>
            </a:r>
            <a:endParaRPr lang="en-US" altLang="ko-KR" sz="1800" dirty="0"/>
          </a:p>
          <a:p>
            <a:pPr>
              <a:buFontTx/>
              <a:buNone/>
            </a:pPr>
            <a:endParaRPr lang="en-US" altLang="ko-KR" sz="1800" dirty="0"/>
          </a:p>
          <a:p>
            <a:pPr>
              <a:buFontTx/>
              <a:buNone/>
            </a:pPr>
            <a:r>
              <a:rPr lang="en-US" altLang="ko-KR" sz="1800" dirty="0"/>
              <a:t>:set </a:t>
            </a:r>
            <a:r>
              <a:rPr lang="en-US" altLang="ko-KR" sz="1800" dirty="0" err="1"/>
              <a:t>autoindent</a:t>
            </a:r>
            <a:r>
              <a:rPr lang="en-US" altLang="ko-KR" sz="1800" dirty="0"/>
              <a:t> " </a:t>
            </a:r>
            <a:r>
              <a:rPr lang="ko-KR" altLang="en-US" sz="1800" dirty="0"/>
              <a:t>자동으로 들여쓰기를 한다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 </a:t>
            </a:r>
            <a:r>
              <a:rPr lang="en-US" altLang="ko-KR" sz="1800" dirty="0" err="1"/>
              <a:t>cindent</a:t>
            </a:r>
            <a:r>
              <a:rPr lang="en-US" altLang="ko-KR" sz="1800" dirty="0"/>
              <a:t> " C </a:t>
            </a:r>
            <a:r>
              <a:rPr lang="ko-KR" altLang="en-US" sz="1800" dirty="0"/>
              <a:t>프로그래밍을 할 때 자동으로 들여쓰기를 한다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 </a:t>
            </a:r>
            <a:r>
              <a:rPr lang="en-US" altLang="ko-KR" sz="1800" dirty="0" err="1"/>
              <a:t>smartindent</a:t>
            </a:r>
            <a:r>
              <a:rPr lang="en-US" altLang="ko-KR" sz="1800" dirty="0"/>
              <a:t> " </a:t>
            </a:r>
            <a:r>
              <a:rPr lang="ko-KR" altLang="en-US" sz="1800" dirty="0"/>
              <a:t>좀더 똑똑한 들여쓰기를 위한 옵션이다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 </a:t>
            </a:r>
            <a:r>
              <a:rPr lang="en-US" altLang="ko-KR" sz="1800" dirty="0" err="1"/>
              <a:t>textwidth</a:t>
            </a:r>
            <a:r>
              <a:rPr lang="en-US" altLang="ko-KR" sz="1800" dirty="0"/>
              <a:t>=79 " </a:t>
            </a:r>
            <a:r>
              <a:rPr lang="ko-KR" altLang="en-US" sz="1800" dirty="0"/>
              <a:t>만약 </a:t>
            </a:r>
            <a:r>
              <a:rPr lang="en-US" altLang="ko-KR" sz="1800" dirty="0"/>
              <a:t>79</a:t>
            </a:r>
            <a:r>
              <a:rPr lang="ko-KR" altLang="en-US" sz="1800" dirty="0"/>
              <a:t>번째 글자를 넘어가면 </a:t>
            </a:r>
            <a:r>
              <a:rPr lang="en-US" altLang="ko-KR" sz="1800" dirty="0"/>
              <a:t>\ </a:t>
            </a:r>
          </a:p>
          <a:p>
            <a:pPr>
              <a:buFontTx/>
              <a:buNone/>
            </a:pPr>
            <a:r>
              <a:rPr lang="en-US" altLang="ko-KR" sz="1800" dirty="0"/>
              <a:t>:set wrap " </a:t>
            </a:r>
            <a:r>
              <a:rPr lang="ko-KR" altLang="en-US" sz="1800" dirty="0"/>
              <a:t>자동으로 </a:t>
            </a:r>
            <a:r>
              <a:rPr lang="en-US" altLang="ko-KR" sz="1800" dirty="0"/>
              <a:t>&lt;CR&gt;</a:t>
            </a:r>
            <a:r>
              <a:rPr lang="ko-KR" altLang="en-US" sz="1800" dirty="0"/>
              <a:t>를 삽입하여 다음 줄로 넘어간다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 </a:t>
            </a:r>
            <a:r>
              <a:rPr lang="en-US" altLang="ko-KR" sz="1800" dirty="0" err="1"/>
              <a:t>nowrapscan</a:t>
            </a:r>
            <a:r>
              <a:rPr lang="en-US" altLang="ko-KR" sz="1800" dirty="0"/>
              <a:t> " </a:t>
            </a:r>
            <a:r>
              <a:rPr lang="ko-KR" altLang="en-US" sz="1800" dirty="0"/>
              <a:t>검색할 때 문서의 끝에서 다시 처음으로 돌아가지 않는다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 </a:t>
            </a:r>
            <a:r>
              <a:rPr lang="en-US" altLang="ko-KR" sz="1800" dirty="0" err="1"/>
              <a:t>nobackup</a:t>
            </a:r>
            <a:r>
              <a:rPr lang="en-US" altLang="ko-KR" sz="1800" dirty="0"/>
              <a:t> " </a:t>
            </a:r>
            <a:r>
              <a:rPr lang="ko-KR" altLang="en-US" sz="1800" dirty="0"/>
              <a:t>백업 파일을 만들지 않는다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 </a:t>
            </a:r>
            <a:r>
              <a:rPr lang="en-US" altLang="ko-KR" sz="1800" dirty="0" err="1"/>
              <a:t>visualbell</a:t>
            </a:r>
            <a:r>
              <a:rPr lang="en-US" altLang="ko-KR" sz="1800" dirty="0"/>
              <a:t> " </a:t>
            </a:r>
            <a:r>
              <a:rPr lang="ko-KR" altLang="en-US" sz="1800" dirty="0"/>
              <a:t>키를 잘못 눌렀을 때 삑 소리를 내는 대신 번쩍이게 한다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 ruler " </a:t>
            </a:r>
            <a:r>
              <a:rPr lang="ko-KR" altLang="en-US" sz="1800" dirty="0"/>
              <a:t>화면 우측 하단에 현재 커서의 위치</a:t>
            </a:r>
            <a:r>
              <a:rPr lang="en-US" altLang="ko-KR" sz="1800" dirty="0"/>
              <a:t>(</a:t>
            </a:r>
            <a:r>
              <a:rPr lang="ko-KR" altLang="en-US" sz="1800" dirty="0"/>
              <a:t>줄</a:t>
            </a:r>
            <a:r>
              <a:rPr lang="en-US" altLang="ko-KR" sz="1800" dirty="0"/>
              <a:t>,</a:t>
            </a:r>
            <a:r>
              <a:rPr lang="ko-KR" altLang="en-US" sz="1800" dirty="0"/>
              <a:t>칸</a:t>
            </a:r>
            <a:r>
              <a:rPr lang="en-US" altLang="ko-KR" sz="1800" dirty="0"/>
              <a:t>)</a:t>
            </a:r>
            <a:r>
              <a:rPr lang="ko-KR" altLang="en-US" sz="1800" dirty="0"/>
              <a:t>를 보여준다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 </a:t>
            </a:r>
            <a:r>
              <a:rPr lang="en-US" altLang="ko-KR" sz="1800" dirty="0" err="1"/>
              <a:t>tabstop</a:t>
            </a:r>
            <a:r>
              <a:rPr lang="en-US" altLang="ko-KR" sz="1800" dirty="0"/>
              <a:t>=4 " Tab</a:t>
            </a:r>
            <a:r>
              <a:rPr lang="ko-KR" altLang="en-US" sz="1800" dirty="0"/>
              <a:t>을 눌렀을 때 </a:t>
            </a:r>
            <a:r>
              <a:rPr lang="en-US" altLang="ko-KR" sz="1800" dirty="0"/>
              <a:t>8</a:t>
            </a:r>
            <a:r>
              <a:rPr lang="ko-KR" altLang="en-US" sz="1800" dirty="0"/>
              <a:t>칸 대신 </a:t>
            </a:r>
            <a:r>
              <a:rPr lang="en-US" altLang="ko-KR" sz="1800" dirty="0"/>
              <a:t>4</a:t>
            </a:r>
            <a:r>
              <a:rPr lang="ko-KR" altLang="en-US" sz="1800" dirty="0"/>
              <a:t>칸 이동하도록 한다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 </a:t>
            </a:r>
            <a:r>
              <a:rPr lang="en-US" altLang="ko-KR" sz="1800" dirty="0" err="1"/>
              <a:t>shiftwidth</a:t>
            </a:r>
            <a:r>
              <a:rPr lang="en-US" altLang="ko-KR" sz="1800" dirty="0"/>
              <a:t>=4 " </a:t>
            </a:r>
            <a:r>
              <a:rPr lang="ko-KR" altLang="en-US" sz="1800" dirty="0"/>
              <a:t>자동 들여쓰기를 할 때 </a:t>
            </a:r>
            <a:r>
              <a:rPr lang="en-US" altLang="ko-KR" sz="1800" dirty="0"/>
              <a:t>4</a:t>
            </a:r>
            <a:r>
              <a:rPr lang="ko-KR" altLang="en-US" sz="1800" dirty="0"/>
              <a:t>칸 들여 쓰도록 한다</a:t>
            </a:r>
            <a:r>
              <a:rPr lang="en-US" altLang="ko-KR" sz="1800" dirty="0"/>
              <a:t>. </a:t>
            </a:r>
          </a:p>
          <a:p>
            <a:pPr>
              <a:buFontTx/>
              <a:buNone/>
            </a:pPr>
            <a:r>
              <a:rPr lang="en-US" altLang="ko-KR" sz="1800" dirty="0"/>
              <a:t>:set</a:t>
            </a:r>
            <a:r>
              <a:rPr lang="ko-KR" altLang="en-US" sz="1800" dirty="0"/>
              <a:t> </a:t>
            </a:r>
            <a:r>
              <a:rPr lang="en-US" altLang="ko-KR" sz="1800" dirty="0"/>
              <a:t>list   “</a:t>
            </a:r>
            <a:r>
              <a:rPr lang="ko-KR" altLang="en-US" sz="1800" dirty="0"/>
              <a:t>행의</a:t>
            </a:r>
            <a:r>
              <a:rPr lang="en-US" altLang="ko-KR" sz="1800" dirty="0"/>
              <a:t> </a:t>
            </a:r>
            <a:r>
              <a:rPr lang="ko-KR" altLang="en-US" sz="1800" dirty="0"/>
              <a:t>끝이나 탭 같은 특수 문자를 보이도록 한다</a:t>
            </a:r>
            <a:r>
              <a:rPr lang="en-US" altLang="ko-KR" sz="1800" dirty="0"/>
              <a:t>.</a:t>
            </a:r>
          </a:p>
          <a:p>
            <a:pPr>
              <a:buFontTx/>
              <a:buNone/>
            </a:pPr>
            <a:r>
              <a:rPr lang="en-US" altLang="ko-KR" sz="1800" dirty="0"/>
              <a:t>:set</a:t>
            </a:r>
            <a:r>
              <a:rPr lang="ko-KR" altLang="en-US" sz="1800" dirty="0"/>
              <a:t> </a:t>
            </a:r>
            <a:r>
              <a:rPr lang="en-US" altLang="ko-KR" sz="1800" dirty="0"/>
              <a:t>nu   : </a:t>
            </a:r>
            <a:r>
              <a:rPr lang="ko-KR" altLang="en-US" sz="1800" dirty="0"/>
              <a:t>라인번호를 붙여준다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3731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/>
              <a:t>vi </a:t>
            </a:r>
            <a:r>
              <a:rPr lang="ko-KR" altLang="en-US" dirty="0"/>
              <a:t>저장과</a:t>
            </a:r>
            <a:r>
              <a:rPr lang="en-US" altLang="ko-KR" dirty="0"/>
              <a:t> 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명령 모드로 종료 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ZZ  </a:t>
            </a:r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마지막행 모드에서 저장과 종료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:q      - </a:t>
            </a:r>
            <a:r>
              <a:rPr lang="ko-KR" altLang="en-US" dirty="0"/>
              <a:t>파일이 저장되지 않았으면 종료 불가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:q!     - </a:t>
            </a:r>
            <a:r>
              <a:rPr lang="ko-KR" altLang="en-US" dirty="0"/>
              <a:t>변경된  내용을 저장하지 않고 종료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:w </a:t>
            </a:r>
            <a:r>
              <a:rPr lang="ko-KR" altLang="en-US" dirty="0"/>
              <a:t>파일명</a:t>
            </a:r>
            <a:r>
              <a:rPr lang="en-US" altLang="ko-KR" dirty="0"/>
              <a:t>   -  </a:t>
            </a:r>
            <a:r>
              <a:rPr lang="ko-KR" altLang="en-US" dirty="0"/>
              <a:t>파일명으로 저장</a:t>
            </a:r>
            <a:endParaRPr lang="en-US" altLang="ko-KR" dirty="0"/>
          </a:p>
          <a:p>
            <a:pPr marL="1531620" lvl="3" indent="-342900">
              <a:lnSpc>
                <a:spcPct val="150000"/>
              </a:lnSpc>
              <a:defRPr/>
            </a:pP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   </a:t>
            </a:r>
            <a:r>
              <a:rPr lang="ko-KR" altLang="en-US" dirty="0"/>
              <a:t>또는</a:t>
            </a:r>
            <a:r>
              <a:rPr lang="en-US" altLang="ko-KR" dirty="0"/>
              <a:t> :</a:t>
            </a:r>
            <a:r>
              <a:rPr lang="en-US" altLang="ko-KR" dirty="0" err="1"/>
              <a:t>wq</a:t>
            </a:r>
            <a:r>
              <a:rPr lang="en-US" altLang="ko-KR" dirty="0"/>
              <a:t>!   - </a:t>
            </a:r>
            <a:r>
              <a:rPr lang="ko-KR" altLang="en-US" dirty="0"/>
              <a:t>저장 후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870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문서편집기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836195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en-US" altLang="ko-KR" dirty="0"/>
              <a:t>vi </a:t>
            </a:r>
            <a:r>
              <a:rPr lang="ko-KR" altLang="en-US" dirty="0"/>
              <a:t>입력 모드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명령모드에서 편집 명령키를 누르면 입력 모드로 변경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ESC</a:t>
            </a:r>
            <a:r>
              <a:rPr lang="ko-KR" altLang="en-US" dirty="0"/>
              <a:t> 키를 누르면 다시 명령모드로 변경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92F11-D2E4-4855-A4D0-8D8FAA7C0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9850"/>
          <a:stretch/>
        </p:blipFill>
        <p:spPr>
          <a:xfrm>
            <a:off x="1619672" y="3212976"/>
            <a:ext cx="5229225" cy="26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2885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8249</TotalTime>
  <Words>1471</Words>
  <Application>Microsoft Office PowerPoint</Application>
  <PresentationFormat>화면 슬라이드 쇼(4:3)</PresentationFormat>
  <Paragraphs>259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HY그래픽M</vt:lpstr>
      <vt:lpstr>굴림</vt:lpstr>
      <vt:lpstr>맑은 고딕</vt:lpstr>
      <vt:lpstr>Arial</vt:lpstr>
      <vt:lpstr>Bookman Old Style</vt:lpstr>
      <vt:lpstr>디자인 사용자 지정</vt:lpstr>
      <vt:lpstr>오픈소스 리눅스 실무</vt:lpstr>
      <vt:lpstr>리눅스 문서편집기</vt:lpstr>
      <vt:lpstr>VI Editor 개요</vt:lpstr>
      <vt:lpstr>리눅스 문서편집기</vt:lpstr>
      <vt:lpstr>리눅스 문서편집기</vt:lpstr>
      <vt:lpstr>리눅스 문서편집기</vt:lpstr>
      <vt:lpstr>vi 환경 셋팅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  <vt:lpstr>리눅스 문서편집기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hallym</dc:creator>
  <cp:lastModifiedBy>김동회</cp:lastModifiedBy>
  <cp:revision>141</cp:revision>
  <cp:lastPrinted>2020-07-22T05:30:24Z</cp:lastPrinted>
  <dcterms:created xsi:type="dcterms:W3CDTF">2004-02-02T07:27:05Z</dcterms:created>
  <dcterms:modified xsi:type="dcterms:W3CDTF">2020-09-29T03:20:48Z</dcterms:modified>
</cp:coreProperties>
</file>