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D0EA6-0E0C-492C-8CD5-B63175CADCB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B5795-5AE2-47C1-8FDF-F508CF94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7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청탁에 관한 이슈가 끊임없이 발생하고 있고 이 문제를 해결하기 위한 여러가지 방법들이 나오고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청탁은 대학입시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회사 입사 등 여러 곳에서 발생합니다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청탁을 막을 수 있는 방법은 제한적입니다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많은 변수가 존재하는 현시대에서 청탁을 판별하는 것은 쉽지 않습니다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저는 대학입시의 수시전형 중 면접에 중점을 두고 진행하였습니다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B5795-5AE2-47C1-8FDF-F508CF94DA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6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1A67-C647-4E42-AF99-77DC97FB1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FC7CA5-CA6D-4E88-BAF8-5400F5D74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F0EFF-9B9D-47F1-8EF3-947408C6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BECAB-AAB7-4B29-82DA-D4D57A5B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94FEA-35F6-4A71-8354-E1CB07DA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ED68-76B8-48C7-A480-E3D631B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C0C4A-EFB3-4FF9-B71F-DA67D342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1FD4-4B38-4344-8AC0-0D6BAC0F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F577-7F83-42F1-A680-DA8B36E6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AF696-4EC0-4900-905C-E8E4F2E3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B36F6-E3C9-4B72-B41A-519A3FA2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2CE63-6120-4A65-A8CE-E55E6AF5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0CE44-ED3B-4144-9428-5C34A721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C05A3-BDCD-4DAF-8F07-5A455781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38878-873D-457E-9B9E-CF54691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64C5B-3AA4-4D8B-BE50-40F251A2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10007-E6CC-454D-B4EC-D93A2D73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08EEC-4286-4CEE-9C1A-1EAB22E8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2AA56-FAD6-4780-8EFC-1A8C6C4B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7FFEB-2BEC-42AE-9A6E-498D2E0E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CD47D-9613-43BE-AF83-40042033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99071-53FC-4E99-B9AE-E2D16B4F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5790E-C680-4CBF-B842-4F9A1023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8AEEC-22C3-4766-8159-1E4ACC1F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63D01-78DD-4037-AE62-40A4FCB2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AA645-04F1-42CF-956C-0ED65AC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843A7-A959-48C6-B4A2-60DC75DC6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20303-EE49-4729-89B4-A6C510FF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70387-BB2B-48CD-B293-C1FCD2F2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DD106-F9E3-431E-9E56-00A513E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3AAA1-997A-4166-95FA-9A45D2D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24F7-D010-4D6A-9F5D-9F0F8ECC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2C7CE-C434-4745-8202-7410CA2C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EE346-5FC2-45A8-B681-D382B5B5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229C3-2DC6-4E00-9FA9-F2F4355D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6282-6757-47EA-875A-C305DEB10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82FD8-B6C5-4378-A951-1F1F7218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B0FCD-6BB8-4FE2-AA01-B4A6593F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64654-84F7-4B5A-A872-B28C7203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7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AD7A-6D89-42CF-928D-ADC3CBDD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76D38-887A-424F-8E5B-6404102A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A156B-0082-4810-B680-00904514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A867C-7E35-40BD-AAD5-7C7CE58F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D4C05A-CF14-4CF3-A7B2-FF53E0B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D3194-DA50-476D-9B95-B9A7AFC4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C0C3B-1730-45F0-B20D-0684BBA6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9D13E-B549-4011-893D-6CD11DD6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CFC10-1807-4AA1-9B4B-A946B425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F0CA1-CBB7-4905-B3E6-9A28EB0B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EE7C2-A749-4AB8-8E6F-F9DE53A6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025C6-5FCB-4729-A333-A234AC32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273B0-5DAC-45CE-AC66-36C435FE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6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73ABA-BD98-440C-B81D-BCD9BB22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E72940-48DB-406C-A255-81E89415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ACC33-6DEA-4F92-B679-AA85D338B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89BDD-BF2A-4587-968C-B3A0B7E6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EC591-106E-4B84-8996-D439E251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3EE0-D2B0-449C-B0B5-E78F9D16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BAF8C-C8A9-4D7C-97DF-F7400107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0941B-8B45-4B1B-B8D0-DD933D5E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85652-DB78-4886-80C4-F68B195EB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3E37-2019-49EF-9CB1-AACC7130B9C2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1059-DC2F-4223-BE8A-7E150DA47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29945-5E2E-4817-97E9-783FF20A9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E3F6-78BA-4D0A-83EE-E71F1C6BB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2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2A022-C3C5-4AAE-8D62-6D9DFFB3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ko-KR" altLang="en-US" sz="1900" dirty="0">
                <a:solidFill>
                  <a:srgbClr val="080808"/>
                </a:solidFill>
              </a:rPr>
              <a:t>면접을 통한 청탁 필터링</a:t>
            </a:r>
            <a:endParaRPr lang="en-US" altLang="ko-KR" sz="1900" dirty="0">
              <a:solidFill>
                <a:srgbClr val="080808"/>
              </a:solidFill>
            </a:endParaRPr>
          </a:p>
          <a:p>
            <a:endParaRPr lang="en-US" altLang="ko-KR" sz="1900" dirty="0">
              <a:solidFill>
                <a:srgbClr val="080808"/>
              </a:solidFill>
            </a:endParaRPr>
          </a:p>
          <a:p>
            <a:r>
              <a:rPr lang="en-US" altLang="ko-KR" sz="1900" dirty="0">
                <a:solidFill>
                  <a:srgbClr val="080808"/>
                </a:solidFill>
              </a:rPr>
              <a:t>20155137 </a:t>
            </a:r>
            <a:r>
              <a:rPr lang="ko-KR" altLang="en-US" sz="1900" dirty="0">
                <a:solidFill>
                  <a:srgbClr val="080808"/>
                </a:solidFill>
              </a:rPr>
              <a:t>안원영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26795-642C-415A-90E6-E99122FB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</a:rPr>
              <a:t>청탁을 필터링할 </a:t>
            </a:r>
            <a:br>
              <a:rPr lang="en-US" altLang="ko-KR" sz="3600">
                <a:solidFill>
                  <a:srgbClr val="080808"/>
                </a:solidFill>
              </a:rPr>
            </a:br>
            <a:r>
              <a:rPr lang="ko-KR" altLang="en-US" sz="3600">
                <a:solidFill>
                  <a:srgbClr val="080808"/>
                </a:solidFill>
              </a:rPr>
              <a:t>대체수단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50E6-443E-463B-8B98-228050B0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4C15B-FC33-454C-82CD-FF453DA18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9" y="2105618"/>
            <a:ext cx="2766684" cy="2766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4F83D2-A1B6-4832-8A06-6FCD5C9E9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26" y="1993524"/>
            <a:ext cx="2870951" cy="2870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59B47-EAEE-47C6-8D0D-97673B487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76" y="2486824"/>
            <a:ext cx="1002136" cy="10021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6D961D-F7DE-48D2-A43F-C6161A7CCE2B}"/>
              </a:ext>
            </a:extLst>
          </p:cNvPr>
          <p:cNvSpPr/>
          <p:nvPr/>
        </p:nvSpPr>
        <p:spPr>
          <a:xfrm>
            <a:off x="4488040" y="3820080"/>
            <a:ext cx="3726209" cy="31778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8D2-E195-4568-983A-1CD06AB0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6" y="290415"/>
            <a:ext cx="3826396" cy="977896"/>
          </a:xfrm>
        </p:spPr>
        <p:txBody>
          <a:bodyPr/>
          <a:lstStyle/>
          <a:p>
            <a:r>
              <a:rPr lang="ko-KR" altLang="en-US" dirty="0"/>
              <a:t>시스템 구성도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460544-D8F1-46F3-B566-199B3ABCE11B}"/>
              </a:ext>
            </a:extLst>
          </p:cNvPr>
          <p:cNvGrpSpPr/>
          <p:nvPr/>
        </p:nvGrpSpPr>
        <p:grpSpPr>
          <a:xfrm>
            <a:off x="4696707" y="320413"/>
            <a:ext cx="1956121" cy="1667203"/>
            <a:chOff x="5120569" y="190650"/>
            <a:chExt cx="1956121" cy="16672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C04E66B-1C5D-4A10-ADF3-D697CF4DFF4A}"/>
                </a:ext>
              </a:extLst>
            </p:cNvPr>
            <p:cNvGrpSpPr/>
            <p:nvPr/>
          </p:nvGrpSpPr>
          <p:grpSpPr>
            <a:xfrm>
              <a:off x="5120569" y="190650"/>
              <a:ext cx="1956121" cy="1667203"/>
              <a:chOff x="1701479" y="2256615"/>
              <a:chExt cx="1956121" cy="166720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A50BC98-CF2B-4E7A-B718-E45F16ACAD47}"/>
                  </a:ext>
                </a:extLst>
              </p:cNvPr>
              <p:cNvGrpSpPr/>
              <p:nvPr/>
            </p:nvGrpSpPr>
            <p:grpSpPr>
              <a:xfrm>
                <a:off x="1701479" y="2733670"/>
                <a:ext cx="1956121" cy="1190148"/>
                <a:chOff x="1350628" y="2592198"/>
                <a:chExt cx="2575420" cy="1124125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E609FD3F-27A9-4B6F-A56A-CDA5C0D99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628" y="2592198"/>
                  <a:ext cx="51202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C7E2394-DAB7-4592-AF45-6480D797F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3434A1BB-D4BA-4E72-A6F7-144BFF8F9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3699545"/>
                  <a:ext cx="254186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5985CD01-8735-4EF2-9F5F-FC54BD5E6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270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FBE86B18-B146-4376-B9CC-21EBDF409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8728" y="2592198"/>
                  <a:ext cx="5273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B36087-D0CF-492B-91CB-F0A3CE29A5D8}"/>
                  </a:ext>
                </a:extLst>
              </p:cNvPr>
              <p:cNvSpPr txBox="1"/>
              <p:nvPr/>
            </p:nvSpPr>
            <p:spPr>
              <a:xfrm>
                <a:off x="1775510" y="2256615"/>
                <a:ext cx="171421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dirty="0"/>
                  <a:t>model</a:t>
                </a:r>
                <a:endParaRPr lang="ko-KR" altLang="en-US" sz="25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838FB3-A75C-477C-AB78-3CD35ED774C1}"/>
                </a:ext>
              </a:extLst>
            </p:cNvPr>
            <p:cNvSpPr txBox="1"/>
            <p:nvPr/>
          </p:nvSpPr>
          <p:spPr>
            <a:xfrm>
              <a:off x="5315019" y="779363"/>
              <a:ext cx="15937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500" dirty="0"/>
                <a:t>학생 정보</a:t>
              </a:r>
              <a:endParaRPr lang="en-US" altLang="ko-KR" sz="1500" dirty="0"/>
            </a:p>
            <a:p>
              <a:pPr marL="342900" indent="-342900">
                <a:buAutoNum type="arabicPeriod"/>
              </a:pPr>
              <a:r>
                <a:rPr lang="ko-KR" altLang="en-US" sz="1500" dirty="0"/>
                <a:t>그룹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정보</a:t>
              </a:r>
              <a:endParaRPr lang="en-US" altLang="ko-KR" sz="1500" dirty="0"/>
            </a:p>
            <a:p>
              <a:pPr marL="342900" indent="-342900">
                <a:buAutoNum type="arabicPeriod"/>
              </a:pPr>
              <a:r>
                <a:rPr lang="ko-KR" altLang="en-US" sz="1500" dirty="0"/>
                <a:t>면접관 정보</a:t>
              </a:r>
              <a:endParaRPr lang="en-US" altLang="ko-KR" sz="1500" dirty="0"/>
            </a:p>
            <a:p>
              <a:pPr marL="342900" indent="-342900">
                <a:buAutoNum type="arabicPeriod"/>
              </a:pPr>
              <a:r>
                <a:rPr lang="ko-KR" altLang="en-US" sz="1500" dirty="0"/>
                <a:t>학과 정보</a:t>
              </a:r>
              <a:endParaRPr lang="en-US" altLang="ko-KR" sz="15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AC68A8-1ABC-4BFA-82CE-7EB9B22150F3}"/>
              </a:ext>
            </a:extLst>
          </p:cNvPr>
          <p:cNvGrpSpPr/>
          <p:nvPr/>
        </p:nvGrpSpPr>
        <p:grpSpPr>
          <a:xfrm>
            <a:off x="8991207" y="2673922"/>
            <a:ext cx="1956121" cy="1619719"/>
            <a:chOff x="8991207" y="2673923"/>
            <a:chExt cx="1956121" cy="14731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54328C-A960-4F04-8937-E173343A8AD5}"/>
                </a:ext>
              </a:extLst>
            </p:cNvPr>
            <p:cNvGrpSpPr/>
            <p:nvPr/>
          </p:nvGrpSpPr>
          <p:grpSpPr>
            <a:xfrm>
              <a:off x="8991207" y="2673923"/>
              <a:ext cx="1956121" cy="1473102"/>
              <a:chOff x="1701479" y="2450716"/>
              <a:chExt cx="1956121" cy="147310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4AC9707-1A18-4A68-ADE1-A6AE855900BE}"/>
                  </a:ext>
                </a:extLst>
              </p:cNvPr>
              <p:cNvGrpSpPr/>
              <p:nvPr/>
            </p:nvGrpSpPr>
            <p:grpSpPr>
              <a:xfrm>
                <a:off x="1701479" y="2733670"/>
                <a:ext cx="1956121" cy="1190148"/>
                <a:chOff x="1350628" y="2592198"/>
                <a:chExt cx="2575420" cy="1124125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513E590F-362C-4B89-B779-2720A8982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628" y="2592198"/>
                  <a:ext cx="51202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0C8D565-043C-478F-8183-0203EA5E3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CFBA9663-D272-4551-80C5-63E7AD9C9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3699545"/>
                  <a:ext cx="254186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02078D84-2124-4A87-8172-969D106E1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270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70D3A41D-295D-469C-A2F7-E10D00C93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8728" y="2592198"/>
                  <a:ext cx="5273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8C5120-2DE2-41B4-BC65-1FE93A07A909}"/>
                  </a:ext>
                </a:extLst>
              </p:cNvPr>
              <p:cNvSpPr txBox="1"/>
              <p:nvPr/>
            </p:nvSpPr>
            <p:spPr>
              <a:xfrm>
                <a:off x="1743127" y="2450716"/>
                <a:ext cx="171421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dirty="0"/>
                  <a:t>DB</a:t>
                </a:r>
                <a:endParaRPr lang="ko-KR" altLang="en-US" sz="250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EF82D8-9F86-42B3-BB06-1A40348A5D25}"/>
                </a:ext>
              </a:extLst>
            </p:cNvPr>
            <p:cNvSpPr txBox="1"/>
            <p:nvPr/>
          </p:nvSpPr>
          <p:spPr>
            <a:xfrm>
              <a:off x="9082051" y="3079373"/>
              <a:ext cx="17651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500" dirty="0"/>
                <a:t>학생 테이블</a:t>
              </a:r>
              <a:endParaRPr lang="en-US" altLang="ko-KR" sz="1500" dirty="0"/>
            </a:p>
            <a:p>
              <a:pPr marL="342900" indent="-342900">
                <a:buAutoNum type="arabicPeriod"/>
              </a:pPr>
              <a:r>
                <a:rPr lang="ko-KR" altLang="en-US" sz="1500" dirty="0"/>
                <a:t>그룹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테이블</a:t>
              </a:r>
              <a:endParaRPr lang="en-US" altLang="ko-KR" sz="1500" dirty="0"/>
            </a:p>
            <a:p>
              <a:pPr marL="342900" indent="-342900">
                <a:buAutoNum type="arabicPeriod"/>
              </a:pPr>
              <a:r>
                <a:rPr lang="ko-KR" altLang="en-US" sz="1500" dirty="0"/>
                <a:t>면접관 테이블</a:t>
              </a:r>
              <a:endParaRPr lang="en-US" altLang="ko-KR" sz="1500" dirty="0"/>
            </a:p>
            <a:p>
              <a:pPr marL="342900" indent="-342900">
                <a:buAutoNum type="arabicPeriod"/>
              </a:pPr>
              <a:r>
                <a:rPr lang="ko-KR" altLang="en-US" sz="1500" dirty="0"/>
                <a:t>학과 테이블</a:t>
              </a:r>
              <a:endParaRPr lang="en-US" altLang="ko-KR" sz="15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6FD4BC-D843-417E-A96B-792FA973DCB9}"/>
              </a:ext>
            </a:extLst>
          </p:cNvPr>
          <p:cNvGrpSpPr/>
          <p:nvPr/>
        </p:nvGrpSpPr>
        <p:grpSpPr>
          <a:xfrm>
            <a:off x="8124964" y="296897"/>
            <a:ext cx="1956121" cy="1667203"/>
            <a:chOff x="5120569" y="190650"/>
            <a:chExt cx="1956121" cy="166720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FB0F098-D97C-44FB-B91A-D3B01A489A7B}"/>
                </a:ext>
              </a:extLst>
            </p:cNvPr>
            <p:cNvGrpSpPr/>
            <p:nvPr/>
          </p:nvGrpSpPr>
          <p:grpSpPr>
            <a:xfrm>
              <a:off x="5120569" y="190650"/>
              <a:ext cx="1956121" cy="1667203"/>
              <a:chOff x="1701479" y="2256615"/>
              <a:chExt cx="1956121" cy="1667203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557D830-3006-477E-8482-BC7F024F4603}"/>
                  </a:ext>
                </a:extLst>
              </p:cNvPr>
              <p:cNvGrpSpPr/>
              <p:nvPr/>
            </p:nvGrpSpPr>
            <p:grpSpPr>
              <a:xfrm>
                <a:off x="1701479" y="2733670"/>
                <a:ext cx="1956121" cy="1190148"/>
                <a:chOff x="1350628" y="2592198"/>
                <a:chExt cx="2575420" cy="1124125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F958E76-7CA6-40CD-9F0C-57D0ADAAB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628" y="2592198"/>
                  <a:ext cx="51202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83EB928-2D37-4AEF-9306-B6658EF6C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262B9F9C-27B1-41B9-A014-836957BDC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3699545"/>
                  <a:ext cx="254186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16D8802-4569-4E48-97C1-DAE38359C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270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1CD21D7F-F7F0-4D46-AA69-46818E09C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8728" y="2592198"/>
                  <a:ext cx="5273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EEFBF6-7203-4625-AF02-B21C3ADEA2B6}"/>
                  </a:ext>
                </a:extLst>
              </p:cNvPr>
              <p:cNvSpPr txBox="1"/>
              <p:nvPr/>
            </p:nvSpPr>
            <p:spPr>
              <a:xfrm>
                <a:off x="1775510" y="2256615"/>
                <a:ext cx="171421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dirty="0"/>
                  <a:t>Mapper</a:t>
                </a:r>
                <a:endParaRPr lang="ko-KR" altLang="en-US" sz="2500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2A478E-7E2B-4552-B121-0683FD537BBB}"/>
                </a:ext>
              </a:extLst>
            </p:cNvPr>
            <p:cNvSpPr txBox="1"/>
            <p:nvPr/>
          </p:nvSpPr>
          <p:spPr>
            <a:xfrm>
              <a:off x="5315019" y="779363"/>
              <a:ext cx="159379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Model</a:t>
              </a:r>
              <a:r>
                <a:rPr lang="ko-KR" altLang="en-US" sz="1500" dirty="0"/>
                <a:t>의 자료형과 </a:t>
              </a:r>
              <a:r>
                <a:rPr lang="en-US" altLang="ko-KR" sz="1500" dirty="0"/>
                <a:t>DB</a:t>
              </a:r>
              <a:r>
                <a:rPr lang="ko-KR" altLang="en-US" sz="1500" dirty="0"/>
                <a:t>의 자료형을 연동</a:t>
              </a:r>
              <a:endParaRPr lang="en-US" altLang="ko-KR" sz="15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72F290F-5FEC-4247-839C-6BAD3AF1253D}"/>
              </a:ext>
            </a:extLst>
          </p:cNvPr>
          <p:cNvGrpSpPr/>
          <p:nvPr/>
        </p:nvGrpSpPr>
        <p:grpSpPr>
          <a:xfrm>
            <a:off x="7031492" y="4259681"/>
            <a:ext cx="2050559" cy="2318248"/>
            <a:chOff x="5258495" y="3971013"/>
            <a:chExt cx="1964133" cy="290696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34E7443-4C1E-4296-885E-2130AFF7AD41}"/>
                </a:ext>
              </a:extLst>
            </p:cNvPr>
            <p:cNvGrpSpPr/>
            <p:nvPr/>
          </p:nvGrpSpPr>
          <p:grpSpPr>
            <a:xfrm>
              <a:off x="5258495" y="3971013"/>
              <a:ext cx="1964133" cy="2906961"/>
              <a:chOff x="1701479" y="2539816"/>
              <a:chExt cx="1956121" cy="138400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880E476-E86B-4F38-BFF0-69D325C7E79B}"/>
                  </a:ext>
                </a:extLst>
              </p:cNvPr>
              <p:cNvGrpSpPr/>
              <p:nvPr/>
            </p:nvGrpSpPr>
            <p:grpSpPr>
              <a:xfrm>
                <a:off x="1701479" y="2733670"/>
                <a:ext cx="1956121" cy="1190148"/>
                <a:chOff x="1350628" y="2592198"/>
                <a:chExt cx="2575420" cy="1124125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900E0563-9C43-4456-BECF-9D56CF34B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628" y="2592198"/>
                  <a:ext cx="51202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E6B51943-C605-4964-9A6C-F9215B98D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A9114B7A-E311-4DE2-9629-4B44B9DB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3699545"/>
                  <a:ext cx="254186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77469F6A-5517-4224-B3E7-AB2EFAE1D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270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476733BA-E445-4A14-ACEB-6325D2150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8728" y="2592198"/>
                  <a:ext cx="5273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4F61F6-43C6-4734-9810-54E3D78AA43A}"/>
                  </a:ext>
                </a:extLst>
              </p:cNvPr>
              <p:cNvSpPr txBox="1"/>
              <p:nvPr/>
            </p:nvSpPr>
            <p:spPr>
              <a:xfrm>
                <a:off x="1790226" y="2539816"/>
                <a:ext cx="171421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dirty="0"/>
                  <a:t>view</a:t>
                </a:r>
                <a:endParaRPr lang="ko-KR" altLang="en-US" sz="25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FAF82C-3C87-436C-A7F1-ADD565300CCD}"/>
                </a:ext>
              </a:extLst>
            </p:cNvPr>
            <p:cNvSpPr txBox="1"/>
            <p:nvPr/>
          </p:nvSpPr>
          <p:spPr>
            <a:xfrm>
              <a:off x="5340591" y="4639046"/>
              <a:ext cx="1593795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300" dirty="0"/>
                <a:t>수시 </a:t>
              </a:r>
              <a:r>
                <a:rPr lang="en-US" altLang="ko-KR" sz="1300" dirty="0"/>
                <a:t>/</a:t>
              </a:r>
              <a:r>
                <a:rPr lang="ko-KR" altLang="en-US" sz="1300" dirty="0"/>
                <a:t>정시 선택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ko-KR" altLang="en-US" sz="1300" dirty="0" err="1"/>
                <a:t>새로입력</a:t>
              </a:r>
              <a:r>
                <a:rPr lang="en-US" altLang="ko-KR" sz="1300" dirty="0"/>
                <a:t>/</a:t>
              </a:r>
              <a:r>
                <a:rPr lang="ko-KR" altLang="en-US" sz="1300" dirty="0"/>
                <a:t>리스트 출력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가상 면접진행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학생 정보 리스트</a:t>
              </a:r>
              <a:endParaRPr lang="en-US" altLang="ko-KR" sz="1300" dirty="0"/>
            </a:p>
            <a:p>
              <a:pPr marL="342900" indent="-342900">
                <a:buAutoNum type="arabicPeriod"/>
              </a:pPr>
              <a:r>
                <a:rPr lang="ko-KR" altLang="en-US" sz="1300" dirty="0"/>
                <a:t>청탁 계산</a:t>
              </a:r>
              <a:endParaRPr lang="en-US" altLang="ko-KR" sz="13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E2AA022-C5B4-4384-8AFB-CC4FB522D352}"/>
              </a:ext>
            </a:extLst>
          </p:cNvPr>
          <p:cNvGrpSpPr/>
          <p:nvPr/>
        </p:nvGrpSpPr>
        <p:grpSpPr>
          <a:xfrm>
            <a:off x="4683964" y="2530473"/>
            <a:ext cx="1956121" cy="1667202"/>
            <a:chOff x="5047726" y="2581377"/>
            <a:chExt cx="1956121" cy="166720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D7A330A-932B-48F2-A52F-747F5EBCB527}"/>
                </a:ext>
              </a:extLst>
            </p:cNvPr>
            <p:cNvGrpSpPr/>
            <p:nvPr/>
          </p:nvGrpSpPr>
          <p:grpSpPr>
            <a:xfrm>
              <a:off x="5047726" y="2581377"/>
              <a:ext cx="1956121" cy="1667202"/>
              <a:chOff x="1701479" y="2256616"/>
              <a:chExt cx="1956121" cy="1667202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9A1B852-5E59-49F7-AC48-E931A0C5EC59}"/>
                  </a:ext>
                </a:extLst>
              </p:cNvPr>
              <p:cNvGrpSpPr/>
              <p:nvPr/>
            </p:nvGrpSpPr>
            <p:grpSpPr>
              <a:xfrm>
                <a:off x="1701479" y="2733670"/>
                <a:ext cx="1956121" cy="1190148"/>
                <a:chOff x="1350628" y="2592198"/>
                <a:chExt cx="2575420" cy="112412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A826411-3AA3-4F49-8980-C54CDFE15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628" y="2592198"/>
                  <a:ext cx="51202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56659E04-3D73-4251-8045-D6B54144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CE23D08F-B677-4A48-BBA9-55E7F9BD1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3699545"/>
                  <a:ext cx="254186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CFB28618-E4B3-48B6-93A6-6F0A0D207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270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70B4888-BA0D-49FD-903D-37397AF5C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8728" y="2592198"/>
                  <a:ext cx="5273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DBA75F-E427-43CE-B4EE-7E4C9DF9854E}"/>
                  </a:ext>
                </a:extLst>
              </p:cNvPr>
              <p:cNvSpPr txBox="1"/>
              <p:nvPr/>
            </p:nvSpPr>
            <p:spPr>
              <a:xfrm>
                <a:off x="1895929" y="2256616"/>
                <a:ext cx="171421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/>
                  <a:t>controller</a:t>
                </a:r>
                <a:endParaRPr lang="ko-KR" altLang="en-US" sz="25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7ED5A7-4F8C-4D67-B3DE-8462F034B7B1}"/>
                </a:ext>
              </a:extLst>
            </p:cNvPr>
            <p:cNvSpPr txBox="1"/>
            <p:nvPr/>
          </p:nvSpPr>
          <p:spPr>
            <a:xfrm>
              <a:off x="5209471" y="3231771"/>
              <a:ext cx="165811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클라이언트의 요청을 받아 알맞은 </a:t>
              </a:r>
              <a:r>
                <a:rPr lang="en-US" altLang="ko-KR" sz="1500" dirty="0"/>
                <a:t>view</a:t>
              </a:r>
              <a:r>
                <a:rPr lang="ko-KR" altLang="en-US" sz="1500" dirty="0"/>
                <a:t>를 호출</a:t>
              </a:r>
              <a:endParaRPr lang="en-US" altLang="ko-KR" sz="15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49E146-4A20-4250-AFAC-5803ACA88BCF}"/>
              </a:ext>
            </a:extLst>
          </p:cNvPr>
          <p:cNvGrpSpPr/>
          <p:nvPr/>
        </p:nvGrpSpPr>
        <p:grpSpPr>
          <a:xfrm>
            <a:off x="1088055" y="2581377"/>
            <a:ext cx="1956121" cy="1649439"/>
            <a:chOff x="1088055" y="2581377"/>
            <a:chExt cx="1956121" cy="16494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AF80B7-5BC4-4327-BDF1-F6F732D7CF3D}"/>
                </a:ext>
              </a:extLst>
            </p:cNvPr>
            <p:cNvGrpSpPr/>
            <p:nvPr/>
          </p:nvGrpSpPr>
          <p:grpSpPr>
            <a:xfrm>
              <a:off x="1088055" y="2581377"/>
              <a:ext cx="1956121" cy="1649439"/>
              <a:chOff x="1701479" y="2274379"/>
              <a:chExt cx="1956121" cy="1649439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8D0394B-AD05-48A6-85AC-8DB9F4F96ACC}"/>
                  </a:ext>
                </a:extLst>
              </p:cNvPr>
              <p:cNvGrpSpPr/>
              <p:nvPr/>
            </p:nvGrpSpPr>
            <p:grpSpPr>
              <a:xfrm>
                <a:off x="1701479" y="2733670"/>
                <a:ext cx="1956121" cy="1190148"/>
                <a:chOff x="1350628" y="2592198"/>
                <a:chExt cx="2575420" cy="1124125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B573FB3D-CCCF-472A-9CF0-E3C69668F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0628" y="2592198"/>
                  <a:ext cx="512025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C3B7E9D0-EFB8-4696-9E50-8AA9E4E3E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CA67F17-4945-47D0-8887-31755DE19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7406" y="3699545"/>
                  <a:ext cx="2541864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734B4BB3-306C-4977-91FA-452A3F845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9270" y="2592198"/>
                  <a:ext cx="0" cy="1124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6C6C822-C0A5-4AC3-ADE2-39F22F4632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8728" y="2592198"/>
                  <a:ext cx="527320" cy="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8BDD4C-E285-443B-9AE4-2DD31F49D22D}"/>
                  </a:ext>
                </a:extLst>
              </p:cNvPr>
              <p:cNvSpPr txBox="1"/>
              <p:nvPr/>
            </p:nvSpPr>
            <p:spPr>
              <a:xfrm>
                <a:off x="1755871" y="2274379"/>
                <a:ext cx="171421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dirty="0"/>
                  <a:t>client</a:t>
                </a:r>
                <a:endParaRPr lang="ko-KR" altLang="en-US" sz="2500" dirty="0"/>
              </a:p>
            </p:txBody>
          </p:sp>
        </p:grp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25D1DE6C-0E7B-4247-9886-CFCF99BF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86" y="3158526"/>
              <a:ext cx="1039149" cy="1039149"/>
            </a:xfrm>
            <a:prstGeom prst="rect">
              <a:avLst/>
            </a:prstGeom>
          </p:spPr>
        </p:pic>
      </p:grp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092F6B61-52DB-4ED9-9F8E-BF31C5C4F194}"/>
              </a:ext>
            </a:extLst>
          </p:cNvPr>
          <p:cNvSpPr/>
          <p:nvPr/>
        </p:nvSpPr>
        <p:spPr>
          <a:xfrm>
            <a:off x="3367611" y="3175529"/>
            <a:ext cx="1100783" cy="21099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DA233D4A-A877-4794-AF4A-8C90F3D7531F}"/>
              </a:ext>
            </a:extLst>
          </p:cNvPr>
          <p:cNvSpPr/>
          <p:nvPr/>
        </p:nvSpPr>
        <p:spPr>
          <a:xfrm rot="5400000">
            <a:off x="4928736" y="2295819"/>
            <a:ext cx="497012" cy="1832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B448B5C9-AEFE-42A9-9632-BE6F8CBC2C51}"/>
              </a:ext>
            </a:extLst>
          </p:cNvPr>
          <p:cNvSpPr/>
          <p:nvPr/>
        </p:nvSpPr>
        <p:spPr>
          <a:xfrm rot="16200000">
            <a:off x="6050115" y="2320080"/>
            <a:ext cx="497012" cy="18327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56E66328-DC50-4DA4-A9D4-8853A2BB3DC5}"/>
              </a:ext>
            </a:extLst>
          </p:cNvPr>
          <p:cNvSpPr/>
          <p:nvPr/>
        </p:nvSpPr>
        <p:spPr>
          <a:xfrm>
            <a:off x="7137116" y="3140500"/>
            <a:ext cx="1525081" cy="23657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46AA5218-AD20-4792-99C4-3255C62AE6F8}"/>
              </a:ext>
            </a:extLst>
          </p:cNvPr>
          <p:cNvSpPr/>
          <p:nvPr/>
        </p:nvSpPr>
        <p:spPr>
          <a:xfrm rot="10800000">
            <a:off x="7060579" y="3829150"/>
            <a:ext cx="1600380" cy="23657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29A37562-AFCA-4A2C-B80D-C6FA950D1FCE}"/>
              </a:ext>
            </a:extLst>
          </p:cNvPr>
          <p:cNvSpPr/>
          <p:nvPr/>
        </p:nvSpPr>
        <p:spPr>
          <a:xfrm rot="19404541">
            <a:off x="6985532" y="2096886"/>
            <a:ext cx="992391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C8DDD32F-2B27-4544-A706-FC164F1910DB}"/>
              </a:ext>
            </a:extLst>
          </p:cNvPr>
          <p:cNvSpPr/>
          <p:nvPr/>
        </p:nvSpPr>
        <p:spPr>
          <a:xfrm rot="8604541">
            <a:off x="7088380" y="2378742"/>
            <a:ext cx="1041389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6EE88C93-EBD9-411F-9C87-13F3E2E57B48}"/>
              </a:ext>
            </a:extLst>
          </p:cNvPr>
          <p:cNvSpPr/>
          <p:nvPr/>
        </p:nvSpPr>
        <p:spPr>
          <a:xfrm rot="10800000">
            <a:off x="3361451" y="3846100"/>
            <a:ext cx="1100783" cy="21099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위로 굽음 93">
            <a:extLst>
              <a:ext uri="{FF2B5EF4-FFF2-40B4-BE49-F238E27FC236}">
                <a16:creationId xmlns:a16="http://schemas.microsoft.com/office/drawing/2014/main" id="{FF419009-C4DC-45C3-8EDC-0B9A913CDAE3}"/>
              </a:ext>
            </a:extLst>
          </p:cNvPr>
          <p:cNvSpPr/>
          <p:nvPr/>
        </p:nvSpPr>
        <p:spPr>
          <a:xfrm rot="5400000">
            <a:off x="5578493" y="4482941"/>
            <a:ext cx="1053953" cy="1169388"/>
          </a:xfrm>
          <a:prstGeom prst="bentUpArrow">
            <a:avLst>
              <a:gd name="adj1" fmla="val 14109"/>
              <a:gd name="adj2" fmla="val 25000"/>
              <a:gd name="adj3" fmla="val 1728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50E6-443E-463B-8B98-228050B0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67" y="262392"/>
            <a:ext cx="2634842" cy="1325563"/>
          </a:xfrm>
        </p:spPr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AB56A6-62CD-4CD4-AFED-9CEE73A0E2DB}"/>
              </a:ext>
            </a:extLst>
          </p:cNvPr>
          <p:cNvGrpSpPr/>
          <p:nvPr/>
        </p:nvGrpSpPr>
        <p:grpSpPr>
          <a:xfrm>
            <a:off x="138622" y="2842578"/>
            <a:ext cx="1844870" cy="1757875"/>
            <a:chOff x="175460" y="2302096"/>
            <a:chExt cx="1844870" cy="1757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59A6F-5198-4A4E-A365-69EC1935F057}"/>
                </a:ext>
              </a:extLst>
            </p:cNvPr>
            <p:cNvSpPr txBox="1"/>
            <p:nvPr/>
          </p:nvSpPr>
          <p:spPr>
            <a:xfrm>
              <a:off x="479595" y="3574990"/>
              <a:ext cx="1540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수시 정시 나누기 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BFBB6EC-FB5E-4EDA-9564-33E18B8D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60" y="2302096"/>
              <a:ext cx="1844870" cy="1757875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5013DA-3843-4269-A25B-E174451928BF}"/>
              </a:ext>
            </a:extLst>
          </p:cNvPr>
          <p:cNvGrpSpPr/>
          <p:nvPr/>
        </p:nvGrpSpPr>
        <p:grpSpPr>
          <a:xfrm>
            <a:off x="2756256" y="1809445"/>
            <a:ext cx="971794" cy="1312167"/>
            <a:chOff x="3269504" y="1039512"/>
            <a:chExt cx="1325564" cy="1668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18C94-BE50-433F-8163-60C7C37C5802}"/>
                </a:ext>
              </a:extLst>
            </p:cNvPr>
            <p:cNvSpPr txBox="1"/>
            <p:nvPr/>
          </p:nvSpPr>
          <p:spPr>
            <a:xfrm>
              <a:off x="3395092" y="2356068"/>
              <a:ext cx="1184951" cy="35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새로입력</a:t>
              </a:r>
              <a:endParaRPr lang="ko-KR" altLang="en-US" sz="1200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C276DD4-67DC-42C9-92A7-B2C825500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04" y="1039512"/>
              <a:ext cx="1325564" cy="1325564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42DB9F0-2E0E-4CE2-9B22-A9BD041019AB}"/>
              </a:ext>
            </a:extLst>
          </p:cNvPr>
          <p:cNvGrpSpPr/>
          <p:nvPr/>
        </p:nvGrpSpPr>
        <p:grpSpPr>
          <a:xfrm>
            <a:off x="7286307" y="1655921"/>
            <a:ext cx="1204609" cy="1489782"/>
            <a:chOff x="4793293" y="1190395"/>
            <a:chExt cx="2055370" cy="1818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E8D1B4-F3FC-4A2A-80E9-EB8E5CBF650E}"/>
                </a:ext>
              </a:extLst>
            </p:cNvPr>
            <p:cNvSpPr txBox="1"/>
            <p:nvPr/>
          </p:nvSpPr>
          <p:spPr>
            <a:xfrm>
              <a:off x="4793293" y="2670883"/>
              <a:ext cx="2055370" cy="338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가상 면접진행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000DE40-077E-4F53-9B3A-CD6756C7A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148" y="1190395"/>
              <a:ext cx="1542570" cy="154257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6AFD5BB-DF2A-4984-A0EF-A342A92F9CF3}"/>
              </a:ext>
            </a:extLst>
          </p:cNvPr>
          <p:cNvGrpSpPr/>
          <p:nvPr/>
        </p:nvGrpSpPr>
        <p:grpSpPr>
          <a:xfrm>
            <a:off x="4321245" y="1692039"/>
            <a:ext cx="2198251" cy="1553904"/>
            <a:chOff x="4664591" y="1543390"/>
            <a:chExt cx="2198251" cy="15539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B7E98E-FA83-4816-8081-07B362E234F3}"/>
                </a:ext>
              </a:extLst>
            </p:cNvPr>
            <p:cNvSpPr txBox="1"/>
            <p:nvPr/>
          </p:nvSpPr>
          <p:spPr>
            <a:xfrm>
              <a:off x="4664591" y="2635629"/>
              <a:ext cx="219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랜덤으로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그룹과 캐릭터 배정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2BFB7F-159D-4AB7-B3DA-9EC8C99D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843" y="1543390"/>
              <a:ext cx="1113644" cy="1113644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B9DC0D6-E3BB-4390-B356-19E895EC9A95}"/>
              </a:ext>
            </a:extLst>
          </p:cNvPr>
          <p:cNvGrpSpPr/>
          <p:nvPr/>
        </p:nvGrpSpPr>
        <p:grpSpPr>
          <a:xfrm>
            <a:off x="9606951" y="1809445"/>
            <a:ext cx="1203118" cy="1417995"/>
            <a:chOff x="8588265" y="1447674"/>
            <a:chExt cx="1203118" cy="14179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77A673-21AF-4B89-8D51-99685589A9A4}"/>
                </a:ext>
              </a:extLst>
            </p:cNvPr>
            <p:cNvSpPr txBox="1"/>
            <p:nvPr/>
          </p:nvSpPr>
          <p:spPr>
            <a:xfrm>
              <a:off x="8588265" y="2588670"/>
              <a:ext cx="1203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학생정보 입력 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AFF8966-9041-4AFF-A4D6-A61EE0729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2" y="1447674"/>
              <a:ext cx="1113644" cy="111364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B47FB7-D18B-498B-8D49-3C653A6FFEA3}"/>
              </a:ext>
            </a:extLst>
          </p:cNvPr>
          <p:cNvGrpSpPr/>
          <p:nvPr/>
        </p:nvGrpSpPr>
        <p:grpSpPr>
          <a:xfrm>
            <a:off x="3406032" y="4497811"/>
            <a:ext cx="2614568" cy="1755098"/>
            <a:chOff x="3927422" y="3921472"/>
            <a:chExt cx="2614568" cy="1755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33233-629E-46A7-8446-80CA9CACD144}"/>
                </a:ext>
              </a:extLst>
            </p:cNvPr>
            <p:cNvSpPr txBox="1"/>
            <p:nvPr/>
          </p:nvSpPr>
          <p:spPr>
            <a:xfrm>
              <a:off x="3927422" y="5399571"/>
              <a:ext cx="2614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Db</a:t>
              </a:r>
              <a:r>
                <a:rPr lang="ko-KR" altLang="en-US" sz="1200" dirty="0"/>
                <a:t>의 학생리스트 출력 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47F0CA0-53A6-4A72-A3E6-DA05A7F5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968" y="3921472"/>
              <a:ext cx="1436245" cy="1436245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143FBFC-9C80-4431-A059-D67701DC0356}"/>
              </a:ext>
            </a:extLst>
          </p:cNvPr>
          <p:cNvGrpSpPr/>
          <p:nvPr/>
        </p:nvGrpSpPr>
        <p:grpSpPr>
          <a:xfrm>
            <a:off x="8357174" y="4115472"/>
            <a:ext cx="1982030" cy="2041842"/>
            <a:chOff x="6907637" y="3251533"/>
            <a:chExt cx="3130796" cy="32933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5454E4-D025-47E0-8631-DD0CE3841DF7}"/>
                </a:ext>
              </a:extLst>
            </p:cNvPr>
            <p:cNvSpPr txBox="1"/>
            <p:nvPr/>
          </p:nvSpPr>
          <p:spPr>
            <a:xfrm>
              <a:off x="6907637" y="5800239"/>
              <a:ext cx="3130796" cy="74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수험번호 클릭 시 청탁 가능성 계산 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6A7428DC-9C8C-4F18-A602-7F0A1C3C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4229" y="3251533"/>
              <a:ext cx="2217613" cy="2613888"/>
            </a:xfrm>
            <a:prstGeom prst="rect">
              <a:avLst/>
            </a:prstGeom>
          </p:spPr>
        </p:pic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89EED63-6848-4BF9-A080-127E59B197E5}"/>
              </a:ext>
            </a:extLst>
          </p:cNvPr>
          <p:cNvSpPr/>
          <p:nvPr/>
        </p:nvSpPr>
        <p:spPr>
          <a:xfrm rot="19507436">
            <a:off x="1608227" y="2744604"/>
            <a:ext cx="1041389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BB684FC-51C6-4DCF-9657-9536BE028C24}"/>
              </a:ext>
            </a:extLst>
          </p:cNvPr>
          <p:cNvSpPr/>
          <p:nvPr/>
        </p:nvSpPr>
        <p:spPr>
          <a:xfrm>
            <a:off x="3836210" y="2282423"/>
            <a:ext cx="990561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3620D38-CB18-41F9-BD30-5163FDE7CE3E}"/>
              </a:ext>
            </a:extLst>
          </p:cNvPr>
          <p:cNvSpPr/>
          <p:nvPr/>
        </p:nvSpPr>
        <p:spPr>
          <a:xfrm>
            <a:off x="6173298" y="2264126"/>
            <a:ext cx="1041389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3B8A9A3-602D-4460-9A74-863D72E31A28}"/>
              </a:ext>
            </a:extLst>
          </p:cNvPr>
          <p:cNvSpPr/>
          <p:nvPr/>
        </p:nvSpPr>
        <p:spPr>
          <a:xfrm>
            <a:off x="8565562" y="2288966"/>
            <a:ext cx="1041389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E4B39F7-C924-466A-8F8C-6338B982B61A}"/>
              </a:ext>
            </a:extLst>
          </p:cNvPr>
          <p:cNvSpPr/>
          <p:nvPr/>
        </p:nvSpPr>
        <p:spPr>
          <a:xfrm rot="1316707">
            <a:off x="1987563" y="4467600"/>
            <a:ext cx="1041389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5EE0C6E-0C33-485C-BB15-55387AFB93BE}"/>
              </a:ext>
            </a:extLst>
          </p:cNvPr>
          <p:cNvSpPr/>
          <p:nvPr/>
        </p:nvSpPr>
        <p:spPr>
          <a:xfrm rot="9361576">
            <a:off x="5279048" y="3746470"/>
            <a:ext cx="4379530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17BBCFC-5499-4987-9BE8-4F99315C4654}"/>
              </a:ext>
            </a:extLst>
          </p:cNvPr>
          <p:cNvSpPr/>
          <p:nvPr/>
        </p:nvSpPr>
        <p:spPr>
          <a:xfrm>
            <a:off x="5422511" y="5400559"/>
            <a:ext cx="2934664" cy="2236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50E6-443E-463B-8B98-228050B0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143A-2244-42B2-A5AF-554A278C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3000" b="1" dirty="0">
                <a:effectLst/>
                <a:ea typeface="돋움" panose="020B0600000101010101" pitchFamily="50" charset="-127"/>
                <a:cs typeface="돋움" panose="020B0600000101010101" pitchFamily="50" charset="-127"/>
              </a:rPr>
              <a:t>향후 더욱 세분화하고 다양한 조건들을 추가하여 청탁 가능성에 대한 정확도를 높여 간단한 입력으로도 직관적으로 청탁을 구분할 수 있다</a:t>
            </a:r>
            <a:r>
              <a:rPr lang="en-US" altLang="ko-KR" sz="3000" b="1" dirty="0">
                <a:effectLst/>
                <a:ea typeface="돋움" panose="020B0600000101010101" pitchFamily="50" charset="-127"/>
                <a:cs typeface="돋움" panose="020B0600000101010101" pitchFamily="50" charset="-127"/>
              </a:rPr>
              <a:t>.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5430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160</Words>
  <Application>Microsoft Office PowerPoint</Application>
  <PresentationFormat>와이드스크린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청탁을 필터링할  대체수단</vt:lpstr>
      <vt:lpstr>개발배경</vt:lpstr>
      <vt:lpstr>시스템 구성도 </vt:lpstr>
      <vt:lpstr>시나리오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안원영</dc:creator>
  <cp:lastModifiedBy>안원영</cp:lastModifiedBy>
  <cp:revision>67</cp:revision>
  <dcterms:created xsi:type="dcterms:W3CDTF">2021-12-17T08:34:00Z</dcterms:created>
  <dcterms:modified xsi:type="dcterms:W3CDTF">2021-12-19T15:32:46Z</dcterms:modified>
</cp:coreProperties>
</file>