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4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418C-1E59-4122-806A-2D9ACED3CC1A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7399-B14E-40F3-98BA-A04E1ABE2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98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418C-1E59-4122-806A-2D9ACED3CC1A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7399-B14E-40F3-98BA-A04E1ABE2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14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418C-1E59-4122-806A-2D9ACED3CC1A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7399-B14E-40F3-98BA-A04E1ABE2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418C-1E59-4122-806A-2D9ACED3CC1A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7399-B14E-40F3-98BA-A04E1ABE2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44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418C-1E59-4122-806A-2D9ACED3CC1A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7399-B14E-40F3-98BA-A04E1ABE2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82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418C-1E59-4122-806A-2D9ACED3CC1A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7399-B14E-40F3-98BA-A04E1ABE2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92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418C-1E59-4122-806A-2D9ACED3CC1A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7399-B14E-40F3-98BA-A04E1ABE2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14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418C-1E59-4122-806A-2D9ACED3CC1A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7399-B14E-40F3-98BA-A04E1ABE2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6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418C-1E59-4122-806A-2D9ACED3CC1A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7399-B14E-40F3-98BA-A04E1ABE2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17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418C-1E59-4122-806A-2D9ACED3CC1A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7399-B14E-40F3-98BA-A04E1ABE2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5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418C-1E59-4122-806A-2D9ACED3CC1A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7399-B14E-40F3-98BA-A04E1ABE2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3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4418C-1E59-4122-806A-2D9ACED3CC1A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37399-B14E-40F3-98BA-A04E1ABE2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45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주차 </a:t>
            </a:r>
            <a:r>
              <a:rPr lang="ko-KR" altLang="en-US" dirty="0" err="1" smtClean="0"/>
              <a:t>대면실습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스프링 </a:t>
            </a:r>
            <a:r>
              <a:rPr lang="en-US" altLang="ko-KR" sz="3600" dirty="0" smtClean="0"/>
              <a:t>WEB MVC </a:t>
            </a:r>
            <a:r>
              <a:rPr lang="ko-KR" altLang="en-US" sz="3600" dirty="0" smtClean="0"/>
              <a:t>기초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53147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@Controller</a:t>
            </a:r>
            <a:r>
              <a:rPr lang="ko-KR" altLang="en-US" dirty="0"/>
              <a:t> </a:t>
            </a:r>
            <a:r>
              <a:rPr lang="ko-KR" altLang="en-US" dirty="0" smtClean="0"/>
              <a:t>기초 실습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98" y="1450796"/>
            <a:ext cx="2095500" cy="742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98" y="2390135"/>
            <a:ext cx="5633690" cy="34414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178" y="4418106"/>
            <a:ext cx="4983566" cy="13122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1022465" y="5074216"/>
            <a:ext cx="5494713" cy="595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99298" y="5452498"/>
            <a:ext cx="14205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여기에 추가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424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@Controller</a:t>
            </a:r>
            <a:r>
              <a:rPr lang="ko-KR" altLang="en-US" dirty="0"/>
              <a:t> </a:t>
            </a:r>
            <a:r>
              <a:rPr lang="ko-KR" altLang="en-US" dirty="0" smtClean="0"/>
              <a:t>기초 실습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00" y="1628861"/>
            <a:ext cx="4781550" cy="1704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59" y="3878487"/>
            <a:ext cx="4635991" cy="182469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878676" y="1824844"/>
            <a:ext cx="2651760" cy="4247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55927" y="2178928"/>
            <a:ext cx="24801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URL</a:t>
            </a:r>
            <a:r>
              <a:rPr lang="ko-KR" altLang="en-US" dirty="0" smtClean="0">
                <a:solidFill>
                  <a:srgbClr val="FF0000"/>
                </a:solidFill>
              </a:rPr>
              <a:t>에 변동이 없으면</a:t>
            </a:r>
            <a:r>
              <a:rPr lang="en-US" altLang="ko-KR" dirty="0" smtClean="0">
                <a:solidFill>
                  <a:srgbClr val="FF0000"/>
                </a:solidFill>
              </a:rPr>
              <a:t>..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13424" y="3878487"/>
            <a:ext cx="2651760" cy="4247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90675" y="4232571"/>
            <a:ext cx="24801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URL</a:t>
            </a:r>
            <a:r>
              <a:rPr lang="ko-KR" altLang="en-US" dirty="0" smtClean="0">
                <a:solidFill>
                  <a:srgbClr val="FF0000"/>
                </a:solidFill>
              </a:rPr>
              <a:t>에 변동이 있으면</a:t>
            </a:r>
            <a:r>
              <a:rPr lang="en-US" altLang="ko-KR" dirty="0" smtClean="0">
                <a:solidFill>
                  <a:srgbClr val="FF0000"/>
                </a:solidFill>
              </a:rPr>
              <a:t>..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435" y="2037219"/>
            <a:ext cx="4820948" cy="33698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16" name="직선 화살표 연결선 15"/>
          <p:cNvCxnSpPr/>
          <p:nvPr/>
        </p:nvCxnSpPr>
        <p:spPr>
          <a:xfrm flipH="1" flipV="1">
            <a:off x="3541223" y="2037219"/>
            <a:ext cx="5112326" cy="2472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4190675" y="4108945"/>
            <a:ext cx="4546001" cy="1236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339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@Controller</a:t>
            </a:r>
            <a:r>
              <a:rPr lang="ko-KR" altLang="en-US" dirty="0"/>
              <a:t> </a:t>
            </a:r>
            <a:r>
              <a:rPr lang="ko-KR" altLang="en-US" dirty="0" smtClean="0"/>
              <a:t>기초 실습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650" y="1690688"/>
            <a:ext cx="4635991" cy="18246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17" y="3515380"/>
            <a:ext cx="6017411" cy="19487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209" y="4498380"/>
            <a:ext cx="4141489" cy="181256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149576" y="1652752"/>
            <a:ext cx="2651760" cy="4247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12767" y="3375396"/>
            <a:ext cx="2651760" cy="4247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525761" y="4418592"/>
            <a:ext cx="2651760" cy="4247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371475" y="3638416"/>
            <a:ext cx="40975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아까는 제대로 나왔는데</a:t>
            </a:r>
            <a:r>
              <a:rPr lang="en-US" altLang="ko-KR" dirty="0" smtClean="0">
                <a:solidFill>
                  <a:srgbClr val="FF0000"/>
                </a:solidFill>
              </a:rPr>
              <a:t>..</a:t>
            </a:r>
            <a:r>
              <a:rPr lang="ko-KR" altLang="en-US" dirty="0" smtClean="0">
                <a:solidFill>
                  <a:srgbClr val="FF0000"/>
                </a:solidFill>
              </a:rPr>
              <a:t>지금은 에러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524" y="1775662"/>
            <a:ext cx="5749397" cy="1534296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 flipH="1">
            <a:off x="6741623" y="2011857"/>
            <a:ext cx="2019991" cy="26185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278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@Controller</a:t>
            </a:r>
            <a:r>
              <a:rPr lang="ko-KR" altLang="en-US" dirty="0"/>
              <a:t> </a:t>
            </a:r>
            <a:r>
              <a:rPr lang="ko-KR" altLang="en-US" dirty="0" smtClean="0"/>
              <a:t>기초 실습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33" y="1589650"/>
            <a:ext cx="4905375" cy="1371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985" y="1532500"/>
            <a:ext cx="3695700" cy="14859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93" y="3527566"/>
            <a:ext cx="4431203" cy="15591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633" y="4668908"/>
            <a:ext cx="3906688" cy="119460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9008" y="4262780"/>
            <a:ext cx="5457825" cy="1647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8" name="직선 화살표 연결선 17"/>
          <p:cNvCxnSpPr/>
          <p:nvPr/>
        </p:nvCxnSpPr>
        <p:spPr>
          <a:xfrm flipV="1">
            <a:off x="2909455" y="5041820"/>
            <a:ext cx="2593285" cy="1453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861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@Controller</a:t>
            </a:r>
            <a:r>
              <a:rPr lang="ko-KR" altLang="en-US" dirty="0"/>
              <a:t> </a:t>
            </a:r>
            <a:r>
              <a:rPr lang="ko-KR" altLang="en-US" dirty="0" smtClean="0"/>
              <a:t>기초 실습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13" y="3040119"/>
            <a:ext cx="5221778" cy="9975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03" y="1568464"/>
            <a:ext cx="4730917" cy="13872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686" y="3103504"/>
            <a:ext cx="5751005" cy="32557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직선 화살표 연결선 11"/>
          <p:cNvCxnSpPr/>
          <p:nvPr/>
        </p:nvCxnSpPr>
        <p:spPr>
          <a:xfrm flipH="1" flipV="1">
            <a:off x="2768138" y="1770611"/>
            <a:ext cx="5527964" cy="34664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1195" y="3814637"/>
            <a:ext cx="1807758" cy="2816582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1681783" y="3814637"/>
            <a:ext cx="2543291" cy="21539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4555375" y="4962698"/>
            <a:ext cx="1248311" cy="9975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668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@Controller</a:t>
            </a:r>
            <a:r>
              <a:rPr lang="ko-KR" altLang="en-US" dirty="0"/>
              <a:t> </a:t>
            </a:r>
            <a:r>
              <a:rPr lang="ko-KR" altLang="en-US" dirty="0" smtClean="0"/>
              <a:t>기초 실습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69" y="1690688"/>
            <a:ext cx="3295650" cy="1019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963" y="1541990"/>
            <a:ext cx="4339936" cy="1188316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V="1">
            <a:off x="3050771" y="2061557"/>
            <a:ext cx="2701636" cy="1387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30306"/>
            <a:ext cx="6570785" cy="224095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445575" y="2907138"/>
            <a:ext cx="2645181" cy="388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1" y="4196967"/>
            <a:ext cx="4289367" cy="2428276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 flipH="1" flipV="1">
            <a:off x="5877964" y="3101175"/>
            <a:ext cx="3324225" cy="27718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698274" y="1459962"/>
            <a:ext cx="2645181" cy="388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895306" y="1748049"/>
            <a:ext cx="238430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URL</a:t>
            </a:r>
            <a:r>
              <a:rPr lang="ko-KR" altLang="en-US" sz="1400" dirty="0" smtClean="0">
                <a:solidFill>
                  <a:srgbClr val="FF0000"/>
                </a:solidFill>
              </a:rPr>
              <a:t>상에서 표시된 </a:t>
            </a:r>
            <a:r>
              <a:rPr lang="en-US" altLang="ko-KR" sz="1400" dirty="0" smtClean="0">
                <a:solidFill>
                  <a:srgbClr val="FF0000"/>
                </a:solidFill>
              </a:rPr>
              <a:t>GET</a:t>
            </a:r>
            <a:r>
              <a:rPr lang="ko-KR" altLang="en-US" sz="1400" dirty="0" smtClean="0">
                <a:solidFill>
                  <a:srgbClr val="FF0000"/>
                </a:solidFill>
              </a:rPr>
              <a:t>방식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180" y="4287149"/>
            <a:ext cx="4289367" cy="24282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474" y="1344230"/>
            <a:ext cx="3924470" cy="99813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@Controller</a:t>
            </a:r>
            <a:r>
              <a:rPr lang="ko-KR" altLang="en-US" dirty="0"/>
              <a:t> </a:t>
            </a:r>
            <a:r>
              <a:rPr lang="ko-KR" altLang="en-US" dirty="0" smtClean="0"/>
              <a:t>기초 실습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269" y="1690688"/>
            <a:ext cx="3295650" cy="1019175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V="1">
            <a:off x="3050771" y="2061557"/>
            <a:ext cx="2701636" cy="1387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730306"/>
            <a:ext cx="6570785" cy="224095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553988" y="2709863"/>
            <a:ext cx="1580805" cy="2577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6059960" y="2917935"/>
            <a:ext cx="3324225" cy="27718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500118" y="1247369"/>
            <a:ext cx="2645181" cy="388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882374" y="1573180"/>
            <a:ext cx="250421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URL</a:t>
            </a:r>
            <a:r>
              <a:rPr lang="ko-KR" altLang="en-US" sz="1400" dirty="0" smtClean="0">
                <a:solidFill>
                  <a:srgbClr val="FF0000"/>
                </a:solidFill>
              </a:rPr>
              <a:t>상에서 표시된 </a:t>
            </a:r>
            <a:r>
              <a:rPr lang="en-US" altLang="ko-KR" sz="1400" dirty="0" smtClean="0">
                <a:solidFill>
                  <a:srgbClr val="FF0000"/>
                </a:solidFill>
              </a:rPr>
              <a:t>POST</a:t>
            </a:r>
            <a:r>
              <a:rPr lang="ko-KR" altLang="en-US" sz="1400" dirty="0" smtClean="0">
                <a:solidFill>
                  <a:srgbClr val="FF0000"/>
                </a:solidFill>
              </a:rPr>
              <a:t>방식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84185" y="5558966"/>
            <a:ext cx="202651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method=“post”</a:t>
            </a:r>
            <a:r>
              <a:rPr lang="ko-KR" altLang="en-US" sz="1100" dirty="0" smtClean="0">
                <a:solidFill>
                  <a:srgbClr val="FF0000"/>
                </a:solidFill>
              </a:rPr>
              <a:t>로 수정하면</a:t>
            </a:r>
            <a:r>
              <a:rPr lang="en-US" altLang="ko-KR" sz="1100" dirty="0" smtClean="0">
                <a:solidFill>
                  <a:srgbClr val="FF0000"/>
                </a:solidFill>
              </a:rPr>
              <a:t>…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49490" y="2619944"/>
            <a:ext cx="214674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>
                <a:solidFill>
                  <a:srgbClr val="FF0000"/>
                </a:solidFill>
              </a:rPr>
              <a:t>RequestMethod.POST</a:t>
            </a:r>
            <a:r>
              <a:rPr lang="en-US" altLang="ko-KR" sz="1100" dirty="0" smtClean="0">
                <a:solidFill>
                  <a:srgbClr val="FF0000"/>
                </a:solidFill>
              </a:rPr>
              <a:t>  </a:t>
            </a:r>
            <a:r>
              <a:rPr lang="ko-KR" altLang="en-US" sz="1100" dirty="0" smtClean="0">
                <a:solidFill>
                  <a:srgbClr val="FF0000"/>
                </a:solidFill>
              </a:rPr>
              <a:t>로 수정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932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@Controller</a:t>
            </a:r>
            <a:r>
              <a:rPr lang="ko-KR" altLang="en-US" dirty="0"/>
              <a:t> </a:t>
            </a:r>
            <a:r>
              <a:rPr lang="ko-KR" altLang="en-US" dirty="0" smtClean="0"/>
              <a:t>기초 실습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5840" y="1629294"/>
            <a:ext cx="7675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POST</a:t>
            </a:r>
            <a:r>
              <a:rPr lang="ko-KR" altLang="en-US" dirty="0" smtClean="0"/>
              <a:t>방식으로 변경하여 수행 했더니 한글이 깨졌다</a:t>
            </a:r>
            <a:r>
              <a:rPr lang="en-US" altLang="ko-KR" dirty="0" smtClean="0"/>
              <a:t>…</a:t>
            </a:r>
            <a:r>
              <a:rPr lang="ko-KR" altLang="en-US" dirty="0" smtClean="0"/>
              <a:t>해결 방법은</a:t>
            </a:r>
            <a:r>
              <a:rPr lang="en-US" altLang="ko-KR" dirty="0" smtClean="0"/>
              <a:t>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“web.xml” </a:t>
            </a:r>
            <a:r>
              <a:rPr lang="ko-KR" altLang="en-US" dirty="0" smtClean="0"/>
              <a:t>설정 파일에 한글 지원 요소를 삽입하면 문제해결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33952" y="2523066"/>
            <a:ext cx="744478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&lt;!-- POST</a:t>
            </a:r>
            <a:r>
              <a:rPr lang="ko-KR" altLang="en-US" sz="1200" dirty="0"/>
              <a:t>에서 한글 지원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&lt;filter&gt;</a:t>
            </a:r>
          </a:p>
          <a:p>
            <a:r>
              <a:rPr lang="en-US" altLang="ko-KR" sz="1200" dirty="0"/>
              <a:t>      &lt;filter-name&gt;</a:t>
            </a:r>
            <a:r>
              <a:rPr lang="en-US" altLang="ko-KR" sz="1200" dirty="0" err="1"/>
              <a:t>encodingFilter</a:t>
            </a:r>
            <a:r>
              <a:rPr lang="en-US" altLang="ko-KR" sz="1200" dirty="0"/>
              <a:t>&lt;/filter-name&gt;</a:t>
            </a:r>
          </a:p>
          <a:p>
            <a:r>
              <a:rPr lang="en-US" altLang="ko-KR" sz="1200" dirty="0"/>
              <a:t>      &lt;filter-class&gt;</a:t>
            </a:r>
          </a:p>
          <a:p>
            <a:r>
              <a:rPr lang="en-US" altLang="ko-KR" sz="1200" dirty="0"/>
              <a:t>         </a:t>
            </a:r>
            <a:r>
              <a:rPr lang="en-US" altLang="ko-KR" sz="1200" dirty="0" err="1"/>
              <a:t>org.springframework.web.filter.CharacterEncodingFilter</a:t>
            </a:r>
            <a:endParaRPr lang="en-US" altLang="ko-KR" sz="1200" dirty="0"/>
          </a:p>
          <a:p>
            <a:r>
              <a:rPr lang="en-US" altLang="ko-KR" sz="1200" dirty="0"/>
              <a:t>      &lt;/filter-class&gt;</a:t>
            </a:r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init-param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         &lt;</a:t>
            </a:r>
            <a:r>
              <a:rPr lang="en-US" altLang="ko-KR" sz="1200" dirty="0" err="1"/>
              <a:t>param</a:t>
            </a:r>
            <a:r>
              <a:rPr lang="en-US" altLang="ko-KR" sz="1200" dirty="0"/>
              <a:t>-name&gt;encoding&lt;/</a:t>
            </a:r>
            <a:r>
              <a:rPr lang="en-US" altLang="ko-KR" sz="1200" dirty="0" err="1"/>
              <a:t>param</a:t>
            </a:r>
            <a:r>
              <a:rPr lang="en-US" altLang="ko-KR" sz="1200" dirty="0"/>
              <a:t>-name&gt;</a:t>
            </a:r>
          </a:p>
          <a:p>
            <a:r>
              <a:rPr lang="en-US" altLang="ko-KR" sz="1200" dirty="0"/>
              <a:t>         &lt;</a:t>
            </a:r>
            <a:r>
              <a:rPr lang="en-US" altLang="ko-KR" sz="1200" dirty="0" err="1"/>
              <a:t>param</a:t>
            </a:r>
            <a:r>
              <a:rPr lang="en-US" altLang="ko-KR" sz="1200" dirty="0"/>
              <a:t>-value&gt;UTF-8&lt;/</a:t>
            </a:r>
            <a:r>
              <a:rPr lang="en-US" altLang="ko-KR" sz="1200" dirty="0" err="1"/>
              <a:t>param</a:t>
            </a:r>
            <a:r>
              <a:rPr lang="en-US" altLang="ko-KR" sz="1200" dirty="0"/>
              <a:t>-value&gt;</a:t>
            </a:r>
          </a:p>
          <a:p>
            <a:r>
              <a:rPr lang="en-US" altLang="ko-KR" sz="1200" dirty="0"/>
              <a:t>      &lt;/</a:t>
            </a:r>
            <a:r>
              <a:rPr lang="en-US" altLang="ko-KR" sz="1200" dirty="0" err="1"/>
              <a:t>init-param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init-param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         &lt;</a:t>
            </a:r>
            <a:r>
              <a:rPr lang="en-US" altLang="ko-KR" sz="1200" dirty="0" err="1"/>
              <a:t>param</a:t>
            </a:r>
            <a:r>
              <a:rPr lang="en-US" altLang="ko-KR" sz="1200" dirty="0"/>
              <a:t>-name&gt;</a:t>
            </a:r>
            <a:r>
              <a:rPr lang="en-US" altLang="ko-KR" sz="1200" dirty="0" err="1"/>
              <a:t>forceEncoding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param</a:t>
            </a:r>
            <a:r>
              <a:rPr lang="en-US" altLang="ko-KR" sz="1200" dirty="0"/>
              <a:t>-name&gt;</a:t>
            </a:r>
          </a:p>
          <a:p>
            <a:r>
              <a:rPr lang="en-US" altLang="ko-KR" sz="1200" dirty="0"/>
              <a:t>         &lt;</a:t>
            </a:r>
            <a:r>
              <a:rPr lang="en-US" altLang="ko-KR" sz="1200" dirty="0" err="1"/>
              <a:t>param</a:t>
            </a:r>
            <a:r>
              <a:rPr lang="en-US" altLang="ko-KR" sz="1200" dirty="0"/>
              <a:t>-value&gt;true&lt;/</a:t>
            </a:r>
            <a:r>
              <a:rPr lang="en-US" altLang="ko-KR" sz="1200" dirty="0" err="1"/>
              <a:t>param</a:t>
            </a:r>
            <a:r>
              <a:rPr lang="en-US" altLang="ko-KR" sz="1200" dirty="0"/>
              <a:t>-value&gt;</a:t>
            </a:r>
          </a:p>
          <a:p>
            <a:r>
              <a:rPr lang="en-US" altLang="ko-KR" sz="1200" dirty="0"/>
              <a:t>      &lt;/</a:t>
            </a:r>
            <a:r>
              <a:rPr lang="en-US" altLang="ko-KR" sz="1200" dirty="0" err="1"/>
              <a:t>init-param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   &lt;/filter&gt;</a:t>
            </a:r>
          </a:p>
          <a:p>
            <a:r>
              <a:rPr lang="en-US" altLang="ko-KR" sz="1200" dirty="0"/>
              <a:t>   &lt;filter-mapping&gt;</a:t>
            </a:r>
          </a:p>
          <a:p>
            <a:r>
              <a:rPr lang="en-US" altLang="ko-KR" sz="1200" dirty="0"/>
              <a:t>      &lt;filter-name&gt;</a:t>
            </a:r>
            <a:r>
              <a:rPr lang="en-US" altLang="ko-KR" sz="1200" dirty="0" err="1"/>
              <a:t>encodingFilter</a:t>
            </a:r>
            <a:r>
              <a:rPr lang="en-US" altLang="ko-KR" sz="1200" dirty="0"/>
              <a:t>&lt;/filter-name&gt;</a:t>
            </a:r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-pattern&gt;/*&lt;/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-pattern&gt;</a:t>
            </a:r>
          </a:p>
          <a:p>
            <a:r>
              <a:rPr lang="en-US" altLang="ko-KR" sz="1200" dirty="0"/>
              <a:t>   &lt;/filter-mapping&gt;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78744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346" y="1969270"/>
            <a:ext cx="5305857" cy="309086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WEB</a:t>
            </a:r>
            <a:r>
              <a:rPr lang="ko-KR" altLang="en-US" dirty="0" smtClean="0"/>
              <a:t>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환경설정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868" y="1491185"/>
            <a:ext cx="2716489" cy="485818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430274" y="2627699"/>
            <a:ext cx="2517706" cy="291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25687" y="1506022"/>
            <a:ext cx="27045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2) </a:t>
            </a:r>
            <a:r>
              <a:rPr lang="ko-KR" altLang="en-US" dirty="0" smtClean="0">
                <a:solidFill>
                  <a:srgbClr val="FF0000"/>
                </a:solidFill>
              </a:rPr>
              <a:t>스프링 프로젝트 선택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80259" y="4002743"/>
            <a:ext cx="2517706" cy="291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20803" y="3559628"/>
            <a:ext cx="29354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1) </a:t>
            </a:r>
            <a:r>
              <a:rPr lang="ko-KR" altLang="en-US" dirty="0" smtClean="0">
                <a:solidFill>
                  <a:srgbClr val="FF0000"/>
                </a:solidFill>
              </a:rPr>
              <a:t>스프링 </a:t>
            </a:r>
            <a:r>
              <a:rPr lang="ko-KR" altLang="en-US" dirty="0" err="1" smtClean="0">
                <a:solidFill>
                  <a:srgbClr val="FF0000"/>
                </a:solidFill>
              </a:rPr>
              <a:t>퍼스펙티브</a:t>
            </a:r>
            <a:r>
              <a:rPr lang="ko-KR" altLang="en-US" dirty="0" smtClean="0">
                <a:solidFill>
                  <a:srgbClr val="FF0000"/>
                </a:solidFill>
              </a:rPr>
              <a:t> 선택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669" y="1690688"/>
            <a:ext cx="4999240" cy="3405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153" y="1560263"/>
            <a:ext cx="4330930" cy="470753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WEB</a:t>
            </a:r>
            <a:r>
              <a:rPr lang="ko-KR" altLang="en-US" dirty="0" smtClean="0"/>
              <a:t>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환경설정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96885" y="2162799"/>
            <a:ext cx="2517706" cy="291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012128" y="2269681"/>
            <a:ext cx="21611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3) </a:t>
            </a:r>
            <a:r>
              <a:rPr lang="ko-KR" altLang="en-US" dirty="0" err="1" smtClean="0">
                <a:solidFill>
                  <a:srgbClr val="FF0000"/>
                </a:solidFill>
              </a:rPr>
              <a:t>프로젝트명</a:t>
            </a:r>
            <a:r>
              <a:rPr lang="ko-KR" altLang="en-US" dirty="0" smtClean="0">
                <a:solidFill>
                  <a:srgbClr val="FF0000"/>
                </a:solidFill>
              </a:rPr>
              <a:t> 생성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96885" y="4009954"/>
            <a:ext cx="2517706" cy="291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211974" y="3208859"/>
            <a:ext cx="40222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6) </a:t>
            </a:r>
            <a:r>
              <a:rPr lang="ko-KR" altLang="en-US" dirty="0" smtClean="0">
                <a:solidFill>
                  <a:srgbClr val="FF0000"/>
                </a:solidFill>
              </a:rPr>
              <a:t>파일을 불러올 최상위 패키지 생성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58342" y="5940556"/>
            <a:ext cx="1039091" cy="291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61510" y="5535532"/>
            <a:ext cx="149432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5) Next </a:t>
            </a:r>
            <a:r>
              <a:rPr lang="ko-KR" altLang="en-US" dirty="0" smtClean="0">
                <a:solidFill>
                  <a:srgbClr val="FF0000"/>
                </a:solidFill>
              </a:rPr>
              <a:t>클릭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59087" y="2870477"/>
            <a:ext cx="2517706" cy="291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144000" y="4698579"/>
            <a:ext cx="1122218" cy="3139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982585" y="5143197"/>
            <a:ext cx="16001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7) </a:t>
            </a:r>
            <a:r>
              <a:rPr lang="en-US" altLang="ko-KR" smtClean="0">
                <a:solidFill>
                  <a:srgbClr val="FF0000"/>
                </a:solidFill>
              </a:rPr>
              <a:t>Finish </a:t>
            </a:r>
            <a:r>
              <a:rPr lang="ko-KR" altLang="en-US" dirty="0" smtClean="0">
                <a:solidFill>
                  <a:srgbClr val="FF0000"/>
                </a:solidFill>
              </a:rPr>
              <a:t>클릭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40" y="1435851"/>
            <a:ext cx="2676525" cy="4933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249" y="1600920"/>
            <a:ext cx="2657475" cy="32194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WEB</a:t>
            </a:r>
            <a:r>
              <a:rPr lang="ko-KR" altLang="en-US" dirty="0" smtClean="0"/>
              <a:t>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환경설정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22133" y="2456132"/>
            <a:ext cx="2517706" cy="17750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379392" y="2051108"/>
            <a:ext cx="33028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8) </a:t>
            </a:r>
            <a:r>
              <a:rPr lang="en-US" altLang="ko-KR" dirty="0" err="1" smtClean="0">
                <a:solidFill>
                  <a:srgbClr val="FF0000"/>
                </a:solidFill>
              </a:rPr>
              <a:t>myweb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프로젝트 생성 확인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262340" y="2211186"/>
            <a:ext cx="2673234" cy="3840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884446" y="2026520"/>
            <a:ext cx="20120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9) </a:t>
            </a:r>
            <a:r>
              <a:rPr lang="ko-KR" altLang="en-US" dirty="0" smtClean="0">
                <a:solidFill>
                  <a:srgbClr val="FF0000"/>
                </a:solidFill>
              </a:rPr>
              <a:t>폴더 내용 확인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85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72" y="1485728"/>
            <a:ext cx="2676525" cy="49339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WEB</a:t>
            </a:r>
            <a:r>
              <a:rPr lang="ko-KR" altLang="en-US" dirty="0" smtClean="0"/>
              <a:t>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환경설정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58572" y="2261063"/>
            <a:ext cx="2673234" cy="3840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38918" y="1942928"/>
            <a:ext cx="383310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10) </a:t>
            </a:r>
            <a:r>
              <a:rPr lang="en-US" altLang="ko-KR" dirty="0" err="1" smtClean="0">
                <a:solidFill>
                  <a:srgbClr val="FF0000"/>
                </a:solidFill>
              </a:rPr>
              <a:t>jsp</a:t>
            </a:r>
            <a:r>
              <a:rPr lang="ko-KR" altLang="en-US" dirty="0" smtClean="0">
                <a:solidFill>
                  <a:srgbClr val="FF0000"/>
                </a:solidFill>
              </a:rPr>
              <a:t>파일의 오류 표시 해결 방법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88873" y="2485523"/>
            <a:ext cx="5293629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jsp</a:t>
            </a:r>
            <a:r>
              <a:rPr lang="ko-KR" altLang="en-US" sz="1600" dirty="0" smtClean="0"/>
              <a:t>파일 상단에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구조인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fr-FR" altLang="ko-KR" sz="1600" dirty="0" smtClean="0">
                <a:solidFill>
                  <a:srgbClr val="FF0000"/>
                </a:solidFill>
              </a:rPr>
              <a:t>&lt;%@ </a:t>
            </a:r>
            <a:r>
              <a:rPr lang="fr-FR" altLang="ko-KR" sz="1600" dirty="0">
                <a:solidFill>
                  <a:srgbClr val="FF0000"/>
                </a:solidFill>
              </a:rPr>
              <a:t>page language</a:t>
            </a:r>
            <a:r>
              <a:rPr lang="fr-FR" altLang="ko-KR" sz="1600" dirty="0" smtClean="0">
                <a:solidFill>
                  <a:srgbClr val="FF0000"/>
                </a:solidFill>
              </a:rPr>
              <a:t>=＂java＂</a:t>
            </a:r>
          </a:p>
          <a:p>
            <a:r>
              <a:rPr lang="fr-FR" altLang="ko-KR" sz="1600" dirty="0" smtClean="0">
                <a:solidFill>
                  <a:srgbClr val="FF0000"/>
                </a:solidFill>
              </a:rPr>
              <a:t>               contentType=＂text/html</a:t>
            </a:r>
            <a:r>
              <a:rPr lang="fr-FR" altLang="ko-KR" sz="1600" dirty="0">
                <a:solidFill>
                  <a:srgbClr val="FF0000"/>
                </a:solidFill>
              </a:rPr>
              <a:t>; </a:t>
            </a:r>
            <a:r>
              <a:rPr lang="fr-FR" altLang="ko-KR" sz="1600" dirty="0" smtClean="0">
                <a:solidFill>
                  <a:srgbClr val="FF0000"/>
                </a:solidFill>
              </a:rPr>
              <a:t>charset=UTF-8＂</a:t>
            </a:r>
            <a:endParaRPr lang="fr-FR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    </a:t>
            </a:r>
            <a:r>
              <a:rPr lang="en-US" altLang="ko-KR" sz="1600" dirty="0" smtClean="0">
                <a:solidFill>
                  <a:srgbClr val="FF0000"/>
                </a:solidFill>
              </a:rPr>
              <a:t>          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pageEncoding</a:t>
            </a:r>
            <a:r>
              <a:rPr lang="en-US" altLang="ko-KR" sz="1600" dirty="0" smtClean="0">
                <a:solidFill>
                  <a:srgbClr val="FF0000"/>
                </a:solidFill>
              </a:rPr>
              <a:t>=＂UTF-8＂%&gt;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지정하여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한글 </a:t>
            </a:r>
            <a:r>
              <a:rPr lang="ko-KR" altLang="en-US" sz="1600" dirty="0" err="1" smtClean="0"/>
              <a:t>인코딩</a:t>
            </a:r>
            <a:r>
              <a:rPr lang="ko-KR" altLang="en-US" sz="1600" dirty="0" smtClean="0"/>
              <a:t> 설정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6545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845" y="3718403"/>
            <a:ext cx="2628900" cy="1724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632" y="1480028"/>
            <a:ext cx="2983923" cy="41693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90" y="1337153"/>
            <a:ext cx="2600325" cy="23812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WEB</a:t>
            </a:r>
            <a:r>
              <a:rPr lang="ko-KR" altLang="en-US" dirty="0" smtClean="0"/>
              <a:t>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환경설정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22665" y="1870904"/>
            <a:ext cx="2673234" cy="575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23383" y="1480028"/>
            <a:ext cx="24496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11) Apache </a:t>
            </a:r>
            <a:r>
              <a:rPr lang="ko-KR" altLang="en-US" dirty="0" smtClean="0">
                <a:solidFill>
                  <a:srgbClr val="FF0000"/>
                </a:solidFill>
              </a:rPr>
              <a:t>서버 설정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1315" y="2626771"/>
            <a:ext cx="2904691" cy="409271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742772" y="4610632"/>
            <a:ext cx="2673234" cy="2660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811569" y="4168273"/>
            <a:ext cx="29930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12) Apache </a:t>
            </a:r>
            <a:r>
              <a:rPr lang="ko-KR" altLang="en-US" dirty="0" smtClean="0">
                <a:solidFill>
                  <a:srgbClr val="FF0000"/>
                </a:solidFill>
              </a:rPr>
              <a:t>서버 버전 선택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221845" y="4146165"/>
            <a:ext cx="2628900" cy="2660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ㅋ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56302" y="2805591"/>
            <a:ext cx="36247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13) </a:t>
            </a:r>
            <a:r>
              <a:rPr lang="ko-KR" altLang="en-US" dirty="0" smtClean="0">
                <a:solidFill>
                  <a:srgbClr val="FF0000"/>
                </a:solidFill>
              </a:rPr>
              <a:t>적용할 프로젝트 선택 후 </a:t>
            </a:r>
            <a:r>
              <a:rPr lang="en-US" altLang="ko-KR" dirty="0" smtClean="0">
                <a:solidFill>
                  <a:srgbClr val="FF0000"/>
                </a:solidFill>
              </a:rPr>
              <a:t>add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2372" y="5360064"/>
            <a:ext cx="640080" cy="2660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009034" y="4961843"/>
            <a:ext cx="17267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14) Finish </a:t>
            </a:r>
            <a:r>
              <a:rPr lang="ko-KR" altLang="en-US" dirty="0" smtClean="0">
                <a:solidFill>
                  <a:srgbClr val="FF0000"/>
                </a:solidFill>
              </a:rPr>
              <a:t>클릭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27045" y="4471871"/>
            <a:ext cx="20569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15) </a:t>
            </a:r>
            <a:r>
              <a:rPr lang="ko-KR" altLang="en-US" dirty="0" smtClean="0">
                <a:solidFill>
                  <a:srgbClr val="FF0000"/>
                </a:solidFill>
              </a:rPr>
              <a:t>서버가 </a:t>
            </a:r>
            <a:r>
              <a:rPr lang="ko-KR" altLang="en-US" dirty="0" err="1" smtClean="0">
                <a:solidFill>
                  <a:srgbClr val="FF0000"/>
                </a:solidFill>
              </a:rPr>
              <a:t>구동됨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3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96" y="1469014"/>
            <a:ext cx="6242547" cy="481930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WEB</a:t>
            </a:r>
            <a:r>
              <a:rPr lang="ko-KR" altLang="en-US" dirty="0" smtClean="0"/>
              <a:t>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환경설정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0838" y="1975035"/>
            <a:ext cx="20569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16) </a:t>
            </a:r>
            <a:r>
              <a:rPr lang="ko-KR" altLang="en-US" dirty="0" smtClean="0">
                <a:solidFill>
                  <a:srgbClr val="FF0000"/>
                </a:solidFill>
              </a:rPr>
              <a:t>프로젝트 구동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04535" y="1395184"/>
            <a:ext cx="1547224" cy="4247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504603" y="5393606"/>
            <a:ext cx="2651760" cy="4247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504977" y="5393606"/>
            <a:ext cx="2651760" cy="4247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186" y="1528914"/>
            <a:ext cx="3187324" cy="397388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9659388" y="5181230"/>
            <a:ext cx="844371" cy="4247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777186" y="2941797"/>
            <a:ext cx="2651760" cy="4247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7186" y="4610431"/>
            <a:ext cx="2651760" cy="4247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87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WEB</a:t>
            </a:r>
            <a:r>
              <a:rPr lang="ko-KR" altLang="en-US" dirty="0" smtClean="0"/>
              <a:t>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환경설정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59" y="4491590"/>
            <a:ext cx="3704012" cy="14876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49" y="1600847"/>
            <a:ext cx="5139330" cy="23988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985" y="1823516"/>
            <a:ext cx="6113095" cy="398656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2884516" y="3898669"/>
            <a:ext cx="4705004" cy="922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3433156" y="3707476"/>
            <a:ext cx="4355870" cy="12095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748146" y="1762298"/>
            <a:ext cx="6234545" cy="338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702319" y="5320961"/>
            <a:ext cx="2651760" cy="4247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651921" y="5677793"/>
            <a:ext cx="30155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한글이 깨지면</a:t>
            </a:r>
            <a:r>
              <a:rPr lang="en-US" altLang="ko-KR" dirty="0" smtClean="0">
                <a:solidFill>
                  <a:srgbClr val="FF0000"/>
                </a:solidFill>
              </a:rPr>
              <a:t>…</a:t>
            </a:r>
            <a:r>
              <a:rPr lang="ko-KR" altLang="en-US" dirty="0" smtClean="0">
                <a:solidFill>
                  <a:srgbClr val="FF0000"/>
                </a:solidFill>
              </a:rPr>
              <a:t> 해결방법 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920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WEB</a:t>
            </a:r>
            <a:r>
              <a:rPr lang="ko-KR" altLang="en-US" dirty="0" smtClean="0"/>
              <a:t>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환경설정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5260"/>
            <a:ext cx="3704012" cy="1487615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650960" y="2524631"/>
            <a:ext cx="2651760" cy="4247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600562" y="2881463"/>
            <a:ext cx="30155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한글이 깨지면</a:t>
            </a:r>
            <a:r>
              <a:rPr lang="en-US" altLang="ko-KR" dirty="0" smtClean="0">
                <a:solidFill>
                  <a:srgbClr val="FF0000"/>
                </a:solidFill>
              </a:rPr>
              <a:t>…</a:t>
            </a:r>
            <a:r>
              <a:rPr lang="ko-KR" altLang="en-US" dirty="0" smtClean="0">
                <a:solidFill>
                  <a:srgbClr val="FF0000"/>
                </a:solidFill>
              </a:rPr>
              <a:t> 해결방법 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59" y="3428283"/>
            <a:ext cx="5154669" cy="309426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060757" y="3566377"/>
            <a:ext cx="3868690" cy="569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07641" y="3889076"/>
            <a:ext cx="8338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추가 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634" y="3889076"/>
            <a:ext cx="5023665" cy="1811507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13" idx="3"/>
          </p:cNvCxnSpPr>
          <p:nvPr/>
        </p:nvCxnSpPr>
        <p:spPr>
          <a:xfrm>
            <a:off x="5541524" y="4073742"/>
            <a:ext cx="3494411" cy="8427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8179221" y="4916530"/>
            <a:ext cx="2993083" cy="4247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336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389</Words>
  <Application>Microsoft Office PowerPoint</Application>
  <PresentationFormat>와이드스크린</PresentationFormat>
  <Paragraphs>74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12주차 대면실습</vt:lpstr>
      <vt:lpstr>스프링 WEB MVC 환경설정(1)</vt:lpstr>
      <vt:lpstr>스프링 WEB MVC 환경설정(2)</vt:lpstr>
      <vt:lpstr>스프링 WEB MVC 환경설정(3)</vt:lpstr>
      <vt:lpstr>스프링 WEB MVC 환경설정(4)</vt:lpstr>
      <vt:lpstr>스프링 WEB MVC 환경설정(5)</vt:lpstr>
      <vt:lpstr>스프링 WEB MVC 환경설정(6)</vt:lpstr>
      <vt:lpstr>스프링 WEB MVC 환경설정(7)</vt:lpstr>
      <vt:lpstr>스프링 WEB MVC 환경설정(8)</vt:lpstr>
      <vt:lpstr>@Controller 기초 실습(1)</vt:lpstr>
      <vt:lpstr>@Controller 기초 실습(2)</vt:lpstr>
      <vt:lpstr>@Controller 기초 실습(3)</vt:lpstr>
      <vt:lpstr>@Controller 기초 실습(4)</vt:lpstr>
      <vt:lpstr>@Controller 기초 실습(5)</vt:lpstr>
      <vt:lpstr>@Controller 기초 실습(6)</vt:lpstr>
      <vt:lpstr>@Controller 기초 실습(7)</vt:lpstr>
      <vt:lpstr>@Controller 기초 실습(8)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11주차 대면실습</dc:title>
  <dc:creator>hallym</dc:creator>
  <cp:lastModifiedBy>hallym</cp:lastModifiedBy>
  <cp:revision>151</cp:revision>
  <dcterms:created xsi:type="dcterms:W3CDTF">2021-11-11T22:48:21Z</dcterms:created>
  <dcterms:modified xsi:type="dcterms:W3CDTF">2021-11-17T07:54:02Z</dcterms:modified>
</cp:coreProperties>
</file>