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9072-4AE5-4D16-8FFB-29E528DF405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E51B5-F382-4A58-93E5-CE1DBF03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019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8663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714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641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4867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456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7972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0486EB-3314-49E2-B766-BF602D8D478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2208" y="1755647"/>
            <a:ext cx="10363200" cy="1361625"/>
          </a:xfrm>
        </p:spPr>
        <p:txBody>
          <a:bodyPr>
            <a:no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11</a:t>
            </a:r>
            <a:r>
              <a:rPr lang="ko-KR" altLang="en-US" dirty="0"/>
              <a:t>장 </a:t>
            </a:r>
            <a:r>
              <a:rPr lang="ko-KR" altLang="en-US" dirty="0" smtClean="0"/>
              <a:t> 스프링 </a:t>
            </a:r>
            <a:r>
              <a:rPr lang="ko-KR" altLang="en-US" dirty="0"/>
              <a:t>웹 </a:t>
            </a:r>
            <a:r>
              <a:rPr lang="en-US" altLang="ko-KR" dirty="0"/>
              <a:t>MVC </a:t>
            </a:r>
            <a:r>
              <a:rPr lang="ko-KR" altLang="en-US" dirty="0"/>
              <a:t>서비스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개발 및 응용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3001" y="3405447"/>
            <a:ext cx="8995479" cy="28310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웹 </a:t>
            </a:r>
            <a:r>
              <a:rPr lang="en-US" altLang="ko-KR" sz="2800" dirty="0" smtClean="0"/>
              <a:t>MVC </a:t>
            </a:r>
            <a:r>
              <a:rPr lang="ko-KR" altLang="en-US" sz="2800" dirty="0" smtClean="0"/>
              <a:t>개발 및 응용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rgbClr val="FF0000"/>
                </a:solidFill>
              </a:rPr>
              <a:t>웹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MVC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구조를 이용한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JDBC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연동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스프링 웹</a:t>
            </a:r>
            <a:r>
              <a:rPr lang="en-US" altLang="ko-KR" sz="2800" dirty="0" smtClean="0"/>
              <a:t> MVC </a:t>
            </a:r>
            <a:r>
              <a:rPr lang="ko-KR" altLang="en-US" sz="2800" dirty="0" smtClean="0"/>
              <a:t>서비스 구현을 위한 로깅과 트랜잭션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2505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(9)</a:t>
            </a:r>
            <a:endParaRPr lang="en-US" altLang="ko-KR" sz="4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252728"/>
            <a:ext cx="8858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8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(10)</a:t>
            </a:r>
            <a:endParaRPr lang="en-US" altLang="ko-KR" sz="4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8" y="1181619"/>
            <a:ext cx="7359274" cy="45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5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(11)</a:t>
            </a:r>
            <a:endParaRPr lang="en-US" altLang="ko-KR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66" y="1125014"/>
            <a:ext cx="6112538" cy="47573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27968" y="2268014"/>
            <a:ext cx="1828148" cy="375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27968" y="3125585"/>
            <a:ext cx="2144032" cy="254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6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(12)</a:t>
            </a:r>
            <a:endParaRPr lang="en-US" altLang="ko-KR" sz="4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328737"/>
            <a:ext cx="105727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8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(13)</a:t>
            </a:r>
            <a:endParaRPr lang="en-US" altLang="ko-KR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6" y="1252728"/>
            <a:ext cx="2789959" cy="1862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012" y="1252728"/>
            <a:ext cx="2468102" cy="16920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814" y="1252729"/>
            <a:ext cx="2803466" cy="16983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168" y="3210748"/>
            <a:ext cx="3846974" cy="270130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058158" y="5571232"/>
            <a:ext cx="1471352" cy="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996844" y="2801389"/>
            <a:ext cx="33251" cy="276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9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62" y="2822842"/>
            <a:ext cx="3482946" cy="30867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(14)</a:t>
            </a:r>
            <a:endParaRPr lang="en-US" altLang="ko-KR" sz="4000" b="1" dirty="0"/>
          </a:p>
        </p:txBody>
      </p:sp>
      <p:sp>
        <p:nvSpPr>
          <p:cNvPr id="9" name="직사각형 8"/>
          <p:cNvSpPr/>
          <p:nvPr/>
        </p:nvSpPr>
        <p:spPr>
          <a:xfrm>
            <a:off x="8684115" y="5450644"/>
            <a:ext cx="1471352" cy="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37" y="1126436"/>
            <a:ext cx="2315267" cy="16964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16" y="1164908"/>
            <a:ext cx="2660066" cy="17861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329" y="1164908"/>
            <a:ext cx="2881572" cy="1705579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8312727" y="2593571"/>
            <a:ext cx="1230284" cy="27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0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stdinput.jsp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42" y="1342521"/>
            <a:ext cx="7242203" cy="42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4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result.jsp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53" y="1252728"/>
            <a:ext cx="66960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6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(1)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098" y="1252728"/>
            <a:ext cx="10972800" cy="179804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JDBC(Java Database Connectivity)</a:t>
            </a:r>
          </a:p>
          <a:p>
            <a:pPr lvl="1"/>
            <a:r>
              <a:rPr lang="en-US" altLang="ko-KR" sz="2000" dirty="0"/>
              <a:t>JDBC</a:t>
            </a:r>
            <a:r>
              <a:rPr lang="ko-KR" altLang="en-US" sz="2000" dirty="0"/>
              <a:t>는 </a:t>
            </a:r>
            <a:r>
              <a:rPr lang="en-US" altLang="ko-KR" sz="2000" dirty="0"/>
              <a:t>DB</a:t>
            </a:r>
            <a:r>
              <a:rPr lang="ko-KR" altLang="en-US" sz="2000" dirty="0"/>
              <a:t>에 접근할 수 있도록 </a:t>
            </a:r>
            <a:r>
              <a:rPr lang="en-US" altLang="ko-KR" sz="2000" dirty="0"/>
              <a:t>Java</a:t>
            </a:r>
            <a:r>
              <a:rPr lang="ko-KR" altLang="en-US" sz="2000" dirty="0"/>
              <a:t>에서 제공하는 </a:t>
            </a:r>
            <a:r>
              <a:rPr lang="en-US" altLang="ko-KR" sz="2000" dirty="0" smtClean="0"/>
              <a:t>API</a:t>
            </a:r>
          </a:p>
          <a:p>
            <a:pPr lvl="1"/>
            <a:r>
              <a:rPr lang="en-US" altLang="ko-KR" sz="2000" dirty="0" smtClean="0"/>
              <a:t>Java</a:t>
            </a:r>
            <a:r>
              <a:rPr lang="ko-KR" altLang="en-US" sz="2000" dirty="0"/>
              <a:t>에서 사용되는 모든 </a:t>
            </a:r>
            <a:r>
              <a:rPr lang="en-US" altLang="ko-KR" sz="2000" dirty="0"/>
              <a:t>Data Access</a:t>
            </a:r>
            <a:r>
              <a:rPr lang="ko-KR" altLang="en-US" sz="2000" dirty="0"/>
              <a:t>의 기반 기술</a:t>
            </a:r>
          </a:p>
        </p:txBody>
      </p:sp>
    </p:spTree>
    <p:extLst>
      <p:ext uri="{BB962C8B-B14F-4D97-AF65-F5344CB8AC3E}">
        <p14:creationId xmlns:p14="http://schemas.microsoft.com/office/powerpoint/2010/main" val="159216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(2)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098" y="1252728"/>
            <a:ext cx="10972800" cy="408404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Spring JDBC</a:t>
            </a:r>
          </a:p>
          <a:p>
            <a:pPr lvl="1"/>
            <a:r>
              <a:rPr lang="en-US" altLang="ko-KR" sz="2000" dirty="0" smtClean="0"/>
              <a:t>DB </a:t>
            </a:r>
            <a:r>
              <a:rPr lang="ko-KR" altLang="en-US" sz="2000" dirty="0"/>
              <a:t>연결을 열고</a:t>
            </a:r>
            <a:r>
              <a:rPr lang="en-US" altLang="ko-KR" sz="2000" dirty="0"/>
              <a:t>, </a:t>
            </a:r>
            <a:r>
              <a:rPr lang="ko-KR" altLang="en-US" sz="2000" dirty="0"/>
              <a:t>준비 및 시작하는 모든 저 수준의 세부사항을 담당</a:t>
            </a:r>
          </a:p>
          <a:p>
            <a:pPr lvl="2"/>
            <a:r>
              <a:rPr lang="en-US" altLang="ko-KR" sz="2000" dirty="0" smtClean="0"/>
              <a:t>SQL</a:t>
            </a:r>
            <a:r>
              <a:rPr lang="ko-KR" altLang="en-US" sz="2000" dirty="0"/>
              <a:t>문 실행</a:t>
            </a:r>
            <a:r>
              <a:rPr lang="en-US" altLang="ko-KR" sz="2000" dirty="0"/>
              <a:t>, </a:t>
            </a:r>
            <a:r>
              <a:rPr lang="ko-KR" altLang="en-US" sz="2000" dirty="0"/>
              <a:t>예외 처리</a:t>
            </a:r>
            <a:r>
              <a:rPr lang="en-US" altLang="ko-KR" sz="2000" dirty="0"/>
              <a:t>, </a:t>
            </a:r>
            <a:r>
              <a:rPr lang="ko-KR" altLang="en-US" sz="2000" dirty="0"/>
              <a:t>트랜잭션 처리</a:t>
            </a:r>
            <a:r>
              <a:rPr lang="en-US" altLang="ko-KR" sz="2000" dirty="0"/>
              <a:t>, </a:t>
            </a:r>
            <a:r>
              <a:rPr lang="ko-KR" altLang="en-US" sz="2000" dirty="0"/>
              <a:t>연결 닫기 등</a:t>
            </a:r>
          </a:p>
          <a:p>
            <a:pPr lvl="1"/>
            <a:r>
              <a:rPr lang="en-US" altLang="ko-KR" sz="2000" dirty="0" smtClean="0"/>
              <a:t>JDBC </a:t>
            </a:r>
            <a:r>
              <a:rPr lang="en-US" altLang="ko-KR" sz="2000" dirty="0"/>
              <a:t>Template</a:t>
            </a:r>
            <a:r>
              <a:rPr lang="ko-KR" altLang="en-US" sz="2000" dirty="0"/>
              <a:t>은 </a:t>
            </a:r>
            <a:r>
              <a:rPr lang="en-US" altLang="ko-KR" sz="2000" dirty="0"/>
              <a:t>Spring JDBC </a:t>
            </a:r>
            <a:r>
              <a:rPr lang="ko-KR" altLang="en-US" sz="2000" dirty="0"/>
              <a:t>접근 방법 중 하나로 </a:t>
            </a:r>
            <a:r>
              <a:rPr lang="en-US" altLang="ko-KR" sz="2000" dirty="0"/>
              <a:t>Spring</a:t>
            </a:r>
            <a:r>
              <a:rPr lang="ko-KR" altLang="en-US" sz="2000" dirty="0"/>
              <a:t>에서 </a:t>
            </a:r>
            <a:r>
              <a:rPr lang="ko-KR" altLang="en-US" sz="2000" dirty="0" smtClean="0"/>
              <a:t>제공하는 </a:t>
            </a:r>
            <a:r>
              <a:rPr lang="en-US" altLang="ko-KR" sz="2000" dirty="0" smtClean="0"/>
              <a:t>class</a:t>
            </a:r>
            <a:endParaRPr lang="en-US" altLang="ko-KR" sz="2000" dirty="0"/>
          </a:p>
          <a:p>
            <a:pPr lvl="2"/>
            <a:r>
              <a:rPr lang="ko-KR" altLang="en-US" sz="2000" dirty="0" smtClean="0"/>
              <a:t>개발자는 </a:t>
            </a:r>
            <a:r>
              <a:rPr lang="ko-KR" altLang="en-US" sz="2000" dirty="0"/>
              <a:t>핵심적인 작업만 담당하고</a:t>
            </a:r>
            <a:r>
              <a:rPr lang="en-US" altLang="ko-KR" sz="2000" dirty="0"/>
              <a:t>, </a:t>
            </a:r>
            <a:r>
              <a:rPr lang="ko-KR" altLang="en-US" sz="2000" dirty="0"/>
              <a:t>저 수준의 세부사항은 </a:t>
            </a:r>
            <a:r>
              <a:rPr lang="en-US" altLang="ko-KR" sz="2000" dirty="0"/>
              <a:t>Framework</a:t>
            </a:r>
            <a:r>
              <a:rPr lang="ko-KR" altLang="en-US" sz="2000" dirty="0"/>
              <a:t>에서 담당</a:t>
            </a:r>
          </a:p>
          <a:p>
            <a:pPr lvl="2"/>
            <a:r>
              <a:rPr lang="en-US" altLang="ko-KR" sz="2000" dirty="0" smtClean="0"/>
              <a:t>Spring </a:t>
            </a:r>
            <a:r>
              <a:rPr lang="ko-KR" altLang="en-US" sz="2000" dirty="0"/>
              <a:t>설정 파일에 </a:t>
            </a:r>
            <a:r>
              <a:rPr lang="en-US" altLang="ko-KR" sz="2000" dirty="0" err="1"/>
              <a:t>DataSource</a:t>
            </a:r>
            <a:r>
              <a:rPr lang="ko-KR" altLang="en-US" sz="2000" dirty="0"/>
              <a:t>를 설정하고 공유 된 </a:t>
            </a:r>
            <a:r>
              <a:rPr lang="en-US" altLang="ko-KR" sz="2000" dirty="0" err="1"/>
              <a:t>DataSource</a:t>
            </a:r>
            <a:r>
              <a:rPr lang="en-US" altLang="ko-KR" sz="2000" dirty="0"/>
              <a:t> Bean</a:t>
            </a:r>
            <a:r>
              <a:rPr lang="ko-KR" altLang="en-US" sz="2000" dirty="0"/>
              <a:t>을 </a:t>
            </a:r>
            <a:r>
              <a:rPr lang="en-US" altLang="ko-KR" sz="2000" dirty="0"/>
              <a:t>DAO </a:t>
            </a:r>
            <a:r>
              <a:rPr lang="ko-KR" altLang="en-US" sz="2000" dirty="0" smtClean="0"/>
              <a:t>클래스에 의존성 </a:t>
            </a:r>
            <a:r>
              <a:rPr lang="ko-KR" altLang="en-US" sz="2000" dirty="0"/>
              <a:t>주입하여 </a:t>
            </a:r>
            <a:r>
              <a:rPr lang="ko-KR" altLang="en-US" sz="2000" dirty="0" smtClean="0"/>
              <a:t>사</a:t>
            </a:r>
            <a:r>
              <a:rPr lang="ko-KR" altLang="en-US" sz="2000" dirty="0"/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28649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(3)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098" y="1252728"/>
            <a:ext cx="10972800" cy="408404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DAO(Data Access Object)</a:t>
            </a:r>
          </a:p>
          <a:p>
            <a:pPr lvl="1"/>
            <a:r>
              <a:rPr lang="en-US" altLang="ko-KR" sz="2000" dirty="0" smtClean="0"/>
              <a:t>DB </a:t>
            </a:r>
            <a:r>
              <a:rPr lang="ko-KR" altLang="en-US" sz="2000" dirty="0"/>
              <a:t>상호 작용에 일반적으로 사용되는 데이터 액세스 객체</a:t>
            </a:r>
          </a:p>
          <a:p>
            <a:pPr lvl="2"/>
            <a:r>
              <a:rPr lang="ko-KR" altLang="en-US" sz="2000" dirty="0" smtClean="0"/>
              <a:t>실제로 </a:t>
            </a:r>
            <a:r>
              <a:rPr lang="en-US" altLang="ko-KR" sz="2000" dirty="0"/>
              <a:t>DB</a:t>
            </a:r>
            <a:r>
              <a:rPr lang="ko-KR" altLang="en-US" sz="2000" dirty="0"/>
              <a:t>에 접근하는 객체</a:t>
            </a:r>
          </a:p>
          <a:p>
            <a:pPr lvl="1"/>
            <a:r>
              <a:rPr lang="en-US" altLang="ko-KR" sz="2000" dirty="0" smtClean="0"/>
              <a:t>DAO</a:t>
            </a:r>
            <a:r>
              <a:rPr lang="ko-KR" altLang="en-US" sz="2000" dirty="0"/>
              <a:t>는 개발자가 담당하는 부분으로 필요한 </a:t>
            </a:r>
            <a:r>
              <a:rPr lang="en-US" altLang="ko-KR" sz="2000" dirty="0"/>
              <a:t>CRUD</a:t>
            </a:r>
            <a:r>
              <a:rPr lang="ko-KR" altLang="en-US" sz="2000" dirty="0"/>
              <a:t>를 </a:t>
            </a:r>
            <a:r>
              <a:rPr lang="en-US" altLang="ko-KR" sz="2000" dirty="0"/>
              <a:t>SQL</a:t>
            </a:r>
            <a:r>
              <a:rPr lang="ko-KR" altLang="en-US" sz="2000" dirty="0"/>
              <a:t>을 사용하여 코딩</a:t>
            </a:r>
          </a:p>
          <a:p>
            <a:pPr lvl="1"/>
            <a:r>
              <a:rPr lang="en-US" altLang="ko-KR" sz="2000" dirty="0" smtClean="0"/>
              <a:t>Spring</a:t>
            </a:r>
            <a:r>
              <a:rPr lang="ko-KR" altLang="en-US" sz="2000" dirty="0"/>
              <a:t>의 </a:t>
            </a:r>
            <a:r>
              <a:rPr lang="en-US" altLang="ko-KR" sz="2000" dirty="0"/>
              <a:t>DAO </a:t>
            </a:r>
            <a:r>
              <a:rPr lang="ko-KR" altLang="en-US" sz="2000" dirty="0"/>
              <a:t>통하여 </a:t>
            </a:r>
            <a:r>
              <a:rPr lang="en-US" altLang="ko-KR" sz="2000" dirty="0"/>
              <a:t>JDBC, Hibernate, JPA, JDO, </a:t>
            </a:r>
            <a:r>
              <a:rPr lang="en-US" altLang="ko-KR" sz="2000" dirty="0" err="1"/>
              <a:t>MyBatis</a:t>
            </a:r>
            <a:r>
              <a:rPr lang="ko-KR" altLang="en-US" sz="2000" dirty="0"/>
              <a:t>와 같은 </a:t>
            </a:r>
            <a:r>
              <a:rPr lang="ko-KR" altLang="en-US" sz="2000" dirty="0" smtClean="0"/>
              <a:t>데이터 액세스 </a:t>
            </a:r>
            <a:r>
              <a:rPr lang="ko-KR" altLang="en-US" sz="2000" dirty="0"/>
              <a:t>기술을 일관된 방식으로 쉽게 사용 </a:t>
            </a:r>
            <a:r>
              <a:rPr lang="ko-KR" altLang="en-US" sz="2000" dirty="0" smtClean="0"/>
              <a:t>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412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(4)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098" y="1252728"/>
            <a:ext cx="10972800" cy="408404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마리아 </a:t>
            </a:r>
            <a:r>
              <a:rPr lang="en-US" altLang="ko-KR" sz="1800" dirty="0" smtClean="0"/>
              <a:t>DB </a:t>
            </a:r>
            <a:r>
              <a:rPr lang="ko-KR" altLang="en-US" sz="1800" dirty="0" smtClean="0"/>
              <a:t>오픈소스데이터베이스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</a:t>
            </a:r>
            <a:r>
              <a:rPr lang="en-US" altLang="ko-KR" sz="1800" dirty="0" smtClean="0"/>
              <a:t>(1)</a:t>
            </a:r>
          </a:p>
          <a:p>
            <a:pPr lvl="1"/>
            <a:r>
              <a:rPr lang="en-US" altLang="ko-KR" sz="1800" dirty="0" smtClean="0"/>
              <a:t>https://mariadb.com</a:t>
            </a:r>
          </a:p>
          <a:p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2213631"/>
            <a:ext cx="5428813" cy="3123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67" y="1252728"/>
            <a:ext cx="4829696" cy="31514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70269" y="2793076"/>
            <a:ext cx="631767" cy="41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95959" y="3294749"/>
            <a:ext cx="1596044" cy="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340" y="5193688"/>
            <a:ext cx="44767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9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(5)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098" y="1252728"/>
            <a:ext cx="10972800" cy="408404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마리아 </a:t>
            </a:r>
            <a:r>
              <a:rPr lang="en-US" altLang="ko-KR" sz="1800" dirty="0" smtClean="0"/>
              <a:t>DB </a:t>
            </a:r>
            <a:r>
              <a:rPr lang="ko-KR" altLang="en-US" sz="1800" dirty="0" smtClean="0"/>
              <a:t>오픈소스데이터베이스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</a:t>
            </a:r>
            <a:r>
              <a:rPr lang="en-US" altLang="ko-KR" sz="1800" dirty="0" smtClean="0"/>
              <a:t>(2)</a:t>
            </a:r>
          </a:p>
          <a:p>
            <a:pPr lvl="1"/>
            <a:r>
              <a:rPr lang="en-US" altLang="ko-KR" sz="1800" dirty="0" smtClean="0"/>
              <a:t>https://mariadb.com</a:t>
            </a:r>
          </a:p>
          <a:p>
            <a:endParaRPr lang="en-US" altLang="ko-KR" sz="1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48" y="1981067"/>
            <a:ext cx="2906228" cy="22721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12" y="1953022"/>
            <a:ext cx="2942099" cy="23001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347" y="1953022"/>
            <a:ext cx="2942098" cy="23001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41" y="4384309"/>
            <a:ext cx="2919474" cy="22824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932" y="4384309"/>
            <a:ext cx="2926179" cy="22877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328" y="4384309"/>
            <a:ext cx="2919474" cy="228249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4839" y="3553120"/>
            <a:ext cx="1390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5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(6)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098" y="1252728"/>
            <a:ext cx="10972800" cy="408404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마리아 </a:t>
            </a:r>
            <a:r>
              <a:rPr lang="en-US" altLang="ko-KR" sz="1800" dirty="0" smtClean="0"/>
              <a:t>DB </a:t>
            </a:r>
            <a:r>
              <a:rPr lang="ko-KR" altLang="en-US" sz="1800" dirty="0" smtClean="0"/>
              <a:t>오픈소스데이터베이스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</a:t>
            </a:r>
            <a:r>
              <a:rPr lang="en-US" altLang="ko-KR" sz="1800" dirty="0" smtClean="0"/>
              <a:t>(3)</a:t>
            </a:r>
          </a:p>
          <a:p>
            <a:pPr lvl="1"/>
            <a:r>
              <a:rPr lang="en-US" altLang="ko-KR" sz="1800" dirty="0" smtClean="0"/>
              <a:t>https://mariadb.com</a:t>
            </a:r>
          </a:p>
          <a:p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" y="2165217"/>
            <a:ext cx="3350202" cy="23588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59530" y="4267338"/>
            <a:ext cx="753386" cy="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79028" y="3127247"/>
            <a:ext cx="1310512" cy="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24535" y="4267338"/>
            <a:ext cx="753386" cy="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316" y="1712421"/>
            <a:ext cx="6924806" cy="232600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80527" y="3174214"/>
            <a:ext cx="753386" cy="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23584" y="2604404"/>
            <a:ext cx="2451867" cy="1272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349517" y="2102188"/>
            <a:ext cx="520163" cy="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355" y="4608159"/>
            <a:ext cx="4248150" cy="971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320" y="4329717"/>
            <a:ext cx="2141047" cy="1528435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>
            <a:off x="6874625" y="3924240"/>
            <a:ext cx="798022" cy="50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186758" y="5093934"/>
            <a:ext cx="889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5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(7)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098" y="1252728"/>
            <a:ext cx="10972800" cy="408404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마리아 </a:t>
            </a:r>
            <a:r>
              <a:rPr lang="en-US" altLang="ko-KR" sz="1800" dirty="0" smtClean="0"/>
              <a:t>DB </a:t>
            </a:r>
            <a:r>
              <a:rPr lang="ko-KR" altLang="en-US" sz="1800" dirty="0" smtClean="0"/>
              <a:t>오픈소스데이터베이스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</a:t>
            </a:r>
            <a:r>
              <a:rPr lang="en-US" altLang="ko-KR" sz="1800" dirty="0" smtClean="0"/>
              <a:t>(4)</a:t>
            </a:r>
          </a:p>
          <a:p>
            <a:pPr lvl="1"/>
            <a:r>
              <a:rPr lang="en-US" altLang="ko-KR" sz="1800" dirty="0" smtClean="0"/>
              <a:t>https://mariadb.com</a:t>
            </a:r>
          </a:p>
          <a:p>
            <a:endParaRPr lang="en-US" altLang="ko-KR" sz="1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7" y="2152462"/>
            <a:ext cx="3904124" cy="28622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33" y="2152462"/>
            <a:ext cx="4250663" cy="2968239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159341" y="3636581"/>
            <a:ext cx="781397" cy="298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 smtClean="0"/>
              <a:t>스프</a:t>
            </a:r>
            <a:r>
              <a:rPr lang="ko-KR" altLang="en-US" sz="4000" b="1" dirty="0"/>
              <a:t>링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JDBC</a:t>
            </a:r>
            <a:r>
              <a:rPr lang="ko-KR" altLang="en-US" sz="4000" b="1" dirty="0" smtClean="0"/>
              <a:t>연동</a:t>
            </a:r>
            <a:r>
              <a:rPr lang="en-US" altLang="ko-KR" sz="4000" b="1" dirty="0" smtClean="0"/>
              <a:t>(8)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1658" y="1036596"/>
            <a:ext cx="10972800" cy="5455643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“pom.xml”</a:t>
            </a:r>
            <a:r>
              <a:rPr lang="ko-KR" altLang="en-US" sz="1600" dirty="0" smtClean="0"/>
              <a:t> 파일에 데이터베이스 환경설정 지정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Spring-</a:t>
            </a:r>
            <a:r>
              <a:rPr lang="en-US" altLang="ko-KR" sz="1600" dirty="0" err="1" smtClean="0"/>
              <a:t>jdbc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/>
              <a:t>&lt;!-- https://mvnrepository.com/artifact/org.springframework/spring-jdbc --&gt;</a:t>
            </a:r>
          </a:p>
          <a:p>
            <a:pPr marL="914400" lvl="2" indent="0">
              <a:buNone/>
            </a:pPr>
            <a:r>
              <a:rPr lang="en-US" altLang="ko-KR" sz="1600" dirty="0"/>
              <a:t>&lt;dependency&gt;</a:t>
            </a:r>
          </a:p>
          <a:p>
            <a:pPr marL="914400" lvl="2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org.springframework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</a:p>
          <a:p>
            <a:pPr marL="914400" lvl="2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&gt;spring-</a:t>
            </a:r>
            <a:r>
              <a:rPr lang="en-US" altLang="ko-KR" sz="1600" dirty="0" err="1"/>
              <a:t>jdbc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</a:t>
            </a:r>
          </a:p>
          <a:p>
            <a:pPr marL="914400" lvl="2" indent="0">
              <a:buNone/>
            </a:pPr>
            <a:r>
              <a:rPr lang="en-US" altLang="ko-KR" sz="1600" dirty="0"/>
              <a:t>    &lt;version&gt;5.3.13&lt;/version</a:t>
            </a:r>
            <a:r>
              <a:rPr lang="en-US" altLang="ko-KR" sz="1600" dirty="0" smtClean="0"/>
              <a:t>&gt;  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</a:t>
            </a:r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>
                <a:solidFill>
                  <a:srgbClr val="FF0000"/>
                </a:solidFill>
              </a:rPr>
              <a:t>version&gt;${</a:t>
            </a:r>
            <a:r>
              <a:rPr lang="en-US" altLang="ko-KR" sz="1600" dirty="0" err="1">
                <a:solidFill>
                  <a:srgbClr val="FF0000"/>
                </a:solidFill>
              </a:rPr>
              <a:t>org.springframework</a:t>
            </a:r>
            <a:r>
              <a:rPr lang="en-US" altLang="ko-KR" sz="1600" dirty="0">
                <a:solidFill>
                  <a:srgbClr val="FF0000"/>
                </a:solidFill>
              </a:rPr>
              <a:t>-version}&lt;/version</a:t>
            </a:r>
            <a:r>
              <a:rPr lang="en-US" altLang="ko-KR" sz="1600" dirty="0" smtClean="0">
                <a:solidFill>
                  <a:srgbClr val="FF0000"/>
                </a:solidFill>
              </a:rPr>
              <a:t>&gt;  </a:t>
            </a:r>
            <a:r>
              <a:rPr lang="ko-KR" altLang="en-US" sz="1600" dirty="0" smtClean="0">
                <a:solidFill>
                  <a:srgbClr val="FF0000"/>
                </a:solidFill>
              </a:rPr>
              <a:t>로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교체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ko-KR" sz="1600" dirty="0"/>
              <a:t>&lt;/dependency&gt;</a:t>
            </a:r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-connector-java</a:t>
            </a:r>
          </a:p>
          <a:p>
            <a:pPr marL="914400" lvl="2" indent="0">
              <a:buNone/>
            </a:pPr>
            <a:r>
              <a:rPr lang="en-US" altLang="ko-KR" sz="1600" dirty="0"/>
              <a:t>&lt;!-- https://mvnrepository.com/artifact/mysql/mysql-connector-java --&gt;</a:t>
            </a:r>
          </a:p>
          <a:p>
            <a:pPr marL="914400" lvl="2" indent="0">
              <a:buNone/>
            </a:pPr>
            <a:r>
              <a:rPr lang="en-US" altLang="ko-KR" sz="1600" dirty="0"/>
              <a:t>&lt;dependency&gt;</a:t>
            </a:r>
          </a:p>
          <a:p>
            <a:pPr marL="914400" lvl="2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</a:p>
          <a:p>
            <a:pPr marL="914400" lvl="2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-connector-java&lt;/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</a:t>
            </a:r>
          </a:p>
          <a:p>
            <a:pPr marL="914400" lvl="2" indent="0">
              <a:buNone/>
            </a:pPr>
            <a:r>
              <a:rPr lang="en-US" altLang="ko-KR" sz="1600" dirty="0"/>
              <a:t>    &lt;version&gt;8.0.27&lt;/version&gt;</a:t>
            </a:r>
          </a:p>
          <a:p>
            <a:pPr marL="914400" lvl="2" indent="0">
              <a:buNone/>
            </a:pPr>
            <a:r>
              <a:rPr lang="en-US" altLang="ko-KR" sz="1600" dirty="0"/>
              <a:t>&lt;/dependency&gt;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1600" dirty="0" smtClean="0"/>
              <a:t>https://mvnrepository.com</a:t>
            </a:r>
          </a:p>
          <a:p>
            <a:pPr lvl="1"/>
            <a:endParaRPr lang="en-US" altLang="ko-KR" sz="1600" dirty="0" smtClean="0"/>
          </a:p>
          <a:p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332" y="4090294"/>
            <a:ext cx="3723566" cy="17036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629" y="1036596"/>
            <a:ext cx="3460415" cy="16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9261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3332</TotalTime>
  <Words>375</Words>
  <Application>Microsoft Office PowerPoint</Application>
  <PresentationFormat>와이드스크린</PresentationFormat>
  <Paragraphs>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HY그래픽M</vt:lpstr>
      <vt:lpstr>맑은 고딕</vt:lpstr>
      <vt:lpstr>Arial</vt:lpstr>
      <vt:lpstr>Candara</vt:lpstr>
      <vt:lpstr>Corbel</vt:lpstr>
      <vt:lpstr>Wingdings</vt:lpstr>
      <vt:lpstr>Wingdings 3</vt:lpstr>
      <vt:lpstr>New_Education02</vt:lpstr>
      <vt:lpstr>제11장  스프링 웹 MVC 서비스                  개발 및 응용(2)</vt:lpstr>
      <vt:lpstr>스프링 JDBC연동(1)</vt:lpstr>
      <vt:lpstr>스프링 JDBC연동(2)</vt:lpstr>
      <vt:lpstr>스프링 JDBC연동(3)</vt:lpstr>
      <vt:lpstr>스프링 JDBC연동(4)</vt:lpstr>
      <vt:lpstr>스프링 JDBC연동(5)</vt:lpstr>
      <vt:lpstr>스프링 JDBC연동(6)</vt:lpstr>
      <vt:lpstr>스프링 JDBC연동(7)</vt:lpstr>
      <vt:lpstr>스프링 JDBC연동(8)</vt:lpstr>
      <vt:lpstr>스프링 JDBC연동(9)</vt:lpstr>
      <vt:lpstr>스프링 JDBC연동(10)</vt:lpstr>
      <vt:lpstr>스프링 JDBC연동(11)</vt:lpstr>
      <vt:lpstr>스프링 JDBC연동(12)</vt:lpstr>
      <vt:lpstr>스프링 JDBC연동(13)</vt:lpstr>
      <vt:lpstr>스프링 JDBC연동(14)</vt:lpstr>
      <vt:lpstr>stdinput.jsp</vt:lpstr>
      <vt:lpstr>result.jsp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스프링프레임워</dc:title>
  <dc:creator>hallym</dc:creator>
  <cp:lastModifiedBy>hallym</cp:lastModifiedBy>
  <cp:revision>775</cp:revision>
  <dcterms:created xsi:type="dcterms:W3CDTF">2021-08-17T06:35:02Z</dcterms:created>
  <dcterms:modified xsi:type="dcterms:W3CDTF">2021-11-26T03:57:38Z</dcterms:modified>
</cp:coreProperties>
</file>