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0" r:id="rId6"/>
    <p:sldId id="300" r:id="rId7"/>
    <p:sldId id="258" r:id="rId8"/>
    <p:sldId id="301" r:id="rId9"/>
    <p:sldId id="302" r:id="rId10"/>
    <p:sldId id="303" r:id="rId11"/>
    <p:sldId id="304" r:id="rId12"/>
    <p:sldId id="259" r:id="rId13"/>
    <p:sldId id="297" r:id="rId14"/>
    <p:sldId id="305" r:id="rId15"/>
    <p:sldId id="306" r:id="rId16"/>
    <p:sldId id="307" r:id="rId17"/>
    <p:sldId id="308" r:id="rId18"/>
    <p:sldId id="309" r:id="rId19"/>
    <p:sldId id="281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6" autoAdjust="0"/>
    <p:restoredTop sz="94291" autoAdjust="0"/>
  </p:normalViewPr>
  <p:slideViewPr>
    <p:cSldViewPr snapToGrid="0" showGuides="1">
      <p:cViewPr>
        <p:scale>
          <a:sx n="75" d="100"/>
          <a:sy n="75" d="100"/>
        </p:scale>
        <p:origin x="-252" y="-2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86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AACCC4E-6A2B-4A9E-A177-2FF76E4BCE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8B00294-99F8-4685-AA68-AF052F7998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C51BB-02ED-4F4E-A820-FB7EC9185EAE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0D73E6-D1F9-4527-A750-9D0E0C27B6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CA06DC-4B1A-4F3D-83A7-54741625BC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0FE8B-8329-4D47-BE4C-E7B6614FD8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2108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pPr/>
              <a:t>12/19/2020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3C0C995-565B-4516-BC98-CCDEE529B1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5380844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    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5034596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890308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PRESENTATION TAGLINE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B62C84D-B809-41CE-8FCD-935E2343985F}"/>
              </a:ext>
            </a:extLst>
          </p:cNvPr>
          <p:cNvCxnSpPr/>
          <p:nvPr userDrawn="1"/>
        </p:nvCxnSpPr>
        <p:spPr>
          <a:xfrm>
            <a:off x="5711952" y="5382082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608400" y="3612713"/>
            <a:ext cx="4975200" cy="1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>
            <a:extLst>
              <a:ext uri="{FF2B5EF4-FFF2-40B4-BE49-F238E27FC236}">
                <a16:creationId xmlns:a16="http://schemas.microsoft.com/office/drawing/2014/main" xmlns="" id="{5D65245D-DE69-4098-94DD-C36B76E4C3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793750"/>
            <a:ext cx="12192000" cy="4900613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6FD1D3-F7DC-4F8A-8E05-6DC25FB66C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14150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Big Image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A250713-11E6-4FEF-877D-92967D24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5D3C9A-DEE5-4BD4-8961-80E018A4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7B63585A-DF5C-1B43-BDC1-9CB545382A8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623800E-00CA-43ED-953B-1A09DD42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xmlns="" id="{A7C55A90-4969-4308-AD56-633E3831D5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13284" y="5878369"/>
            <a:ext cx="8165432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Graphic 13">
            <a:extLst>
              <a:ext uri="{FF2B5EF4-FFF2-40B4-BE49-F238E27FC236}">
                <a16:creationId xmlns:a16="http://schemas.microsoft.com/office/drawing/2014/main" xmlns="" id="{15031A21-FED3-4C51-BE76-5A2918F223AD}"/>
              </a:ext>
            </a:extLst>
          </p:cNvPr>
          <p:cNvSpPr/>
          <p:nvPr userDrawn="1"/>
        </p:nvSpPr>
        <p:spPr>
          <a:xfrm>
            <a:off x="4534478" y="5342223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4262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477C40CB-E014-6746-B13E-D12CBBAA5F76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A250713-11E6-4FEF-877D-92967D24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5D3C9A-DEE5-4BD4-8961-80E018A4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623800E-00CA-43ED-953B-1A09DD42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36869C46-B57A-4B80-BC7B-965AF70D63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13284" y="5868367"/>
            <a:ext cx="8165432" cy="363600"/>
          </a:xfrm>
        </p:spPr>
        <p:txBody>
          <a:bodyPr>
            <a:normAutofit/>
          </a:bodyPr>
          <a:lstStyle>
            <a:lvl1pPr algn="ctr">
              <a:defRPr lang="ru-RU" sz="1800" b="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xmlns="" id="{42411445-9429-45B8-9A2F-EB86451B6B14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829056" y="827052"/>
            <a:ext cx="10533888" cy="48188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ko-KR" altLang="en-US" noProof="0" smtClean="0"/>
              <a:t>미디어를 추가하려면 아이콘을 클릭하십시오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1135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s Ci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235B53D-F188-47B0-BBAA-2C4724DE60BB}"/>
              </a:ext>
            </a:extLst>
          </p:cNvPr>
          <p:cNvSpPr/>
          <p:nvPr userDrawn="1"/>
        </p:nvSpPr>
        <p:spPr>
          <a:xfrm>
            <a:off x="11521440" y="6635910"/>
            <a:ext cx="374904" cy="222090"/>
          </a:xfrm>
          <a:prstGeom prst="rect">
            <a:avLst/>
          </a:prstGeom>
          <a:noFill/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AB26BB24-F7CA-D343-93C8-2EAC64AB35D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Works Cited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8"/>
            <a:ext cx="10515600" cy="3742191"/>
          </a:xfrm>
        </p:spPr>
        <p:txBody>
          <a:bodyPr>
            <a:normAutofit/>
          </a:bodyPr>
          <a:lstStyle>
            <a:lvl1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noProof="0"/>
              <a:t>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D3F5050C-5FCE-4873-9B10-9668F66C2788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28000" y="1583062"/>
            <a:ext cx="2736000" cy="1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8027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xmlns="" id="{93CAE97F-7AA1-7243-A2C2-945FB7C81FF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8"/>
            <a:ext cx="10515600" cy="904875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4E7124FD-A9E6-49DA-B2D3-4C868E3C90AD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28000" y="1583062"/>
            <a:ext cx="2736000" cy="1332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0128AD04-D032-4ED8-B747-79E215221BC3}"/>
              </a:ext>
            </a:extLst>
          </p:cNvPr>
          <p:cNvCxnSpPr/>
          <p:nvPr userDrawn="1"/>
        </p:nvCxnSpPr>
        <p:spPr>
          <a:xfrm>
            <a:off x="1003193" y="3429000"/>
            <a:ext cx="10735056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7CADBD86-8962-4775-A03E-4D2D3F35D72C}"/>
              </a:ext>
            </a:extLst>
          </p:cNvPr>
          <p:cNvSpPr/>
          <p:nvPr userDrawn="1"/>
        </p:nvSpPr>
        <p:spPr>
          <a:xfrm>
            <a:off x="1003193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325884FD-7D59-4699-84D1-14B6900E99F4}"/>
              </a:ext>
            </a:extLst>
          </p:cNvPr>
          <p:cNvSpPr/>
          <p:nvPr userDrawn="1"/>
        </p:nvSpPr>
        <p:spPr>
          <a:xfrm>
            <a:off x="6048611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F6A6A55C-2C42-4004-8120-A8A22C86DD6F}"/>
              </a:ext>
            </a:extLst>
          </p:cNvPr>
          <p:cNvSpPr/>
          <p:nvPr userDrawn="1"/>
        </p:nvSpPr>
        <p:spPr>
          <a:xfrm>
            <a:off x="9412224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213A8FD8-4E6D-4DB1-8DA5-82151D87BDFF}"/>
              </a:ext>
            </a:extLst>
          </p:cNvPr>
          <p:cNvSpPr/>
          <p:nvPr userDrawn="1"/>
        </p:nvSpPr>
        <p:spPr>
          <a:xfrm>
            <a:off x="2684999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1E5BFBE-FB31-40FB-971E-8340FDBDE99A}"/>
              </a:ext>
            </a:extLst>
          </p:cNvPr>
          <p:cNvSpPr/>
          <p:nvPr userDrawn="1"/>
        </p:nvSpPr>
        <p:spPr>
          <a:xfrm>
            <a:off x="4366805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99956DA3-E64C-494F-8908-AC1D9418DC10}"/>
              </a:ext>
            </a:extLst>
          </p:cNvPr>
          <p:cNvSpPr/>
          <p:nvPr userDrawn="1"/>
        </p:nvSpPr>
        <p:spPr>
          <a:xfrm>
            <a:off x="7730417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F925B8D3-7699-4838-BB92-099F0752EF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625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xmlns="" id="{F0ED1E4A-D0B2-44B6-AE21-6DC45B20C6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694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xmlns="" id="{4648B297-D9C8-4F98-BBDB-5A2891F949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8286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xmlns="" id="{C5B52EBA-EDDF-4C7B-A681-393B771D34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38979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xmlns="" id="{97BC10B9-E990-4199-8B1A-8B69D6F40D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032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xmlns="" id="{5876A64D-FA56-4565-8EBF-B9D51A8B20D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2101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xmlns="" id="{CA843817-8244-446A-9618-257B5329B4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52356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xmlns="" id="{86A6FE38-5036-4D35-93E4-07C5DEC401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03049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xmlns="" id="{1966E981-C557-4255-9DCC-162A429B5EE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4391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C386D796-CB69-4D7D-9C52-C41187CC88D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85084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24441BBA-89B7-4AE6-91F6-04DB373B54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16424" y="2809757"/>
            <a:ext cx="1171388" cy="484441"/>
          </a:xfrm>
        </p:spPr>
        <p:txBody>
          <a:bodyPr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xmlns="" id="{B117E4C6-D10A-4738-8283-D63AB1B314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67117" y="3579013"/>
            <a:ext cx="1646588" cy="1907381"/>
          </a:xfrm>
        </p:spPr>
        <p:txBody>
          <a:bodyPr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79942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6775" b="-5725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8C75CBB-4E7D-408E-AF76-442117F41B4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4447556"/>
            <a:ext cx="4367531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678-555-0128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1663690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4152286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264670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ALEXANDER MARTENSSON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B62C84D-B809-41CE-8FCD-935E2343985F}"/>
              </a:ext>
            </a:extLst>
          </p:cNvPr>
          <p:cNvCxnSpPr/>
          <p:nvPr userDrawn="1"/>
        </p:nvCxnSpPr>
        <p:spPr>
          <a:xfrm>
            <a:off x="5711952" y="5004104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608400" y="2987075"/>
            <a:ext cx="4975200" cy="114227"/>
          </a:xfrm>
          <a:prstGeom prst="rect">
            <a:avLst/>
          </a:prstGeom>
        </p:spPr>
      </p:pic>
      <p:sp>
        <p:nvSpPr>
          <p:cNvPr id="12" name="Text Placeholder 26">
            <a:extLst>
              <a:ext uri="{FF2B5EF4-FFF2-40B4-BE49-F238E27FC236}">
                <a16:creationId xmlns:a16="http://schemas.microsoft.com/office/drawing/2014/main" xmlns="" id="{21AF3F24-9D59-456A-9130-8C4049C34FA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5423227"/>
            <a:ext cx="6400800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MARTENSSON@EXAMPLE.COM</a:t>
            </a: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xmlns="" id="{716B9C4F-E33C-4EA7-A4F7-A2137CFCF2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12235" y="5121518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xmlns="" val="2091879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6">
            <a:extLst>
              <a:ext uri="{FF2B5EF4-FFF2-40B4-BE49-F238E27FC236}">
                <a16:creationId xmlns:a16="http://schemas.microsoft.com/office/drawing/2014/main" xmlns="" id="{EDD611DF-9DFE-B043-8BAE-EE27852FDA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4447556"/>
            <a:ext cx="4367531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678-555-0128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1663690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4152286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264670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ALEXANDER MARTENSSON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B62C84D-B809-41CE-8FCD-935E2343985F}"/>
              </a:ext>
            </a:extLst>
          </p:cNvPr>
          <p:cNvCxnSpPr/>
          <p:nvPr userDrawn="1"/>
        </p:nvCxnSpPr>
        <p:spPr>
          <a:xfrm>
            <a:off x="5711952" y="5004104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6">
            <a:extLst>
              <a:ext uri="{FF2B5EF4-FFF2-40B4-BE49-F238E27FC236}">
                <a16:creationId xmlns:a16="http://schemas.microsoft.com/office/drawing/2014/main" xmlns="" id="{21AF3F24-9D59-456A-9130-8C4049C34FA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35722" y="5423227"/>
            <a:ext cx="5920556" cy="47451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MARTENSSON@GMAIL.COM</a:t>
            </a: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xmlns="" id="{716B9C4F-E33C-4EA7-A4F7-A2137CFCF2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12235" y="5121518"/>
            <a:ext cx="4367531" cy="288000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xmlns="" val="405328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3C0C995-565B-4516-BC98-CCDEE529B1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608400" y="3612713"/>
            <a:ext cx="4975200" cy="114227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16A87704-FE99-4EBD-97FB-FBB15A227F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7021" y="3890308"/>
            <a:ext cx="10117959" cy="60665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3000" b="0" i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63338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4D6B2F7A-6215-4548-B8BA-BFBFA46660C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Divider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Graphic 13">
            <a:extLst>
              <a:ext uri="{FF2B5EF4-FFF2-40B4-BE49-F238E27FC236}">
                <a16:creationId xmlns:a16="http://schemas.microsoft.com/office/drawing/2014/main" xmlns="" id="{6B7C1ECA-416B-4ED3-9B96-F05BED98E498}"/>
              </a:ext>
            </a:extLst>
          </p:cNvPr>
          <p:cNvSpPr/>
          <p:nvPr/>
        </p:nvSpPr>
        <p:spPr>
          <a:xfrm>
            <a:off x="4534478" y="1568994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685C8FD-6063-414E-B2AC-D07168DE1813}"/>
              </a:ext>
            </a:extLst>
          </p:cNvPr>
          <p:cNvSpPr/>
          <p:nvPr userDrawn="1"/>
        </p:nvSpPr>
        <p:spPr>
          <a:xfrm>
            <a:off x="0" y="2483224"/>
            <a:ext cx="12192000" cy="3465576"/>
          </a:xfrm>
          <a:prstGeom prst="rect">
            <a:avLst/>
          </a:prstGeom>
          <a:blipFill>
            <a:blip r:embed="rId2"/>
            <a:srcRect/>
            <a:stretch>
              <a:fillRect t="-48945" b="-48945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BA38A80-B4F3-4560-B2F9-C0652AAB2188}"/>
              </a:ext>
            </a:extLst>
          </p:cNvPr>
          <p:cNvSpPr/>
          <p:nvPr userDrawn="1"/>
        </p:nvSpPr>
        <p:spPr>
          <a:xfrm>
            <a:off x="0" y="2483223"/>
            <a:ext cx="12192000" cy="3465576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214241DF-0B07-491C-8CA2-1BD10F84525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1882722"/>
            <a:ext cx="10515600" cy="4685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en-US" sz="1800"/>
            </a:lvl1pPr>
          </a:lstStyle>
          <a:p>
            <a:pPr marL="228600" lvl="0" indent="-228600" algn="ctr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24574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0AF4CE-F455-4A31-8ED6-5841DF59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A82F029-D8CC-4FE7-9C30-98E576ED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891442-6C1A-4969-A4A2-EFCF20E7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4457F0D-7504-4879-BCFD-DDEA424C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50CCCB36-FE7F-43C1-810B-49BBAB4948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330599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7B6609-6A41-45F4-9B8B-9A6DEABB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FFD4558-495E-4FE3-B256-7B6A8637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5C0E450-E490-45F1-909F-5831583C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D7E109-C0EE-4D25-9A01-E58D7476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2C48FC5-1EDF-4F7E-9E82-D342C4D459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7245FF27-1D81-4487-86EE-A8826AB333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1243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49485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>
            <a:extLst>
              <a:ext uri="{FF2B5EF4-FFF2-40B4-BE49-F238E27FC236}">
                <a16:creationId xmlns:a16="http://schemas.microsoft.com/office/drawing/2014/main" xmlns="" id="{4A7545D6-9827-7E4A-AB92-664BB510D96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ru-RU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5380844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5034596"/>
            <a:ext cx="4367531" cy="324417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890308"/>
            <a:ext cx="10090287" cy="606659"/>
          </a:xfr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PRESENTATION TAGLINE</a:t>
            </a:r>
          </a:p>
        </p:txBody>
      </p:sp>
    </p:spTree>
    <p:extLst>
      <p:ext uri="{BB962C8B-B14F-4D97-AF65-F5344CB8AC3E}">
        <p14:creationId xmlns:p14="http://schemas.microsoft.com/office/powerpoint/2010/main" xmlns="" val="1050112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F85B3E-9C3B-48E3-BA88-7B18BAC8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E55B65-81AB-463F-B78F-208BABF7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7814494-7E7B-41F9-984C-51671FC7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932FB9-9355-4718-A3AF-2991AEFD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E0E064FB-456B-4012-A632-907E0F6363E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866900"/>
            <a:ext cx="5157787" cy="445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D7224228-301B-4143-AE44-555A65ECB36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488937"/>
            <a:ext cx="5157787" cy="34610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421B5496-F2D7-450B-A1AF-12FC29E4548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866900"/>
            <a:ext cx="5183188" cy="445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xmlns="" id="{D087222D-3611-4518-AD76-AC2E042CD5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488937"/>
            <a:ext cx="5183188" cy="346101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106462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90DEAF0-9B16-4335-875E-3D5B654F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80122F-A667-467F-9ABE-57A77934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B5B8C5-3BA1-4EE6-9D72-5F3863E6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xmlns="" id="{ACBF854A-65B9-4A5D-97C6-BA041A37CD22}"/>
              </a:ext>
            </a:extLst>
          </p:cNvPr>
          <p:cNvSpPr/>
          <p:nvPr userDrawn="1"/>
        </p:nvSpPr>
        <p:spPr>
          <a:xfrm>
            <a:off x="1442364" y="2135538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C3E8E02D-385B-477A-BAE1-4A97C6E9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08050"/>
            <a:ext cx="3932237" cy="11493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E6CA7378-0B2D-435D-B34B-744CA89114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53200"/>
            <a:ext cx="3932237" cy="3515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9BB017D3-0E4A-43F4-BC02-DB826A7FDC3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0012" y="908051"/>
            <a:ext cx="6172200" cy="49577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41877741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90DEAF0-9B16-4335-875E-3D5B654F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80122F-A667-467F-9ABE-57A77934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B5B8C5-3BA1-4EE6-9D72-5F3863E6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xmlns="" id="{ACBF854A-65B9-4A5D-97C6-BA041A37CD22}"/>
              </a:ext>
            </a:extLst>
          </p:cNvPr>
          <p:cNvSpPr/>
          <p:nvPr userDrawn="1"/>
        </p:nvSpPr>
        <p:spPr>
          <a:xfrm>
            <a:off x="1442364" y="2135538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C3E8E02D-385B-477A-BAE1-4A97C6E9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08050"/>
            <a:ext cx="3932237" cy="11493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E6CA7378-0B2D-435D-B34B-744CA89114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53200"/>
            <a:ext cx="3932237" cy="3515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9A7D37A5-CD8F-499C-BFFD-2D0EB0855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08051"/>
            <a:ext cx="6172200" cy="4953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182454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23336D-E3BE-45DB-B625-753732F9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4C2EC4E-2A4D-4B8B-8C10-D8F4A649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7027D07-F714-4E3C-97FC-7AB8C42F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DE3BA64-4F34-452B-AA1F-BB90A0F0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1567737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D57916-404D-41BC-B080-9B6CBA9F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920C85E-02E3-4F3E-8E6F-4467C612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52F5317-A8A3-406A-96EA-4BB58C35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B2A1141-BD97-42C5-A257-A2C0668A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404210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1">
            <a:extLst>
              <a:ext uri="{FF2B5EF4-FFF2-40B4-BE49-F238E27FC236}">
                <a16:creationId xmlns:a16="http://schemas.microsoft.com/office/drawing/2014/main" xmlns="" id="{F27BBFB4-84C4-42C9-9CB3-DFD801CEB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9116" y="1815793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xmlns="" id="{C8BBE7AC-17E7-4828-A40C-39EED5284E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4409" y="1920003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xmlns="" id="{FC1057E8-2611-45B5-913B-82D301FE8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72516" y="1815793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xmlns="" id="{A65257E6-B10F-49C0-862A-53648E3F2D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49" y="1920003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xmlns="" id="{83A147CC-1513-463A-8B07-CC14AEC84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629" y="1833572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xmlns="" id="{BCE98261-6A42-49F1-B208-2E6C24DFCF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4262" y="1937782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xmlns="" id="{937F4311-EBEC-44E3-8542-07503B54D7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1723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xmlns="" id="{FED4B056-A42A-4115-B98D-177B9AFDAB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90348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xmlns="" id="{2D359611-5488-43D7-A2A6-E60DB2E1D8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793" y="300774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xmlns="" id="{F2182E7C-B18B-4F73-B0D1-86196D992B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76955" y="300619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xmlns="" id="{3D51A445-889E-44A8-AF12-58BC161D1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57040" y="5751926"/>
            <a:ext cx="8877920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4">
            <a:extLst>
              <a:ext uri="{FF2B5EF4-FFF2-40B4-BE49-F238E27FC236}">
                <a16:creationId xmlns:a16="http://schemas.microsoft.com/office/drawing/2014/main" xmlns="" id="{358BC44E-644D-4E21-A055-1178CD0D26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1" y="4974002"/>
            <a:ext cx="2599199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0" name="Text Placeholder 24">
            <a:extLst>
              <a:ext uri="{FF2B5EF4-FFF2-40B4-BE49-F238E27FC236}">
                <a16:creationId xmlns:a16="http://schemas.microsoft.com/office/drawing/2014/main" xmlns="" id="{32C60917-FE9C-4C02-976E-9F4DF95F161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90713" y="4974002"/>
            <a:ext cx="371266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5" name="Picture Placeholder 12">
            <a:extLst>
              <a:ext uri="{FF2B5EF4-FFF2-40B4-BE49-F238E27FC236}">
                <a16:creationId xmlns:a16="http://schemas.microsoft.com/office/drawing/2014/main" xmlns="" id="{2535BC4C-3D36-473A-B9EF-EC6F3BA671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1723" y="3880614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56" name="Picture Placeholder 12">
            <a:extLst>
              <a:ext uri="{FF2B5EF4-FFF2-40B4-BE49-F238E27FC236}">
                <a16:creationId xmlns:a16="http://schemas.microsoft.com/office/drawing/2014/main" xmlns="" id="{A1E61843-0C1E-4581-98C1-C9247F7043A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90348" y="3880614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57" name="Picture Placeholder 12">
            <a:extLst>
              <a:ext uri="{FF2B5EF4-FFF2-40B4-BE49-F238E27FC236}">
                <a16:creationId xmlns:a16="http://schemas.microsoft.com/office/drawing/2014/main" xmlns="" id="{F3B39F0E-B245-4510-8C07-0EC29B83F1B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94478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xmlns="" id="{A9E755CD-1A38-4F75-A18E-2D31E4934C8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94478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750AC0-7255-417F-919C-19DF4285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41220" y="558203"/>
            <a:ext cx="7909560" cy="1069848"/>
          </a:xfrm>
          <a:noFill/>
        </p:spPr>
        <p:txBody>
          <a:bodyPr lIns="0" tIns="0" rIns="0" bIns="0">
            <a:normAutofit/>
          </a:bodyPr>
          <a:lstStyle>
            <a:lvl1pPr algn="ctr">
              <a:defRPr lang="ru-RU" sz="6000" b="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xmlns="" id="{08EB3F0B-0F1D-42D2-B6C2-D4D6D82571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608400" y="1568994"/>
            <a:ext cx="4975200" cy="1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468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4D6B2F7A-6215-4548-B8BA-BFBFA46660C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Divider Slide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Graphic 13">
            <a:extLst>
              <a:ext uri="{FF2B5EF4-FFF2-40B4-BE49-F238E27FC236}">
                <a16:creationId xmlns:a16="http://schemas.microsoft.com/office/drawing/2014/main" xmlns="" id="{6B7C1ECA-416B-4ED3-9B96-F05BED98E498}"/>
              </a:ext>
            </a:extLst>
          </p:cNvPr>
          <p:cNvSpPr/>
          <p:nvPr/>
        </p:nvSpPr>
        <p:spPr>
          <a:xfrm>
            <a:off x="4534478" y="1568994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9"/>
            <a:ext cx="10515600" cy="476476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C71C2E69-8C3C-4E87-BC9D-9810F56121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483223"/>
            <a:ext cx="12192000" cy="346557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59773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DFFF6C81-E769-CE4D-B9C0-858E073D198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71695AE-7720-4633-B467-CD5DD1A9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940C99-75CB-4A48-894F-EA35F7C91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4536" y="922103"/>
            <a:ext cx="4257905" cy="1325563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/>
              <a:t>Text Layout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97E3AD6-C295-45C8-8FC7-AD342840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xmlns="" id="{780797F8-0544-4DFB-8D2C-CC50CB7F4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3282" y="2384295"/>
            <a:ext cx="4519159" cy="639683"/>
          </a:xfrm>
        </p:spPr>
        <p:txBody>
          <a:bodyPr>
            <a:normAutofit/>
          </a:bodyPr>
          <a:lstStyle>
            <a:lvl1pPr marL="0" indent="0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xmlns="" id="{F7A942D6-FCE6-4DCD-BD15-F6399EC2A2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4599" y="3173534"/>
            <a:ext cx="4707842" cy="2588637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xmlns="" id="{BE348D43-6DEE-4E32-B9F5-235CB8EC9257}"/>
              </a:ext>
            </a:extLst>
          </p:cNvPr>
          <p:cNvSpPr/>
          <p:nvPr userDrawn="1"/>
        </p:nvSpPr>
        <p:spPr>
          <a:xfrm>
            <a:off x="7059964" y="2076985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32A28410-C401-4876-8DE7-D0EFCDE41D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1224" y="0"/>
            <a:ext cx="4626864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5584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xmlns="" id="{275CB319-C744-E641-8907-1470D3DF159D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AFC21D-31CF-420D-A654-B62708C7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D078D9-85B9-4D7C-BCDC-31053365B3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2027" y="3938140"/>
            <a:ext cx="4430485" cy="893080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Text Layout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F5253D9-2D52-4F01-9ED9-4E2A3C0E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3BDB2FC-0867-44DF-98D6-C443802B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2E25E660-4559-4CC8-852F-94402A454C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797608"/>
            <a:ext cx="12192000" cy="28437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xmlns="" id="{A4B61220-F8A1-4859-BA99-F5EC0CC36B0F}"/>
              </a:ext>
            </a:extLst>
          </p:cNvPr>
          <p:cNvSpPr/>
          <p:nvPr userDrawn="1"/>
        </p:nvSpPr>
        <p:spPr>
          <a:xfrm>
            <a:off x="1825747" y="4882453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xmlns="" id="{1A39E620-8448-42D8-85B7-A6BF45A2FB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027" y="5192860"/>
            <a:ext cx="4430485" cy="63968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xmlns="" id="{F2FF44AF-6A6B-4742-B58D-DF26808AFD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4599" y="4064000"/>
            <a:ext cx="4545374" cy="1698171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4932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13AAFFC-6E5A-D44A-ADBF-E9D307CE6349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DABAFE-C077-44F7-8606-FCEAD364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8D0EF65-ABFF-4900-A2AD-12A8C47E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E8D827-86E9-4228-B43C-616FE3F7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D2BEBEF9-0DCC-4DA2-9828-D5A83238CD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7340" y="2738211"/>
            <a:ext cx="4183650" cy="454353"/>
          </a:xfrm>
        </p:spPr>
        <p:txBody>
          <a:bodyPr>
            <a:noAutofit/>
          </a:bodyPr>
          <a:lstStyle>
            <a:lvl1pPr marL="0" indent="0">
              <a:buNone/>
              <a:defRPr sz="4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xmlns="" id="{CE9C552F-C732-4E4C-8B62-DE62A58BAD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1" y="2043790"/>
            <a:ext cx="10515599" cy="629105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100DDA39-3A33-4AF8-BB2F-B80A8696D42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534813" y="2738211"/>
            <a:ext cx="4183650" cy="454353"/>
          </a:xfrm>
        </p:spPr>
        <p:txBody>
          <a:bodyPr>
            <a:noAutofit/>
          </a:bodyPr>
          <a:lstStyle>
            <a:lvl1pPr marL="0" indent="0">
              <a:buNone/>
              <a:defRPr sz="4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0" name="Text Placeholder 26">
            <a:extLst>
              <a:ext uri="{FF2B5EF4-FFF2-40B4-BE49-F238E27FC236}">
                <a16:creationId xmlns:a16="http://schemas.microsoft.com/office/drawing/2014/main" xmlns="" id="{D01D7372-B596-424A-8437-BCA847E03C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59649" y="342850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xmlns="" id="{F78DB58E-1DC8-42B6-8950-A39F9249D5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42850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xmlns="" id="{6E7BE306-50F4-4966-B172-8808A97D9FF4}"/>
              </a:ext>
            </a:extLst>
          </p:cNvPr>
          <p:cNvSpPr/>
          <p:nvPr userDrawn="1"/>
        </p:nvSpPr>
        <p:spPr>
          <a:xfrm>
            <a:off x="4534478" y="1718435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17DEC651-98F0-44EE-BAB8-8B3FE702A3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2882"/>
            <a:ext cx="10515600" cy="1325563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xmlns="" val="11458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13AAFFC-6E5A-D44A-ADBF-E9D307CE6349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DABAFE-C077-44F7-8606-FCEAD364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8D0EF65-ABFF-4900-A2AD-12A8C47E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E8D827-86E9-4228-B43C-616FE3F7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D2BEBEF9-0DCC-4DA2-9828-D5A83238CD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7340" y="2738211"/>
            <a:ext cx="4183650" cy="454353"/>
          </a:xfrm>
        </p:spPr>
        <p:txBody>
          <a:bodyPr>
            <a:noAutofit/>
          </a:bodyPr>
          <a:lstStyle>
            <a:lvl1pPr marL="0" indent="0">
              <a:buNone/>
              <a:defRPr sz="4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xmlns="" id="{CE9C552F-C732-4E4C-8B62-DE62A58BAD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1" y="2043790"/>
            <a:ext cx="10515599" cy="629105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100DDA39-3A33-4AF8-BB2F-B80A8696D42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534813" y="2738211"/>
            <a:ext cx="4183650" cy="454353"/>
          </a:xfrm>
        </p:spPr>
        <p:txBody>
          <a:bodyPr>
            <a:noAutofit/>
          </a:bodyPr>
          <a:lstStyle>
            <a:lvl1pPr marL="0" indent="0">
              <a:buNone/>
              <a:defRPr sz="4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0" name="Text Placeholder 26">
            <a:extLst>
              <a:ext uri="{FF2B5EF4-FFF2-40B4-BE49-F238E27FC236}">
                <a16:creationId xmlns:a16="http://schemas.microsoft.com/office/drawing/2014/main" xmlns="" id="{D01D7372-B596-424A-8437-BCA847E03C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59649" y="342850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xmlns="" id="{F78DB58E-1DC8-42B6-8950-A39F9249D5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42850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xmlns="" id="{6E7BE306-50F4-4966-B172-8808A97D9FF4}"/>
              </a:ext>
            </a:extLst>
          </p:cNvPr>
          <p:cNvSpPr/>
          <p:nvPr userDrawn="1"/>
        </p:nvSpPr>
        <p:spPr>
          <a:xfrm>
            <a:off x="4534478" y="1718435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17DEC651-98F0-44EE-BAB8-8B3FE702A3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2882"/>
            <a:ext cx="10515600" cy="1325563"/>
          </a:xfrm>
        </p:spPr>
        <p:txBody>
          <a:bodyPr/>
          <a:lstStyle>
            <a:lvl1pPr algn="ctr">
              <a:defRPr b="0"/>
            </a:lvl1pPr>
          </a:lstStyle>
          <a:p>
            <a:r>
              <a:rPr lang="en-US" noProof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xmlns="" val="11458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xmlns="" id="{99E16AA7-5075-3449-AB21-5E8037339A90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23D6FB-BDF5-462B-9DFB-6A253125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CAFBD2F-FD90-4C8F-BEA1-91BB2D24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F47FDA8-53F5-4098-B6D5-32456ABF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Chart Placeholder 18">
            <a:extLst>
              <a:ext uri="{FF2B5EF4-FFF2-40B4-BE49-F238E27FC236}">
                <a16:creationId xmlns:a16="http://schemas.microsoft.com/office/drawing/2014/main" xmlns="" id="{270B440B-C39E-47E6-9CBA-0BA4EB1EF522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981371" y="1246188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noProof="0" smtClean="0"/>
              <a:t>차트를 추가하려면 아이콘을 클릭하십시오</a:t>
            </a:r>
            <a:endParaRPr lang="en-US" noProof="0" dirty="0"/>
          </a:p>
        </p:txBody>
      </p:sp>
      <p:sp>
        <p:nvSpPr>
          <p:cNvPr id="8" name="Graphic 13">
            <a:extLst>
              <a:ext uri="{FF2B5EF4-FFF2-40B4-BE49-F238E27FC236}">
                <a16:creationId xmlns:a16="http://schemas.microsoft.com/office/drawing/2014/main" xmlns="" id="{1ED66CD9-A275-41A6-92EA-B32A8F51F472}"/>
              </a:ext>
            </a:extLst>
          </p:cNvPr>
          <p:cNvSpPr/>
          <p:nvPr userDrawn="1"/>
        </p:nvSpPr>
        <p:spPr>
          <a:xfrm>
            <a:off x="1949460" y="2168288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xmlns="" id="{B1A41807-9D03-4167-89E4-C5D1E81436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5966" y="2478695"/>
            <a:ext cx="5170033" cy="758536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CBDF72AB-A1AE-464E-A9E1-C5CDA8D5C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57858" y="1289573"/>
            <a:ext cx="3106248" cy="758536"/>
          </a:xfrm>
        </p:spPr>
        <p:txBody>
          <a:bodyPr lIns="0" tIns="0" rIns="0" bIns="0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Chart Slide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B83C9A6F-A614-4B31-91D5-3B5CB932149C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030497" y="3408555"/>
            <a:ext cx="1597889" cy="482453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30%</a:t>
            </a:r>
          </a:p>
        </p:txBody>
      </p:sp>
      <p:sp>
        <p:nvSpPr>
          <p:cNvPr id="13" name="Text Placeholder 26">
            <a:extLst>
              <a:ext uri="{FF2B5EF4-FFF2-40B4-BE49-F238E27FC236}">
                <a16:creationId xmlns:a16="http://schemas.microsoft.com/office/drawing/2014/main" xmlns="" id="{A985BA82-9C97-475F-8775-0F16D2FB40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30498" y="37391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E5376509-D29C-46DE-948E-15D430CE432A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030522" y="414222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10%</a:t>
            </a:r>
          </a:p>
        </p:txBody>
      </p:sp>
      <p:sp>
        <p:nvSpPr>
          <p:cNvPr id="16" name="Text Placeholder 26">
            <a:extLst>
              <a:ext uri="{FF2B5EF4-FFF2-40B4-BE49-F238E27FC236}">
                <a16:creationId xmlns:a16="http://schemas.microsoft.com/office/drawing/2014/main" xmlns="" id="{A581FA6A-566D-4068-A898-F86FB96D4A9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30523" y="447277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503636CF-AD49-411E-BE27-63C28BDE068C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970011" y="3408555"/>
            <a:ext cx="1597889" cy="482453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25%</a:t>
            </a:r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xmlns="" id="{F2C67681-C89E-4F74-A7C1-BD0812A942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970012" y="37391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5742559E-6662-49A7-A091-9472A31ED26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3970036" y="414222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10%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xmlns="" id="{E514B383-1886-4E45-9DB3-6DF4FFCA6FC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70037" y="447277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2734F2A5-6B16-40E3-8EBB-0E1A0984BAB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2030497" y="4875898"/>
            <a:ext cx="1597889" cy="48245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20%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01D6AF2B-2CA0-4F6A-9C29-4AE73FCAB4E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030498" y="520644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C3E000C2-49D4-4D64-860A-0DB29B389387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970037" y="4875898"/>
            <a:ext cx="1597889" cy="482452"/>
          </a:xfrm>
        </p:spPr>
        <p:txBody>
          <a:bodyPr anchor="b" anchorCtr="0">
            <a:no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5%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4A6CF106-F60C-46A1-BD17-8EC35A637A7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970037" y="5206449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Category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84725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FB049D0D-CE60-8E46-896A-1F4E3E51AABC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E288F71-122C-49D4-9750-104A0F9B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A81471-D048-496A-9DA4-EDB33584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ADBAE1-8416-4A24-B332-BA35F9D5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xmlns="" id="{B9AF1F95-7091-4B50-892C-55F8B5B9AC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91145" y="3029751"/>
            <a:ext cx="2825496" cy="2144162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77DE3589-2C45-437A-BDA9-55A9B8859F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1145" y="1868285"/>
            <a:ext cx="2825496" cy="718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Table Slide</a:t>
            </a: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xmlns="" id="{6161C347-CD23-4D4F-981D-1C8457111EA8}"/>
              </a:ext>
            </a:extLst>
          </p:cNvPr>
          <p:cNvSpPr/>
          <p:nvPr userDrawn="1"/>
        </p:nvSpPr>
        <p:spPr>
          <a:xfrm>
            <a:off x="8340351" y="2726976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" name="Table Placeholder 17">
            <a:extLst>
              <a:ext uri="{FF2B5EF4-FFF2-40B4-BE49-F238E27FC236}">
                <a16:creationId xmlns:a16="http://schemas.microsoft.com/office/drawing/2014/main" xmlns="" id="{263A1EA1-1C4F-4F47-9C24-928669CE38D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911225" y="1505433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noProof="0" smtClean="0"/>
              <a:t>표를 추가하려면 아이콘을 클릭하십시오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3410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4C9FBA-BD24-42E1-BABE-0EE5C20738FC}"/>
              </a:ext>
            </a:extLst>
          </p:cNvPr>
          <p:cNvSpPr/>
          <p:nvPr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D2715CE-EA2A-4137-8BA3-1FEEF2E40A3A}"/>
              </a:ext>
            </a:extLst>
          </p:cNvPr>
          <p:cNvSpPr/>
          <p:nvPr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noProof="0" smtClean="0"/>
              <a:t>마스터 제목 스타일 편집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168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03234" y="6016890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9" r:id="rId2"/>
    <p:sldLayoutId id="2147483666" r:id="rId3"/>
    <p:sldLayoutId id="2147483667" r:id="rId4"/>
    <p:sldLayoutId id="2147483668" r:id="rId5"/>
    <p:sldLayoutId id="2147483669" r:id="rId6"/>
    <p:sldLayoutId id="2147483690" r:id="rId7"/>
    <p:sldLayoutId id="2147483670" r:id="rId8"/>
    <p:sldLayoutId id="2147483671" r:id="rId9"/>
    <p:sldLayoutId id="2147483672" r:id="rId10"/>
    <p:sldLayoutId id="2147483673" r:id="rId11"/>
    <p:sldLayoutId id="2147483675" r:id="rId12"/>
    <p:sldLayoutId id="2147483678" r:id="rId13"/>
    <p:sldLayoutId id="2147483674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8" r:id="rId21"/>
    <p:sldLayoutId id="2147483689" r:id="rId22"/>
    <p:sldLayoutId id="2147483686" r:id="rId23"/>
    <p:sldLayoutId id="2147483687" r:id="rId24"/>
    <p:sldLayoutId id="2147483676" r:id="rId25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60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13A672-E2C9-49A3-B8D1-665F05ADB8B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ko-KR" altLang="en-US" sz="8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기말 과제</a:t>
            </a:r>
            <a:endParaRPr lang="ru-RU" sz="8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48799AE-6C70-4A22-B90A-3F8F7CFDAD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3912235" y="4946673"/>
            <a:ext cx="4367531" cy="324417"/>
          </a:xfrm>
        </p:spPr>
        <p:txBody>
          <a:bodyPr/>
          <a:lstStyle/>
          <a:p>
            <a:r>
              <a:rPr lang="ko-KR" altLang="en-US" dirty="0" smtClean="0"/>
              <a:t>컴퓨터공학과</a:t>
            </a:r>
            <a:endParaRPr lang="en-US" altLang="ko-KR" dirty="0" smtClean="0"/>
          </a:p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63743191-2C84-41E1-BD1D-4C35155B99C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20155137</a:t>
            </a:r>
          </a:p>
          <a:p>
            <a:r>
              <a:rPr lang="ko-KR" altLang="en-US" dirty="0" smtClean="0">
                <a:solidFill>
                  <a:schemeClr val="bg2"/>
                </a:solidFill>
              </a:rPr>
              <a:t>안원영</a:t>
            </a:r>
            <a:endParaRPr lang="en-US" altLang="ko-KR" dirty="0" smtClean="0">
              <a:solidFill>
                <a:schemeClr val="bg2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7159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42F411-36F6-4988-8DA8-BA993F63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38200" y="603934"/>
            <a:ext cx="52959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</a:pPr>
            <a:r>
              <a:rPr lang="ko-KR" altLang="en-US" sz="23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동기식</a:t>
            </a:r>
            <a:r>
              <a:rPr lang="en-US" altLang="ko-KR" sz="2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2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멀티 </a:t>
            </a:r>
            <a:r>
              <a:rPr lang="ko-KR" altLang="en-US" sz="23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스레드</a:t>
            </a:r>
            <a:r>
              <a:rPr lang="en-US" altLang="ko-KR" sz="2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800100" lvl="1" indent="-342900" fontAlgn="base"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</a:pPr>
            <a:r>
              <a:rPr lang="ko-KR" altLang="en-US" sz="2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동기는 하나의 요청이 끝나야 다음 요청을 수행할 수 있다</a:t>
            </a:r>
            <a:r>
              <a:rPr lang="en-US" altLang="ko-KR" sz="2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 </a:t>
            </a:r>
          </a:p>
          <a:p>
            <a:pPr marL="800100" lvl="1" indent="-342900" fontAlgn="base"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</a:pPr>
            <a:r>
              <a:rPr lang="ko-KR" altLang="en-US" sz="2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동기의 결과는 </a:t>
            </a:r>
            <a:r>
              <a:rPr lang="en-US" altLang="ko-KR" sz="2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first -&gt; second -&gt; third -&gt; four -&gt; five -&gt; six</a:t>
            </a:r>
          </a:p>
          <a:p>
            <a:pPr marL="800100" lvl="1" indent="-342900" fontAlgn="base"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</a:pPr>
            <a:endParaRPr lang="en-US" altLang="ko-KR" sz="23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</a:pPr>
            <a:r>
              <a:rPr lang="ko-KR" altLang="en-US" sz="23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비동기식</a:t>
            </a:r>
            <a:r>
              <a:rPr lang="en-US" altLang="ko-KR" sz="2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2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단일 </a:t>
            </a:r>
            <a:r>
              <a:rPr lang="ko-KR" altLang="en-US" sz="23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스레드</a:t>
            </a:r>
            <a:r>
              <a:rPr lang="en-US" altLang="ko-KR" sz="2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800100" lvl="1" indent="-342900" fontAlgn="base"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</a:pPr>
            <a:r>
              <a:rPr lang="ko-KR" altLang="en-US" sz="23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비동기는</a:t>
            </a:r>
            <a:r>
              <a:rPr lang="ko-KR" altLang="en-US" sz="2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하나의 요청이 처리가 완료되기 전에 </a:t>
            </a:r>
            <a:r>
              <a:rPr lang="ko-KR" altLang="en-US" sz="23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제어권을</a:t>
            </a:r>
            <a:r>
              <a:rPr lang="ko-KR" altLang="en-US" sz="2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다음 요청으로 넘길 수 있다</a:t>
            </a:r>
            <a:r>
              <a:rPr lang="en-US" altLang="ko-KR" sz="2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800100" lvl="1" indent="-342900" fontAlgn="base">
              <a:buClr>
                <a:schemeClr val="bg2">
                  <a:lumMod val="75000"/>
                </a:schemeClr>
              </a:buClr>
              <a:buFont typeface="Arial" pitchFamily="34" charset="0"/>
              <a:buChar char="•"/>
            </a:pPr>
            <a:r>
              <a:rPr lang="ko-KR" altLang="en-US" sz="23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비동기의</a:t>
            </a:r>
            <a:r>
              <a:rPr lang="ko-KR" altLang="en-US" sz="2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결과는 </a:t>
            </a:r>
            <a:r>
              <a:rPr lang="en-US" altLang="ko-KR" sz="2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first -&gt; second -&gt;  four -&gt; five -&gt; six -&gt; third</a:t>
            </a:r>
            <a:endParaRPr lang="ko-KR" altLang="en-US" sz="23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E0EFBCFB-B245-45A5-AD8B-A4585DE6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0" y="1194940"/>
            <a:ext cx="863600" cy="893080"/>
          </a:xfrm>
        </p:spPr>
        <p:txBody>
          <a:bodyPr>
            <a:no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99200" y="2432734"/>
            <a:ext cx="46736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Clr>
                <a:schemeClr val="bg2">
                  <a:lumMod val="75000"/>
                </a:schemeClr>
              </a:buClr>
            </a:pPr>
            <a:r>
              <a:rPr lang="ko-KR" altLang="en-US" sz="2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간단한 예를 통한 프로그램 흐름도</a:t>
            </a:r>
            <a:endParaRPr lang="en-US" altLang="ko-KR" sz="23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367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42F411-36F6-4988-8DA8-BA993F63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150100" y="2445434"/>
            <a:ext cx="4318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Clr>
                <a:schemeClr val="bg2">
                  <a:lumMod val="75000"/>
                </a:schemeClr>
              </a:buClr>
            </a:pP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5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번을 수행하기 위해 사용한 소스와 출력결과 화면</a:t>
            </a:r>
            <a:endParaRPr lang="en-US" altLang="ko-KR" sz="22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342900" indent="-342900" fontAlgn="base">
              <a:buClr>
                <a:schemeClr val="bg2">
                  <a:lumMod val="75000"/>
                </a:schemeClr>
              </a:buClr>
            </a:pPr>
            <a:endParaRPr lang="en-US" altLang="ko-KR" sz="22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457200" indent="-4572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Console.log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를 이용해 문자열 출력</a:t>
            </a:r>
            <a:endParaRPr lang="en-US" altLang="ko-KR" sz="22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457200" indent="-4572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altLang="ko-KR" sz="22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setTimeout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함수를 이용해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‘third’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를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22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초뒤에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호출</a:t>
            </a:r>
            <a:endParaRPr lang="en-US" altLang="ko-KR" sz="22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457200" indent="-4572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ko-KR" altLang="en-US" sz="22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동기식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같은 경우는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초를 기다린 후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‘four’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가 실행</a:t>
            </a:r>
            <a:endParaRPr lang="en-US" altLang="ko-KR" sz="22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457200" indent="-4572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ko-KR" altLang="en-US" sz="22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비동기식은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초를 </a:t>
            </a:r>
            <a:r>
              <a:rPr lang="ko-KR" altLang="en-US" sz="22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기다릴동안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다음 요청을 수행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E0EFBCFB-B245-45A5-AD8B-A4585DE6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0" y="1194940"/>
            <a:ext cx="863600" cy="893080"/>
          </a:xfrm>
        </p:spPr>
        <p:txBody>
          <a:bodyPr>
            <a:no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5" name="Picture 2" descr="C:\Users\안원영\Desktop\Wy\2. 웹프로그래밍_김은주\기말 프로젝트\기러기\코드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8338" y="581024"/>
            <a:ext cx="5554662" cy="5362576"/>
          </a:xfrm>
          <a:prstGeom prst="rect">
            <a:avLst/>
          </a:prstGeom>
          <a:noFill/>
        </p:spPr>
      </p:pic>
      <p:pic>
        <p:nvPicPr>
          <p:cNvPr id="7" name="Picture 2" descr="C:\Users\안원영\Desktop\Wy\2. 웹프로그래밍_김은주\기말 프로젝트\기러기\캡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4400" y="609600"/>
            <a:ext cx="4559300" cy="5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6367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84019" y="452047"/>
            <a:ext cx="2666999" cy="1071953"/>
          </a:xfrm>
        </p:spPr>
        <p:txBody>
          <a:bodyPr/>
          <a:lstStyle/>
          <a:p>
            <a:r>
              <a:rPr lang="en-US" altLang="ko-KR" dirty="0" smtClean="0"/>
              <a:t>Chapter 2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97200" y="2616198"/>
            <a:ext cx="5092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altLang="ko-KR" sz="3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Express</a:t>
            </a:r>
          </a:p>
          <a:p>
            <a:pPr marL="457200" indent="-45720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endParaRPr lang="en-US" altLang="ko-KR" sz="30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457200" indent="-4572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altLang="ko-KR" sz="30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Django</a:t>
            </a:r>
            <a:endParaRPr lang="en-US" altLang="ko-KR" sz="30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457200" indent="-4572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endParaRPr lang="en-US" altLang="ko-KR" sz="30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457200" indent="-4572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altLang="ko-KR" sz="3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Rails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11B977CC-B026-4BFB-8EDC-0D8F699A2EA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073400" y="1055680"/>
            <a:ext cx="6070600" cy="671520"/>
          </a:xfrm>
          <a:prstGeom prst="rect">
            <a:avLst/>
          </a:prstGeom>
        </p:spPr>
        <p:txBody>
          <a:bodyPr>
            <a:noAutofit/>
          </a:bodyPr>
          <a:lstStyle/>
          <a:p>
            <a:pPr fontAlgn="base">
              <a:lnSpc>
                <a:spcPct val="70000"/>
              </a:lnSpc>
              <a:buNone/>
            </a:pPr>
            <a:r>
              <a:rPr lang="ko-KR" altLang="en-US" sz="3800" b="1" dirty="0" smtClean="0">
                <a:ea typeface="문체부 궁체 정자체" pitchFamily="17" charset="-127"/>
              </a:rPr>
              <a:t>프레임워크에 대해서 조사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553200" y="2349500"/>
          <a:ext cx="5041900" cy="39751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041900"/>
              </a:tblGrid>
              <a:tr h="3975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509813" y="516466"/>
          <a:ext cx="5916388" cy="577003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916388"/>
              </a:tblGrid>
              <a:tr h="57700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B977CC-B026-4BFB-8EDC-0D8F699A2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27800" y="1371600"/>
            <a:ext cx="4191000" cy="590463"/>
          </a:xfrm>
        </p:spPr>
        <p:txBody>
          <a:bodyPr>
            <a:noAutofit/>
          </a:bodyPr>
          <a:lstStyle/>
          <a:p>
            <a:pPr algn="ctr"/>
            <a:r>
              <a:rPr lang="en-US" altLang="ko-KR" sz="3500" b="1" dirty="0" smtClean="0">
                <a:latin typeface="KaiTi" pitchFamily="49" charset="-122"/>
              </a:rPr>
              <a:t>Express</a:t>
            </a:r>
            <a:endParaRPr lang="ko-KR" altLang="en-US" sz="3500" b="1" dirty="0" smtClean="0">
              <a:latin typeface="KaiTi" pitchFamily="49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E4DED09-2D42-4E84-BF9E-C79453D414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50798" y="3200400"/>
            <a:ext cx="4942701" cy="2959100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200" dirty="0" smtClean="0">
                <a:solidFill>
                  <a:schemeClr val="bg1"/>
                </a:solidFill>
              </a:rPr>
              <a:t>Express.js</a:t>
            </a:r>
            <a:r>
              <a:rPr lang="ko-KR" altLang="en-US" sz="2200" dirty="0" smtClean="0">
                <a:solidFill>
                  <a:schemeClr val="bg1"/>
                </a:solidFill>
              </a:rPr>
              <a:t>는 </a:t>
            </a:r>
            <a:r>
              <a:rPr lang="en-US" altLang="ko-KR" sz="2200" dirty="0" smtClean="0">
                <a:solidFill>
                  <a:schemeClr val="bg1"/>
                </a:solidFill>
              </a:rPr>
              <a:t>Node.js</a:t>
            </a:r>
            <a:r>
              <a:rPr lang="ko-KR" altLang="en-US" sz="2200" dirty="0" smtClean="0">
                <a:solidFill>
                  <a:schemeClr val="bg1"/>
                </a:solidFill>
              </a:rPr>
              <a:t>를 위한 빠르고 간편한 웹 프레임워크이다</a:t>
            </a:r>
            <a:r>
              <a:rPr lang="en-US" altLang="ko-KR" sz="2200" dirty="0" smtClean="0">
                <a:solidFill>
                  <a:schemeClr val="bg1"/>
                </a:solidFill>
              </a:rPr>
              <a:t>. </a:t>
            </a:r>
          </a:p>
          <a:p>
            <a:pPr fontAlgn="base"/>
            <a:r>
              <a:rPr lang="ko-KR" altLang="en-US" sz="2200" dirty="0" smtClean="0">
                <a:solidFill>
                  <a:schemeClr val="bg1"/>
                </a:solidFill>
              </a:rPr>
              <a:t>현재 가장 많이 사용하는 엔진이다</a:t>
            </a:r>
            <a:r>
              <a:rPr lang="en-US" altLang="ko-KR" sz="2200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en-US" altLang="ko-KR" sz="2200" dirty="0" smtClean="0">
                <a:solidFill>
                  <a:schemeClr val="bg1"/>
                </a:solidFill>
              </a:rPr>
              <a:t> Node.js</a:t>
            </a:r>
            <a:r>
              <a:rPr lang="ko-KR" altLang="en-US" sz="2200" dirty="0" smtClean="0">
                <a:solidFill>
                  <a:schemeClr val="bg1"/>
                </a:solidFill>
              </a:rPr>
              <a:t>의 핵심 모듈인 </a:t>
            </a:r>
            <a:r>
              <a:rPr lang="en-US" altLang="ko-KR" sz="2200" dirty="0" smtClean="0">
                <a:solidFill>
                  <a:schemeClr val="bg1"/>
                </a:solidFill>
              </a:rPr>
              <a:t>http</a:t>
            </a:r>
            <a:r>
              <a:rPr lang="ko-KR" altLang="en-US" sz="2200" dirty="0" smtClean="0">
                <a:solidFill>
                  <a:schemeClr val="bg1"/>
                </a:solidFill>
              </a:rPr>
              <a:t>와 </a:t>
            </a:r>
            <a:r>
              <a:rPr lang="en-US" altLang="ko-KR" sz="2200" dirty="0" smtClean="0">
                <a:solidFill>
                  <a:schemeClr val="bg1"/>
                </a:solidFill>
              </a:rPr>
              <a:t>Connect </a:t>
            </a:r>
            <a:r>
              <a:rPr lang="ko-KR" altLang="en-US" sz="2200" dirty="0" smtClean="0">
                <a:solidFill>
                  <a:schemeClr val="bg1"/>
                </a:solidFill>
              </a:rPr>
              <a:t>컴포넌트를 기반으로 하는 웹 프레임워크다</a:t>
            </a:r>
            <a:r>
              <a:rPr lang="en-US" altLang="ko-KR" sz="2200" dirty="0" smtClean="0">
                <a:solidFill>
                  <a:schemeClr val="bg1"/>
                </a:solidFill>
              </a:rPr>
              <a:t>. </a:t>
            </a:r>
          </a:p>
          <a:p>
            <a:pPr fontAlgn="base"/>
            <a:r>
              <a:rPr lang="en-US" altLang="ko-KR" sz="2200" dirty="0" smtClean="0">
                <a:solidFill>
                  <a:schemeClr val="bg1"/>
                </a:solidFill>
              </a:rPr>
              <a:t>Express</a:t>
            </a:r>
            <a:r>
              <a:rPr lang="ko-KR" altLang="en-US" sz="2200" dirty="0" smtClean="0">
                <a:solidFill>
                  <a:schemeClr val="bg1"/>
                </a:solidFill>
              </a:rPr>
              <a:t>는 </a:t>
            </a:r>
            <a:r>
              <a:rPr lang="en-US" altLang="ko-KR" sz="2200" dirty="0" smtClean="0">
                <a:solidFill>
                  <a:schemeClr val="bg1"/>
                </a:solidFill>
              </a:rPr>
              <a:t>Node.js</a:t>
            </a:r>
            <a:r>
              <a:rPr lang="ko-KR" altLang="en-US" sz="2200" dirty="0" smtClean="0">
                <a:solidFill>
                  <a:schemeClr val="bg1"/>
                </a:solidFill>
              </a:rPr>
              <a:t>로 웹 애플리케이션을 더 쉽게 만들게 하려고 생겨났다</a:t>
            </a:r>
            <a:r>
              <a:rPr lang="en-US" altLang="ko-KR" sz="2200" dirty="0" smtClean="0">
                <a:solidFill>
                  <a:schemeClr val="bg1"/>
                </a:solidFill>
              </a:rPr>
              <a:t>. </a:t>
            </a:r>
            <a:endParaRPr lang="ko-KR" altLang="en-US" sz="2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42F411-36F6-4988-8DA8-BA993F63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E0EFBCFB-B245-45A5-AD8B-A4585DE61C63}"/>
              </a:ext>
            </a:extLst>
          </p:cNvPr>
          <p:cNvSpPr txBox="1">
            <a:spLocks/>
          </p:cNvSpPr>
          <p:nvPr/>
        </p:nvSpPr>
        <p:spPr>
          <a:xfrm>
            <a:off x="8267700" y="407540"/>
            <a:ext cx="863600" cy="893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BE4DED09-2D42-4E84-BF9E-C79453D4148B}"/>
              </a:ext>
            </a:extLst>
          </p:cNvPr>
          <p:cNvSpPr txBox="1">
            <a:spLocks/>
          </p:cNvSpPr>
          <p:nvPr/>
        </p:nvSpPr>
        <p:spPr>
          <a:xfrm>
            <a:off x="645298" y="1320800"/>
            <a:ext cx="5539602" cy="4864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base">
              <a:lnSpc>
                <a:spcPct val="90000"/>
              </a:lnSpc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미들웨어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 함수 사용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미들웨어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 함수는 요청 오브젝트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n-ea"/>
              </a:rPr>
              <a:t>req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),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응답 오브젝트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(res),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그리고 애플리케이션의 요청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응답 주기 중 그 다음의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미들웨어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 함수 대한 액세스 권한을 갖는 함수이다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그 다음의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미들웨어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 함수는 일반적으로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next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라는 이름의 변수로 표시된다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. </a:t>
            </a:r>
            <a:endParaRPr lang="ko-KR" altLang="en-US" sz="2000" b="1" dirty="0" smtClean="0">
              <a:solidFill>
                <a:schemeClr val="bg1"/>
              </a:solidFill>
              <a:latin typeface="+mn-ea"/>
            </a:endParaRPr>
          </a:p>
          <a:p>
            <a:pPr marL="342900" indent="-342900" fontAlgn="base">
              <a:lnSpc>
                <a:spcPct val="90000"/>
              </a:lnSpc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현재의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미들웨어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 함수가 요청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응답 주기를 종료하지 않는 경우에는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next()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를 호출하여 그 다음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미들웨어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 함수에 제어를 전달해야 한다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그렇지 않으면 해당 요청은 정지된 채로 방치된다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. </a:t>
            </a:r>
            <a:endParaRPr lang="ko-KR" altLang="en-US" sz="2000" b="1" dirty="0" smtClean="0">
              <a:solidFill>
                <a:schemeClr val="bg1"/>
              </a:solidFill>
              <a:latin typeface="+mn-ea"/>
            </a:endParaRPr>
          </a:p>
          <a:p>
            <a:pPr marL="342900" indent="-342900" fontAlgn="base">
              <a:lnSpc>
                <a:spcPct val="90000"/>
              </a:lnSpc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비교적 표준화되어 많은 사람들이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Express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를 위해 개발된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미들웨어를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 갖고 있다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2000" b="1" dirty="0" smtClean="0">
              <a:solidFill>
                <a:schemeClr val="bg1"/>
              </a:solidFill>
              <a:latin typeface="+mn-ea"/>
            </a:endParaRPr>
          </a:p>
          <a:p>
            <a:pPr marL="342900" indent="-342900" fontAlgn="base">
              <a:lnSpc>
                <a:spcPct val="90000"/>
              </a:lnSpc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쉽게말해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Node.js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개발시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 개발을 빠르고 손쉽게 할 수 있도록 도와주는 역할을 한다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2000" b="1" dirty="0" smtClean="0">
              <a:solidFill>
                <a:schemeClr val="bg1"/>
              </a:solidFill>
              <a:latin typeface="+mn-ea"/>
            </a:endParaRPr>
          </a:p>
          <a:p>
            <a:pPr marL="342900" indent="-342900" fontAlgn="base">
              <a:lnSpc>
                <a:spcPct val="90000"/>
              </a:lnSpc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Express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는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Node.js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에서 지원하는 모든 데이터베이스 메커니즘을 사용할 수 있다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20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11B977CC-B026-4BFB-8EDC-0D8F699A2EA4}"/>
              </a:ext>
            </a:extLst>
          </p:cNvPr>
          <p:cNvSpPr txBox="1">
            <a:spLocks/>
          </p:cNvSpPr>
          <p:nvPr/>
        </p:nvSpPr>
        <p:spPr>
          <a:xfrm>
            <a:off x="8001000" y="2540000"/>
            <a:ext cx="2146300" cy="59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0" algn="ctr" latinLnBrk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sz="4000" b="1" dirty="0" smtClean="0">
                <a:solidFill>
                  <a:srgbClr val="FFFF00"/>
                </a:solidFill>
                <a:ea typeface="문체부 궁체 정자체" pitchFamily="17" charset="-127"/>
              </a:rPr>
              <a:t>정의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xmlns="" id="{11B977CC-B026-4BFB-8EDC-0D8F699A2EA4}"/>
              </a:ext>
            </a:extLst>
          </p:cNvPr>
          <p:cNvSpPr txBox="1">
            <a:spLocks/>
          </p:cNvSpPr>
          <p:nvPr/>
        </p:nvSpPr>
        <p:spPr>
          <a:xfrm>
            <a:off x="685800" y="685800"/>
            <a:ext cx="5118100" cy="59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ctr" fontAlgn="auto" latinLnBrk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4000" b="1" dirty="0" smtClean="0">
                <a:solidFill>
                  <a:srgbClr val="FFFF00"/>
                </a:solidFill>
                <a:ea typeface="문체부 궁체 정자체" pitchFamily="17" charset="-127"/>
              </a:rPr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xmlns="" val="176367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10" grpId="0"/>
      <p:bldP spid="11" grpId="0" uiExpand="1" build="p"/>
      <p:bldP spid="12" grpId="0" build="p"/>
      <p:bldP spid="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553200" y="2349500"/>
          <a:ext cx="5041900" cy="3860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041900"/>
              </a:tblGrid>
              <a:tr h="3860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509813" y="516466"/>
          <a:ext cx="5916388" cy="574463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916388"/>
              </a:tblGrid>
              <a:tr h="57446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B977CC-B026-4BFB-8EDC-0D8F699A2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27800" y="1371600"/>
            <a:ext cx="4191000" cy="590463"/>
          </a:xfrm>
        </p:spPr>
        <p:txBody>
          <a:bodyPr>
            <a:noAutofit/>
          </a:bodyPr>
          <a:lstStyle/>
          <a:p>
            <a:pPr algn="ctr" fontAlgn="base"/>
            <a:r>
              <a:rPr lang="en-US" altLang="ko-KR" sz="3500" b="1" dirty="0" err="1" smtClean="0">
                <a:latin typeface="KaiTi" pitchFamily="49" charset="-122"/>
              </a:rPr>
              <a:t>Django</a:t>
            </a:r>
            <a:endParaRPr lang="en-US" altLang="ko-KR" sz="3500" b="1" dirty="0" smtClean="0">
              <a:latin typeface="KaiTi" pitchFamily="49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E4DED09-2D42-4E84-BF9E-C79453D414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50798" y="3200400"/>
            <a:ext cx="4942701" cy="2946400"/>
          </a:xfrm>
        </p:spPr>
        <p:txBody>
          <a:bodyPr>
            <a:normAutofit lnSpcReduction="10000"/>
          </a:bodyPr>
          <a:lstStyle/>
          <a:p>
            <a:pPr fontAlgn="base"/>
            <a:r>
              <a:rPr lang="ko-KR" altLang="en-US" sz="1800" b="1" dirty="0" err="1" smtClean="0">
                <a:solidFill>
                  <a:schemeClr val="bg1"/>
                </a:solidFill>
                <a:latin typeface="+mn-ea"/>
              </a:rPr>
              <a:t>파이썬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 웹 프레임워크에는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Flack, Bottle,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+mn-ea"/>
              </a:rPr>
              <a:t>Diango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등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+mn-ea"/>
              </a:rPr>
              <a:t>여러가지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 있는데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+mn-ea"/>
              </a:rPr>
              <a:t>그중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 가장 많이 사용하는 웹 프레임워크이며 장고라고 부른다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. </a:t>
            </a:r>
          </a:p>
          <a:p>
            <a:pPr fontAlgn="base"/>
            <a:endParaRPr lang="en-US" altLang="ko-KR" sz="1800" b="1" dirty="0" smtClean="0">
              <a:solidFill>
                <a:schemeClr val="bg1"/>
              </a:solidFill>
              <a:latin typeface="+mn-ea"/>
            </a:endParaRPr>
          </a:p>
          <a:p>
            <a:pPr fontAlgn="base"/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보안이 우수하고 유지보수가 편리한 웹사이트를 신속하게 개발 하도록 도움을 주는 서버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사이드 웹 프레임워크이다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. </a:t>
            </a:r>
          </a:p>
          <a:p>
            <a:pPr fontAlgn="base"/>
            <a:endParaRPr lang="en-US" altLang="ko-KR" sz="1800" b="1" dirty="0" smtClean="0">
              <a:solidFill>
                <a:schemeClr val="bg1"/>
              </a:solidFill>
              <a:latin typeface="+mn-ea"/>
            </a:endParaRPr>
          </a:p>
          <a:p>
            <a:pPr fontAlgn="base"/>
            <a:r>
              <a:rPr lang="en-US" altLang="ko-KR" sz="1800" b="1" dirty="0" err="1" smtClean="0">
                <a:solidFill>
                  <a:schemeClr val="bg1"/>
                </a:solidFill>
                <a:latin typeface="+mn-ea"/>
              </a:rPr>
              <a:t>Django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는 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"Batteries included"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의 철학을 기반으로 개발자들이 개발하고 싶은 거의 모든 것에 도움을 준다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. </a:t>
            </a:r>
            <a:endParaRPr lang="ko-KR" altLang="en-US" sz="18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42F411-36F6-4988-8DA8-BA993F63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E0EFBCFB-B245-45A5-AD8B-A4585DE61C63}"/>
              </a:ext>
            </a:extLst>
          </p:cNvPr>
          <p:cNvSpPr txBox="1">
            <a:spLocks/>
          </p:cNvSpPr>
          <p:nvPr/>
        </p:nvSpPr>
        <p:spPr>
          <a:xfrm>
            <a:off x="8267700" y="407540"/>
            <a:ext cx="863600" cy="893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BE4DED09-2D42-4E84-BF9E-C79453D4148B}"/>
              </a:ext>
            </a:extLst>
          </p:cNvPr>
          <p:cNvSpPr txBox="1">
            <a:spLocks/>
          </p:cNvSpPr>
          <p:nvPr/>
        </p:nvSpPr>
        <p:spPr>
          <a:xfrm>
            <a:off x="772298" y="1371600"/>
            <a:ext cx="5361802" cy="4864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base">
              <a:lnSpc>
                <a:spcPct val="90000"/>
              </a:lnSpc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ko-KR" altLang="en-US" sz="2100" b="1" dirty="0" smtClean="0">
                <a:solidFill>
                  <a:schemeClr val="bg1"/>
                </a:solidFill>
                <a:latin typeface="+mn-ea"/>
              </a:rPr>
              <a:t>무료 </a:t>
            </a:r>
            <a:r>
              <a:rPr lang="ko-KR" altLang="en-US" sz="2100" b="1" dirty="0" err="1" smtClean="0">
                <a:solidFill>
                  <a:schemeClr val="bg1"/>
                </a:solidFill>
                <a:latin typeface="+mn-ea"/>
              </a:rPr>
              <a:t>오픈소스</a:t>
            </a:r>
            <a:r>
              <a:rPr lang="ko-KR" altLang="en-US" sz="2100" b="1" dirty="0" smtClean="0">
                <a:solidFill>
                  <a:schemeClr val="bg1"/>
                </a:solidFill>
                <a:latin typeface="+mn-ea"/>
              </a:rPr>
              <a:t> 이다</a:t>
            </a:r>
            <a:r>
              <a:rPr lang="en-US" altLang="ko-KR" sz="2100" b="1" dirty="0" smtClean="0">
                <a:solidFill>
                  <a:schemeClr val="bg1"/>
                </a:solidFill>
                <a:latin typeface="+mn-ea"/>
              </a:rPr>
              <a:t>. </a:t>
            </a:r>
          </a:p>
          <a:p>
            <a:pPr marL="342900" indent="-342900" fontAlgn="base">
              <a:lnSpc>
                <a:spcPct val="90000"/>
              </a:lnSpc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endParaRPr lang="ko-KR" altLang="en-US" sz="2100" b="1" dirty="0" smtClean="0">
              <a:solidFill>
                <a:schemeClr val="bg1"/>
              </a:solidFill>
              <a:latin typeface="+mn-ea"/>
            </a:endParaRPr>
          </a:p>
          <a:p>
            <a:pPr marL="342900" indent="-342900" fontAlgn="base">
              <a:lnSpc>
                <a:spcPct val="90000"/>
              </a:lnSpc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ko-KR" altLang="en-US" sz="2100" b="1" dirty="0" smtClean="0">
                <a:solidFill>
                  <a:schemeClr val="bg1"/>
                </a:solidFill>
                <a:latin typeface="+mn-ea"/>
              </a:rPr>
              <a:t>사이트 관리자가 사이트의 모든 데이터 모델을 작성</a:t>
            </a:r>
            <a:r>
              <a:rPr lang="en-US" altLang="ko-KR" sz="2100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100" b="1" dirty="0" smtClean="0">
                <a:solidFill>
                  <a:schemeClr val="bg1"/>
                </a:solidFill>
                <a:latin typeface="+mn-ea"/>
              </a:rPr>
              <a:t>편집 및 볼 수 있는 관리 페이지를 쉽게 제공할 수 있다</a:t>
            </a:r>
            <a:r>
              <a:rPr lang="en-US" altLang="ko-KR" sz="2100" b="1" dirty="0" smtClean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342900" indent="-342900" fontAlgn="base">
              <a:lnSpc>
                <a:spcPct val="90000"/>
              </a:lnSpc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endParaRPr lang="ko-KR" altLang="en-US" sz="2100" b="1" dirty="0" smtClean="0">
              <a:solidFill>
                <a:schemeClr val="bg1"/>
              </a:solidFill>
              <a:latin typeface="+mn-ea"/>
            </a:endParaRPr>
          </a:p>
          <a:p>
            <a:pPr marL="342900" indent="-342900" fontAlgn="base">
              <a:lnSpc>
                <a:spcPct val="90000"/>
              </a:lnSpc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ko-KR" altLang="en-US" sz="2100" b="1" dirty="0" smtClean="0">
                <a:solidFill>
                  <a:schemeClr val="bg1"/>
                </a:solidFill>
                <a:latin typeface="+mn-ea"/>
              </a:rPr>
              <a:t>데이터 직렬화 </a:t>
            </a:r>
            <a:r>
              <a:rPr lang="en-US" altLang="ko-KR" sz="21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2100" b="1" dirty="0" smtClean="0">
                <a:solidFill>
                  <a:schemeClr val="bg1"/>
                </a:solidFill>
                <a:latin typeface="+mn-ea"/>
              </a:rPr>
              <a:t>데이터를 </a:t>
            </a:r>
            <a:r>
              <a:rPr lang="en-US" altLang="ko-KR" sz="2100" b="1" dirty="0" smtClean="0">
                <a:solidFill>
                  <a:schemeClr val="bg1"/>
                </a:solidFill>
                <a:latin typeface="+mn-ea"/>
              </a:rPr>
              <a:t>XML </a:t>
            </a:r>
            <a:r>
              <a:rPr lang="ko-KR" altLang="en-US" sz="2100" b="1" dirty="0" smtClean="0">
                <a:solidFill>
                  <a:schemeClr val="bg1"/>
                </a:solidFill>
                <a:latin typeface="+mn-ea"/>
              </a:rPr>
              <a:t>또는 </a:t>
            </a:r>
            <a:r>
              <a:rPr lang="en-US" altLang="ko-KR" sz="2100" b="1" dirty="0" smtClean="0">
                <a:solidFill>
                  <a:schemeClr val="bg1"/>
                </a:solidFill>
                <a:latin typeface="+mn-ea"/>
              </a:rPr>
              <a:t>JSON</a:t>
            </a:r>
            <a:r>
              <a:rPr lang="ko-KR" altLang="en-US" sz="2100" b="1" dirty="0" smtClean="0">
                <a:solidFill>
                  <a:schemeClr val="bg1"/>
                </a:solidFill>
                <a:latin typeface="+mn-ea"/>
              </a:rPr>
              <a:t>으로 직렬화하고 제공할 수 있다</a:t>
            </a:r>
            <a:r>
              <a:rPr lang="en-US" altLang="ko-KR" sz="2100" b="1" dirty="0" smtClean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342900" indent="-342900" fontAlgn="base">
              <a:lnSpc>
                <a:spcPct val="90000"/>
              </a:lnSpc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endParaRPr lang="ko-KR" altLang="en-US" sz="2100" b="1" dirty="0" smtClean="0">
              <a:solidFill>
                <a:schemeClr val="bg1"/>
              </a:solidFill>
              <a:latin typeface="+mn-ea"/>
            </a:endParaRPr>
          </a:p>
          <a:p>
            <a:pPr marL="342900" indent="-342900" fontAlgn="base">
              <a:lnSpc>
                <a:spcPct val="90000"/>
              </a:lnSpc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ko-KR" altLang="en-US" sz="2100" b="1" dirty="0" err="1" smtClean="0">
                <a:solidFill>
                  <a:schemeClr val="bg1"/>
                </a:solidFill>
                <a:latin typeface="+mn-ea"/>
              </a:rPr>
              <a:t>파이썬으로</a:t>
            </a:r>
            <a:r>
              <a:rPr lang="ko-KR" altLang="en-US" sz="2100" b="1" dirty="0" smtClean="0">
                <a:solidFill>
                  <a:schemeClr val="bg1"/>
                </a:solidFill>
                <a:latin typeface="+mn-ea"/>
              </a:rPr>
              <a:t>  작성되어 많은 플랫폼에서 작동 할 수 있다</a:t>
            </a:r>
            <a:r>
              <a:rPr lang="en-US" altLang="ko-KR" sz="2100" b="1" dirty="0" smtClean="0">
                <a:solidFill>
                  <a:schemeClr val="bg1"/>
                </a:solidFill>
                <a:latin typeface="+mn-ea"/>
              </a:rPr>
              <a:t>. </a:t>
            </a:r>
          </a:p>
          <a:p>
            <a:pPr marL="342900" indent="-342900" fontAlgn="base">
              <a:lnSpc>
                <a:spcPct val="90000"/>
              </a:lnSpc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endParaRPr lang="ko-KR" altLang="en-US" sz="2100" b="1" dirty="0" smtClean="0">
              <a:solidFill>
                <a:schemeClr val="bg1"/>
              </a:solidFill>
              <a:latin typeface="+mn-ea"/>
            </a:endParaRPr>
          </a:p>
          <a:p>
            <a:pPr marL="342900" indent="-342900" fontAlgn="base">
              <a:lnSpc>
                <a:spcPct val="90000"/>
              </a:lnSpc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ko-KR" altLang="en-US" sz="2100" b="1" dirty="0" smtClean="0">
                <a:solidFill>
                  <a:schemeClr val="bg1"/>
                </a:solidFill>
                <a:latin typeface="+mn-ea"/>
              </a:rPr>
              <a:t>유지보수가 쉽고 재사용하기 좋게끔 하는 디자인 원칙들과 패턴들을 이용하여 작성된다</a:t>
            </a:r>
            <a:r>
              <a:rPr lang="en-US" altLang="ko-KR" sz="2100" b="1" dirty="0" smtClean="0">
                <a:solidFill>
                  <a:schemeClr val="bg1"/>
                </a:solidFill>
                <a:latin typeface="+mn-ea"/>
              </a:rPr>
              <a:t>.(</a:t>
            </a:r>
            <a:r>
              <a:rPr lang="ko-KR" altLang="en-US" sz="2100" b="1" dirty="0" smtClean="0">
                <a:solidFill>
                  <a:schemeClr val="bg1"/>
                </a:solidFill>
                <a:latin typeface="+mn-ea"/>
              </a:rPr>
              <a:t>불필요한 중복코드를 최소화 한다</a:t>
            </a:r>
            <a:r>
              <a:rPr lang="en-US" altLang="ko-KR" sz="2100" b="1" dirty="0" smtClean="0">
                <a:solidFill>
                  <a:schemeClr val="bg1"/>
                </a:solidFill>
                <a:latin typeface="+mn-ea"/>
              </a:rPr>
              <a:t>. )</a:t>
            </a:r>
            <a:endParaRPr lang="ko-KR" altLang="en-US" sz="2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11B977CC-B026-4BFB-8EDC-0D8F699A2EA4}"/>
              </a:ext>
            </a:extLst>
          </p:cNvPr>
          <p:cNvSpPr txBox="1">
            <a:spLocks/>
          </p:cNvSpPr>
          <p:nvPr/>
        </p:nvSpPr>
        <p:spPr>
          <a:xfrm>
            <a:off x="8001000" y="2540000"/>
            <a:ext cx="2146300" cy="59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0" algn="ctr" latinLnBrk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sz="4000" b="1" dirty="0" smtClean="0">
                <a:solidFill>
                  <a:srgbClr val="FFFF00"/>
                </a:solidFill>
                <a:ea typeface="문체부 궁체 정자체" pitchFamily="17" charset="-127"/>
              </a:rPr>
              <a:t>정의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xmlns="" id="{11B977CC-B026-4BFB-8EDC-0D8F699A2EA4}"/>
              </a:ext>
            </a:extLst>
          </p:cNvPr>
          <p:cNvSpPr txBox="1">
            <a:spLocks/>
          </p:cNvSpPr>
          <p:nvPr/>
        </p:nvSpPr>
        <p:spPr>
          <a:xfrm>
            <a:off x="685800" y="685800"/>
            <a:ext cx="5118100" cy="59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ctr" fontAlgn="auto" latinLnBrk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4000" b="1" dirty="0" smtClean="0">
                <a:solidFill>
                  <a:srgbClr val="FFFF00"/>
                </a:solidFill>
                <a:ea typeface="문체부 궁체 정자체" pitchFamily="17" charset="-127"/>
              </a:rPr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xmlns="" val="176367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10" grpId="0"/>
      <p:bldP spid="11" grpId="0" build="p"/>
      <p:bldP spid="12" grpId="0" build="p"/>
      <p:bldP spid="1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553200" y="2349500"/>
          <a:ext cx="5041900" cy="3860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041900"/>
              </a:tblGrid>
              <a:tr h="3860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509813" y="516466"/>
          <a:ext cx="5916388" cy="574463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916388"/>
              </a:tblGrid>
              <a:tr h="57446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B977CC-B026-4BFB-8EDC-0D8F699A2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27800" y="1371600"/>
            <a:ext cx="4191000" cy="590463"/>
          </a:xfrm>
        </p:spPr>
        <p:txBody>
          <a:bodyPr>
            <a:noAutofit/>
          </a:bodyPr>
          <a:lstStyle/>
          <a:p>
            <a:pPr algn="ctr" fontAlgn="base"/>
            <a:r>
              <a:rPr lang="en-US" altLang="ko-KR" sz="3500" b="1" dirty="0" smtClean="0">
                <a:latin typeface="KaiTi" pitchFamily="49" charset="-122"/>
              </a:rPr>
              <a:t>Rails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E4DED09-2D42-4E84-BF9E-C79453D414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50798" y="3340100"/>
            <a:ext cx="4942701" cy="2806700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Ruby on Rails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라고 한다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.</a:t>
            </a:r>
          </a:p>
          <a:p>
            <a:pPr fontAlgn="base"/>
            <a:endParaRPr lang="en-US" altLang="ko-KR" sz="1800" b="1" dirty="0" smtClean="0">
              <a:solidFill>
                <a:schemeClr val="bg1"/>
              </a:solidFill>
              <a:latin typeface="+mn-ea"/>
            </a:endParaRPr>
          </a:p>
          <a:p>
            <a:pPr fontAlgn="base"/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 Rails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는 루비 기반으로 만들어진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루비 기반 환경에서 동작하는 </a:t>
            </a:r>
            <a:r>
              <a:rPr lang="ko-KR" altLang="en-US" sz="1800" b="1" dirty="0" err="1" smtClean="0">
                <a:solidFill>
                  <a:schemeClr val="bg1"/>
                </a:solidFill>
                <a:latin typeface="+mn-ea"/>
              </a:rPr>
              <a:t>웹어플리케이션</a:t>
            </a:r>
            <a:r>
              <a:rPr lang="ko-KR" altLang="en-US" sz="1800" b="1" dirty="0" smtClean="0">
                <a:solidFill>
                  <a:schemeClr val="bg1"/>
                </a:solidFill>
                <a:latin typeface="+mn-ea"/>
              </a:rPr>
              <a:t> 프레임워크다</a:t>
            </a:r>
            <a:r>
              <a:rPr lang="en-US" altLang="ko-KR" sz="1800" b="1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8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42F411-36F6-4988-8DA8-BA993F63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E0EFBCFB-B245-45A5-AD8B-A4585DE61C63}"/>
              </a:ext>
            </a:extLst>
          </p:cNvPr>
          <p:cNvSpPr txBox="1">
            <a:spLocks/>
          </p:cNvSpPr>
          <p:nvPr/>
        </p:nvSpPr>
        <p:spPr>
          <a:xfrm>
            <a:off x="8242300" y="369440"/>
            <a:ext cx="863600" cy="893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BE4DED09-2D42-4E84-BF9E-C79453D4148B}"/>
              </a:ext>
            </a:extLst>
          </p:cNvPr>
          <p:cNvSpPr txBox="1">
            <a:spLocks/>
          </p:cNvSpPr>
          <p:nvPr/>
        </p:nvSpPr>
        <p:spPr>
          <a:xfrm>
            <a:off x="772298" y="1371600"/>
            <a:ext cx="5361802" cy="4864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base">
              <a:lnSpc>
                <a:spcPct val="90000"/>
              </a:lnSpc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ko-KR" altLang="en-US" sz="2100" b="1" dirty="0" smtClean="0">
                <a:solidFill>
                  <a:schemeClr val="bg1"/>
                </a:solidFill>
                <a:latin typeface="+mn-ea"/>
              </a:rPr>
              <a:t>코딩 경험이 거의 없다고 해도 언어자체가 굉장히 직관적이기 때문에 </a:t>
            </a:r>
            <a:r>
              <a:rPr lang="ko-KR" altLang="en-US" sz="2100" b="1" dirty="0" err="1" smtClean="0">
                <a:solidFill>
                  <a:schemeClr val="bg1"/>
                </a:solidFill>
                <a:latin typeface="+mn-ea"/>
              </a:rPr>
              <a:t>코딩하기가</a:t>
            </a:r>
            <a:r>
              <a:rPr lang="ko-KR" altLang="en-US" sz="2100" b="1" dirty="0" smtClean="0">
                <a:solidFill>
                  <a:schemeClr val="bg1"/>
                </a:solidFill>
                <a:latin typeface="+mn-ea"/>
              </a:rPr>
              <a:t> 쉽다</a:t>
            </a:r>
            <a:r>
              <a:rPr lang="en-US" altLang="ko-KR" sz="2100" b="1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2100" b="1" dirty="0" smtClean="0">
              <a:solidFill>
                <a:schemeClr val="bg1"/>
              </a:solidFill>
              <a:latin typeface="+mn-ea"/>
            </a:endParaRPr>
          </a:p>
          <a:p>
            <a:pPr marL="342900" indent="-342900" fontAlgn="base">
              <a:lnSpc>
                <a:spcPct val="90000"/>
              </a:lnSpc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ko-KR" altLang="en-US" sz="2100" b="1" dirty="0" smtClean="0">
                <a:solidFill>
                  <a:schemeClr val="bg1"/>
                </a:solidFill>
                <a:latin typeface="+mn-ea"/>
              </a:rPr>
              <a:t>객체지향</a:t>
            </a:r>
            <a:r>
              <a:rPr lang="en-US" altLang="ko-KR" sz="2100" b="1" dirty="0" smtClean="0">
                <a:solidFill>
                  <a:schemeClr val="bg1"/>
                </a:solidFill>
                <a:latin typeface="+mn-ea"/>
              </a:rPr>
              <a:t>(object-oriented) </a:t>
            </a:r>
            <a:r>
              <a:rPr lang="ko-KR" altLang="en-US" sz="2100" b="1" dirty="0" smtClean="0">
                <a:solidFill>
                  <a:schemeClr val="bg1"/>
                </a:solidFill>
                <a:latin typeface="+mn-ea"/>
              </a:rPr>
              <a:t>프로그래밍 언어로 작동된다</a:t>
            </a:r>
          </a:p>
          <a:p>
            <a:pPr marL="342900" indent="-342900" fontAlgn="base">
              <a:lnSpc>
                <a:spcPct val="90000"/>
              </a:lnSpc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altLang="ko-KR" sz="2100" b="1" dirty="0" smtClean="0">
                <a:solidFill>
                  <a:schemeClr val="bg1"/>
                </a:solidFill>
                <a:latin typeface="+mn-ea"/>
              </a:rPr>
              <a:t>MVC </a:t>
            </a:r>
            <a:r>
              <a:rPr lang="ko-KR" altLang="en-US" sz="2100" b="1" dirty="0" smtClean="0">
                <a:solidFill>
                  <a:schemeClr val="bg1"/>
                </a:solidFill>
                <a:latin typeface="+mn-ea"/>
              </a:rPr>
              <a:t>방식 </a:t>
            </a:r>
            <a:r>
              <a:rPr lang="en-US" altLang="ko-KR" sz="21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2100" b="1" dirty="0" smtClean="0">
                <a:solidFill>
                  <a:schemeClr val="bg1"/>
                </a:solidFill>
                <a:latin typeface="+mn-ea"/>
              </a:rPr>
              <a:t>모델</a:t>
            </a:r>
            <a:r>
              <a:rPr lang="en-US" altLang="ko-KR" sz="2100" b="1" dirty="0" smtClean="0">
                <a:solidFill>
                  <a:schemeClr val="bg1"/>
                </a:solidFill>
                <a:latin typeface="+mn-ea"/>
              </a:rPr>
              <a:t>(model), </a:t>
            </a:r>
            <a:r>
              <a:rPr lang="ko-KR" altLang="en-US" sz="2100" b="1" dirty="0" err="1" smtClean="0">
                <a:solidFill>
                  <a:schemeClr val="bg1"/>
                </a:solidFill>
                <a:latin typeface="+mn-ea"/>
              </a:rPr>
              <a:t>뷰</a:t>
            </a:r>
            <a:r>
              <a:rPr lang="en-US" altLang="ko-KR" sz="2100" b="1" dirty="0" smtClean="0">
                <a:solidFill>
                  <a:schemeClr val="bg1"/>
                </a:solidFill>
                <a:latin typeface="+mn-ea"/>
              </a:rPr>
              <a:t>(view), </a:t>
            </a:r>
            <a:r>
              <a:rPr lang="ko-KR" altLang="en-US" sz="2100" b="1" dirty="0" smtClean="0">
                <a:solidFill>
                  <a:schemeClr val="bg1"/>
                </a:solidFill>
                <a:latin typeface="+mn-ea"/>
              </a:rPr>
              <a:t>컨트롤러</a:t>
            </a:r>
            <a:r>
              <a:rPr lang="en-US" altLang="ko-KR" sz="2100" b="1" dirty="0" smtClean="0">
                <a:solidFill>
                  <a:schemeClr val="bg1"/>
                </a:solidFill>
                <a:latin typeface="+mn-ea"/>
              </a:rPr>
              <a:t>(controller)</a:t>
            </a:r>
            <a:r>
              <a:rPr lang="ko-KR" altLang="en-US" sz="2100" b="1" dirty="0" smtClean="0">
                <a:solidFill>
                  <a:schemeClr val="bg1"/>
                </a:solidFill>
                <a:latin typeface="+mn-ea"/>
              </a:rPr>
              <a:t>의 줄임말로</a:t>
            </a:r>
            <a:r>
              <a:rPr lang="en-US" altLang="ko-KR" sz="2100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100" b="1" dirty="0" smtClean="0">
                <a:solidFill>
                  <a:schemeClr val="bg1"/>
                </a:solidFill>
                <a:latin typeface="+mn-ea"/>
              </a:rPr>
              <a:t>각각의 역할을 확실하게 부여하고 각 역할에 맞는 폴더를 만든 후 그 역할의 코드만 분류 해서 사용하는 것이다</a:t>
            </a:r>
            <a:r>
              <a:rPr lang="en-US" altLang="ko-KR" sz="2100" b="1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2100" b="1" dirty="0" smtClean="0">
              <a:solidFill>
                <a:schemeClr val="bg1"/>
              </a:solidFill>
              <a:latin typeface="+mn-ea"/>
            </a:endParaRPr>
          </a:p>
          <a:p>
            <a:pPr marL="342900" indent="-342900" fontAlgn="base">
              <a:lnSpc>
                <a:spcPct val="90000"/>
              </a:lnSpc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ko-KR" altLang="en-US" sz="2100" b="1" dirty="0" smtClean="0">
                <a:solidFill>
                  <a:schemeClr val="bg1"/>
                </a:solidFill>
                <a:latin typeface="+mn-ea"/>
              </a:rPr>
              <a:t>모델</a:t>
            </a:r>
            <a:r>
              <a:rPr lang="en-US" altLang="ko-KR" sz="21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100" b="1" dirty="0" smtClean="0">
                <a:solidFill>
                  <a:schemeClr val="bg1"/>
                </a:solidFill>
                <a:latin typeface="+mn-ea"/>
              </a:rPr>
              <a:t>어플리케이션의 핵심</a:t>
            </a:r>
            <a:r>
              <a:rPr lang="en-US" altLang="ko-KR" sz="2100" b="1" dirty="0" smtClean="0">
                <a:solidFill>
                  <a:schemeClr val="bg1"/>
                </a:solidFill>
                <a:latin typeface="+mn-ea"/>
              </a:rPr>
              <a:t>), </a:t>
            </a:r>
            <a:r>
              <a:rPr lang="ko-KR" altLang="en-US" sz="2100" b="1" dirty="0" err="1" smtClean="0">
                <a:solidFill>
                  <a:schemeClr val="bg1"/>
                </a:solidFill>
                <a:latin typeface="+mn-ea"/>
              </a:rPr>
              <a:t>뷰</a:t>
            </a:r>
            <a:r>
              <a:rPr lang="en-US" altLang="ko-KR" sz="21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100" b="1" dirty="0" smtClean="0">
                <a:solidFill>
                  <a:schemeClr val="bg1"/>
                </a:solidFill>
                <a:latin typeface="+mn-ea"/>
              </a:rPr>
              <a:t>데이터로 구성</a:t>
            </a:r>
            <a:r>
              <a:rPr lang="en-US" altLang="ko-KR" sz="2100" b="1" dirty="0" smtClean="0">
                <a:solidFill>
                  <a:schemeClr val="bg1"/>
                </a:solidFill>
                <a:latin typeface="+mn-ea"/>
              </a:rPr>
              <a:t>), </a:t>
            </a:r>
            <a:r>
              <a:rPr lang="ko-KR" altLang="en-US" sz="2100" b="1" dirty="0" smtClean="0">
                <a:solidFill>
                  <a:schemeClr val="bg1"/>
                </a:solidFill>
                <a:latin typeface="+mn-ea"/>
              </a:rPr>
              <a:t>컨트롤러</a:t>
            </a:r>
            <a:r>
              <a:rPr lang="en-US" altLang="ko-KR" sz="21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100" b="1" dirty="0" smtClean="0">
                <a:solidFill>
                  <a:schemeClr val="bg1"/>
                </a:solidFill>
                <a:latin typeface="+mn-ea"/>
              </a:rPr>
              <a:t>어플리케이션의 입력을 처리</a:t>
            </a:r>
            <a:r>
              <a:rPr lang="en-US" altLang="ko-KR" sz="21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100" b="1" dirty="0" smtClean="0">
              <a:solidFill>
                <a:schemeClr val="bg1"/>
              </a:solidFill>
              <a:latin typeface="+mn-ea"/>
            </a:endParaRPr>
          </a:p>
          <a:p>
            <a:pPr marL="342900" indent="-342900" fontAlgn="base">
              <a:lnSpc>
                <a:spcPct val="90000"/>
              </a:lnSpc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ko-KR" altLang="en-US" sz="2100" b="1" dirty="0" smtClean="0">
                <a:solidFill>
                  <a:schemeClr val="bg1"/>
                </a:solidFill>
                <a:latin typeface="+mn-ea"/>
              </a:rPr>
              <a:t>튼튼한 활성 레코드를 사용하여 개발자가 상호 작용 쿼리를 쉽게 디자인할 수 있도록 도와준다</a:t>
            </a:r>
            <a:r>
              <a:rPr lang="en-US" altLang="ko-KR" sz="2100" b="1" dirty="0" smtClean="0">
                <a:solidFill>
                  <a:schemeClr val="bg1"/>
                </a:solidFill>
                <a:latin typeface="+mn-ea"/>
              </a:rPr>
              <a:t>. </a:t>
            </a:r>
            <a:endParaRPr lang="ko-KR" altLang="en-US" sz="2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11B977CC-B026-4BFB-8EDC-0D8F699A2EA4}"/>
              </a:ext>
            </a:extLst>
          </p:cNvPr>
          <p:cNvSpPr txBox="1">
            <a:spLocks/>
          </p:cNvSpPr>
          <p:nvPr/>
        </p:nvSpPr>
        <p:spPr>
          <a:xfrm>
            <a:off x="8001000" y="2540000"/>
            <a:ext cx="2146300" cy="59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0" algn="ctr" latinLnBrk="1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sz="4000" b="1" dirty="0" smtClean="0">
                <a:solidFill>
                  <a:srgbClr val="FFFF00"/>
                </a:solidFill>
                <a:ea typeface="문체부 궁체 정자체" pitchFamily="17" charset="-127"/>
              </a:rPr>
              <a:t>정의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xmlns="" id="{11B977CC-B026-4BFB-8EDC-0D8F699A2EA4}"/>
              </a:ext>
            </a:extLst>
          </p:cNvPr>
          <p:cNvSpPr txBox="1">
            <a:spLocks/>
          </p:cNvSpPr>
          <p:nvPr/>
        </p:nvSpPr>
        <p:spPr>
          <a:xfrm>
            <a:off x="685800" y="685800"/>
            <a:ext cx="5118100" cy="59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ctr" fontAlgn="auto" latinLnBrk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4000" b="1" dirty="0" smtClean="0">
                <a:solidFill>
                  <a:srgbClr val="FFFF00"/>
                </a:solidFill>
                <a:ea typeface="문체부 궁체 정자체" pitchFamily="17" charset="-127"/>
              </a:rPr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xmlns="" val="176367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10" grpId="0"/>
      <p:bldP spid="11" grpId="0" build="p"/>
      <p:bldP spid="12" grpId="0" build="p"/>
      <p:bldP spid="1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xmlns="" id="{C7EE6F97-F932-4CE0-81CF-8B3DDFADBF1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1037021" y="1663690"/>
            <a:ext cx="10117959" cy="151735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Thank You!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CE5BE9AB-394C-49FE-A242-B011DD1F3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1088957" y="4280670"/>
            <a:ext cx="10090287" cy="606659"/>
          </a:xfrm>
        </p:spPr>
        <p:txBody>
          <a:bodyPr/>
          <a:lstStyle/>
          <a:p>
            <a:r>
              <a:rPr lang="ko-KR" altLang="en-US" b="1" dirty="0" smtClean="0"/>
              <a:t>감사합니다</a:t>
            </a:r>
            <a:r>
              <a:rPr lang="en-US" altLang="ko-KR" b="1" dirty="0" smtClean="0"/>
              <a:t>.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BE4DED09-2D42-4E84-BF9E-C79453D414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1803400"/>
            <a:ext cx="10147300" cy="4318000"/>
          </a:xfrm>
        </p:spPr>
        <p:txBody>
          <a:bodyPr>
            <a:noAutofit/>
          </a:bodyPr>
          <a:lstStyle/>
          <a:p>
            <a:pPr marL="228600" indent="-228600" algn="l">
              <a:buSzPct val="125000"/>
            </a:pPr>
            <a:r>
              <a:rPr lang="en-US" altLang="ko-KR" sz="4000" dirty="0" smtClean="0">
                <a:latin typeface="+mj-lt"/>
                <a:ea typeface="+mj-ea"/>
                <a:cs typeface="+mj-cs"/>
              </a:rPr>
              <a:t>Chapter 1    </a:t>
            </a:r>
            <a:r>
              <a:rPr lang="en-US" altLang="ko-KR" sz="3200" b="1" dirty="0" smtClean="0"/>
              <a:t>Node.js</a:t>
            </a:r>
            <a:r>
              <a:rPr lang="en-US" altLang="ko-KR" sz="3200" dirty="0" smtClean="0">
                <a:latin typeface="+mj-lt"/>
                <a:ea typeface="+mj-ea"/>
                <a:cs typeface="+mj-cs"/>
              </a:rPr>
              <a:t> </a:t>
            </a:r>
            <a:r>
              <a:rPr lang="ko-KR" altLang="en-US" sz="3200" dirty="0" smtClean="0">
                <a:latin typeface="+mj-lt"/>
                <a:ea typeface="+mj-ea"/>
                <a:cs typeface="+mj-cs"/>
              </a:rPr>
              <a:t>에 대해 </a:t>
            </a:r>
            <a:endParaRPr lang="en-US" altLang="ko-KR" sz="3200" dirty="0" smtClean="0">
              <a:latin typeface="+mj-lt"/>
              <a:ea typeface="+mj-ea"/>
              <a:cs typeface="+mj-cs"/>
            </a:endParaRPr>
          </a:p>
          <a:p>
            <a:pPr marL="228600" indent="-228600" algn="l">
              <a:buSzPct val="125000"/>
            </a:pPr>
            <a:endParaRPr lang="en-US" altLang="ko-KR" sz="3200" b="1" dirty="0" smtClean="0">
              <a:latin typeface="+mj-lt"/>
              <a:ea typeface="+mj-ea"/>
              <a:cs typeface="+mj-cs"/>
            </a:endParaRPr>
          </a:p>
          <a:p>
            <a:pPr marL="228600" indent="-228600" algn="l">
              <a:buSzPct val="125000"/>
            </a:pPr>
            <a:endParaRPr lang="en-US" altLang="ko-KR" sz="3200" b="1" dirty="0" smtClean="0"/>
          </a:p>
          <a:p>
            <a:pPr marL="228600" indent="-228600" algn="l">
              <a:buSzPct val="125000"/>
            </a:pPr>
            <a:r>
              <a:rPr lang="en-US" altLang="ko-KR" sz="4000" dirty="0" smtClean="0">
                <a:latin typeface="+mj-lt"/>
                <a:ea typeface="+mj-ea"/>
                <a:cs typeface="+mj-cs"/>
              </a:rPr>
              <a:t>Chapter 2    </a:t>
            </a:r>
            <a:r>
              <a:rPr lang="en-US" altLang="ko-KR" sz="3200" b="1" dirty="0" smtClean="0"/>
              <a:t>Express , </a:t>
            </a:r>
            <a:r>
              <a:rPr lang="en-US" altLang="ko-KR" sz="3200" b="1" dirty="0" err="1" smtClean="0"/>
              <a:t>Diango</a:t>
            </a:r>
            <a:r>
              <a:rPr lang="en-US" altLang="ko-KR" sz="3200" b="1" dirty="0" smtClean="0"/>
              <a:t>, Rails </a:t>
            </a:r>
            <a:r>
              <a:rPr lang="ko-KR" altLang="en-US" sz="3200" b="1" dirty="0" smtClean="0"/>
              <a:t>프레임워크에 대해</a:t>
            </a:r>
            <a:endParaRPr lang="en-US" altLang="ko-KR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84019" y="452047"/>
            <a:ext cx="2666999" cy="1071953"/>
          </a:xfrm>
        </p:spPr>
        <p:txBody>
          <a:bodyPr/>
          <a:lstStyle/>
          <a:p>
            <a:r>
              <a:rPr lang="en-US" altLang="ko-KR" dirty="0" smtClean="0"/>
              <a:t>Chapter 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2387598"/>
            <a:ext cx="848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ko-KR" altLang="en-US" sz="3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정의</a:t>
            </a:r>
            <a:endParaRPr lang="en-US" altLang="ko-KR" sz="30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457200" indent="-45720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ko-KR" altLang="en-US" sz="3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특징 </a:t>
            </a:r>
            <a:endParaRPr lang="en-US" altLang="ko-KR" sz="30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457200" indent="-45720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ko-KR" altLang="en-US" sz="3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장점과 단점</a:t>
            </a:r>
            <a:endParaRPr lang="en-US" altLang="ko-KR" sz="30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457200" indent="-45720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ko-KR" altLang="en-US" sz="3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사용방법</a:t>
            </a:r>
            <a:endParaRPr lang="en-US" altLang="ko-KR" sz="30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457200" indent="-45720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ko-KR" altLang="en-US" sz="3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간단한 예시를 통한 프로그램 흐름도</a:t>
            </a:r>
            <a:endParaRPr lang="en-US" altLang="ko-KR" sz="30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457200" indent="-45720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altLang="ko-KR" sz="3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5</a:t>
            </a:r>
            <a:r>
              <a:rPr lang="ko-KR" altLang="en-US" sz="30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번을 수행하기 위해 사용한 소스와 출력결과</a:t>
            </a:r>
            <a:endParaRPr lang="en-US" altLang="ko-KR" sz="30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11B977CC-B026-4BFB-8EDC-0D8F699A2EA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10851" y="966780"/>
            <a:ext cx="3553380" cy="639683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sz="5400" b="1" dirty="0" smtClean="0">
                <a:ea typeface="문체부 궁체 정자체" pitchFamily="17" charset="-127"/>
              </a:rPr>
              <a:t>Node.js</a:t>
            </a:r>
            <a:r>
              <a:rPr lang="ko-KR" altLang="en-US" sz="5400" b="1" dirty="0" smtClean="0">
                <a:ea typeface="문체부 궁체 정자체" pitchFamily="17" charset="-127"/>
              </a:rPr>
              <a:t>에 대해 </a:t>
            </a:r>
            <a:endParaRPr lang="en-US" altLang="ko-KR" sz="5400" b="1" dirty="0" smtClean="0">
              <a:ea typeface="문체부 궁체 정자체" pitchFamily="17" charset="-127"/>
            </a:endParaRPr>
          </a:p>
          <a:p>
            <a:endParaRPr lang="en-US" b="1" dirty="0">
              <a:ea typeface="문체부 궁체 정자체" pitchFamily="17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EA499-D02B-466B-8A94-12FBC4B86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537" y="972903"/>
            <a:ext cx="682763" cy="932097"/>
          </a:xfrm>
        </p:spPr>
        <p:txBody>
          <a:bodyPr>
            <a:norm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B977CC-B026-4BFB-8EDC-0D8F699A2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3551" y="2363780"/>
            <a:ext cx="946949" cy="639683"/>
          </a:xfrm>
        </p:spPr>
        <p:txBody>
          <a:bodyPr>
            <a:normAutofit/>
          </a:bodyPr>
          <a:lstStyle/>
          <a:p>
            <a:r>
              <a:rPr lang="ko-KR" altLang="en-US" sz="3000" b="1" dirty="0" smtClean="0">
                <a:ea typeface="문체부 궁체 정자체" pitchFamily="17" charset="-127"/>
              </a:rPr>
              <a:t>정의</a:t>
            </a:r>
            <a:endParaRPr lang="en-US" sz="3000" b="1" dirty="0">
              <a:ea typeface="문체부 궁체 정자체" pitchFamily="17" charset="-127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E4DED09-2D42-4E84-BF9E-C79453D414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9098" y="544634"/>
            <a:ext cx="6136501" cy="564026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sz="2600" b="1" spc="100" dirty="0" smtClean="0">
                <a:solidFill>
                  <a:schemeClr val="bg2">
                    <a:lumMod val="50000"/>
                  </a:schemeClr>
                </a:solidFill>
              </a:rPr>
              <a:t>자바스크립트</a:t>
            </a:r>
            <a:r>
              <a:rPr lang="en-US" altLang="ko-KR" sz="2600" b="1" spc="100" dirty="0" smtClean="0">
                <a:solidFill>
                  <a:schemeClr val="bg2">
                    <a:lumMod val="50000"/>
                  </a:schemeClr>
                </a:solidFill>
              </a:rPr>
              <a:t>(JavaScript)</a:t>
            </a:r>
            <a:r>
              <a:rPr lang="ko-KR" altLang="en-US" sz="2600" b="1" spc="100" dirty="0" smtClean="0">
                <a:solidFill>
                  <a:schemeClr val="bg2">
                    <a:lumMod val="50000"/>
                  </a:schemeClr>
                </a:solidFill>
              </a:rPr>
              <a:t>로 서버 프로그래밍을 할 수 있도록 해주는 플랫폼으로 </a:t>
            </a:r>
            <a:r>
              <a:rPr lang="en-US" altLang="ko-KR" sz="2600" b="1" spc="100" dirty="0" smtClean="0">
                <a:solidFill>
                  <a:schemeClr val="bg2">
                    <a:lumMod val="50000"/>
                  </a:schemeClr>
                </a:solidFill>
              </a:rPr>
              <a:t>Ryan Dahl</a:t>
            </a:r>
            <a:r>
              <a:rPr lang="ko-KR" altLang="en-US" sz="2600" b="1" spc="100" dirty="0" smtClean="0">
                <a:solidFill>
                  <a:schemeClr val="bg2">
                    <a:lumMod val="50000"/>
                  </a:schemeClr>
                </a:solidFill>
              </a:rPr>
              <a:t>이 파일 업로드 진행 표시줄을 보았을 때</a:t>
            </a:r>
            <a:r>
              <a:rPr lang="en-US" altLang="ko-KR" sz="2600" b="1" spc="1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2600" b="1" spc="100" dirty="0" smtClean="0">
                <a:solidFill>
                  <a:schemeClr val="bg2">
                    <a:lumMod val="50000"/>
                  </a:schemeClr>
                </a:solidFill>
              </a:rPr>
              <a:t>파일이 얼마나 업로드 되었는지 알기 위해서는 서버에 쿼리를 전송해야 한다는 점을 보고 조금 더 쉬운 방법을 찾다가 고안해 내었다</a:t>
            </a:r>
            <a:r>
              <a:rPr lang="en-US" altLang="ko-KR" sz="2600" b="1" spc="1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sz="2600" b="1" spc="100" dirty="0" smtClean="0">
                <a:solidFill>
                  <a:schemeClr val="bg2">
                    <a:lumMod val="50000"/>
                  </a:schemeClr>
                </a:solidFill>
              </a:rPr>
              <a:t>웹 서버와 같이 </a:t>
            </a:r>
            <a:r>
              <a:rPr lang="ko-KR" altLang="en-US" sz="2600" b="1" spc="100" dirty="0" err="1" smtClean="0">
                <a:solidFill>
                  <a:schemeClr val="bg2">
                    <a:lumMod val="50000"/>
                  </a:schemeClr>
                </a:solidFill>
              </a:rPr>
              <a:t>확장성</a:t>
            </a:r>
            <a:r>
              <a:rPr lang="ko-KR" altLang="en-US" sz="2600" b="1" spc="100" dirty="0" smtClean="0">
                <a:solidFill>
                  <a:schemeClr val="bg2">
                    <a:lumMod val="50000"/>
                  </a:schemeClr>
                </a:solidFill>
              </a:rPr>
              <a:t> 있는 네트워크 프로그램 제작을 위해 고안되었다</a:t>
            </a:r>
            <a:r>
              <a:rPr lang="en-US" altLang="ko-KR" sz="2600" b="1" spc="1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2600" b="1" spc="100" dirty="0" smtClean="0">
              <a:solidFill>
                <a:schemeClr val="bg2">
                  <a:lumMod val="50000"/>
                </a:schemeClr>
              </a:solidFill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2600" b="1" spc="100" dirty="0" smtClean="0">
                <a:solidFill>
                  <a:schemeClr val="bg2">
                    <a:lumMod val="50000"/>
                  </a:schemeClr>
                </a:solidFill>
              </a:rPr>
              <a:t>2009</a:t>
            </a:r>
            <a:r>
              <a:rPr lang="ko-KR" altLang="en-US" sz="2600" b="1" spc="100" dirty="0" smtClean="0">
                <a:solidFill>
                  <a:schemeClr val="bg2">
                    <a:lumMod val="50000"/>
                  </a:schemeClr>
                </a:solidFill>
              </a:rPr>
              <a:t>년 </a:t>
            </a:r>
            <a:r>
              <a:rPr lang="en-US" altLang="ko-KR" sz="2600" b="1" spc="100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r>
              <a:rPr lang="ko-KR" altLang="en-US" sz="2600" b="1" spc="100" dirty="0" smtClean="0">
                <a:solidFill>
                  <a:schemeClr val="bg2">
                    <a:lumMod val="50000"/>
                  </a:schemeClr>
                </a:solidFill>
              </a:rPr>
              <a:t>월 </a:t>
            </a:r>
            <a:r>
              <a:rPr lang="en-US" altLang="ko-KR" sz="2600" b="1" spc="100" dirty="0" smtClean="0">
                <a:solidFill>
                  <a:schemeClr val="bg2">
                    <a:lumMod val="50000"/>
                  </a:schemeClr>
                </a:solidFill>
              </a:rPr>
              <a:t>27</a:t>
            </a:r>
            <a:r>
              <a:rPr lang="ko-KR" altLang="en-US" sz="2600" b="1" spc="100" dirty="0" smtClean="0">
                <a:solidFill>
                  <a:schemeClr val="bg2">
                    <a:lumMod val="50000"/>
                  </a:schemeClr>
                </a:solidFill>
              </a:rPr>
              <a:t>일 처음 소개된 </a:t>
            </a:r>
            <a:r>
              <a:rPr lang="en-US" altLang="ko-KR" sz="2600" b="1" spc="100" dirty="0" smtClean="0">
                <a:solidFill>
                  <a:schemeClr val="bg2">
                    <a:lumMod val="50000"/>
                  </a:schemeClr>
                </a:solidFill>
              </a:rPr>
              <a:t>Node.js</a:t>
            </a:r>
            <a:r>
              <a:rPr lang="ko-KR" altLang="en-US" sz="2600" b="1" spc="100" dirty="0" smtClean="0">
                <a:solidFill>
                  <a:schemeClr val="bg2">
                    <a:lumMod val="50000"/>
                  </a:schemeClr>
                </a:solidFill>
              </a:rPr>
              <a:t>는 오픈 소스 </a:t>
            </a:r>
            <a:r>
              <a:rPr lang="en-US" altLang="ko-KR" sz="2600" b="1" spc="100" dirty="0" smtClean="0">
                <a:solidFill>
                  <a:schemeClr val="bg2">
                    <a:lumMod val="50000"/>
                  </a:schemeClr>
                </a:solidFill>
              </a:rPr>
              <a:t>JavaScript </a:t>
            </a:r>
            <a:r>
              <a:rPr lang="ko-KR" altLang="en-US" sz="2600" b="1" spc="100" dirty="0" smtClean="0">
                <a:solidFill>
                  <a:schemeClr val="bg2">
                    <a:lumMod val="50000"/>
                  </a:schemeClr>
                </a:solidFill>
              </a:rPr>
              <a:t>엔진인 크롬 </a:t>
            </a:r>
            <a:r>
              <a:rPr lang="en-US" altLang="ko-KR" sz="2600" b="1" spc="100" dirty="0" smtClean="0">
                <a:solidFill>
                  <a:schemeClr val="bg2">
                    <a:lumMod val="50000"/>
                  </a:schemeClr>
                </a:solidFill>
              </a:rPr>
              <a:t>V8(</a:t>
            </a:r>
            <a:r>
              <a:rPr lang="ko-KR" altLang="en-US" sz="2600" b="1" spc="100" dirty="0" smtClean="0">
                <a:solidFill>
                  <a:schemeClr val="bg2">
                    <a:lumMod val="50000"/>
                  </a:schemeClr>
                </a:solidFill>
              </a:rPr>
              <a:t>자바스크립트 엔진</a:t>
            </a:r>
            <a:r>
              <a:rPr lang="en-US" altLang="ko-KR" sz="2600" b="1" spc="100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ko-KR" altLang="en-US" sz="2600" b="1" spc="100" dirty="0" smtClean="0">
                <a:solidFill>
                  <a:schemeClr val="bg2">
                    <a:lumMod val="50000"/>
                  </a:schemeClr>
                </a:solidFill>
              </a:rPr>
              <a:t>에 비동기 이벤트 처리 라이브러리인 </a:t>
            </a:r>
            <a:r>
              <a:rPr lang="en-US" altLang="ko-KR" sz="2600" b="1" spc="100" dirty="0" err="1" smtClean="0">
                <a:solidFill>
                  <a:schemeClr val="bg2">
                    <a:lumMod val="50000"/>
                  </a:schemeClr>
                </a:solidFill>
              </a:rPr>
              <a:t>libuv</a:t>
            </a:r>
            <a:r>
              <a:rPr lang="ko-KR" altLang="en-US" sz="2600" b="1" spc="100" dirty="0" smtClean="0">
                <a:solidFill>
                  <a:schemeClr val="bg2">
                    <a:lumMod val="50000"/>
                  </a:schemeClr>
                </a:solidFill>
              </a:rPr>
              <a:t>를 결합한 플랫폼이다</a:t>
            </a:r>
            <a:r>
              <a:rPr lang="en-US" altLang="ko-KR" sz="2600" b="1" spc="1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sz="2600" b="1" spc="100" dirty="0" smtClean="0">
                <a:solidFill>
                  <a:schemeClr val="bg2">
                    <a:lumMod val="50000"/>
                  </a:schemeClr>
                </a:solidFill>
              </a:rPr>
              <a:t>다시 말해</a:t>
            </a:r>
            <a:r>
              <a:rPr lang="en-US" altLang="ko-KR" sz="2600" b="1" spc="100" dirty="0" smtClean="0">
                <a:solidFill>
                  <a:schemeClr val="bg2">
                    <a:lumMod val="50000"/>
                  </a:schemeClr>
                </a:solidFill>
              </a:rPr>
              <a:t>, JavaScript</a:t>
            </a:r>
            <a:r>
              <a:rPr lang="ko-KR" altLang="en-US" sz="2600" b="1" spc="100" dirty="0" smtClean="0">
                <a:solidFill>
                  <a:schemeClr val="bg2">
                    <a:lumMod val="50000"/>
                  </a:schemeClr>
                </a:solidFill>
              </a:rPr>
              <a:t>로 브라우저 밖에서 서버를 구축하는 등의 코드를 실행할 수 있게 해주는 이벤트 기반 자바스크립트 런타임 환경이다</a:t>
            </a:r>
            <a:r>
              <a:rPr lang="en-US" altLang="ko-KR" sz="2600" b="1" spc="1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sz="2600" b="1" spc="100" dirty="0" smtClean="0">
                <a:solidFill>
                  <a:schemeClr val="bg2">
                    <a:lumMod val="50000"/>
                  </a:schemeClr>
                </a:solidFill>
              </a:rPr>
              <a:t>처음엔 </a:t>
            </a:r>
            <a:r>
              <a:rPr lang="ko-KR" altLang="en-US" sz="2600" b="1" spc="100" dirty="0" err="1" smtClean="0">
                <a:solidFill>
                  <a:schemeClr val="bg2">
                    <a:lumMod val="50000"/>
                  </a:schemeClr>
                </a:solidFill>
              </a:rPr>
              <a:t>리눅스와</a:t>
            </a:r>
            <a:r>
              <a:rPr lang="ko-KR" altLang="en-US" sz="2600" b="1" spc="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2600" b="1" spc="100" dirty="0" err="1" smtClean="0">
                <a:solidFill>
                  <a:schemeClr val="bg2">
                    <a:lumMod val="50000"/>
                  </a:schemeClr>
                </a:solidFill>
              </a:rPr>
              <a:t>macOS</a:t>
            </a:r>
            <a:r>
              <a:rPr lang="ko-KR" altLang="en-US" sz="2600" b="1" spc="100" dirty="0" smtClean="0">
                <a:solidFill>
                  <a:schemeClr val="bg2">
                    <a:lumMod val="50000"/>
                  </a:schemeClr>
                </a:solidFill>
              </a:rPr>
              <a:t>만 지원되었으나 </a:t>
            </a:r>
            <a:r>
              <a:rPr lang="en-US" altLang="ko-KR" sz="2600" b="1" spc="100" dirty="0" smtClean="0">
                <a:solidFill>
                  <a:schemeClr val="bg2">
                    <a:lumMod val="50000"/>
                  </a:schemeClr>
                </a:solidFill>
              </a:rPr>
              <a:t>2011</a:t>
            </a:r>
            <a:r>
              <a:rPr lang="ko-KR" altLang="en-US" sz="2600" b="1" spc="100" dirty="0" smtClean="0">
                <a:solidFill>
                  <a:schemeClr val="bg2">
                    <a:lumMod val="50000"/>
                  </a:schemeClr>
                </a:solidFill>
              </a:rPr>
              <a:t>년 </a:t>
            </a:r>
            <a:r>
              <a:rPr lang="en-US" altLang="ko-KR" sz="2600" b="1" spc="100" dirty="0" smtClean="0">
                <a:solidFill>
                  <a:schemeClr val="bg2">
                    <a:lumMod val="50000"/>
                  </a:schemeClr>
                </a:solidFill>
              </a:rPr>
              <a:t>7</a:t>
            </a:r>
            <a:r>
              <a:rPr lang="ko-KR" altLang="en-US" sz="2600" b="1" spc="100" dirty="0" smtClean="0">
                <a:solidFill>
                  <a:schemeClr val="bg2">
                    <a:lumMod val="50000"/>
                  </a:schemeClr>
                </a:solidFill>
              </a:rPr>
              <a:t>월에 </a:t>
            </a:r>
            <a:r>
              <a:rPr lang="en-US" altLang="ko-KR" sz="2600" b="1" spc="100" dirty="0" smtClean="0">
                <a:solidFill>
                  <a:schemeClr val="bg2">
                    <a:lumMod val="50000"/>
                  </a:schemeClr>
                </a:solidFill>
              </a:rPr>
              <a:t>Windows </a:t>
            </a:r>
            <a:r>
              <a:rPr lang="ko-KR" altLang="en-US" sz="2600" b="1" spc="100" dirty="0" smtClean="0">
                <a:solidFill>
                  <a:schemeClr val="bg2">
                    <a:lumMod val="50000"/>
                  </a:schemeClr>
                </a:solidFill>
              </a:rPr>
              <a:t>버전도 발표되었다</a:t>
            </a:r>
            <a:r>
              <a:rPr lang="en-US" altLang="ko-KR" sz="2600" b="1" spc="1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2600" b="1" spc="100" dirty="0" smtClean="0">
              <a:solidFill>
                <a:schemeClr val="bg2">
                  <a:lumMod val="50000"/>
                </a:schemeClr>
              </a:solidFill>
            </a:endParaRPr>
          </a:p>
          <a:p>
            <a:pPr fontAlgn="base">
              <a:lnSpc>
                <a:spcPct val="110000"/>
              </a:lnSpc>
            </a:pPr>
            <a:r>
              <a:rPr lang="ko-KR" altLang="en-US" sz="2600" b="1" spc="100" dirty="0" err="1" smtClean="0">
                <a:solidFill>
                  <a:schemeClr val="bg2">
                    <a:lumMod val="50000"/>
                  </a:schemeClr>
                </a:solidFill>
              </a:rPr>
              <a:t>파이썬으로</a:t>
            </a:r>
            <a:r>
              <a:rPr lang="ko-KR" altLang="en-US" sz="2600" b="1" spc="100" dirty="0" smtClean="0">
                <a:solidFill>
                  <a:schemeClr val="bg2">
                    <a:lumMod val="50000"/>
                  </a:schemeClr>
                </a:solidFill>
              </a:rPr>
              <a:t> 만든 </a:t>
            </a:r>
            <a:r>
              <a:rPr lang="ko-KR" altLang="en-US" sz="2600" b="1" spc="100" dirty="0" err="1" smtClean="0">
                <a:solidFill>
                  <a:schemeClr val="bg2">
                    <a:lumMod val="50000"/>
                  </a:schemeClr>
                </a:solidFill>
              </a:rPr>
              <a:t>트위스티드</a:t>
            </a:r>
            <a:r>
              <a:rPr lang="en-US" altLang="ko-KR" sz="2600" b="1" spc="1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2600" b="1" spc="100" dirty="0" smtClean="0">
                <a:solidFill>
                  <a:schemeClr val="bg2">
                    <a:lumMod val="50000"/>
                  </a:schemeClr>
                </a:solidFill>
              </a:rPr>
              <a:t>펄로 만든 펄 객체 환경</a:t>
            </a:r>
            <a:r>
              <a:rPr lang="en-US" altLang="ko-KR" sz="2600" b="1" spc="1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2600" b="1" spc="100" dirty="0" smtClean="0">
                <a:solidFill>
                  <a:schemeClr val="bg2">
                    <a:lumMod val="50000"/>
                  </a:schemeClr>
                </a:solidFill>
              </a:rPr>
              <a:t>루비로 만든 이벤트 </a:t>
            </a:r>
            <a:r>
              <a:rPr lang="ko-KR" altLang="en-US" sz="2600" b="1" spc="100" dirty="0" err="1" smtClean="0">
                <a:solidFill>
                  <a:schemeClr val="bg2">
                    <a:lumMod val="50000"/>
                  </a:schemeClr>
                </a:solidFill>
              </a:rPr>
              <a:t>머신과</a:t>
            </a:r>
            <a:r>
              <a:rPr lang="ko-KR" altLang="en-US" sz="2600" b="1" spc="100" dirty="0" smtClean="0">
                <a:solidFill>
                  <a:schemeClr val="bg2">
                    <a:lumMod val="50000"/>
                  </a:schemeClr>
                </a:solidFill>
              </a:rPr>
              <a:t> 그 용도가 비슷하다</a:t>
            </a:r>
            <a:r>
              <a:rPr lang="en-US" altLang="ko-KR" sz="2600" b="1" spc="1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sz="2600" b="1" spc="100" dirty="0" smtClean="0">
                <a:solidFill>
                  <a:schemeClr val="bg2">
                    <a:lumMod val="50000"/>
                  </a:schemeClr>
                </a:solidFill>
              </a:rPr>
              <a:t>대부분의 자바스크립트가 웹 브라우저에서 실행되는 것과는 달리</a:t>
            </a:r>
            <a:r>
              <a:rPr lang="en-US" altLang="ko-KR" sz="2600" b="1" spc="1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2600" b="1" spc="100" dirty="0" smtClean="0">
                <a:solidFill>
                  <a:schemeClr val="bg2">
                    <a:lumMod val="50000"/>
                  </a:schemeClr>
                </a:solidFill>
              </a:rPr>
              <a:t>서버 측에서 실행된다</a:t>
            </a:r>
            <a:r>
              <a:rPr lang="en-US" altLang="ko-KR" sz="2600" b="1" spc="1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sz="2600" b="1" spc="100" dirty="0" smtClean="0">
                <a:solidFill>
                  <a:schemeClr val="bg2">
                    <a:lumMod val="50000"/>
                  </a:schemeClr>
                </a:solidFill>
              </a:rPr>
              <a:t>일부 </a:t>
            </a:r>
            <a:r>
              <a:rPr lang="en-US" altLang="ko-KR" sz="2600" b="1" spc="100" dirty="0" err="1" smtClean="0">
                <a:solidFill>
                  <a:schemeClr val="bg2">
                    <a:lumMod val="50000"/>
                  </a:schemeClr>
                </a:solidFill>
              </a:rPr>
              <a:t>CommonJS</a:t>
            </a:r>
            <a:r>
              <a:rPr lang="en-US" altLang="ko-KR" sz="2600" b="1" spc="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2600" b="1" spc="100" dirty="0" smtClean="0">
                <a:solidFill>
                  <a:schemeClr val="bg2">
                    <a:lumMod val="50000"/>
                  </a:schemeClr>
                </a:solidFill>
              </a:rPr>
              <a:t>명세를 구현하고 있으며</a:t>
            </a:r>
            <a:r>
              <a:rPr lang="en-US" altLang="ko-KR" sz="2600" b="1" spc="1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2600" b="1" spc="100" dirty="0" smtClean="0">
                <a:solidFill>
                  <a:schemeClr val="bg2">
                    <a:lumMod val="50000"/>
                  </a:schemeClr>
                </a:solidFill>
              </a:rPr>
              <a:t>쌍방향 테스트를 위해 </a:t>
            </a:r>
            <a:r>
              <a:rPr lang="en-US" altLang="ko-KR" sz="2600" b="1" spc="100" dirty="0" smtClean="0">
                <a:solidFill>
                  <a:schemeClr val="bg2">
                    <a:lumMod val="50000"/>
                  </a:schemeClr>
                </a:solidFill>
              </a:rPr>
              <a:t>REPL </a:t>
            </a:r>
            <a:r>
              <a:rPr lang="ko-KR" altLang="en-US" sz="2600" b="1" spc="100" dirty="0" smtClean="0">
                <a:solidFill>
                  <a:schemeClr val="bg2">
                    <a:lumMod val="50000"/>
                  </a:schemeClr>
                </a:solidFill>
              </a:rPr>
              <a:t>환경을 포함하고 있다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42F411-36F6-4988-8DA8-BA993F63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BE4DED09-2D42-4E84-BF9E-C79453D4148B}"/>
              </a:ext>
            </a:extLst>
          </p:cNvPr>
          <p:cNvSpPr txBox="1">
            <a:spLocks/>
          </p:cNvSpPr>
          <p:nvPr/>
        </p:nvSpPr>
        <p:spPr>
          <a:xfrm>
            <a:off x="6817498" y="3086100"/>
            <a:ext cx="4663301" cy="309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0000" indent="-180000" fontAlgn="base" latinLnBrk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ko-KR" altLang="en-US" sz="1500" b="1" spc="100" dirty="0" smtClean="0">
                <a:solidFill>
                  <a:schemeClr val="bg2">
                    <a:lumMod val="50000"/>
                  </a:schemeClr>
                </a:solidFill>
              </a:rPr>
              <a:t>간단하게 </a:t>
            </a:r>
            <a:r>
              <a:rPr lang="ko-KR" altLang="en-US" sz="1500" b="1" spc="100" dirty="0" err="1" smtClean="0">
                <a:solidFill>
                  <a:schemeClr val="bg2">
                    <a:lumMod val="50000"/>
                  </a:schemeClr>
                </a:solidFill>
              </a:rPr>
              <a:t>구글의</a:t>
            </a:r>
            <a:r>
              <a:rPr lang="ko-KR" altLang="en-US" sz="1500" b="1" spc="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500" b="1" spc="100" dirty="0" smtClean="0">
                <a:solidFill>
                  <a:schemeClr val="bg2">
                    <a:lumMod val="50000"/>
                  </a:schemeClr>
                </a:solidFill>
              </a:rPr>
              <a:t>Chrome V8</a:t>
            </a:r>
            <a:r>
              <a:rPr lang="ko-KR" altLang="en-US" sz="1500" b="1" spc="100" dirty="0" smtClean="0">
                <a:solidFill>
                  <a:schemeClr val="bg2">
                    <a:lumMod val="50000"/>
                  </a:schemeClr>
                </a:solidFill>
              </a:rPr>
              <a:t>엔진 위에서 구현된 자바스크립트를 위한 런타임 환경이다</a:t>
            </a:r>
            <a:r>
              <a:rPr lang="en-US" altLang="ko-KR" sz="1500" b="1" spc="1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500" b="1" spc="1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180000" indent="-180000" fontAlgn="base" latinLnBrk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ko-KR" sz="1500" b="1" spc="100" dirty="0" err="1" smtClean="0">
                <a:solidFill>
                  <a:schemeClr val="bg2">
                    <a:lumMod val="50000"/>
                  </a:schemeClr>
                </a:solidFill>
              </a:rPr>
              <a:t>javascript</a:t>
            </a:r>
            <a:r>
              <a:rPr lang="ko-KR" altLang="en-US" sz="1500" b="1" spc="100" dirty="0" smtClean="0">
                <a:solidFill>
                  <a:schemeClr val="bg2">
                    <a:lumMod val="50000"/>
                  </a:schemeClr>
                </a:solidFill>
              </a:rPr>
              <a:t>와 비교하여 정리하자면 </a:t>
            </a:r>
            <a:r>
              <a:rPr lang="en-US" altLang="ko-KR" sz="1500" b="1" spc="100" dirty="0" err="1" smtClean="0">
                <a:solidFill>
                  <a:schemeClr val="bg2">
                    <a:lumMod val="50000"/>
                  </a:schemeClr>
                </a:solidFill>
              </a:rPr>
              <a:t>javascript</a:t>
            </a:r>
            <a:r>
              <a:rPr lang="en-US" altLang="ko-KR" sz="1500" b="1" spc="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500" b="1" spc="100" dirty="0" smtClean="0">
                <a:solidFill>
                  <a:schemeClr val="bg2">
                    <a:lumMod val="50000"/>
                  </a:schemeClr>
                </a:solidFill>
              </a:rPr>
              <a:t>는 브라우저에서 작동하는 프로그래밍 언어라고 할 수 있고</a:t>
            </a:r>
          </a:p>
          <a:p>
            <a:pPr marL="180000" indent="-180000" fontAlgn="base" latinLnBrk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altLang="ko-KR" sz="1500" b="1" spc="100" dirty="0" err="1" smtClean="0">
                <a:solidFill>
                  <a:schemeClr val="bg2">
                    <a:lumMod val="50000"/>
                  </a:schemeClr>
                </a:solidFill>
              </a:rPr>
              <a:t>Nodejs</a:t>
            </a:r>
            <a:r>
              <a:rPr lang="ko-KR" altLang="en-US" sz="1500" b="1" spc="100" dirty="0" smtClean="0">
                <a:solidFill>
                  <a:schemeClr val="bg2">
                    <a:lumMod val="50000"/>
                  </a:schemeClr>
                </a:solidFill>
              </a:rPr>
              <a:t>는 </a:t>
            </a:r>
            <a:r>
              <a:rPr lang="en-US" altLang="ko-KR" sz="1500" b="1" spc="100" dirty="0" err="1" smtClean="0">
                <a:solidFill>
                  <a:schemeClr val="bg2">
                    <a:lumMod val="50000"/>
                  </a:schemeClr>
                </a:solidFill>
              </a:rPr>
              <a:t>javascript</a:t>
            </a:r>
            <a:r>
              <a:rPr lang="ko-KR" altLang="en-US" sz="1500" b="1" spc="100" dirty="0" smtClean="0">
                <a:solidFill>
                  <a:schemeClr val="bg2">
                    <a:lumMod val="50000"/>
                  </a:schemeClr>
                </a:solidFill>
              </a:rPr>
              <a:t>가 브라우저 동작 할 수 있도록 도와주는 환경이라고 할 수 있다</a:t>
            </a:r>
            <a:r>
              <a:rPr lang="en-US" altLang="ko-KR" sz="1500" b="1" spc="1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500" b="1" spc="1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367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1" build="p"/>
      <p:bldP spid="6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84413" y="1951566"/>
          <a:ext cx="11146972" cy="428413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624287"/>
                <a:gridCol w="5522685"/>
              </a:tblGrid>
              <a:tr h="42841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647700" y="2616199"/>
            <a:ext cx="52451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일반적인 동기 모델은 특정 라인의 코드가 있다고 가정하면 그 이전 코드들의 연산이 다 끝날 때까지 기다려야 한다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600" b="1" dirty="0" smtClean="0">
              <a:solidFill>
                <a:schemeClr val="bg1"/>
              </a:solidFill>
              <a:latin typeface="+mn-ea"/>
            </a:endParaRPr>
          </a:p>
          <a:p>
            <a:pPr fontAlgn="base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즉 이전 이벤트가 끝나지 않으면 메모리를 계속적으로 점유 하고 있고 완료 될 때 까지 대기 상태가 된다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600" b="1" dirty="0" smtClean="0">
              <a:solidFill>
                <a:schemeClr val="bg1"/>
              </a:solidFill>
              <a:latin typeface="+mn-ea"/>
            </a:endParaRPr>
          </a:p>
          <a:p>
            <a:pPr fontAlgn="base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하지만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+mn-ea"/>
              </a:rPr>
              <a:t>비동기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 모델에서는 조금 다르게 동작한다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비동기적으로 처리하는 요청과 결과 처리가 동시에 일어나지 않는다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600" b="1" dirty="0" smtClean="0">
              <a:solidFill>
                <a:schemeClr val="bg1"/>
              </a:solidFill>
              <a:latin typeface="+mn-ea"/>
            </a:endParaRPr>
          </a:p>
          <a:p>
            <a:pPr fontAlgn="base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그러므로 이벤트가 중단 되지 않고 계속적으로 실행된다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그리고 이전 코드의 연산은 결과가 나오면 그때 리턴 된다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600" b="1" dirty="0" smtClean="0">
              <a:solidFill>
                <a:schemeClr val="bg1"/>
              </a:solidFill>
              <a:latin typeface="+mn-ea"/>
            </a:endParaRPr>
          </a:p>
          <a:p>
            <a:pPr fontAlgn="base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따라서 하나의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+mn-ea"/>
              </a:rPr>
              <a:t>스레드로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 처리되며 메모리 사용량과 시스템 리소스 사용량에는 변화가 거의 없다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9200" y="2679698"/>
            <a:ext cx="51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V8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은 기본적으로 오류 핸들링을 하지 않으면 예외발생으로 프로그램이 꺼진다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600" b="1" dirty="0" smtClean="0">
              <a:solidFill>
                <a:schemeClr val="bg1"/>
              </a:solidFill>
              <a:latin typeface="+mn-ea"/>
            </a:endParaRPr>
          </a:p>
          <a:p>
            <a:pPr fontAlgn="base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하지만 객체의 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heap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부분만 처리함으로써 프로그램이 멈추는 영향을 최소화 한다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또한 객체와 포인터가 메모리상에 어디에 위치해 있는지 정확히 관리하여 메모리 누수를 피한다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3759200" y="1188272"/>
            <a:ext cx="4737099" cy="475428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ko-KR" altLang="en-US" sz="4000" b="1" dirty="0" smtClean="0">
                <a:ea typeface="문체부 궁체 정자체" pitchFamily="17" charset="-127"/>
              </a:rPr>
              <a:t>특징</a:t>
            </a:r>
            <a:endParaRPr lang="en-US" altLang="ko-KR" sz="4000" b="1" dirty="0" smtClean="0">
              <a:ea typeface="문체부 궁체 정자체" pitchFamily="17" charset="-127"/>
            </a:endParaRP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800100" y="2140772"/>
            <a:ext cx="4737099" cy="564328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ko-KR" altLang="en-US" sz="4000" b="1" dirty="0" err="1" smtClean="0">
                <a:solidFill>
                  <a:srgbClr val="FFFF00"/>
                </a:solidFill>
                <a:ea typeface="문체부 궁체 정자체" pitchFamily="17" charset="-127"/>
              </a:rPr>
              <a:t>비동기</a:t>
            </a:r>
            <a:r>
              <a:rPr lang="ko-KR" altLang="en-US" sz="4000" b="1" dirty="0" smtClean="0">
                <a:solidFill>
                  <a:srgbClr val="FFFF00"/>
                </a:solidFill>
                <a:ea typeface="문체부 궁체 정자체" pitchFamily="17" charset="-127"/>
              </a:rPr>
              <a:t> 이벤트</a:t>
            </a:r>
            <a:endParaRPr lang="en-US" altLang="ko-KR" sz="4000" b="1" dirty="0" smtClean="0">
              <a:solidFill>
                <a:srgbClr val="FFFF00"/>
              </a:solidFill>
              <a:ea typeface="문체부 궁체 정자체" pitchFamily="17" charset="-127"/>
            </a:endParaRPr>
          </a:p>
        </p:txBody>
      </p:sp>
      <p:sp>
        <p:nvSpPr>
          <p:cNvPr id="1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6477000" y="2178872"/>
            <a:ext cx="4737099" cy="564328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ko-KR" altLang="en-US" sz="4000" b="1" dirty="0" smtClean="0">
                <a:solidFill>
                  <a:srgbClr val="FFFF00"/>
                </a:solidFill>
                <a:ea typeface="문체부 궁체 정자체" pitchFamily="17" charset="-127"/>
              </a:rPr>
              <a:t>오류처리</a:t>
            </a:r>
            <a:endParaRPr lang="en-US" altLang="ko-KR" sz="4000" b="1" dirty="0" smtClean="0">
              <a:solidFill>
                <a:srgbClr val="FFFF00"/>
              </a:solidFill>
              <a:ea typeface="문체부 궁체 정자체" pitchFamily="17" charset="-127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007EA499-D02B-466B-8A94-12FBC4B86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37" y="528403"/>
            <a:ext cx="1152663" cy="932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2-1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7" grpId="0" build="p"/>
      <p:bldP spid="15" grpId="0" build="p"/>
      <p:bldP spid="18" grpId="0" build="p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84413" y="1951566"/>
          <a:ext cx="11146972" cy="428413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624287"/>
                <a:gridCol w="5522685"/>
              </a:tblGrid>
              <a:tr h="42841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647700" y="2616199"/>
            <a:ext cx="52451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node.js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는 단일 쓰레드 환경이다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그러나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실제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+mn-ea"/>
              </a:rPr>
              <a:t>비동기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 작업은 멀티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+mn-ea"/>
              </a:rPr>
              <a:t>쓰레드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 구현된다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600" b="1" dirty="0" smtClean="0">
              <a:solidFill>
                <a:schemeClr val="bg1"/>
              </a:solidFill>
              <a:latin typeface="+mn-ea"/>
            </a:endParaRPr>
          </a:p>
          <a:p>
            <a:pPr fontAlgn="base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node.js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는 단일이기 때문에 요청들이 모두 같은 스레드에서 실행된다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클라이언트는 요청들을 하나의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+mn-ea"/>
              </a:rPr>
              <a:t>스레드에서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 받아드리고 내부적으로는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+mn-ea"/>
              </a:rPr>
              <a:t>멀티스레드로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 작업이 된다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600" b="1" dirty="0" smtClean="0">
              <a:solidFill>
                <a:schemeClr val="bg1"/>
              </a:solidFill>
              <a:latin typeface="+mn-ea"/>
            </a:endParaRPr>
          </a:p>
          <a:p>
            <a:pPr fontAlgn="base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Node.js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는 단일 프로세스에서 작동하기 때문에 멀티코어를 완전히 사용하려면 코어 갯수만큼의 프로세스를 띄우고 요청을 각 프로세스로 분산시켜주어야 한다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600" b="1" dirty="0" smtClean="0">
              <a:solidFill>
                <a:schemeClr val="bg1"/>
              </a:solidFill>
              <a:latin typeface="+mn-ea"/>
            </a:endParaRPr>
          </a:p>
          <a:p>
            <a:pPr fontAlgn="base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OS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에 의해 스케쥴링이 이루어지며 서로 다른 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core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에 배정되어 동작할 수 있게 만들어준다</a:t>
            </a:r>
          </a:p>
          <a:p>
            <a:pPr fontAlgn="base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동시에 요청이 오더라도 처리가 완료될 때까지 기다리지 않아도 되기 때문에 서버 부하가 적다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.. </a:t>
            </a:r>
            <a:endParaRPr lang="ko-KR" altLang="en-US" sz="1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9200" y="2679698"/>
            <a:ext cx="5118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클라이언트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서버사이드 영역을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+mn-ea"/>
              </a:rPr>
              <a:t>javasript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로 개발 할 수 있다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600" b="1" dirty="0" smtClean="0">
              <a:solidFill>
                <a:schemeClr val="bg1"/>
              </a:solidFill>
              <a:latin typeface="+mn-ea"/>
            </a:endParaRPr>
          </a:p>
          <a:p>
            <a:pPr fontAlgn="base">
              <a:buClr>
                <a:schemeClr val="bg2">
                  <a:lumMod val="75000"/>
                </a:schemeClr>
              </a:buClr>
              <a:buFont typeface="Book Antiqua" pitchFamily="18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이는 프로젝트의 개발 단계에서나 유지보수 단계에서나 시간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인력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효율 등에서 큰 이점이 될 수 있다</a:t>
            </a:r>
          </a:p>
        </p:txBody>
      </p:sp>
      <p:sp>
        <p:nvSpPr>
          <p:cNvPr id="1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3759200" y="1188272"/>
            <a:ext cx="4737099" cy="475428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ko-KR" altLang="en-US" sz="4000" b="1" dirty="0" smtClean="0">
                <a:ea typeface="문체부 궁체 정자체" pitchFamily="17" charset="-127"/>
              </a:rPr>
              <a:t>특징</a:t>
            </a:r>
            <a:endParaRPr lang="en-US" altLang="ko-KR" sz="4000" b="1" dirty="0" smtClean="0">
              <a:ea typeface="문체부 궁체 정자체" pitchFamily="17" charset="-127"/>
            </a:endParaRP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800100" y="2140772"/>
            <a:ext cx="4737099" cy="564328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ko-KR" altLang="en-US" sz="4000" b="1" dirty="0" err="1" smtClean="0">
                <a:solidFill>
                  <a:srgbClr val="FFFF00"/>
                </a:solidFill>
                <a:ea typeface="문체부 궁체 정자체" pitchFamily="17" charset="-127"/>
              </a:rPr>
              <a:t>멀티프로세싱</a:t>
            </a:r>
            <a:endParaRPr lang="en-US" altLang="ko-KR" sz="4000" b="1" dirty="0" smtClean="0">
              <a:solidFill>
                <a:srgbClr val="FFFF00"/>
              </a:solidFill>
              <a:ea typeface="문체부 궁체 정자체" pitchFamily="17" charset="-127"/>
            </a:endParaRPr>
          </a:p>
        </p:txBody>
      </p:sp>
      <p:sp>
        <p:nvSpPr>
          <p:cNvPr id="1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6477000" y="2178872"/>
            <a:ext cx="4737099" cy="564328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ko-KR" altLang="en-US" sz="4000" b="1" dirty="0" smtClean="0">
                <a:solidFill>
                  <a:srgbClr val="FFFF00"/>
                </a:solidFill>
                <a:ea typeface="문체부 궁체 정자체" pitchFamily="17" charset="-127"/>
              </a:rPr>
              <a:t>서버구현</a:t>
            </a:r>
            <a:endParaRPr lang="en-US" altLang="ko-KR" sz="4000" b="1" dirty="0" smtClean="0">
              <a:solidFill>
                <a:srgbClr val="FFFF00"/>
              </a:solidFill>
              <a:ea typeface="문체부 궁체 정자체" pitchFamily="17" charset="-127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007EA499-D02B-466B-8A94-12FBC4B86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37" y="528403"/>
            <a:ext cx="1368563" cy="932097"/>
          </a:xfrm>
        </p:spPr>
        <p:txBody>
          <a:bodyPr>
            <a:normAutofit/>
          </a:bodyPr>
          <a:lstStyle/>
          <a:p>
            <a:r>
              <a:rPr lang="en-US" dirty="0" smtClean="0"/>
              <a:t>2-2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7" grpId="0" build="p"/>
      <p:bldP spid="15" grpId="0" build="p"/>
      <p:bldP spid="18" grpId="0" build="p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D68BD0A-9D26-4228-91FB-8BF24FE2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8303845" y="2051851"/>
            <a:ext cx="2825496" cy="627849"/>
          </a:xfrm>
        </p:spPr>
        <p:txBody>
          <a:bodyPr>
            <a:noAutofit/>
          </a:bodyPr>
          <a:lstStyle/>
          <a:p>
            <a:r>
              <a:rPr lang="ko-KR" altLang="en-US" sz="3600" b="1" dirty="0" smtClean="0"/>
              <a:t>장점과 단점</a:t>
            </a:r>
            <a:endParaRPr lang="ko-KR" alt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635001"/>
            <a:ext cx="62484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altLang="ko-KR" sz="2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1. </a:t>
            </a:r>
            <a:r>
              <a:rPr lang="ko-KR" altLang="en-US" sz="2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새로운 언어를 습득하지 않고도 자바스크립트를 활용해 서버기술을 빨리 개발</a:t>
            </a:r>
            <a:r>
              <a:rPr lang="en-US" altLang="ko-KR" sz="2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2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응용할 수 있습니다</a:t>
            </a:r>
            <a:r>
              <a:rPr lang="en-US" altLang="ko-KR" sz="2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endParaRPr lang="ko-KR" altLang="en-US" sz="23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ko-KR" altLang="en-US" sz="2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개발이 빠르고 쉽다</a:t>
            </a:r>
            <a:r>
              <a:rPr lang="en-US" altLang="ko-KR" sz="2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2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서버 설치부터 화면 띄우는 것까지 금방 처리 됩니다</a:t>
            </a:r>
            <a:r>
              <a:rPr lang="en-US" altLang="ko-KR" sz="2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endParaRPr lang="ko-KR" altLang="en-US" sz="23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ko-KR" altLang="en-US" sz="2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이벤트 기반 </a:t>
            </a:r>
            <a:r>
              <a:rPr lang="ko-KR" altLang="en-US" sz="23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비동기방식이라</a:t>
            </a:r>
            <a:r>
              <a:rPr lang="ko-KR" altLang="en-US" sz="2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서버 무리가 적다</a:t>
            </a:r>
            <a:r>
              <a:rPr lang="en-US" altLang="ko-KR" sz="2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endParaRPr lang="ko-KR" altLang="en-US" sz="23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altLang="ko-KR" sz="23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npm</a:t>
            </a:r>
            <a:r>
              <a:rPr lang="ko-KR" altLang="en-US" sz="2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을 이용해 자신이 필요한 라이브러리와 패키지를 검색해서 설치하고 사용할 수 있기 때문에 개발속도와 효율성이 크게 향상</a:t>
            </a:r>
            <a:endParaRPr lang="en-US" altLang="ko-KR" sz="23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endParaRPr lang="ko-KR" altLang="en-US" sz="23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altLang="ko-KR" sz="2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Non-blocking I/O</a:t>
            </a:r>
            <a:r>
              <a:rPr lang="ko-KR" altLang="en-US" sz="2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와 단일 스레드 이벤트 루프를 통한 높은 처리 성능</a:t>
            </a:r>
          </a:p>
        </p:txBody>
      </p:sp>
      <p:sp>
        <p:nvSpPr>
          <p:cNvPr id="7" name="텍스트 개체 틀 8"/>
          <p:cNvSpPr txBox="1">
            <a:spLocks/>
          </p:cNvSpPr>
          <p:nvPr/>
        </p:nvSpPr>
        <p:spPr>
          <a:xfrm>
            <a:off x="8278445" y="3626651"/>
            <a:ext cx="2825496" cy="627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장점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007EA499-D02B-466B-8A94-12FBC4B86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937" y="858603"/>
            <a:ext cx="1368563" cy="932097"/>
          </a:xfrm>
        </p:spPr>
        <p:txBody>
          <a:bodyPr>
            <a:normAutofit/>
          </a:bodyPr>
          <a:lstStyle/>
          <a:p>
            <a:r>
              <a:rPr lang="en-US" dirty="0" smtClean="0"/>
              <a:t>3-1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268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6" grpId="0"/>
      <p:bldP spid="7" grpId="0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D68BD0A-9D26-4228-91FB-8BF24FE2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8303845" y="2051851"/>
            <a:ext cx="2825496" cy="627849"/>
          </a:xfrm>
        </p:spPr>
        <p:txBody>
          <a:bodyPr>
            <a:noAutofit/>
          </a:bodyPr>
          <a:lstStyle/>
          <a:p>
            <a:r>
              <a:rPr lang="ko-KR" altLang="en-US" sz="3600" b="1" dirty="0" smtClean="0"/>
              <a:t>장점과 단점</a:t>
            </a:r>
            <a:endParaRPr lang="ko-KR" alt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635000"/>
            <a:ext cx="6248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이벤트 기반 </a:t>
            </a:r>
            <a:r>
              <a:rPr lang="ko-KR" altLang="en-US" sz="22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비동기방식이라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22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서버단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22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로직이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복잡한 경우 </a:t>
            </a:r>
            <a:r>
              <a:rPr lang="ko-KR" altLang="en-US" sz="22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콜백함수의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늪에 빠질 수 있다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endParaRPr lang="ko-KR" altLang="en-US" sz="22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java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개발을 했던 방식으로 설계하고 프로그래밍하면 큰 문제가 발생한다</a:t>
            </a:r>
            <a:endParaRPr lang="en-US" altLang="ko-KR" sz="22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endParaRPr lang="ko-KR" altLang="en-US" sz="22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단일 </a:t>
            </a:r>
            <a:r>
              <a:rPr lang="ko-KR" altLang="en-US" sz="2200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쓰레드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(Single Thread)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이기 때문에 하나의 작업 자체가 많이 걸리는 웹서비스에는 어울리지 않다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 </a:t>
            </a:r>
          </a:p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endParaRPr lang="ko-KR" altLang="en-US" sz="22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코드가 수행되어야 코드에 에러가 있는지 알 수 있으며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에러가 날 경우 프로세스가 내려가기 때문에 테스트가 엄청 중요하다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endParaRPr lang="ko-KR" altLang="en-US" sz="22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342900" indent="-342900" fontAlgn="base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V8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엔진이 아무리 빨라도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 or C++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로 개발된 서버 어플리케이션보다는 느리다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22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텍스트 개체 틀 8"/>
          <p:cNvSpPr txBox="1">
            <a:spLocks/>
          </p:cNvSpPr>
          <p:nvPr/>
        </p:nvSpPr>
        <p:spPr>
          <a:xfrm>
            <a:off x="8278445" y="3626651"/>
            <a:ext cx="2825496" cy="627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3600" b="1" dirty="0" smtClean="0">
                <a:solidFill>
                  <a:schemeClr val="tx2"/>
                </a:solidFill>
              </a:rPr>
              <a:t>단점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007EA499-D02B-466B-8A94-12FBC4B86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937" y="858603"/>
            <a:ext cx="1368563" cy="932097"/>
          </a:xfrm>
        </p:spPr>
        <p:txBody>
          <a:bodyPr>
            <a:normAutofit/>
          </a:bodyPr>
          <a:lstStyle/>
          <a:p>
            <a:r>
              <a:rPr lang="en-US" dirty="0" smtClean="0"/>
              <a:t>3-2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268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6" grpId="0"/>
      <p:bldP spid="7" grpId="0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FBCFB-B245-45A5-AD8B-A4585DE6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827" y="3925440"/>
            <a:ext cx="1279073" cy="893080"/>
          </a:xfrm>
        </p:spPr>
        <p:txBody>
          <a:bodyPr>
            <a:no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B3DD98B-C2C2-4C4E-BC25-BCC7F6C5C5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11205" y="5205560"/>
            <a:ext cx="2776695" cy="639683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000" b="1" dirty="0" smtClean="0">
                <a:ea typeface="문체부 궁체 정자체" pitchFamily="17" charset="-127"/>
              </a:rPr>
              <a:t>사용방법</a:t>
            </a:r>
            <a:endParaRPr lang="en-US" altLang="en-US" sz="5000" b="1" dirty="0">
              <a:ea typeface="문체부 궁체 정자체" pitchFamily="17" charset="-127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1AA84F9-B00F-4582-9D27-E03DE392DF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03627" y="3962400"/>
            <a:ext cx="4545374" cy="2260600"/>
          </a:xfrm>
        </p:spPr>
        <p:txBody>
          <a:bodyPr>
            <a:noAutofit/>
          </a:bodyPr>
          <a:lstStyle/>
          <a:p>
            <a:pPr marL="342900" indent="-342900" fontAlgn="base" latinLnBrk="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altLang="ko-KR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Nodejs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를 사용하기 위해 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node.js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를 설치한다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342900" indent="-342900" fontAlgn="base" latinLnBrk="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설치가 완료되면 </a:t>
            </a:r>
            <a:r>
              <a:rPr lang="en-US" altLang="ko-KR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Nodejs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를 사용하기 위한 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main2.js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파일을 만들어준다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 </a:t>
            </a:r>
            <a:endParaRPr lang="ko-KR" altLang="en-US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342900" indent="-342900" fontAlgn="base" latinLnBrk="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Js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파일은 </a:t>
            </a:r>
            <a:r>
              <a:rPr lang="en-US" altLang="ko-KR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javascript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와 동일한 문법으로 작성하면 된다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 </a:t>
            </a:r>
          </a:p>
          <a:p>
            <a:pPr marL="342900" indent="-342900" fontAlgn="base" latinLnBrk="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작성 후 </a:t>
            </a:r>
            <a:r>
              <a:rPr lang="en-US" altLang="ko-KR" b="1" dirty="0" err="1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cmd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를 이용해 파일경로를 입력해준다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 </a:t>
            </a:r>
          </a:p>
          <a:p>
            <a:pPr marL="342900" indent="-342900" fontAlgn="base" latinLnBrk="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파일 경로에 있는 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main.js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파일을 실행시킨다</a:t>
            </a:r>
            <a:r>
              <a:rPr lang="en-US" altLang="ko-KR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E85625-E07C-43C7-93C8-DFDFDBB6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22513" y="516466"/>
          <a:ext cx="11146972" cy="328083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146972"/>
              </a:tblGrid>
              <a:tr h="32808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pic>
        <p:nvPicPr>
          <p:cNvPr id="1027" name="Picture 3" descr="C:\Users\안원영\Desktop\Wy\2. 웹프로그래밍_김은주\기말 프로젝트\다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1539" y="763588"/>
            <a:ext cx="6951662" cy="2779712"/>
          </a:xfrm>
          <a:prstGeom prst="rect">
            <a:avLst/>
          </a:prstGeom>
          <a:noFill/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91AA84F9-B00F-4582-9D27-E03DE392DF1A}"/>
              </a:ext>
            </a:extLst>
          </p:cNvPr>
          <p:cNvSpPr txBox="1">
            <a:spLocks/>
          </p:cNvSpPr>
          <p:nvPr/>
        </p:nvSpPr>
        <p:spPr>
          <a:xfrm>
            <a:off x="8305800" y="1524000"/>
            <a:ext cx="3111501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SzTx/>
              <a:tabLst/>
              <a:defRPr/>
            </a:pPr>
            <a:r>
              <a:rPr lang="en-US" altLang="ko-KR" sz="1600" b="1" dirty="0" err="1" smtClean="0">
                <a:solidFill>
                  <a:schemeClr val="bg1"/>
                </a:solidFill>
                <a:latin typeface="+mn-ea"/>
              </a:rPr>
              <a:t>Nodejs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가 윈도우 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8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부터 동작하여 재 컴퓨터가 아닌 학교 도서관 컴퓨터를 이용하였습니다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.</a:t>
            </a:r>
            <a:endParaRPr kumimoji="0" lang="ko-KR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902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7" grpId="0" build="p"/>
      <p:bldP spid="8" grpId="0" build="p"/>
    </p:bldLst>
  </p:timing>
</p:sld>
</file>

<file path=ppt/theme/theme1.xml><?xml version="1.0" encoding="utf-8"?>
<a:theme xmlns:a="http://schemas.openxmlformats.org/drawingml/2006/main" name="tf22987246_win32">
  <a:themeElements>
    <a:clrScheme name="Custom 23">
      <a:dk1>
        <a:sysClr val="windowText" lastClr="000000"/>
      </a:dk1>
      <a:lt1>
        <a:sysClr val="window" lastClr="FFFFFF"/>
      </a:lt1>
      <a:dk2>
        <a:srgbClr val="6D3200"/>
      </a:dk2>
      <a:lt2>
        <a:srgbClr val="D8B97A"/>
      </a:lt2>
      <a:accent1>
        <a:srgbClr val="306994"/>
      </a:accent1>
      <a:accent2>
        <a:srgbClr val="39577A"/>
      </a:accent2>
      <a:accent3>
        <a:srgbClr val="7E5E34"/>
      </a:accent3>
      <a:accent4>
        <a:srgbClr val="B7B374"/>
      </a:accent4>
      <a:accent5>
        <a:srgbClr val="2C1600"/>
      </a:accent5>
      <a:accent6>
        <a:srgbClr val="864A3F"/>
      </a:accent6>
      <a:hlink>
        <a:srgbClr val="D8B97A"/>
      </a:hlink>
      <a:folHlink>
        <a:srgbClr val="D8B97A"/>
      </a:folHlink>
    </a:clrScheme>
    <a:fontScheme name="Custom 20">
      <a:majorFont>
        <a:latin typeface="Edwardian Script ITC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TF22987246_Vintage presentation_RVA_v4.potx" id="{792D8318-D202-4ACE-96A1-4E0E612A1DB4}" vid="{D9DED42A-5960-40D0-85AD-C903AF13B4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231387-47F6-4916-BE7C-BCBC21D16E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680A15-7E49-40AD-A17E-9EA09874786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3B73D12-7B2D-4DCB-83EA-85380446C9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1209</Words>
  <Application>Microsoft Office PowerPoint</Application>
  <PresentationFormat>사용자 지정</PresentationFormat>
  <Paragraphs>162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tf22987246_win32</vt:lpstr>
      <vt:lpstr>기말 과제</vt:lpstr>
      <vt:lpstr>목차</vt:lpstr>
      <vt:lpstr>Chapter 1</vt:lpstr>
      <vt:lpstr>1</vt:lpstr>
      <vt:lpstr>2-1</vt:lpstr>
      <vt:lpstr>2-2</vt:lpstr>
      <vt:lpstr>3-1</vt:lpstr>
      <vt:lpstr>3-2</vt:lpstr>
      <vt:lpstr>4</vt:lpstr>
      <vt:lpstr>5</vt:lpstr>
      <vt:lpstr>6</vt:lpstr>
      <vt:lpstr>Chapter 2</vt:lpstr>
      <vt:lpstr>슬라이드 13</vt:lpstr>
      <vt:lpstr>슬라이드 14</vt:lpstr>
      <vt:lpstr>슬라이드 15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2020-10-24T07:33:48Z</dcterms:created>
  <dcterms:modified xsi:type="dcterms:W3CDTF">2020-12-19T06:37:49Z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