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5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225EA8-7709-4B9A-A50D-10C209474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en-US" altLang="ko-KR" dirty="0"/>
              <a:t>18</a:t>
            </a:r>
            <a:r>
              <a:rPr lang="ko-KR" altLang="en-US" dirty="0"/>
              <a:t>년 문제풀이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1~10</a:t>
            </a:r>
            <a:r>
              <a:rPr lang="ko-KR" altLang="en-US" dirty="0"/>
              <a:t>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6BB9203-BD00-4CED-B64C-4CEC037E8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6038" y="3777295"/>
            <a:ext cx="1671962" cy="1502623"/>
          </a:xfrm>
        </p:spPr>
        <p:txBody>
          <a:bodyPr/>
          <a:lstStyle/>
          <a:p>
            <a:r>
              <a:rPr lang="ko-KR" altLang="en-US" dirty="0" err="1"/>
              <a:t>신경재</a:t>
            </a:r>
            <a:endParaRPr lang="en-US" altLang="ko-KR" dirty="0"/>
          </a:p>
          <a:p>
            <a:r>
              <a:rPr lang="ko-KR" altLang="en-US" dirty="0" err="1"/>
              <a:t>안지용</a:t>
            </a:r>
            <a:endParaRPr lang="en-US" altLang="ko-KR" dirty="0"/>
          </a:p>
          <a:p>
            <a:r>
              <a:rPr lang="ko-KR" altLang="en-US" dirty="0" err="1"/>
              <a:t>이정운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591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6570482" y="4689832"/>
            <a:ext cx="5363851" cy="2168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정답 </a:t>
            </a:r>
            <a:r>
              <a:rPr lang="en-US" altLang="ko-KR" dirty="0"/>
              <a:t>: 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스케줄링은 큐의 응용분야</a:t>
            </a:r>
            <a:endParaRPr lang="en-US" altLang="ko-KR" dirty="0"/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>
            <a:off x="616901" y="657084"/>
            <a:ext cx="10958195" cy="5860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atin typeface="맑은 고딕" charset="0"/>
                <a:ea typeface="맑은 고딕" charset="0"/>
              </a:rPr>
              <a:t>9.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스택의 응용분야로 거리가 먼 것은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?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"/>
          <p:cNvSpPr txBox="1">
            <a:spLocks/>
          </p:cNvSpPr>
          <p:nvPr/>
        </p:nvSpPr>
        <p:spPr>
          <a:xfrm>
            <a:off x="616901" y="2655566"/>
            <a:ext cx="10958195" cy="230960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742950" indent="-7429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미로 찾기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    </a:t>
            </a:r>
          </a:p>
          <a:p>
            <a:pPr marL="742950" indent="-7429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수식 계산 및 수식 표기법</a:t>
            </a:r>
            <a:r>
              <a:rPr lang="en-US" altLang="ko-KR" sz="3600" dirty="0">
                <a:latin typeface="맑은 고딕" charset="0"/>
                <a:ea typeface="맑은 고딕" charset="0"/>
              </a:rPr>
              <a:t>    </a:t>
            </a:r>
          </a:p>
          <a:p>
            <a:pPr marL="742950" indent="-7429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 startAt="3"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운영체제의 작업 스케줄링</a:t>
            </a:r>
            <a:endParaRPr lang="en-US" altLang="ko-KR" sz="3600" dirty="0">
              <a:latin typeface="맑은 고딕" charset="0"/>
              <a:ea typeface="맑은 고딕" charset="0"/>
            </a:endParaRPr>
          </a:p>
          <a:p>
            <a:pPr marL="742950" indent="-74295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 startAt="3"/>
            </a:pPr>
            <a:r>
              <a:rPr lang="en-US" altLang="ko-KR" sz="36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재귀</a:t>
            </a:r>
          </a:p>
        </p:txBody>
      </p:sp>
    </p:spTree>
    <p:extLst>
      <p:ext uri="{BB962C8B-B14F-4D97-AF65-F5344CB8AC3E}">
        <p14:creationId xmlns:p14="http://schemas.microsoft.com/office/powerpoint/2010/main" xmlns="" val="408390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8931"/>
            <a:ext cx="8936074" cy="58930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E0C3B3-7A8D-4804-B714-6C9967F24449}"/>
              </a:ext>
            </a:extLst>
          </p:cNvPr>
          <p:cNvSpPr txBox="1"/>
          <p:nvPr/>
        </p:nvSpPr>
        <p:spPr>
          <a:xfrm>
            <a:off x="6312023" y="1811043"/>
            <a:ext cx="454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</a:t>
            </a:r>
            <a:r>
              <a:rPr lang="en-US" altLang="ko-KR" dirty="0"/>
              <a:t>: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변환하는 알고리즘</a:t>
            </a:r>
            <a:endParaRPr lang="en-US" altLang="ko-KR" dirty="0"/>
          </a:p>
          <a:p>
            <a:r>
              <a:rPr lang="en-US" altLang="ko-KR" dirty="0"/>
              <a:t>11-&gt;1101(2)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853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875030" y="839470"/>
            <a:ext cx="10958195" cy="1724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dirty="0">
                <a:latin typeface="맑은 고딕" charset="0"/>
                <a:ea typeface="맑은 고딕" charset="0"/>
              </a:rPr>
              <a:t>1. </a:t>
            </a:r>
            <a:r>
              <a:rPr sz="3000" dirty="0" err="1">
                <a:latin typeface="맑은 고딕" charset="0"/>
                <a:ea typeface="맑은 고딕" charset="0"/>
              </a:rPr>
              <a:t>스택의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응용에서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다음의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수식을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후위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표기법으로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표기했을</a:t>
            </a:r>
            <a:r>
              <a:rPr sz="3000" dirty="0">
                <a:latin typeface="맑은 고딕" charset="0"/>
                <a:ea typeface="맑은 고딕" charset="0"/>
              </a:rPr>
              <a:t> 때 </a:t>
            </a:r>
            <a:r>
              <a:rPr sz="3000" dirty="0" err="1">
                <a:latin typeface="맑은 고딕" charset="0"/>
                <a:ea typeface="맑은 고딕" charset="0"/>
              </a:rPr>
              <a:t>옳은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것은</a:t>
            </a:r>
            <a:r>
              <a:rPr sz="3000" dirty="0">
                <a:latin typeface="맑은 고딕" charset="0"/>
                <a:ea typeface="맑은 고딕" charset="0"/>
              </a:rPr>
              <a:t> (((A/B)+C)-(D*E)) </a:t>
            </a:r>
            <a:endParaRPr lang="ko-KR" altLang="en-US" sz="3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dirty="0">
                <a:latin typeface="맑은 고딕" charset="0"/>
                <a:ea typeface="맑은 고딕" charset="0"/>
              </a:rPr>
              <a:t>가. A/B+C-D*E  </a:t>
            </a:r>
            <a:r>
              <a:rPr sz="28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나. AB/C+DE*-</a:t>
            </a:r>
            <a:r>
              <a:rPr sz="2800" dirty="0">
                <a:latin typeface="맑은 고딕" charset="0"/>
                <a:ea typeface="맑은 고딕" charset="0"/>
              </a:rPr>
              <a:t>    다. A/B+C-*DE   라. AB/C+-DE*</a:t>
            </a:r>
            <a:endParaRPr lang="ko-KR" altLang="en-US" sz="2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009015" y="2964815"/>
            <a:ext cx="10593070" cy="23387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해설</a:t>
            </a:r>
            <a:r>
              <a:rPr sz="1800" dirty="0">
                <a:latin typeface="맑은 고딕" charset="0"/>
                <a:ea typeface="맑은 고딕" charset="0"/>
              </a:rPr>
              <a:t>: 각 </a:t>
            </a:r>
            <a:r>
              <a:rPr sz="1800" dirty="0" err="1">
                <a:latin typeface="맑은 고딕" charset="0"/>
                <a:ea typeface="맑은 고딕" charset="0"/>
              </a:rPr>
              <a:t>연산자를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묶고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있는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괄호의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오른쪽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괄호로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연산자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이동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dirty="0">
                <a:latin typeface="맑은 고딕" charset="0"/>
                <a:ea typeface="맑은 고딕" charset="0"/>
              </a:rPr>
              <a:t>(((A/B)+C)-(D*E))</a:t>
            </a:r>
            <a:endParaRPr lang="ko-KR" altLang="en-US" sz="3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 i="0" dirty="0" err="1">
                <a:solidFill>
                  <a:srgbClr val="FF0000"/>
                </a:solidFill>
                <a:latin typeface="Helvetica Neue" charset="0"/>
                <a:ea typeface="나눔고딕" charset="0"/>
              </a:rPr>
              <a:t>ㅡㅡ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&gt; (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((A/B)+C)-(D*E)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)</a:t>
            </a:r>
            <a:endParaRPr lang="ko-KR" altLang="en-US" sz="1400" b="0" i="0" dirty="0">
              <a:solidFill>
                <a:srgbClr val="000000"/>
              </a:solidFill>
              <a:latin typeface="Helvetica Neue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 i="0" dirty="0" err="1">
                <a:solidFill>
                  <a:srgbClr val="FF0000"/>
                </a:solidFill>
                <a:latin typeface="Helvetica Neue" charset="0"/>
                <a:ea typeface="나눔고딕" charset="0"/>
              </a:rPr>
              <a:t>ㅡㅡ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&gt;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 ((A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/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B)+C)-(D*E)</a:t>
            </a:r>
            <a:endParaRPr lang="ko-KR" altLang="en-US" sz="1400" b="0" i="0" dirty="0">
              <a:solidFill>
                <a:srgbClr val="000000"/>
              </a:solidFill>
              <a:latin typeface="Helvetica Neue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 i="0" dirty="0" err="1">
                <a:solidFill>
                  <a:srgbClr val="FF0000"/>
                </a:solidFill>
                <a:latin typeface="Helvetica Neue" charset="0"/>
                <a:ea typeface="나눔고딕" charset="0"/>
              </a:rPr>
              <a:t>ㅡㅡ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&gt;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 (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(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AB/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)+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C)-(D*E)</a:t>
            </a:r>
            <a:endParaRPr lang="ko-KR" altLang="en-US" sz="1400" b="0" i="0" dirty="0">
              <a:solidFill>
                <a:srgbClr val="000000"/>
              </a:solidFill>
              <a:latin typeface="Helvetica Neue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 i="0" dirty="0" err="1">
                <a:solidFill>
                  <a:srgbClr val="FF0000"/>
                </a:solidFill>
                <a:latin typeface="Helvetica Neue" charset="0"/>
                <a:ea typeface="나눔고딕" charset="0"/>
              </a:rPr>
              <a:t>ㅡㅡ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&gt;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 (AB/C+)-(D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*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E)</a:t>
            </a:r>
            <a:endParaRPr lang="ko-KR" altLang="en-US" sz="1400" b="0" i="0" dirty="0">
              <a:solidFill>
                <a:srgbClr val="000000"/>
              </a:solidFill>
              <a:latin typeface="Helvetica Neue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 i="0" dirty="0" err="1">
                <a:solidFill>
                  <a:srgbClr val="FF0000"/>
                </a:solidFill>
                <a:latin typeface="Helvetica Neue" charset="0"/>
                <a:ea typeface="나눔고딕" charset="0"/>
              </a:rPr>
              <a:t>ㅡㅡ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&gt; 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(AB/C+)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-(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DE*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)</a:t>
            </a:r>
            <a:endParaRPr lang="ko-KR" altLang="en-US" sz="1400" b="0" i="0" dirty="0">
              <a:solidFill>
                <a:srgbClr val="000000"/>
              </a:solidFill>
              <a:latin typeface="Helvetica Neue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 i="0" dirty="0" err="1">
                <a:solidFill>
                  <a:srgbClr val="FF0000"/>
                </a:solidFill>
                <a:latin typeface="Helvetica Neue" charset="0"/>
                <a:ea typeface="나눔고딕" charset="0"/>
              </a:rPr>
              <a:t>ㅡㅡ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&gt; (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AB/C+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)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DE*-</a:t>
            </a:r>
            <a:endParaRPr lang="ko-KR" altLang="en-US" sz="1400" b="0" i="0" dirty="0">
              <a:solidFill>
                <a:srgbClr val="000000"/>
              </a:solidFill>
              <a:latin typeface="Helvetica Neue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0" i="0" dirty="0" err="1">
                <a:solidFill>
                  <a:srgbClr val="FF0000"/>
                </a:solidFill>
                <a:latin typeface="Helvetica Neue" charset="0"/>
                <a:ea typeface="나눔고딕" charset="0"/>
              </a:rPr>
              <a:t>ㅡㅡ</a:t>
            </a:r>
            <a:r>
              <a:rPr sz="1400" b="0" i="0" dirty="0">
                <a:solidFill>
                  <a:srgbClr val="FF0000"/>
                </a:solidFill>
                <a:latin typeface="Helvetica Neue" charset="0"/>
                <a:ea typeface="나눔고딕" charset="0"/>
              </a:rPr>
              <a:t>&gt; </a:t>
            </a:r>
            <a:r>
              <a:rPr sz="14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AB/C+DE*-</a:t>
            </a:r>
            <a:endParaRPr lang="ko-KR" altLang="en-US" sz="1400" b="0" i="0" dirty="0">
              <a:solidFill>
                <a:srgbClr val="000000"/>
              </a:solidFill>
              <a:latin typeface="Helvetica Neue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361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875030" y="839470"/>
            <a:ext cx="10958195" cy="28301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dirty="0">
                <a:latin typeface="맑은 고딕" charset="0"/>
                <a:ea typeface="맑은 고딕" charset="0"/>
              </a:rPr>
              <a:t>2. </a:t>
            </a:r>
            <a:r>
              <a:rPr sz="3000" dirty="0" err="1">
                <a:latin typeface="맑은 고딕" charset="0"/>
                <a:ea typeface="맑은 고딕" charset="0"/>
              </a:rPr>
              <a:t>다음은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스택에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자료를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삽입하는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알고리즘이다</a:t>
            </a:r>
            <a:r>
              <a:rPr sz="3000" dirty="0">
                <a:latin typeface="맑은 고딕" charset="0"/>
                <a:ea typeface="맑은 고딕" charset="0"/>
              </a:rPr>
              <a:t>. </a:t>
            </a:r>
            <a:r>
              <a:rPr sz="3000" dirty="0" err="1">
                <a:latin typeface="맑은 고딕" charset="0"/>
                <a:ea typeface="맑은 고딕" charset="0"/>
              </a:rPr>
              <a:t>빈칸에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적합한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내용은</a:t>
            </a:r>
            <a:r>
              <a:rPr sz="3000" dirty="0">
                <a:latin typeface="맑은 고딕" charset="0"/>
                <a:ea typeface="맑은 고딕" charset="0"/>
              </a:rPr>
              <a:t>? </a:t>
            </a:r>
            <a:endParaRPr lang="ko-KR" altLang="en-US" sz="3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procedure insert(data, n, top, stack) 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	if top&gt;=n then call </a:t>
            </a:r>
            <a:r>
              <a:rPr sz="2000" dirty="0" err="1">
                <a:latin typeface="맑은 고딕" charset="0"/>
                <a:ea typeface="맑은 고딕" charset="0"/>
              </a:rPr>
              <a:t>stackFull</a:t>
            </a:r>
            <a:r>
              <a:rPr sz="2000" dirty="0">
                <a:latin typeface="맑은 고딕" charset="0"/>
                <a:ea typeface="맑은 고딕" charset="0"/>
              </a:rPr>
              <a:t>; 	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	top=top+1; 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	stack(top)=(        ); 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가. top    </a:t>
            </a:r>
            <a:r>
              <a:rPr sz="20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나. data    </a:t>
            </a:r>
            <a:r>
              <a:rPr sz="2000" dirty="0">
                <a:latin typeface="맑은 고딕" charset="0"/>
                <a:ea typeface="맑은 고딕" charset="0"/>
              </a:rPr>
              <a:t>다. top-1    라. data-1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009015" y="3947160"/>
            <a:ext cx="10592435" cy="13227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 err="1">
                <a:latin typeface="맑은 고딕" charset="0"/>
                <a:ea typeface="맑은 고딕" charset="0"/>
              </a:rPr>
              <a:t>해설</a:t>
            </a:r>
            <a:r>
              <a:rPr sz="2000" dirty="0">
                <a:latin typeface="맑은 고딕" charset="0"/>
                <a:ea typeface="맑은 고딕" charset="0"/>
              </a:rPr>
              <a:t>: </a:t>
            </a:r>
            <a:r>
              <a:rPr sz="2000" dirty="0" err="1">
                <a:latin typeface="맑은 고딕" charset="0"/>
                <a:ea typeface="맑은 고딕" charset="0"/>
              </a:rPr>
              <a:t>data에는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데이터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값이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n에는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스텍의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크기가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top에는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현재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스택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안의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자료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개수가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stack에는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배열이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들어간다고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생각하고</a:t>
            </a:r>
            <a:r>
              <a:rPr sz="2000" dirty="0">
                <a:latin typeface="맑은 고딕" charset="0"/>
                <a:ea typeface="맑은 고딕" charset="0"/>
              </a:rPr>
              <a:t> n(</a:t>
            </a:r>
            <a:r>
              <a:rPr sz="2000" dirty="0" err="1">
                <a:latin typeface="맑은 고딕" charset="0"/>
                <a:ea typeface="맑은 고딕" charset="0"/>
              </a:rPr>
              <a:t>사이즈</a:t>
            </a:r>
            <a:r>
              <a:rPr sz="2000" dirty="0">
                <a:latin typeface="맑은 고딕" charset="0"/>
                <a:ea typeface="맑은 고딕" charset="0"/>
              </a:rPr>
              <a:t>)가 5이라고 </a:t>
            </a:r>
            <a:r>
              <a:rPr sz="2000" dirty="0" err="1">
                <a:latin typeface="맑은 고딕" charset="0"/>
                <a:ea typeface="맑은 고딕" charset="0"/>
              </a:rPr>
              <a:t>생각하고</a:t>
            </a:r>
            <a:r>
              <a:rPr sz="2000" dirty="0">
                <a:latin typeface="맑은 고딕" charset="0"/>
                <a:ea typeface="맑은 고딕" charset="0"/>
              </a:rPr>
              <a:t> top을2라고 </a:t>
            </a:r>
            <a:r>
              <a:rPr sz="2000" dirty="0" err="1">
                <a:latin typeface="맑은 고딕" charset="0"/>
                <a:ea typeface="맑은 고딕" charset="0"/>
              </a:rPr>
              <a:t>생각하면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if에서</a:t>
            </a:r>
            <a:r>
              <a:rPr sz="2000" dirty="0">
                <a:latin typeface="맑은 고딕" charset="0"/>
                <a:ea typeface="맑은 고딕" charset="0"/>
              </a:rPr>
              <a:t> top&gt;=</a:t>
            </a:r>
            <a:r>
              <a:rPr sz="2000" dirty="0" err="1">
                <a:latin typeface="맑은 고딕" charset="0"/>
                <a:ea typeface="맑은 고딕" charset="0"/>
              </a:rPr>
              <a:t>n이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만족하지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않기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때문에</a:t>
            </a:r>
            <a:r>
              <a:rPr sz="2000" dirty="0">
                <a:latin typeface="맑은 고딕" charset="0"/>
                <a:ea typeface="맑은 고딕" charset="0"/>
              </a:rPr>
              <a:t> top=top+1을 </a:t>
            </a:r>
            <a:r>
              <a:rPr sz="2000" dirty="0" err="1">
                <a:latin typeface="맑은 고딕" charset="0"/>
                <a:ea typeface="맑은 고딕" charset="0"/>
              </a:rPr>
              <a:t>실행하고</a:t>
            </a:r>
            <a:r>
              <a:rPr sz="2000" dirty="0">
                <a:latin typeface="맑은 고딕" charset="0"/>
                <a:ea typeface="맑은 고딕" charset="0"/>
              </a:rPr>
              <a:t> stack(top)에 </a:t>
            </a:r>
            <a:r>
              <a:rPr sz="2000" dirty="0" err="1">
                <a:latin typeface="맑은 고딕" charset="0"/>
                <a:ea typeface="맑은 고딕" charset="0"/>
              </a:rPr>
              <a:t>의해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stack의</a:t>
            </a:r>
            <a:r>
              <a:rPr sz="2000" dirty="0">
                <a:latin typeface="맑은 고딕" charset="0"/>
                <a:ea typeface="맑은 고딕" charset="0"/>
              </a:rPr>
              <a:t> 3번째 </a:t>
            </a:r>
            <a:r>
              <a:rPr sz="2000" dirty="0" err="1">
                <a:latin typeface="맑은 고딕" charset="0"/>
                <a:ea typeface="맑은 고딕" charset="0"/>
              </a:rPr>
              <a:t>공간에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새롭게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들어온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data값이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들어가기에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답은</a:t>
            </a:r>
            <a:r>
              <a:rPr sz="2000" dirty="0">
                <a:latin typeface="맑은 고딕" charset="0"/>
                <a:ea typeface="맑은 고딕" charset="0"/>
              </a:rPr>
              <a:t> “</a:t>
            </a:r>
            <a:r>
              <a:rPr sz="2000" dirty="0" err="1">
                <a:latin typeface="맑은 고딕" charset="0"/>
                <a:ea typeface="맑은 고딕" charset="0"/>
              </a:rPr>
              <a:t>나.data”입니다</a:t>
            </a:r>
            <a:r>
              <a:rPr sz="2000" dirty="0">
                <a:latin typeface="맑은 고딕" charset="0"/>
                <a:ea typeface="맑은 고딕" charset="0"/>
              </a:rPr>
              <a:t>.</a:t>
            </a: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875030" y="839470"/>
            <a:ext cx="10958195" cy="160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dirty="0">
                <a:latin typeface="맑은 고딕" charset="0"/>
                <a:ea typeface="맑은 고딕" charset="0"/>
              </a:rPr>
              <a:t>3.  </a:t>
            </a:r>
            <a:r>
              <a:rPr sz="3000" dirty="0" err="1">
                <a:latin typeface="맑은 고딕" charset="0"/>
                <a:ea typeface="맑은 고딕" charset="0"/>
              </a:rPr>
              <a:t>원형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큐의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삭제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알고리즘을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순서대로</a:t>
            </a:r>
            <a:r>
              <a:rPr sz="3000" dirty="0"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latin typeface="맑은 고딕" charset="0"/>
                <a:ea typeface="맑은 고딕" charset="0"/>
              </a:rPr>
              <a:t>늘어놓아라</a:t>
            </a:r>
            <a:r>
              <a:rPr sz="3000" dirty="0">
                <a:latin typeface="맑은 고딕" charset="0"/>
                <a:ea typeface="맑은 고딕" charset="0"/>
              </a:rPr>
              <a:t>. (예 3-2-1, 1-3-2 등 ) </a:t>
            </a:r>
            <a:endParaRPr lang="ko-KR" altLang="en-US" sz="3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1) item=Q[front]; 2) front=(front+1)mod n; 3)if(front==rear) then Q empty()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009015" y="2964815"/>
            <a:ext cx="10592435" cy="15379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0" i="0" dirty="0" err="1">
                <a:solidFill>
                  <a:srgbClr val="000000"/>
                </a:solidFill>
                <a:latin typeface="Helvetica Neue" charset="0"/>
                <a:ea typeface="나눔고딕" charset="0"/>
              </a:rPr>
              <a:t>해설</a:t>
            </a:r>
            <a:r>
              <a:rPr sz="2000" b="0" i="0" dirty="0">
                <a:solidFill>
                  <a:srgbClr val="000000"/>
                </a:solidFill>
                <a:latin typeface="Helvetica Neue" charset="0"/>
                <a:ea typeface="나눔고딕" charset="0"/>
              </a:rPr>
              <a:t>: (3)-&gt;(2)-&gt;(1)</a:t>
            </a:r>
            <a:endParaRPr lang="ko-KR" altLang="en-US" sz="2000" b="0" i="0" dirty="0">
              <a:solidFill>
                <a:srgbClr val="000000"/>
              </a:solidFill>
              <a:latin typeface="Helvetica Neue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if(front==rear) then Q empty();  //</a:t>
            </a:r>
            <a:r>
              <a:rPr sz="2000" dirty="0" err="1">
                <a:latin typeface="맑은 고딕" charset="0"/>
                <a:ea typeface="맑은 고딕" charset="0"/>
              </a:rPr>
              <a:t>Q가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공백인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상태를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처리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front=(front+1)mod n;   // front 값 1 </a:t>
            </a:r>
            <a:r>
              <a:rPr sz="2000" dirty="0" err="1">
                <a:latin typeface="맑은 고딕" charset="0"/>
                <a:ea typeface="맑은 고딕" charset="0"/>
              </a:rPr>
              <a:t>증가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dirty="0">
                <a:latin typeface="맑은 고딕" charset="0"/>
                <a:ea typeface="맑은 고딕" charset="0"/>
              </a:rPr>
              <a:t>item=Q[front];  //1증가된 </a:t>
            </a:r>
            <a:r>
              <a:rPr sz="2000" dirty="0" err="1">
                <a:latin typeface="맑은 고딕" charset="0"/>
                <a:ea typeface="맑은 고딕" charset="0"/>
              </a:rPr>
              <a:t>front값을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원형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Q에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넣고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item에</a:t>
            </a:r>
            <a:r>
              <a:rPr sz="2000" dirty="0">
                <a:latin typeface="맑은 고딕" charset="0"/>
                <a:ea typeface="맑은 고딕" charset="0"/>
              </a:rPr>
              <a:t> </a:t>
            </a:r>
            <a:r>
              <a:rPr sz="2000" dirty="0" err="1">
                <a:latin typeface="맑은 고딕" charset="0"/>
                <a:ea typeface="맑은 고딕" charset="0"/>
              </a:rPr>
              <a:t>넣습니다</a:t>
            </a:r>
            <a:r>
              <a:rPr sz="2000" dirty="0">
                <a:latin typeface="맑은 고딕" charset="0"/>
                <a:ea typeface="맑은 고딕" charset="0"/>
              </a:rPr>
              <a:t>.</a:t>
            </a:r>
            <a:endParaRPr lang="ko-KR" altLang="en-US" sz="20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B9A614B-3FB4-4820-83F5-EB33197814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1945" y="2926080"/>
            <a:ext cx="1086666" cy="10058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715" y="1189960"/>
            <a:ext cx="11816570" cy="1248906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669AA6FE-0EE6-4760-8534-3D9F89297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1583160"/>
              </p:ext>
            </p:extLst>
          </p:nvPr>
        </p:nvGraphicFramePr>
        <p:xfrm>
          <a:off x="187715" y="2926080"/>
          <a:ext cx="107242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23">
                  <a:extLst>
                    <a:ext uri="{9D8B030D-6E8A-4147-A177-3AD203B41FA5}">
                      <a16:colId xmlns:a16="http://schemas.microsoft.com/office/drawing/2014/main" xmlns="" val="400492308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4101219570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1818798811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3592354485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347152160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3455197752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1131417065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979544406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2466012615"/>
                    </a:ext>
                  </a:extLst>
                </a:gridCol>
                <a:gridCol w="1072423">
                  <a:extLst>
                    <a:ext uri="{9D8B030D-6E8A-4147-A177-3AD203B41FA5}">
                      <a16:colId xmlns:a16="http://schemas.microsoft.com/office/drawing/2014/main" xmlns="" val="2452592242"/>
                    </a:ext>
                  </a:extLst>
                </a:gridCol>
              </a:tblGrid>
              <a:tr h="322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</a:t>
                      </a:r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 </a:t>
                      </a:r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 </a:t>
                      </a:r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 </a:t>
                      </a:r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2097265"/>
                  </a:ext>
                </a:extLst>
              </a:tr>
              <a:tr h="564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f=-1,r=0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f=-1,r=1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f=0,r=1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f=0,r=2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f=1,r=2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f=2,r=2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f=2,r3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f=2,r=4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f=3,r=4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f=3,r=5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691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272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0730" y="4694547"/>
            <a:ext cx="6103070" cy="1482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6600" dirty="0"/>
              <a:t>정답 </a:t>
            </a:r>
            <a:r>
              <a:rPr lang="en-US" altLang="ko-KR" sz="6600" dirty="0"/>
              <a:t>: </a:t>
            </a:r>
            <a:r>
              <a:rPr lang="en-US" altLang="ko-KR" sz="6600" dirty="0">
                <a:solidFill>
                  <a:srgbClr val="FF0000"/>
                </a:solidFill>
              </a:rPr>
              <a:t>1,4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658404"/>
            <a:ext cx="8427093" cy="27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422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6008" y="990157"/>
            <a:ext cx="8979042" cy="2611881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250730" y="4694547"/>
            <a:ext cx="6103070" cy="148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600" dirty="0"/>
              <a:t>정답 </a:t>
            </a:r>
            <a:r>
              <a:rPr lang="en-US" altLang="ko-KR" sz="6600" dirty="0"/>
              <a:t>: </a:t>
            </a:r>
            <a:r>
              <a:rPr lang="en-US" altLang="ko-KR" sz="6600" dirty="0">
                <a:solidFill>
                  <a:srgbClr val="FF0000"/>
                </a:solidFill>
              </a:rPr>
              <a:t>3,4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024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536" y="3959258"/>
            <a:ext cx="10555909" cy="251695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정답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스택은 스택의 맨 윗부분에 삽입하고</a:t>
            </a:r>
            <a:r>
              <a:rPr lang="en-US" altLang="ko-KR" dirty="0"/>
              <a:t>, </a:t>
            </a:r>
            <a:r>
              <a:rPr lang="ko-KR" altLang="en-US" dirty="0"/>
              <a:t>맨 윗부분을 제거하므로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시간복잡도는 </a:t>
            </a:r>
            <a:r>
              <a:rPr lang="en-US" altLang="ko-KR" dirty="0"/>
              <a:t>O(1)</a:t>
            </a:r>
            <a:endParaRPr lang="ko-KR" altLang="en-US" dirty="0"/>
          </a:p>
        </p:txBody>
      </p:sp>
      <p:sp>
        <p:nvSpPr>
          <p:cNvPr id="5" name="텍스트 상자 1"/>
          <p:cNvSpPr txBox="1">
            <a:spLocks/>
          </p:cNvSpPr>
          <p:nvPr/>
        </p:nvSpPr>
        <p:spPr>
          <a:xfrm>
            <a:off x="616901" y="657084"/>
            <a:ext cx="10958195" cy="10785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atin typeface="맑은 고딕" charset="0"/>
                <a:ea typeface="맑은 고딕" charset="0"/>
              </a:rPr>
              <a:t>7.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배열로 구성된 스택에 항목들을 삽입하고 삭제하는 연산은 시간복잡도가 어떻게 되는가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536" y="2253448"/>
            <a:ext cx="9280212" cy="6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523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1"/>
          <p:cNvSpPr txBox="1">
            <a:spLocks/>
          </p:cNvSpPr>
          <p:nvPr/>
        </p:nvSpPr>
        <p:spPr>
          <a:xfrm>
            <a:off x="616901" y="657084"/>
            <a:ext cx="10958195" cy="157094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atin typeface="맑은 고딕" charset="0"/>
                <a:ea typeface="맑은 고딕" charset="0"/>
              </a:rPr>
              <a:t>8.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순서가 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A, B ,C ,D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로 정해진 입력 자료를 스택에 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>
                <a:latin typeface="맑은 고딕" charset="0"/>
                <a:ea typeface="맑은 고딕" charset="0"/>
              </a:rPr>
              <a:t>   입력하였다가 출력할 때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가능한 출력 순서의 결과가 </a:t>
            </a:r>
            <a:endParaRPr lang="en-US" altLang="ko-KR" sz="32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latin typeface="맑은 고딕" charset="0"/>
                <a:ea typeface="맑은 고딕" charset="0"/>
              </a:rPr>
              <a:t>   </a:t>
            </a:r>
            <a:r>
              <a:rPr lang="ko-KR" altLang="en-US" sz="3200" dirty="0">
                <a:latin typeface="맑은 고딕" charset="0"/>
                <a:ea typeface="맑은 고딕" charset="0"/>
              </a:rPr>
              <a:t>아닌 것은</a:t>
            </a:r>
            <a:r>
              <a:rPr lang="en-US" altLang="ko-KR" sz="3200" dirty="0">
                <a:latin typeface="맑은 고딕" charset="0"/>
                <a:ea typeface="맑은 고딕" charset="0"/>
              </a:rPr>
              <a:t>?</a:t>
            </a:r>
            <a:endParaRPr lang="ko-KR" altLang="en-US" sz="3200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616901" y="2655566"/>
            <a:ext cx="1095819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latin typeface="맑은 고딕" charset="0"/>
                <a:ea typeface="맑은 고딕" charset="0"/>
              </a:rPr>
              <a:t>1) DABC    2)ABCD    3)ABDC    4)BCDA</a:t>
            </a:r>
            <a:endParaRPr lang="ko-KR" altLang="en-US" sz="3600" dirty="0">
              <a:latin typeface="맑은 고딕" charset="0"/>
              <a:ea typeface="맑은 고딕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84536" y="3959258"/>
            <a:ext cx="10555909" cy="251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/>
              <a:t>정답 </a:t>
            </a:r>
            <a:r>
              <a:rPr lang="en-US" altLang="ko-KR" sz="2800" dirty="0"/>
              <a:t>: 1</a:t>
            </a:r>
            <a:r>
              <a:rPr lang="ko-KR" altLang="en-US" sz="2800" dirty="0"/>
              <a:t>번</a:t>
            </a:r>
            <a:endParaRPr lang="en-US" altLang="ko-KR" sz="2800" dirty="0"/>
          </a:p>
          <a:p>
            <a:pPr algn="l"/>
            <a:r>
              <a:rPr lang="en-US" altLang="ko-KR" sz="2800" dirty="0"/>
              <a:t>A </a:t>
            </a:r>
            <a:r>
              <a:rPr lang="ko-KR" altLang="en-US" sz="2800" dirty="0" err="1"/>
              <a:t>푸쉬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B </a:t>
            </a:r>
            <a:r>
              <a:rPr lang="ko-KR" altLang="en-US" sz="2800" dirty="0" err="1"/>
              <a:t>푸쉬</a:t>
            </a:r>
            <a:r>
              <a:rPr lang="en-US" altLang="ko-KR" sz="2800" dirty="0"/>
              <a:t>, C </a:t>
            </a:r>
            <a:r>
              <a:rPr lang="ko-KR" altLang="en-US" sz="2800" dirty="0" err="1"/>
              <a:t>푸쉬</a:t>
            </a:r>
            <a:r>
              <a:rPr lang="en-US" altLang="ko-KR" sz="2800" dirty="0"/>
              <a:t>, D </a:t>
            </a:r>
            <a:r>
              <a:rPr lang="ko-KR" altLang="en-US" sz="2800" dirty="0" err="1"/>
              <a:t>푸쉬</a:t>
            </a:r>
            <a:r>
              <a:rPr lang="en-US" altLang="ko-KR" sz="2800" dirty="0"/>
              <a:t>, D </a:t>
            </a:r>
            <a:r>
              <a:rPr lang="ko-KR" altLang="en-US" sz="2800" dirty="0"/>
              <a:t>팝</a:t>
            </a:r>
            <a:r>
              <a:rPr lang="en-US" altLang="ko-KR" sz="2800" dirty="0"/>
              <a:t>, </a:t>
            </a:r>
            <a:r>
              <a:rPr lang="ko-KR" altLang="en-US" sz="2800" dirty="0"/>
              <a:t>이때 스택에 쌓인 형태가</a:t>
            </a:r>
            <a:endParaRPr lang="en-US" altLang="ko-KR" sz="2800" dirty="0"/>
          </a:p>
          <a:p>
            <a:pPr algn="l"/>
            <a:r>
              <a:rPr lang="ko-KR" altLang="en-US" sz="2800" dirty="0"/>
              <a:t> </a:t>
            </a:r>
            <a:r>
              <a:rPr lang="en-US" altLang="ko-KR" sz="2800" dirty="0"/>
              <a:t>ABC </a:t>
            </a:r>
            <a:r>
              <a:rPr lang="ko-KR" altLang="en-US" sz="2800" dirty="0"/>
              <a:t>이고 </a:t>
            </a:r>
            <a:r>
              <a:rPr lang="en-US" altLang="ko-KR" sz="2800" dirty="0"/>
              <a:t>A</a:t>
            </a:r>
            <a:r>
              <a:rPr lang="ko-KR" altLang="en-US" sz="2800" dirty="0"/>
              <a:t>는 가장 위에 있는게 아니므로 팝 할 수 없다</a:t>
            </a:r>
            <a:r>
              <a:rPr lang="en-US" altLang="ko-KR" sz="2800" dirty="0"/>
              <a:t>.  </a:t>
            </a:r>
          </a:p>
          <a:p>
            <a:pPr algn="l"/>
            <a:r>
              <a:rPr lang="en-US" altLang="ko-KR" sz="2800" dirty="0"/>
              <a:t>              </a:t>
            </a:r>
            <a:r>
              <a:rPr lang="ko-KR" altLang="en-US" sz="2800" dirty="0"/>
              <a:t>                                                 </a:t>
            </a:r>
            <a:r>
              <a:rPr lang="en-US" altLang="ko-KR" sz="2800" dirty="0"/>
              <a:t>-&gt; </a:t>
            </a:r>
            <a:r>
              <a:rPr lang="ko-KR" altLang="en-US" sz="2800" dirty="0"/>
              <a:t>불가능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xmlns="" val="14215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Pages>3</Pages>
  <Words>467</Words>
  <Characters>0</Characters>
  <Application>Microsoft Office PowerPoint</Application>
  <DocSecurity>0</DocSecurity>
  <PresentationFormat>사용자 지정</PresentationFormat>
  <Lines>0</Lines>
  <Paragraphs>72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3조 18년 문제풀이 1~10번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남자 이정우</dc:creator>
  <cp:lastModifiedBy>안원영</cp:lastModifiedBy>
  <cp:revision>22</cp:revision>
  <dcterms:modified xsi:type="dcterms:W3CDTF">2019-11-27T07:46:55Z</dcterms:modified>
</cp:coreProperties>
</file>