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D372E-15DB-4AA1-B144-1D311D7BA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07B28D-DAE1-4ACA-A77B-66E7E14A0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BC2C2E-6F60-4266-A71F-494B0A50F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9739-A4DF-41FD-8687-459EF83106CB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CD036B-7111-4352-97C9-445A2CFF4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6D8CDD-9CF4-488D-B5AE-6846A4B8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09E1-1B3C-48B6-ADAA-28E7577D2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13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BAA7E-1EA0-4B6D-876D-61D47CC16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A5DD1-A297-40C6-BB5D-CFF0EEDA1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70161C-0581-4443-837B-07C0251F0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9739-A4DF-41FD-8687-459EF83106CB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99C828-527A-41DA-BD8E-3957E9426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27B406-7876-4735-A8DB-C709623C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09E1-1B3C-48B6-ADAA-28E7577D2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08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75E273-35ED-4CC5-8EC8-2588DD1558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5B5E5B-A0EC-4B82-8B1C-942004A52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19CB10-8E68-46A9-9A6D-689F55AD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9739-A4DF-41FD-8687-459EF83106CB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D0DF29-B7B6-4817-9039-78EED5710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DBBFFA-59F9-40BD-9B97-3B13B568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09E1-1B3C-48B6-ADAA-28E7577D2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060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F25AE-FF1D-4AF2-ACF2-34F776C41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3FA7EB-6B69-41F0-9257-6CB2FBCC2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0B0850-390D-401D-8888-AC13EE567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9739-A4DF-41FD-8687-459EF83106CB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F61A0A-611C-45BC-BE55-57CB6314C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1632AC-4AE0-42AD-B2A3-3E7880215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09E1-1B3C-48B6-ADAA-28E7577D2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37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3DB77-73FB-438E-9FDB-F05B34E0C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747DA-1646-43BD-8E83-27976760D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8F9FEF-B5DC-4146-AAE9-A018D0CBB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9739-A4DF-41FD-8687-459EF83106CB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96286E-FA86-485F-A1EC-1202033C5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9A6AB7-F19C-46B9-AA58-6DA085FCA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09E1-1B3C-48B6-ADAA-28E7577D2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87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61E9A-6A56-481F-B31F-0A731F3A7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4ECEE-9081-49F2-A48D-7D08631AF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1D02AE-8F40-42BF-B010-AD13A0C00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201847-3A1C-41C6-8496-61B5F5542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9739-A4DF-41FD-8687-459EF83106CB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7F5F6E-BD2A-463E-A567-85DE95E70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450FAF-4B1D-4E4E-85D0-76CCD56EE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09E1-1B3C-48B6-ADAA-28E7577D2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76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AA201-7A99-4ACB-97F3-CBAAC3E9D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B148B9-CEC8-475D-BEC0-DC6C74F80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6656C8-D6F2-4A38-A587-3C36C183E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4FA681-C2EC-41C3-82CE-D85892A3D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8F547C-A988-42D1-8FF3-C3EA42EEA0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461730-48B3-4203-9E2C-3B020204A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9739-A4DF-41FD-8687-459EF83106CB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31E218-59B0-4027-B48A-798C4DAB3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48ECA0-3C81-4B73-A602-F2DF25609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09E1-1B3C-48B6-ADAA-28E7577D2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22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07A03-315A-4180-AFCC-9B9C71497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C5F4AB-51D6-42CA-AD88-149C9D1FE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9739-A4DF-41FD-8687-459EF83106CB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E51A45-CD89-4A86-8FC9-2EB376FA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50FE8B-5530-44B5-89A8-F9891127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09E1-1B3C-48B6-ADAA-28E7577D2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34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EEF65A-D6A1-456A-BCA1-C09FF384C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9739-A4DF-41FD-8687-459EF83106CB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ED40F9-DB24-4B2A-8F29-17E376D8E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7D07A1-DF80-48DE-B6E8-55BCFA26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09E1-1B3C-48B6-ADAA-28E7577D2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89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E5142-C54D-4884-8D6F-1EAA445A7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CE71B0-050C-426D-BA2B-CDB04700C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77BE41-9E67-4FB4-A835-8348FF178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F0FF1C-7F24-4E09-B6FE-ADAB80857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9739-A4DF-41FD-8687-459EF83106CB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AFB2AC-4BBE-4EAA-BF7C-FC385CD41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BC044D-C964-44E6-A2CC-1F9B0287B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09E1-1B3C-48B6-ADAA-28E7577D2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06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0BCA2-606C-41A6-96F6-5B927E0C3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E67D37-DB48-417F-BAA6-30C952546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2B6061-804B-4A97-831D-6F756D568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8ED1E9-2D02-4ED9-ACEC-9EB6EEECC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9739-A4DF-41FD-8687-459EF83106CB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15DFF5-D377-49DB-AF7D-0BAF677A0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7A45E9-A072-46F3-953D-3BB473A2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09E1-1B3C-48B6-ADAA-28E7577D2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35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197880-2B86-4AD7-ACBF-E41995F22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CB92F6-35F6-434B-9D15-AF8B00A38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65FE78-3E90-40AF-975A-BB736DB5D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39739-A4DF-41FD-8687-459EF83106CB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49B7B4-6191-42BC-A6D3-1D9BFE443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D79F3-4C62-4BE8-A597-C1B2251B19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409E1-1B3C-48B6-ADAA-28E7577D2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65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FE32DAC-8848-4479-AA0B-2675F3CB68A2}"/>
              </a:ext>
            </a:extLst>
          </p:cNvPr>
          <p:cNvSpPr/>
          <p:nvPr/>
        </p:nvSpPr>
        <p:spPr>
          <a:xfrm>
            <a:off x="687764" y="2373198"/>
            <a:ext cx="10816472" cy="105580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2018-01 </a:t>
            </a:r>
            <a:r>
              <a:rPr lang="ko-KR" altLang="en-US" sz="3600" dirty="0"/>
              <a:t>자료구조</a:t>
            </a:r>
            <a:r>
              <a:rPr lang="en-US" altLang="ko-KR" sz="3600" dirty="0"/>
              <a:t> </a:t>
            </a:r>
            <a:r>
              <a:rPr lang="ko-KR" altLang="en-US" sz="3600" dirty="0"/>
              <a:t>기말고사 </a:t>
            </a:r>
            <a:r>
              <a:rPr lang="en-US" altLang="ko-KR" sz="3600" dirty="0"/>
              <a:t>11~20</a:t>
            </a:r>
            <a:r>
              <a:rPr lang="ko-KR" altLang="en-US" sz="3600" dirty="0"/>
              <a:t>번 문제 풀이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9A91F4-92B1-43F2-8D47-86B81A0684FC}"/>
              </a:ext>
            </a:extLst>
          </p:cNvPr>
          <p:cNvSpPr txBox="1"/>
          <p:nvPr/>
        </p:nvSpPr>
        <p:spPr>
          <a:xfrm>
            <a:off x="7541443" y="3530461"/>
            <a:ext cx="3962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 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2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윤찬우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박상훈 김세희</a:t>
            </a:r>
          </a:p>
        </p:txBody>
      </p:sp>
    </p:spTree>
    <p:extLst>
      <p:ext uri="{BB962C8B-B14F-4D97-AF65-F5344CB8AC3E}">
        <p14:creationId xmlns:p14="http://schemas.microsoft.com/office/powerpoint/2010/main" val="2051978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D9B1B-03D4-497D-AE2C-15A91B332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9176"/>
            <a:ext cx="10515600" cy="51156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13. </a:t>
            </a: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컴퓨터나 핸드폰의 화면을 위로 올리거나</a:t>
            </a:r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b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아래로 내리는 스크롤</a:t>
            </a:r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(scroll) </a:t>
            </a: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동작은</a:t>
            </a:r>
            <a:b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어떤 자료구조의 기능을 하는가</a:t>
            </a:r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?.</a:t>
            </a:r>
            <a:endParaRPr lang="ko-KR" altLang="en-US" sz="3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2B20E1-2609-4B8E-824C-7EBFF2457D44}"/>
              </a:ext>
            </a:extLst>
          </p:cNvPr>
          <p:cNvSpPr/>
          <p:nvPr/>
        </p:nvSpPr>
        <p:spPr>
          <a:xfrm>
            <a:off x="687764" y="1781666"/>
            <a:ext cx="10816472" cy="47228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indent="-742950" algn="ctr">
              <a:buAutoNum type="arabicParenR"/>
            </a:pPr>
            <a:r>
              <a:rPr lang="ko-KR" altLang="en-US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스택  </a:t>
            </a:r>
            <a:r>
              <a:rPr lang="en-US" altLang="ko-KR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2) </a:t>
            </a:r>
            <a:r>
              <a:rPr lang="ko-KR" altLang="en-US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큐  </a:t>
            </a:r>
            <a:r>
              <a:rPr lang="en-US" altLang="ko-KR" sz="3600" b="1" u="sng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3) </a:t>
            </a:r>
            <a:r>
              <a:rPr lang="ko-KR" altLang="en-US" sz="3600" b="1" u="sng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데크</a:t>
            </a:r>
            <a:r>
              <a:rPr lang="ko-KR" altLang="en-US" sz="3600" b="1" u="sng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en-US" altLang="ko-KR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4) </a:t>
            </a:r>
            <a:r>
              <a:rPr lang="ko-KR" altLang="en-US" sz="3600" dirty="0" err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탐색트리</a:t>
            </a:r>
            <a:r>
              <a:rPr lang="ko-KR" altLang="en-US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en-US" altLang="ko-KR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5) </a:t>
            </a:r>
            <a:r>
              <a:rPr lang="ko-KR" altLang="en-US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답 없음</a:t>
            </a:r>
            <a:endParaRPr lang="en-US" altLang="ko-KR" sz="3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 </a:t>
            </a:r>
            <a:r>
              <a:rPr lang="ko-KR" alt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입력제한데크를</a:t>
            </a:r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다른 말로 스크롤</a:t>
            </a:r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(Scroll) </a:t>
            </a:r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이라고 한다</a:t>
            </a:r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3963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D9B1B-03D4-497D-AE2C-15A91B332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06"/>
            <a:ext cx="10515600" cy="51156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14. </a:t>
            </a: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연결리스트의 </a:t>
            </a:r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push</a:t>
            </a: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연산을 연결리스트로 작성하였다</a:t>
            </a:r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빈 칸을 채워라</a:t>
            </a:r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3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2B20E1-2609-4B8E-824C-7EBFF2457D44}"/>
              </a:ext>
            </a:extLst>
          </p:cNvPr>
          <p:cNvSpPr/>
          <p:nvPr/>
        </p:nvSpPr>
        <p:spPr>
          <a:xfrm>
            <a:off x="687764" y="1216056"/>
            <a:ext cx="10816472" cy="51847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push(stack, item){</a:t>
            </a:r>
          </a:p>
          <a:p>
            <a:pPr algn="just"/>
            <a:r>
              <a:rPr lang="en-US" altLang="ko-KR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sz="3600" dirty="0" err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newNode</a:t>
            </a:r>
            <a:r>
              <a:rPr lang="en-US" altLang="ko-KR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← </a:t>
            </a:r>
            <a:r>
              <a:rPr lang="en-US" altLang="ko-KR" sz="3600" dirty="0" err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getNode</a:t>
            </a:r>
            <a:r>
              <a:rPr lang="en-US" altLang="ko-KR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();</a:t>
            </a:r>
          </a:p>
          <a:p>
            <a:pPr algn="just"/>
            <a:r>
              <a:rPr lang="en-US" altLang="ko-KR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sz="3600" dirty="0" err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newNode.data</a:t>
            </a:r>
            <a:r>
              <a:rPr lang="en-US" altLang="ko-KR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← </a:t>
            </a:r>
            <a:r>
              <a:rPr lang="en-US" altLang="ko-KR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item;</a:t>
            </a:r>
          </a:p>
          <a:p>
            <a:pPr algn="just"/>
            <a:r>
              <a:rPr lang="en-US" altLang="ko-KR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sz="3600" b="1" u="sng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newNode.link</a:t>
            </a:r>
            <a:r>
              <a:rPr lang="en-US" altLang="ko-KR" sz="3600" b="1" u="sng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3600" b="1" u="sng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← </a:t>
            </a:r>
            <a:r>
              <a:rPr lang="en-US" altLang="ko-KR" sz="3600" b="1" u="sng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top;</a:t>
            </a:r>
          </a:p>
          <a:p>
            <a:pPr algn="just"/>
            <a:r>
              <a:rPr lang="en-US" altLang="ko-KR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top </a:t>
            </a:r>
            <a:r>
              <a:rPr lang="ko-KR" altLang="en-US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← </a:t>
            </a:r>
            <a:r>
              <a:rPr lang="en-US" altLang="ko-KR" sz="3600" dirty="0" err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newNode</a:t>
            </a:r>
            <a:r>
              <a:rPr lang="en-US" altLang="ko-KR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;}</a:t>
            </a:r>
          </a:p>
          <a:p>
            <a:pPr algn="just"/>
            <a:r>
              <a:rPr lang="en-US" altLang="ko-KR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end push();</a:t>
            </a:r>
          </a:p>
        </p:txBody>
      </p:sp>
    </p:spTree>
    <p:extLst>
      <p:ext uri="{BB962C8B-B14F-4D97-AF65-F5344CB8AC3E}">
        <p14:creationId xmlns:p14="http://schemas.microsoft.com/office/powerpoint/2010/main" val="327289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D9B1B-03D4-497D-AE2C-15A91B332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933"/>
            <a:ext cx="10515600" cy="51156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15. </a:t>
            </a: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연결리스트의 </a:t>
            </a:r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pop </a:t>
            </a: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연산을 연결리스트로 작성하였다</a:t>
            </a:r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빈 칸을 채워라</a:t>
            </a:r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3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2B20E1-2609-4B8E-824C-7EBFF2457D44}"/>
              </a:ext>
            </a:extLst>
          </p:cNvPr>
          <p:cNvSpPr/>
          <p:nvPr/>
        </p:nvSpPr>
        <p:spPr>
          <a:xfrm>
            <a:off x="687764" y="1216056"/>
            <a:ext cx="10816472" cy="51847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pop(){</a:t>
            </a:r>
          </a:p>
          <a:p>
            <a:pPr algn="just"/>
            <a:r>
              <a:rPr lang="en-US" altLang="ko-KR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if (</a:t>
            </a:r>
            <a:r>
              <a:rPr lang="en-US" altLang="ko-KR" sz="3600" dirty="0" err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stackTop</a:t>
            </a:r>
            <a:r>
              <a:rPr lang="en-US" altLang="ko-KR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null) then return null;</a:t>
            </a:r>
          </a:p>
          <a:p>
            <a:pPr algn="just"/>
            <a:r>
              <a:rPr lang="en-US" altLang="ko-KR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else{</a:t>
            </a:r>
          </a:p>
          <a:p>
            <a:pPr algn="just"/>
            <a:r>
              <a:rPr lang="en-US" altLang="ko-KR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item </a:t>
            </a:r>
            <a:r>
              <a:rPr lang="ko-KR" altLang="en-US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←</a:t>
            </a:r>
            <a:r>
              <a:rPr lang="en-US" altLang="ko-KR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600" dirty="0" err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stackTop.data</a:t>
            </a:r>
            <a:r>
              <a:rPr lang="en-US" altLang="ko-KR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pPr algn="just"/>
            <a:r>
              <a:rPr lang="en-US" altLang="ko-KR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en-US" altLang="ko-KR" sz="3600" b="1" u="sng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stackTop</a:t>
            </a:r>
            <a:r>
              <a:rPr lang="en-US" altLang="ko-KR" sz="3600" b="1" u="sng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3600" b="1" u="sng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← </a:t>
            </a:r>
            <a:r>
              <a:rPr lang="en-US" altLang="ko-KR" sz="3600" b="1" u="sng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stackTop.link</a:t>
            </a:r>
            <a:r>
              <a:rPr lang="en-US" altLang="ko-KR" sz="3600" b="1" u="sng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pPr algn="just"/>
            <a:r>
              <a:rPr lang="en-US" altLang="ko-KR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return item;}}</a:t>
            </a:r>
          </a:p>
          <a:p>
            <a:pPr algn="just"/>
            <a:r>
              <a:rPr lang="en-US" altLang="ko-KR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end pop();</a:t>
            </a:r>
          </a:p>
        </p:txBody>
      </p:sp>
    </p:spTree>
    <p:extLst>
      <p:ext uri="{BB962C8B-B14F-4D97-AF65-F5344CB8AC3E}">
        <p14:creationId xmlns:p14="http://schemas.microsoft.com/office/powerpoint/2010/main" val="4154736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D9B1B-03D4-497D-AE2C-15A91B332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933"/>
            <a:ext cx="10515600" cy="51156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16. </a:t>
            </a: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원형 큐의 </a:t>
            </a:r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enqueue()</a:t>
            </a: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배열로 구현하였다</a:t>
            </a:r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b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빈 칸을 채워라</a:t>
            </a:r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3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2B20E1-2609-4B8E-824C-7EBFF2457D44}"/>
              </a:ext>
            </a:extLst>
          </p:cNvPr>
          <p:cNvSpPr/>
          <p:nvPr/>
        </p:nvSpPr>
        <p:spPr>
          <a:xfrm>
            <a:off x="687764" y="1206630"/>
            <a:ext cx="10816472" cy="51847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Enqueue(q, item){</a:t>
            </a:r>
          </a:p>
          <a:p>
            <a:pPr algn="just"/>
            <a:r>
              <a:rPr lang="en-US" altLang="ko-KR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en-US" altLang="ko-KR" sz="3600" b="1" u="sng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rear </a:t>
            </a:r>
            <a:r>
              <a:rPr lang="ko-KR" altLang="en-US" sz="3600" b="1" u="sng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← </a:t>
            </a:r>
            <a:r>
              <a:rPr lang="en-US" altLang="ko-KR" sz="3600" b="1" u="sng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(rear+1) mod n;</a:t>
            </a:r>
          </a:p>
          <a:p>
            <a:pPr algn="just"/>
            <a:r>
              <a:rPr lang="en-US" altLang="ko-KR" sz="36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en-US" altLang="ko-KR" sz="3600" b="1" u="sng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 (front = rear) then </a:t>
            </a:r>
            <a:r>
              <a:rPr lang="en-US" altLang="ko-KR" sz="3600" b="1" u="sng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queueFull</a:t>
            </a:r>
            <a:r>
              <a:rPr lang="en-US" altLang="ko-KR" sz="3600" b="1" u="sng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();</a:t>
            </a:r>
          </a:p>
          <a:p>
            <a:pPr algn="just"/>
            <a:r>
              <a:rPr lang="en-US" altLang="ko-KR" sz="36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en-US" altLang="ko-KR" sz="3600" b="1" u="sng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q[rear] </a:t>
            </a:r>
            <a:r>
              <a:rPr lang="ko-KR" altLang="en-US" sz="3600" b="1" u="sng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← </a:t>
            </a:r>
            <a:r>
              <a:rPr lang="en-US" altLang="ko-KR" sz="3600" b="1" u="sng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item;</a:t>
            </a:r>
          </a:p>
          <a:p>
            <a:pPr algn="just"/>
            <a:r>
              <a:rPr lang="en-US" altLang="ko-KR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}</a:t>
            </a:r>
          </a:p>
          <a:p>
            <a:pPr algn="just"/>
            <a:r>
              <a:rPr lang="en-US" altLang="ko-KR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end enqueue();</a:t>
            </a:r>
          </a:p>
        </p:txBody>
      </p:sp>
    </p:spTree>
    <p:extLst>
      <p:ext uri="{BB962C8B-B14F-4D97-AF65-F5344CB8AC3E}">
        <p14:creationId xmlns:p14="http://schemas.microsoft.com/office/powerpoint/2010/main" val="3975795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D9B1B-03D4-497D-AE2C-15A91B332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933"/>
            <a:ext cx="10515600" cy="51156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17. </a:t>
            </a: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원형</a:t>
            </a:r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큐의 </a:t>
            </a:r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dequeue()</a:t>
            </a: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배열로 구현하였다</a:t>
            </a:r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b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빈 칸을 채워라</a:t>
            </a:r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3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2B20E1-2609-4B8E-824C-7EBFF2457D44}"/>
              </a:ext>
            </a:extLst>
          </p:cNvPr>
          <p:cNvSpPr/>
          <p:nvPr/>
        </p:nvSpPr>
        <p:spPr>
          <a:xfrm>
            <a:off x="687764" y="1206630"/>
            <a:ext cx="10816472" cy="51847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dequeue(){</a:t>
            </a:r>
          </a:p>
          <a:p>
            <a:pPr algn="just"/>
            <a:r>
              <a:rPr lang="en-US" altLang="ko-KR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en-US" altLang="ko-KR" sz="3600" b="1" u="sng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 (front = rear) then </a:t>
            </a:r>
            <a:r>
              <a:rPr lang="en-US" altLang="ko-KR" sz="3600" b="1" u="sng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queueEmpty</a:t>
            </a:r>
            <a:r>
              <a:rPr lang="en-US" altLang="ko-KR" sz="3600" b="1" u="sng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();</a:t>
            </a:r>
          </a:p>
          <a:p>
            <a:pPr algn="just"/>
            <a:r>
              <a:rPr lang="en-US" altLang="ko-KR" sz="36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en-US" altLang="ko-KR" sz="3600" b="1" u="sng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else { front </a:t>
            </a:r>
            <a:r>
              <a:rPr lang="ko-KR" altLang="en-US" sz="3600" b="1" u="sng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← </a:t>
            </a:r>
            <a:r>
              <a:rPr lang="en-US" altLang="ko-KR" sz="3600" b="1" u="sng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(front+1) mod n;</a:t>
            </a:r>
          </a:p>
          <a:p>
            <a:pPr algn="just"/>
            <a:r>
              <a:rPr lang="en-US" altLang="ko-KR" sz="36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en-US" altLang="ko-KR" sz="3600" b="1" u="sng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return q[front];</a:t>
            </a:r>
          </a:p>
          <a:p>
            <a:pPr algn="just"/>
            <a:r>
              <a:rPr lang="en-US" altLang="ko-KR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}</a:t>
            </a:r>
          </a:p>
          <a:p>
            <a:pPr algn="just"/>
            <a:r>
              <a:rPr lang="en-US" altLang="ko-KR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end dequeue();</a:t>
            </a:r>
          </a:p>
        </p:txBody>
      </p:sp>
    </p:spTree>
    <p:extLst>
      <p:ext uri="{BB962C8B-B14F-4D97-AF65-F5344CB8AC3E}">
        <p14:creationId xmlns:p14="http://schemas.microsoft.com/office/powerpoint/2010/main" val="1320125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D9B1B-03D4-497D-AE2C-15A91B332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396" y="400641"/>
            <a:ext cx="10816472" cy="51156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18. </a:t>
            </a:r>
            <a:r>
              <a:rPr lang="ko-KR" altLang="en-US" sz="3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데크에서</a:t>
            </a:r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다음과 같은 작업을 수행하고 난 결과를 적어라</a:t>
            </a:r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3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FA82C1-6CF5-4DB3-A394-8835D13F9DB7}"/>
              </a:ext>
            </a:extLst>
          </p:cNvPr>
          <p:cNvSpPr/>
          <p:nvPr/>
        </p:nvSpPr>
        <p:spPr>
          <a:xfrm>
            <a:off x="687764" y="1057345"/>
            <a:ext cx="10816472" cy="105580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u="sng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InsertFirst</a:t>
            </a:r>
            <a:r>
              <a:rPr lang="en-US" altLang="ko-KR" sz="3200" u="sng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(5) - </a:t>
            </a:r>
            <a:r>
              <a:rPr lang="en-US" altLang="ko-KR" sz="3200" u="sng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InsertFirst</a:t>
            </a:r>
            <a:r>
              <a:rPr lang="en-US" altLang="ko-KR" sz="3200" u="sng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(10) </a:t>
            </a: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en-US" altLang="ko-KR" sz="32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InsertLast</a:t>
            </a: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(20) – </a:t>
            </a:r>
            <a:r>
              <a:rPr lang="en-US" altLang="ko-KR" sz="32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InsertLast</a:t>
            </a: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32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DeleteFirst</a:t>
            </a: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()) </a:t>
            </a:r>
            <a:endParaRPr lang="ko-KR" altLang="en-US" sz="3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A24C05A-B8FD-4046-BB63-CBB3D5FB797C}"/>
              </a:ext>
            </a:extLst>
          </p:cNvPr>
          <p:cNvSpPr/>
          <p:nvPr/>
        </p:nvSpPr>
        <p:spPr>
          <a:xfrm>
            <a:off x="2128494" y="2968658"/>
            <a:ext cx="1410878" cy="14108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5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3BDC33-4B88-49A3-90DC-0206415D2ADE}"/>
              </a:ext>
            </a:extLst>
          </p:cNvPr>
          <p:cNvSpPr txBox="1"/>
          <p:nvPr/>
        </p:nvSpPr>
        <p:spPr>
          <a:xfrm>
            <a:off x="1207809" y="2435746"/>
            <a:ext cx="3252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/>
              <a:t>InsertFirst</a:t>
            </a:r>
            <a:r>
              <a:rPr lang="en-US" altLang="ko-KR" sz="2400" b="1" dirty="0"/>
              <a:t>(5)</a:t>
            </a:r>
            <a:endParaRPr lang="ko-KR" altLang="en-US" sz="2400" b="1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812AE13-C5B6-40E8-A453-4BAAF0EAA47E}"/>
              </a:ext>
            </a:extLst>
          </p:cNvPr>
          <p:cNvCxnSpPr>
            <a:cxnSpLocks/>
          </p:cNvCxnSpPr>
          <p:nvPr/>
        </p:nvCxnSpPr>
        <p:spPr>
          <a:xfrm flipV="1">
            <a:off x="1084082" y="4379536"/>
            <a:ext cx="1044412" cy="11068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9C81D72-EA39-44C2-BE7A-B302D8B8828A}"/>
              </a:ext>
            </a:extLst>
          </p:cNvPr>
          <p:cNvCxnSpPr>
            <a:cxnSpLocks/>
          </p:cNvCxnSpPr>
          <p:nvPr/>
        </p:nvCxnSpPr>
        <p:spPr>
          <a:xfrm flipH="1" flipV="1">
            <a:off x="3539372" y="4379536"/>
            <a:ext cx="1109220" cy="11068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A8379E6-5608-40F6-A21A-36D7782ADD55}"/>
              </a:ext>
            </a:extLst>
          </p:cNvPr>
          <p:cNvSpPr txBox="1"/>
          <p:nvPr/>
        </p:nvSpPr>
        <p:spPr>
          <a:xfrm>
            <a:off x="71880" y="5486400"/>
            <a:ext cx="1794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First</a:t>
            </a:r>
            <a:endParaRPr lang="ko-KR" altLang="en-US" sz="2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00D463-3C93-429D-939B-7F55E34FFC39}"/>
              </a:ext>
            </a:extLst>
          </p:cNvPr>
          <p:cNvSpPr txBox="1"/>
          <p:nvPr/>
        </p:nvSpPr>
        <p:spPr>
          <a:xfrm>
            <a:off x="3751278" y="5486400"/>
            <a:ext cx="1794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Last</a:t>
            </a:r>
            <a:endParaRPr lang="ko-KR" altLang="en-US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5131D51-5AB9-4786-B7F3-D5B1D7328DD3}"/>
              </a:ext>
            </a:extLst>
          </p:cNvPr>
          <p:cNvSpPr/>
          <p:nvPr/>
        </p:nvSpPr>
        <p:spPr>
          <a:xfrm>
            <a:off x="7218180" y="2968658"/>
            <a:ext cx="1410878" cy="14108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10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E169C8-AC04-4F39-8D34-E9BE96250627}"/>
              </a:ext>
            </a:extLst>
          </p:cNvPr>
          <p:cNvSpPr txBox="1"/>
          <p:nvPr/>
        </p:nvSpPr>
        <p:spPr>
          <a:xfrm>
            <a:off x="7002934" y="2435746"/>
            <a:ext cx="3252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/>
              <a:t>InsertFirst</a:t>
            </a:r>
            <a:r>
              <a:rPr lang="en-US" altLang="ko-KR" sz="2400" b="1" dirty="0"/>
              <a:t>(10)</a:t>
            </a:r>
            <a:endParaRPr lang="ko-KR" altLang="en-US" sz="2400" b="1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5411CE1-B6F5-414E-80D2-05AD3E135441}"/>
              </a:ext>
            </a:extLst>
          </p:cNvPr>
          <p:cNvCxnSpPr>
            <a:cxnSpLocks/>
          </p:cNvCxnSpPr>
          <p:nvPr/>
        </p:nvCxnSpPr>
        <p:spPr>
          <a:xfrm flipV="1">
            <a:off x="6192622" y="4379536"/>
            <a:ext cx="1044412" cy="11068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ED3F0A2-60AC-4FAE-9E44-54B564173099}"/>
              </a:ext>
            </a:extLst>
          </p:cNvPr>
          <p:cNvCxnSpPr>
            <a:cxnSpLocks/>
          </p:cNvCxnSpPr>
          <p:nvPr/>
        </p:nvCxnSpPr>
        <p:spPr>
          <a:xfrm flipH="1" flipV="1">
            <a:off x="10024225" y="4379536"/>
            <a:ext cx="1109220" cy="11068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8F7E0C8-B0D7-40CB-A37A-D94D27DB83D1}"/>
              </a:ext>
            </a:extLst>
          </p:cNvPr>
          <p:cNvSpPr txBox="1"/>
          <p:nvPr/>
        </p:nvSpPr>
        <p:spPr>
          <a:xfrm>
            <a:off x="5180420" y="5486400"/>
            <a:ext cx="1794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First</a:t>
            </a:r>
            <a:endParaRPr lang="ko-KR" altLang="en-US" sz="28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9CC124-1524-4253-915D-5975C75CA2D2}"/>
              </a:ext>
            </a:extLst>
          </p:cNvPr>
          <p:cNvSpPr txBox="1"/>
          <p:nvPr/>
        </p:nvSpPr>
        <p:spPr>
          <a:xfrm>
            <a:off x="10236131" y="5486400"/>
            <a:ext cx="1794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Last</a:t>
            </a:r>
            <a:endParaRPr lang="ko-KR" altLang="en-US" sz="28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857096C-4089-4CDE-ABBF-BFF68BE98ECE}"/>
              </a:ext>
            </a:extLst>
          </p:cNvPr>
          <p:cNvSpPr/>
          <p:nvPr/>
        </p:nvSpPr>
        <p:spPr>
          <a:xfrm>
            <a:off x="8620019" y="2968658"/>
            <a:ext cx="1410878" cy="14108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5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531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5FA82C1-6CF5-4DB3-A394-8835D13F9DB7}"/>
              </a:ext>
            </a:extLst>
          </p:cNvPr>
          <p:cNvSpPr/>
          <p:nvPr/>
        </p:nvSpPr>
        <p:spPr>
          <a:xfrm>
            <a:off x="784386" y="425720"/>
            <a:ext cx="10816472" cy="105580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InsertFirst</a:t>
            </a: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(5) - </a:t>
            </a:r>
            <a:r>
              <a:rPr lang="en-US" altLang="ko-KR" sz="32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InsertFirst</a:t>
            </a: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(10) - </a:t>
            </a:r>
            <a:r>
              <a:rPr lang="en-US" altLang="ko-KR" sz="3200" u="sng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InsertLast</a:t>
            </a:r>
            <a:r>
              <a:rPr lang="en-US" altLang="ko-KR" sz="3200" u="sng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(20)</a:t>
            </a: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– </a:t>
            </a:r>
            <a:r>
              <a:rPr lang="en-US" altLang="ko-KR" sz="32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InsertLast</a:t>
            </a: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32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DeleteFirst</a:t>
            </a: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()) </a:t>
            </a:r>
            <a:endParaRPr lang="ko-KR" altLang="en-US" sz="3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5131D51-5AB9-4786-B7F3-D5B1D7328DD3}"/>
              </a:ext>
            </a:extLst>
          </p:cNvPr>
          <p:cNvSpPr/>
          <p:nvPr/>
        </p:nvSpPr>
        <p:spPr>
          <a:xfrm>
            <a:off x="3947079" y="2827256"/>
            <a:ext cx="1410878" cy="14108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10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E169C8-AC04-4F39-8D34-E9BE96250627}"/>
              </a:ext>
            </a:extLst>
          </p:cNvPr>
          <p:cNvSpPr txBox="1"/>
          <p:nvPr/>
        </p:nvSpPr>
        <p:spPr>
          <a:xfrm>
            <a:off x="4469876" y="2346191"/>
            <a:ext cx="3252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/>
              <a:t>InsertLast</a:t>
            </a:r>
            <a:r>
              <a:rPr lang="en-US" altLang="ko-KR" sz="2400" b="1" dirty="0"/>
              <a:t>(20)</a:t>
            </a:r>
            <a:endParaRPr lang="ko-KR" altLang="en-US" sz="2400" b="1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5411CE1-B6F5-414E-80D2-05AD3E135441}"/>
              </a:ext>
            </a:extLst>
          </p:cNvPr>
          <p:cNvCxnSpPr>
            <a:cxnSpLocks/>
          </p:cNvCxnSpPr>
          <p:nvPr/>
        </p:nvCxnSpPr>
        <p:spPr>
          <a:xfrm flipV="1">
            <a:off x="2921521" y="4238134"/>
            <a:ext cx="1044412" cy="11068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ED3F0A2-60AC-4FAE-9E44-54B564173099}"/>
              </a:ext>
            </a:extLst>
          </p:cNvPr>
          <p:cNvCxnSpPr>
            <a:cxnSpLocks/>
          </p:cNvCxnSpPr>
          <p:nvPr/>
        </p:nvCxnSpPr>
        <p:spPr>
          <a:xfrm flipH="1" flipV="1">
            <a:off x="8176566" y="4238134"/>
            <a:ext cx="1109220" cy="11068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8F7E0C8-B0D7-40CB-A37A-D94D27DB83D1}"/>
              </a:ext>
            </a:extLst>
          </p:cNvPr>
          <p:cNvSpPr txBox="1"/>
          <p:nvPr/>
        </p:nvSpPr>
        <p:spPr>
          <a:xfrm>
            <a:off x="1909319" y="5344998"/>
            <a:ext cx="1794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First</a:t>
            </a:r>
            <a:endParaRPr lang="ko-KR" altLang="en-US" sz="28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9CC124-1524-4253-915D-5975C75CA2D2}"/>
              </a:ext>
            </a:extLst>
          </p:cNvPr>
          <p:cNvSpPr txBox="1"/>
          <p:nvPr/>
        </p:nvSpPr>
        <p:spPr>
          <a:xfrm>
            <a:off x="8388472" y="5344998"/>
            <a:ext cx="1794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Last</a:t>
            </a:r>
            <a:endParaRPr lang="ko-KR" altLang="en-US" sz="28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857096C-4089-4CDE-ABBF-BFF68BE98ECE}"/>
              </a:ext>
            </a:extLst>
          </p:cNvPr>
          <p:cNvSpPr/>
          <p:nvPr/>
        </p:nvSpPr>
        <p:spPr>
          <a:xfrm>
            <a:off x="5348918" y="2827256"/>
            <a:ext cx="1410878" cy="14108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5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D6693E9-390A-491E-9B2F-67287FB9C194}"/>
              </a:ext>
            </a:extLst>
          </p:cNvPr>
          <p:cNvSpPr/>
          <p:nvPr/>
        </p:nvSpPr>
        <p:spPr>
          <a:xfrm>
            <a:off x="6759796" y="2826983"/>
            <a:ext cx="1410878" cy="14108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20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531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5FA82C1-6CF5-4DB3-A394-8835D13F9DB7}"/>
              </a:ext>
            </a:extLst>
          </p:cNvPr>
          <p:cNvSpPr/>
          <p:nvPr/>
        </p:nvSpPr>
        <p:spPr>
          <a:xfrm>
            <a:off x="784386" y="425720"/>
            <a:ext cx="10816472" cy="105580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InsertFirst</a:t>
            </a: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(5) - </a:t>
            </a:r>
            <a:r>
              <a:rPr lang="en-US" altLang="ko-KR" sz="32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InsertFirst</a:t>
            </a: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(10) - </a:t>
            </a:r>
            <a:r>
              <a:rPr lang="en-US" altLang="ko-KR" sz="3200" u="sng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InsertLast</a:t>
            </a:r>
            <a:r>
              <a:rPr lang="en-US" altLang="ko-KR" sz="3200" u="sng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(20) – </a:t>
            </a:r>
            <a:r>
              <a:rPr lang="en-US" altLang="ko-KR" sz="3200" u="sng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InsertLast</a:t>
            </a:r>
            <a:r>
              <a:rPr lang="en-US" altLang="ko-KR" sz="3200" u="sng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3200" u="sng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DeleteFirst</a:t>
            </a:r>
            <a:r>
              <a:rPr lang="en-US" altLang="ko-KR" sz="3200" u="sng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()) </a:t>
            </a:r>
            <a:endParaRPr lang="ko-KR" altLang="en-US" sz="3200" u="sng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5131D51-5AB9-4786-B7F3-D5B1D7328DD3}"/>
              </a:ext>
            </a:extLst>
          </p:cNvPr>
          <p:cNvSpPr/>
          <p:nvPr/>
        </p:nvSpPr>
        <p:spPr>
          <a:xfrm>
            <a:off x="3947079" y="2827256"/>
            <a:ext cx="1410878" cy="14108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5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E169C8-AC04-4F39-8D34-E9BE96250627}"/>
              </a:ext>
            </a:extLst>
          </p:cNvPr>
          <p:cNvSpPr txBox="1"/>
          <p:nvPr/>
        </p:nvSpPr>
        <p:spPr>
          <a:xfrm>
            <a:off x="4278190" y="2355618"/>
            <a:ext cx="3552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ea typeface="함초롬돋움" panose="020B0604000101010101" pitchFamily="50" charset="-127"/>
                <a:cs typeface="함초롬돋움" panose="020B0604000101010101" pitchFamily="50" charset="-127"/>
              </a:rPr>
              <a:t>InsertLast</a:t>
            </a:r>
            <a:r>
              <a:rPr lang="en-US" altLang="ko-KR" sz="2400" b="1" dirty="0"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400" b="1" dirty="0" err="1">
                <a:ea typeface="함초롬돋움" panose="020B0604000101010101" pitchFamily="50" charset="-127"/>
                <a:cs typeface="함초롬돋움" panose="020B0604000101010101" pitchFamily="50" charset="-127"/>
              </a:rPr>
              <a:t>DeleteFirst</a:t>
            </a:r>
            <a:r>
              <a:rPr lang="en-US" altLang="ko-KR" sz="2400" b="1" dirty="0">
                <a:ea typeface="함초롬돋움" panose="020B0604000101010101" pitchFamily="50" charset="-127"/>
                <a:cs typeface="함초롬돋움" panose="020B0604000101010101" pitchFamily="50" charset="-127"/>
              </a:rPr>
              <a:t>())</a:t>
            </a:r>
            <a:endParaRPr lang="ko-KR" altLang="en-US" sz="2400" b="1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5411CE1-B6F5-414E-80D2-05AD3E135441}"/>
              </a:ext>
            </a:extLst>
          </p:cNvPr>
          <p:cNvCxnSpPr>
            <a:cxnSpLocks/>
          </p:cNvCxnSpPr>
          <p:nvPr/>
        </p:nvCxnSpPr>
        <p:spPr>
          <a:xfrm flipV="1">
            <a:off x="2921521" y="4238134"/>
            <a:ext cx="1044412" cy="11068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ED3F0A2-60AC-4FAE-9E44-54B564173099}"/>
              </a:ext>
            </a:extLst>
          </p:cNvPr>
          <p:cNvCxnSpPr>
            <a:cxnSpLocks/>
          </p:cNvCxnSpPr>
          <p:nvPr/>
        </p:nvCxnSpPr>
        <p:spPr>
          <a:xfrm flipH="1" flipV="1">
            <a:off x="8176566" y="4238134"/>
            <a:ext cx="1109220" cy="11068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8F7E0C8-B0D7-40CB-A37A-D94D27DB83D1}"/>
              </a:ext>
            </a:extLst>
          </p:cNvPr>
          <p:cNvSpPr txBox="1"/>
          <p:nvPr/>
        </p:nvSpPr>
        <p:spPr>
          <a:xfrm>
            <a:off x="1909319" y="5344998"/>
            <a:ext cx="1794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First</a:t>
            </a:r>
            <a:endParaRPr lang="ko-KR" altLang="en-US" sz="28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9CC124-1524-4253-915D-5975C75CA2D2}"/>
              </a:ext>
            </a:extLst>
          </p:cNvPr>
          <p:cNvSpPr txBox="1"/>
          <p:nvPr/>
        </p:nvSpPr>
        <p:spPr>
          <a:xfrm>
            <a:off x="8388472" y="5344998"/>
            <a:ext cx="1794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Last</a:t>
            </a:r>
            <a:endParaRPr lang="ko-KR" altLang="en-US" sz="28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857096C-4089-4CDE-ABBF-BFF68BE98ECE}"/>
              </a:ext>
            </a:extLst>
          </p:cNvPr>
          <p:cNvSpPr/>
          <p:nvPr/>
        </p:nvSpPr>
        <p:spPr>
          <a:xfrm>
            <a:off x="5348918" y="2827256"/>
            <a:ext cx="1410878" cy="14108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20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D6693E9-390A-491E-9B2F-67287FB9C194}"/>
              </a:ext>
            </a:extLst>
          </p:cNvPr>
          <p:cNvSpPr/>
          <p:nvPr/>
        </p:nvSpPr>
        <p:spPr>
          <a:xfrm>
            <a:off x="6759796" y="2826983"/>
            <a:ext cx="1410878" cy="14108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10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2" name="화살표: 굽음 1">
            <a:extLst>
              <a:ext uri="{FF2B5EF4-FFF2-40B4-BE49-F238E27FC236}">
                <a16:creationId xmlns:a16="http://schemas.microsoft.com/office/drawing/2014/main" id="{524D2A79-001E-47A7-9D98-4B73140F3D68}"/>
              </a:ext>
            </a:extLst>
          </p:cNvPr>
          <p:cNvSpPr/>
          <p:nvPr/>
        </p:nvSpPr>
        <p:spPr>
          <a:xfrm>
            <a:off x="7073242" y="1645407"/>
            <a:ext cx="876692" cy="78134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87203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4660DB-CC0E-4827-8D19-7843DBAF84DE}"/>
              </a:ext>
            </a:extLst>
          </p:cNvPr>
          <p:cNvSpPr/>
          <p:nvPr/>
        </p:nvSpPr>
        <p:spPr>
          <a:xfrm>
            <a:off x="8039680" y="1503835"/>
            <a:ext cx="851783" cy="8517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10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946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D9B1B-03D4-497D-AE2C-15A91B332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933"/>
            <a:ext cx="10515600" cy="51156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19. </a:t>
            </a: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연결리스트를 사용하여 큐의 </a:t>
            </a:r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enqueue()</a:t>
            </a: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구현하였다</a:t>
            </a:r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b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빈 칸을 채워라</a:t>
            </a:r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3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2B20E1-2609-4B8E-824C-7EBFF2457D44}"/>
              </a:ext>
            </a:extLst>
          </p:cNvPr>
          <p:cNvSpPr/>
          <p:nvPr/>
        </p:nvSpPr>
        <p:spPr>
          <a:xfrm>
            <a:off x="687764" y="1206630"/>
            <a:ext cx="10816472" cy="51847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4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enqueue(q, item){</a:t>
            </a:r>
          </a:p>
          <a:p>
            <a:pPr algn="just"/>
            <a:r>
              <a:rPr lang="en-US" altLang="ko-KR" sz="24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en-US" altLang="ko-KR" sz="2400" dirty="0" err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newNode</a:t>
            </a:r>
            <a:r>
              <a:rPr lang="en-US" altLang="ko-KR" sz="24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4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← </a:t>
            </a:r>
            <a:r>
              <a:rPr lang="en-US" altLang="ko-KR" sz="2400" dirty="0" err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getNode</a:t>
            </a:r>
            <a:r>
              <a:rPr lang="en-US" altLang="ko-KR" sz="24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();</a:t>
            </a:r>
          </a:p>
          <a:p>
            <a:pPr algn="just"/>
            <a:r>
              <a:rPr lang="en-US" altLang="ko-KR" sz="24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en-US" altLang="ko-KR" sz="2400" dirty="0" err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newNode.data</a:t>
            </a:r>
            <a:r>
              <a:rPr lang="en-US" altLang="ko-KR" sz="24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4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← </a:t>
            </a:r>
            <a:r>
              <a:rPr lang="en-US" altLang="ko-KR" sz="24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item;</a:t>
            </a:r>
          </a:p>
          <a:p>
            <a:pPr algn="just"/>
            <a:r>
              <a:rPr lang="en-US" altLang="ko-KR" sz="24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en-US" altLang="ko-KR" sz="2400" dirty="0" err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newNode.link</a:t>
            </a:r>
            <a:r>
              <a:rPr lang="en-US" altLang="ko-KR" sz="24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4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←</a:t>
            </a:r>
            <a:r>
              <a:rPr lang="en-US" altLang="ko-KR" sz="24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null;</a:t>
            </a:r>
          </a:p>
          <a:p>
            <a:pPr algn="just"/>
            <a:r>
              <a:rPr lang="en-US" altLang="ko-KR" sz="24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if (rear = null) then {</a:t>
            </a:r>
          </a:p>
          <a:p>
            <a:pPr algn="just"/>
            <a:r>
              <a:rPr lang="en-US" altLang="ko-KR" sz="24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	</a:t>
            </a:r>
            <a:r>
              <a:rPr lang="en-US" altLang="ko-KR" sz="2400" b="1" u="sng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rear </a:t>
            </a:r>
            <a:r>
              <a:rPr lang="ko-KR" altLang="en-US" sz="2400" b="1" u="sng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← </a:t>
            </a:r>
            <a:r>
              <a:rPr lang="en-US" altLang="ko-KR" sz="2400" b="1" u="sng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newNode</a:t>
            </a:r>
            <a:r>
              <a:rPr lang="en-US" altLang="ko-KR" sz="2400" b="1" u="sng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pPr algn="just"/>
            <a:r>
              <a:rPr lang="en-US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	</a:t>
            </a:r>
            <a:r>
              <a:rPr lang="en-US" altLang="ko-KR" sz="2400" b="1" u="sng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front </a:t>
            </a:r>
            <a:r>
              <a:rPr lang="ko-KR" altLang="en-US" sz="2400" b="1" u="sng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← </a:t>
            </a:r>
            <a:r>
              <a:rPr lang="en-US" altLang="ko-KR" sz="2400" b="1" u="sng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newNode</a:t>
            </a:r>
            <a:r>
              <a:rPr lang="en-US" altLang="ko-KR" sz="2400" b="1" u="sng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pPr algn="just"/>
            <a:r>
              <a:rPr lang="en-US" altLang="ko-KR" sz="24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}</a:t>
            </a:r>
          </a:p>
          <a:p>
            <a:pPr algn="just"/>
            <a:r>
              <a:rPr lang="en-US" altLang="ko-KR" sz="24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else {</a:t>
            </a:r>
          </a:p>
          <a:p>
            <a:pPr algn="just"/>
            <a:r>
              <a:rPr lang="en-US" altLang="ko-KR" sz="24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	</a:t>
            </a:r>
            <a:r>
              <a:rPr lang="en-US" altLang="ko-KR" sz="2400" b="1" u="sng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rear.link</a:t>
            </a:r>
            <a:r>
              <a:rPr lang="en-US" altLang="ko-KR" sz="2400" b="1" u="sng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400" b="1" u="sng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← </a:t>
            </a:r>
            <a:r>
              <a:rPr lang="en-US" altLang="ko-KR" sz="2400" b="1" u="sng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newNode</a:t>
            </a:r>
            <a:r>
              <a:rPr lang="en-US" altLang="ko-KR" sz="2400" b="1" u="sng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pPr algn="just"/>
            <a:r>
              <a:rPr lang="en-US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	</a:t>
            </a:r>
            <a:r>
              <a:rPr lang="en-US" altLang="ko-KR" sz="2400" b="1" u="sng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rear </a:t>
            </a:r>
            <a:r>
              <a:rPr lang="ko-KR" altLang="en-US" sz="2400" b="1" u="sng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← </a:t>
            </a:r>
            <a:r>
              <a:rPr lang="en-US" altLang="ko-KR" sz="2400" b="1" u="sng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newNode</a:t>
            </a:r>
            <a:r>
              <a:rPr lang="en-US" altLang="ko-KR" sz="2400" b="1" u="sng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pPr algn="just"/>
            <a:r>
              <a:rPr lang="en-US" altLang="ko-KR" sz="24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}	 </a:t>
            </a:r>
          </a:p>
          <a:p>
            <a:pPr algn="just"/>
            <a:r>
              <a:rPr lang="en-US" altLang="ko-KR" sz="24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}</a:t>
            </a:r>
          </a:p>
          <a:p>
            <a:pPr algn="just"/>
            <a:r>
              <a:rPr lang="en-US" altLang="ko-KR" sz="24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end enqueue();</a:t>
            </a:r>
          </a:p>
        </p:txBody>
      </p:sp>
    </p:spTree>
    <p:extLst>
      <p:ext uri="{BB962C8B-B14F-4D97-AF65-F5344CB8AC3E}">
        <p14:creationId xmlns:p14="http://schemas.microsoft.com/office/powerpoint/2010/main" val="2931168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D9B1B-03D4-497D-AE2C-15A91B332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933"/>
            <a:ext cx="10515600" cy="51156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20. </a:t>
            </a: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연결리스트를 사용하여 큐의 </a:t>
            </a:r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dequeue()</a:t>
            </a: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구현하였다</a:t>
            </a:r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b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빈 칸을 채워라</a:t>
            </a:r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3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2B20E1-2609-4B8E-824C-7EBFF2457D44}"/>
              </a:ext>
            </a:extLst>
          </p:cNvPr>
          <p:cNvSpPr/>
          <p:nvPr/>
        </p:nvSpPr>
        <p:spPr>
          <a:xfrm>
            <a:off x="687764" y="1206630"/>
            <a:ext cx="10816472" cy="51847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4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dequeue(){</a:t>
            </a:r>
          </a:p>
          <a:p>
            <a:pPr algn="just"/>
            <a:r>
              <a:rPr lang="en-US" altLang="ko-KR" sz="24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if (front = null) then </a:t>
            </a:r>
            <a:r>
              <a:rPr lang="en-US" altLang="ko-KR" sz="2400" dirty="0" err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queueEmpty</a:t>
            </a:r>
            <a:r>
              <a:rPr lang="en-US" altLang="ko-KR" sz="24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();</a:t>
            </a:r>
          </a:p>
          <a:p>
            <a:pPr algn="just"/>
            <a:r>
              <a:rPr lang="en-US" altLang="ko-KR" sz="24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else</a:t>
            </a:r>
          </a:p>
          <a:p>
            <a:pPr lvl="2" algn="just"/>
            <a:r>
              <a:rPr lang="en-US" altLang="ko-KR" sz="24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en-US" altLang="ko-KR" sz="2400" b="1" u="sng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item </a:t>
            </a:r>
            <a:r>
              <a:rPr lang="ko-KR" altLang="en-US" sz="2400" b="1" u="sng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← </a:t>
            </a:r>
            <a:r>
              <a:rPr lang="en-US" altLang="ko-KR" sz="2400" b="1" u="sng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front.data</a:t>
            </a:r>
            <a:r>
              <a:rPr lang="en-US" altLang="ko-KR" sz="2400" b="1" u="sng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pPr lvl="2" algn="just"/>
            <a:r>
              <a:rPr lang="en-US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en-US" altLang="ko-KR" sz="2400" b="1" u="sng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front </a:t>
            </a:r>
            <a:r>
              <a:rPr lang="ko-KR" altLang="en-US" sz="2400" b="1" u="sng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← </a:t>
            </a:r>
            <a:r>
              <a:rPr lang="en-US" altLang="ko-KR" sz="2400" b="1" u="sng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front.link</a:t>
            </a:r>
            <a:r>
              <a:rPr lang="en-US" altLang="ko-KR" sz="2400" b="1" u="sng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 </a:t>
            </a:r>
          </a:p>
          <a:p>
            <a:pPr lvl="2" algn="just"/>
            <a:r>
              <a:rPr lang="en-US" altLang="ko-KR" sz="24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if (front = null) then rear </a:t>
            </a:r>
            <a:r>
              <a:rPr lang="ko-KR" altLang="en-US" sz="24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← </a:t>
            </a:r>
            <a:r>
              <a:rPr lang="en-US" altLang="ko-KR" sz="24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null;</a:t>
            </a:r>
          </a:p>
          <a:p>
            <a:pPr lvl="2" algn="just"/>
            <a:r>
              <a:rPr lang="en-US" altLang="ko-KR" sz="24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return item;	 </a:t>
            </a:r>
          </a:p>
          <a:p>
            <a:pPr algn="just"/>
            <a:r>
              <a:rPr lang="en-US" altLang="ko-KR" sz="24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}</a:t>
            </a:r>
          </a:p>
          <a:p>
            <a:pPr algn="just"/>
            <a:r>
              <a:rPr lang="en-US" altLang="ko-KR" sz="24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end dequeue();</a:t>
            </a:r>
          </a:p>
        </p:txBody>
      </p:sp>
    </p:spTree>
    <p:extLst>
      <p:ext uri="{BB962C8B-B14F-4D97-AF65-F5344CB8AC3E}">
        <p14:creationId xmlns:p14="http://schemas.microsoft.com/office/powerpoint/2010/main" val="24079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D9B1B-03D4-497D-AE2C-15A91B332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469"/>
            <a:ext cx="10515600" cy="51156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11. </a:t>
            </a: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다음의 후위표기식의 결과를 적어라</a:t>
            </a:r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3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E32DAC-8848-4479-AA0B-2675F3CB68A2}"/>
              </a:ext>
            </a:extLst>
          </p:cNvPr>
          <p:cNvSpPr/>
          <p:nvPr/>
        </p:nvSpPr>
        <p:spPr>
          <a:xfrm>
            <a:off x="687764" y="772998"/>
            <a:ext cx="10816472" cy="105580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10 20 5 + 5 * -</a:t>
            </a:r>
            <a:endParaRPr lang="ko-KR" altLang="en-US" sz="3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2B20E1-2609-4B8E-824C-7EBFF2457D44}"/>
              </a:ext>
            </a:extLst>
          </p:cNvPr>
          <p:cNvSpPr/>
          <p:nvPr/>
        </p:nvSpPr>
        <p:spPr>
          <a:xfrm>
            <a:off x="687764" y="2037760"/>
            <a:ext cx="10816472" cy="44667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 </a:t>
            </a:r>
            <a:r>
              <a:rPr lang="ko-KR" altLang="en-US" sz="3600" dirty="0" err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후위식</a:t>
            </a:r>
            <a:r>
              <a:rPr lang="ko-KR" altLang="en-US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계산</a:t>
            </a:r>
            <a:r>
              <a:rPr lang="en-US" altLang="ko-KR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(Postfix eval) </a:t>
            </a:r>
            <a:r>
              <a:rPr lang="ko-KR" altLang="en-US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순서</a:t>
            </a:r>
            <a:endParaRPr lang="en-US" altLang="ko-KR" sz="3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</a:t>
            </a:r>
            <a:r>
              <a:rPr lang="ko-KR" altLang="en-US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</a:t>
            </a:r>
            <a:r>
              <a:rPr lang="ko-KR" altLang="en-US" sz="3600" dirty="0" err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비어있지</a:t>
            </a:r>
            <a:r>
              <a:rPr lang="ko-KR" altLang="en-US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않은 경우</a:t>
            </a:r>
            <a:r>
              <a:rPr lang="en-US" altLang="ko-KR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</a:p>
          <a:p>
            <a:pPr marL="742950" indent="-742950" algn="ctr">
              <a:buAutoNum type="arabicPeriod"/>
            </a:pPr>
            <a:r>
              <a:rPr lang="ko-KR" altLang="en-US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읽힌 값이 </a:t>
            </a:r>
            <a:r>
              <a:rPr lang="ko-KR" altLang="en-US" sz="3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피연산자</a:t>
            </a:r>
            <a:r>
              <a:rPr lang="ko-KR" altLang="en-US" sz="3600" dirty="0" err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</a:t>
            </a:r>
            <a:r>
              <a:rPr lang="ko-KR" altLang="en-US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경우 </a:t>
            </a:r>
            <a:r>
              <a:rPr lang="en-US" altLang="ko-K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Push</a:t>
            </a:r>
          </a:p>
          <a:p>
            <a:pPr marL="742950" indent="-742950" algn="ctr">
              <a:buAutoNum type="arabicPeriod"/>
            </a:pPr>
            <a:r>
              <a:rPr lang="ko-KR" altLang="en-US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읽힌 값이 </a:t>
            </a:r>
            <a:r>
              <a:rPr lang="ko-KR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연산자</a:t>
            </a:r>
            <a:r>
              <a:rPr lang="ko-KR" altLang="en-US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 경우 </a:t>
            </a:r>
            <a:r>
              <a:rPr lang="en-US" altLang="ko-K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Pop</a:t>
            </a:r>
          </a:p>
          <a:p>
            <a:pPr marL="742950" indent="-742950" algn="ctr">
              <a:buAutoNum type="arabicPeriod"/>
            </a:pPr>
            <a:r>
              <a:rPr lang="ko-KR" altLang="en-US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 수식을 </a:t>
            </a:r>
            <a:r>
              <a:rPr lang="ko-KR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계산 한 후 </a:t>
            </a:r>
            <a:r>
              <a:rPr lang="ko-KR" altLang="en-US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다시 </a:t>
            </a:r>
            <a:r>
              <a:rPr lang="en-US" altLang="ko-K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Push</a:t>
            </a:r>
            <a:r>
              <a:rPr lang="ko-KR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6925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FE32DAC-8848-4479-AA0B-2675F3CB68A2}"/>
              </a:ext>
            </a:extLst>
          </p:cNvPr>
          <p:cNvSpPr/>
          <p:nvPr/>
        </p:nvSpPr>
        <p:spPr>
          <a:xfrm>
            <a:off x="687764" y="340908"/>
            <a:ext cx="10816472" cy="105580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10 20 5 + 5 * -</a:t>
            </a:r>
            <a:endParaRPr lang="ko-KR" altLang="en-US" sz="3600" dirty="0"/>
          </a:p>
        </p:txBody>
      </p:sp>
      <p:pic>
        <p:nvPicPr>
          <p:cNvPr id="6" name="그림 5" descr="난로, 앉아있는, 서있는, 그리기이(가) 표시된 사진&#10;&#10;자동 생성된 설명">
            <a:extLst>
              <a:ext uri="{FF2B5EF4-FFF2-40B4-BE49-F238E27FC236}">
                <a16:creationId xmlns:a16="http://schemas.microsoft.com/office/drawing/2014/main" id="{5DA4E4CD-1468-47DC-89BD-DA59F4007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95" y="1781666"/>
            <a:ext cx="2687032" cy="46317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6DC2FB-19C2-4B5D-810C-08BCF6FCD1B5}"/>
              </a:ext>
            </a:extLst>
          </p:cNvPr>
          <p:cNvSpPr txBox="1"/>
          <p:nvPr/>
        </p:nvSpPr>
        <p:spPr>
          <a:xfrm>
            <a:off x="1489945" y="5608948"/>
            <a:ext cx="894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10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DC94A2-082A-482A-A4B9-24C924F0FE00}"/>
              </a:ext>
            </a:extLst>
          </p:cNvPr>
          <p:cNvSpPr txBox="1"/>
          <p:nvPr/>
        </p:nvSpPr>
        <p:spPr>
          <a:xfrm>
            <a:off x="1489945" y="4912104"/>
            <a:ext cx="894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20</a:t>
            </a:r>
            <a:endParaRPr lang="ko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FEB37A-7004-47AA-B670-35D7B9EF03DC}"/>
              </a:ext>
            </a:extLst>
          </p:cNvPr>
          <p:cNvSpPr txBox="1"/>
          <p:nvPr/>
        </p:nvSpPr>
        <p:spPr>
          <a:xfrm>
            <a:off x="1489945" y="4196406"/>
            <a:ext cx="894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5</a:t>
            </a:r>
            <a:endParaRPr lang="ko-KR" altLang="en-US" sz="2800" dirty="0"/>
          </a:p>
        </p:txBody>
      </p:sp>
      <p:pic>
        <p:nvPicPr>
          <p:cNvPr id="12" name="그림 11" descr="난로, 앉아있는, 서있는, 그리기이(가) 표시된 사진&#10;&#10;자동 생성된 설명">
            <a:extLst>
              <a:ext uri="{FF2B5EF4-FFF2-40B4-BE49-F238E27FC236}">
                <a16:creationId xmlns:a16="http://schemas.microsoft.com/office/drawing/2014/main" id="{B3B1EA5B-779D-43B1-90A7-E65BDE217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492" y="1781666"/>
            <a:ext cx="2687032" cy="46317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8E0D745-3C4B-48B1-8A30-A2B73E7438C6}"/>
              </a:ext>
            </a:extLst>
          </p:cNvPr>
          <p:cNvSpPr txBox="1"/>
          <p:nvPr/>
        </p:nvSpPr>
        <p:spPr>
          <a:xfrm>
            <a:off x="3087489" y="5608948"/>
            <a:ext cx="1781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Push(10)</a:t>
            </a:r>
            <a:endParaRPr lang="ko-KR" alt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264B05-8A90-4F11-AF72-154911ECDBF1}"/>
              </a:ext>
            </a:extLst>
          </p:cNvPr>
          <p:cNvSpPr txBox="1"/>
          <p:nvPr/>
        </p:nvSpPr>
        <p:spPr>
          <a:xfrm>
            <a:off x="3087488" y="4912104"/>
            <a:ext cx="1781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Push(20)</a:t>
            </a:r>
            <a:endParaRPr lang="ko-KR" alt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5A77A0-897A-4436-BE2D-9E4A4465A694}"/>
              </a:ext>
            </a:extLst>
          </p:cNvPr>
          <p:cNvSpPr txBox="1"/>
          <p:nvPr/>
        </p:nvSpPr>
        <p:spPr>
          <a:xfrm>
            <a:off x="3087487" y="4196406"/>
            <a:ext cx="1781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Push(5)</a:t>
            </a:r>
            <a:endParaRPr lang="ko-KR" altLang="en-US" sz="28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38F7ADC-E80F-4CD6-ABD8-724F8F564E66}"/>
              </a:ext>
            </a:extLst>
          </p:cNvPr>
          <p:cNvSpPr/>
          <p:nvPr/>
        </p:nvSpPr>
        <p:spPr>
          <a:xfrm>
            <a:off x="8644378" y="1945896"/>
            <a:ext cx="2859858" cy="1055801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연산자인 </a:t>
            </a: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‘+’ 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만나서</a:t>
            </a: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Pop 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 후 해당 값 다시 </a:t>
            </a: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Push</a:t>
            </a:r>
            <a:endParaRPr lang="ko-KR" altLang="en-US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96B398-B20F-430D-9E65-EF5B403C3641}"/>
              </a:ext>
            </a:extLst>
          </p:cNvPr>
          <p:cNvSpPr txBox="1"/>
          <p:nvPr/>
        </p:nvSpPr>
        <p:spPr>
          <a:xfrm>
            <a:off x="6845942" y="5608948"/>
            <a:ext cx="894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10</a:t>
            </a:r>
            <a:endParaRPr lang="ko-KR" alt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36A247-FB1E-4B5E-A56A-221D84A57E06}"/>
              </a:ext>
            </a:extLst>
          </p:cNvPr>
          <p:cNvSpPr txBox="1"/>
          <p:nvPr/>
        </p:nvSpPr>
        <p:spPr>
          <a:xfrm>
            <a:off x="6845942" y="4912104"/>
            <a:ext cx="894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25</a:t>
            </a:r>
            <a:endParaRPr lang="ko-KR" altLang="en-US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DF87CE-08F4-4E3A-B6AC-FC8B22F636C4}"/>
              </a:ext>
            </a:extLst>
          </p:cNvPr>
          <p:cNvSpPr txBox="1"/>
          <p:nvPr/>
        </p:nvSpPr>
        <p:spPr>
          <a:xfrm>
            <a:off x="8443484" y="4912104"/>
            <a:ext cx="1781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Push(25)</a:t>
            </a:r>
            <a:endParaRPr lang="ko-KR" altLang="en-US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1D19AA-FB4B-4B12-B1A2-D47C3398E2C6}"/>
              </a:ext>
            </a:extLst>
          </p:cNvPr>
          <p:cNvSpPr txBox="1"/>
          <p:nvPr/>
        </p:nvSpPr>
        <p:spPr>
          <a:xfrm>
            <a:off x="8743751" y="3027663"/>
            <a:ext cx="2661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20 + 5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9EC7A64-8845-4A8D-BBB4-A13DD3788C5D}"/>
              </a:ext>
            </a:extLst>
          </p:cNvPr>
          <p:cNvCxnSpPr>
            <a:stCxn id="26" idx="2"/>
            <a:endCxn id="25" idx="0"/>
          </p:cNvCxnSpPr>
          <p:nvPr/>
        </p:nvCxnSpPr>
        <p:spPr>
          <a:xfrm flipH="1">
            <a:off x="9334401" y="3550883"/>
            <a:ext cx="739906" cy="13612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361CBA9-0C30-4484-849D-61D3B04CC006}"/>
              </a:ext>
            </a:extLst>
          </p:cNvPr>
          <p:cNvSpPr txBox="1"/>
          <p:nvPr/>
        </p:nvSpPr>
        <p:spPr>
          <a:xfrm>
            <a:off x="1678027" y="1422676"/>
            <a:ext cx="461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1</a:t>
            </a:r>
            <a:endParaRPr lang="ko-KR" altLang="en-US" sz="36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DBBB37-5FB5-4E43-BD12-F74B450979A3}"/>
              </a:ext>
            </a:extLst>
          </p:cNvPr>
          <p:cNvSpPr txBox="1"/>
          <p:nvPr/>
        </p:nvSpPr>
        <p:spPr>
          <a:xfrm>
            <a:off x="7062305" y="1415669"/>
            <a:ext cx="461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294091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FE32DAC-8848-4479-AA0B-2675F3CB68A2}"/>
              </a:ext>
            </a:extLst>
          </p:cNvPr>
          <p:cNvSpPr/>
          <p:nvPr/>
        </p:nvSpPr>
        <p:spPr>
          <a:xfrm>
            <a:off x="687764" y="340908"/>
            <a:ext cx="10816472" cy="105580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10 20 5 + 5 * -</a:t>
            </a:r>
            <a:endParaRPr lang="ko-KR" altLang="en-US" sz="3600" dirty="0"/>
          </a:p>
        </p:txBody>
      </p:sp>
      <p:pic>
        <p:nvPicPr>
          <p:cNvPr id="6" name="그림 5" descr="난로, 앉아있는, 서있는, 그리기이(가) 표시된 사진&#10;&#10;자동 생성된 설명">
            <a:extLst>
              <a:ext uri="{FF2B5EF4-FFF2-40B4-BE49-F238E27FC236}">
                <a16:creationId xmlns:a16="http://schemas.microsoft.com/office/drawing/2014/main" id="{5DA4E4CD-1468-47DC-89BD-DA59F4007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95" y="1781666"/>
            <a:ext cx="2687032" cy="46317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6DC2FB-19C2-4B5D-810C-08BCF6FCD1B5}"/>
              </a:ext>
            </a:extLst>
          </p:cNvPr>
          <p:cNvSpPr txBox="1"/>
          <p:nvPr/>
        </p:nvSpPr>
        <p:spPr>
          <a:xfrm>
            <a:off x="1489945" y="5608948"/>
            <a:ext cx="894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10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DC94A2-082A-482A-A4B9-24C924F0FE00}"/>
              </a:ext>
            </a:extLst>
          </p:cNvPr>
          <p:cNvSpPr txBox="1"/>
          <p:nvPr/>
        </p:nvSpPr>
        <p:spPr>
          <a:xfrm>
            <a:off x="1489945" y="4912104"/>
            <a:ext cx="894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25</a:t>
            </a:r>
            <a:endParaRPr lang="ko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FEB37A-7004-47AA-B670-35D7B9EF03DC}"/>
              </a:ext>
            </a:extLst>
          </p:cNvPr>
          <p:cNvSpPr txBox="1"/>
          <p:nvPr/>
        </p:nvSpPr>
        <p:spPr>
          <a:xfrm>
            <a:off x="1489945" y="4196406"/>
            <a:ext cx="894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5</a:t>
            </a:r>
            <a:endParaRPr lang="ko-KR" altLang="en-US" sz="2800" dirty="0"/>
          </a:p>
        </p:txBody>
      </p:sp>
      <p:pic>
        <p:nvPicPr>
          <p:cNvPr id="12" name="그림 11" descr="난로, 앉아있는, 서있는, 그리기이(가) 표시된 사진&#10;&#10;자동 생성된 설명">
            <a:extLst>
              <a:ext uri="{FF2B5EF4-FFF2-40B4-BE49-F238E27FC236}">
                <a16:creationId xmlns:a16="http://schemas.microsoft.com/office/drawing/2014/main" id="{B3B1EA5B-779D-43B1-90A7-E65BDE217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492" y="1781666"/>
            <a:ext cx="2687032" cy="463173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35A77A0-897A-4436-BE2D-9E4A4465A694}"/>
              </a:ext>
            </a:extLst>
          </p:cNvPr>
          <p:cNvSpPr txBox="1"/>
          <p:nvPr/>
        </p:nvSpPr>
        <p:spPr>
          <a:xfrm>
            <a:off x="3087487" y="4196406"/>
            <a:ext cx="1781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Push(5)</a:t>
            </a:r>
            <a:endParaRPr lang="ko-KR" altLang="en-US" sz="28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38F7ADC-E80F-4CD6-ABD8-724F8F564E66}"/>
              </a:ext>
            </a:extLst>
          </p:cNvPr>
          <p:cNvSpPr/>
          <p:nvPr/>
        </p:nvSpPr>
        <p:spPr>
          <a:xfrm>
            <a:off x="8644378" y="1945896"/>
            <a:ext cx="2859858" cy="1055801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연산자인 </a:t>
            </a: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‘*’ 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만나서</a:t>
            </a: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Pop 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 후 해당 값 다시 </a:t>
            </a: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Push</a:t>
            </a:r>
            <a:endParaRPr lang="ko-KR" altLang="en-US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96B398-B20F-430D-9E65-EF5B403C3641}"/>
              </a:ext>
            </a:extLst>
          </p:cNvPr>
          <p:cNvSpPr txBox="1"/>
          <p:nvPr/>
        </p:nvSpPr>
        <p:spPr>
          <a:xfrm>
            <a:off x="6845942" y="5608948"/>
            <a:ext cx="894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10</a:t>
            </a:r>
            <a:endParaRPr lang="ko-KR" alt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36A247-FB1E-4B5E-A56A-221D84A57E06}"/>
              </a:ext>
            </a:extLst>
          </p:cNvPr>
          <p:cNvSpPr txBox="1"/>
          <p:nvPr/>
        </p:nvSpPr>
        <p:spPr>
          <a:xfrm>
            <a:off x="6845942" y="4912104"/>
            <a:ext cx="894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125</a:t>
            </a:r>
            <a:endParaRPr lang="ko-KR" altLang="en-US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DF87CE-08F4-4E3A-B6AC-FC8B22F636C4}"/>
              </a:ext>
            </a:extLst>
          </p:cNvPr>
          <p:cNvSpPr txBox="1"/>
          <p:nvPr/>
        </p:nvSpPr>
        <p:spPr>
          <a:xfrm>
            <a:off x="8443484" y="4912104"/>
            <a:ext cx="1781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Push(125)</a:t>
            </a:r>
            <a:endParaRPr lang="ko-KR" altLang="en-US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1D19AA-FB4B-4B12-B1A2-D47C3398E2C6}"/>
              </a:ext>
            </a:extLst>
          </p:cNvPr>
          <p:cNvSpPr txBox="1"/>
          <p:nvPr/>
        </p:nvSpPr>
        <p:spPr>
          <a:xfrm>
            <a:off x="8743751" y="3027663"/>
            <a:ext cx="2661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25 * 5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9EC7A64-8845-4A8D-BBB4-A13DD3788C5D}"/>
              </a:ext>
            </a:extLst>
          </p:cNvPr>
          <p:cNvCxnSpPr>
            <a:stCxn id="26" idx="2"/>
            <a:endCxn id="25" idx="0"/>
          </p:cNvCxnSpPr>
          <p:nvPr/>
        </p:nvCxnSpPr>
        <p:spPr>
          <a:xfrm flipH="1">
            <a:off x="9334401" y="3550883"/>
            <a:ext cx="739906" cy="13612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361CBA9-0C30-4484-849D-61D3B04CC006}"/>
              </a:ext>
            </a:extLst>
          </p:cNvPr>
          <p:cNvSpPr txBox="1"/>
          <p:nvPr/>
        </p:nvSpPr>
        <p:spPr>
          <a:xfrm>
            <a:off x="1678027" y="1422676"/>
            <a:ext cx="461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3</a:t>
            </a:r>
            <a:endParaRPr lang="ko-KR" altLang="en-US" sz="36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DBBB37-5FB5-4E43-BD12-F74B450979A3}"/>
              </a:ext>
            </a:extLst>
          </p:cNvPr>
          <p:cNvSpPr txBox="1"/>
          <p:nvPr/>
        </p:nvSpPr>
        <p:spPr>
          <a:xfrm>
            <a:off x="7062305" y="1415669"/>
            <a:ext cx="461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4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47323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FE32DAC-8848-4479-AA0B-2675F3CB68A2}"/>
              </a:ext>
            </a:extLst>
          </p:cNvPr>
          <p:cNvSpPr/>
          <p:nvPr/>
        </p:nvSpPr>
        <p:spPr>
          <a:xfrm>
            <a:off x="687764" y="340908"/>
            <a:ext cx="10816472" cy="105580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계산 후의 값 </a:t>
            </a:r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6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-115</a:t>
            </a:r>
            <a:endParaRPr lang="ko-KR" altLang="en-US" sz="3600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2" name="그림 11" descr="난로, 앉아있는, 서있는, 그리기이(가) 표시된 사진&#10;&#10;자동 생성된 설명">
            <a:extLst>
              <a:ext uri="{FF2B5EF4-FFF2-40B4-BE49-F238E27FC236}">
                <a16:creationId xmlns:a16="http://schemas.microsoft.com/office/drawing/2014/main" id="{B3B1EA5B-779D-43B1-90A7-E65BDE217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292" y="1885362"/>
            <a:ext cx="2687032" cy="4631730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38F7ADC-E80F-4CD6-ABD8-724F8F564E66}"/>
              </a:ext>
            </a:extLst>
          </p:cNvPr>
          <p:cNvSpPr/>
          <p:nvPr/>
        </p:nvSpPr>
        <p:spPr>
          <a:xfrm>
            <a:off x="5901178" y="2049592"/>
            <a:ext cx="2859858" cy="1055801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연산자인 </a:t>
            </a: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‘-’ 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만나서</a:t>
            </a: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Pop 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 후 해당 값 다시 </a:t>
            </a: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Push</a:t>
            </a:r>
            <a:endParaRPr lang="ko-KR" altLang="en-US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96B398-B20F-430D-9E65-EF5B403C3641}"/>
              </a:ext>
            </a:extLst>
          </p:cNvPr>
          <p:cNvSpPr txBox="1"/>
          <p:nvPr/>
        </p:nvSpPr>
        <p:spPr>
          <a:xfrm>
            <a:off x="3968686" y="5712644"/>
            <a:ext cx="1150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-115</a:t>
            </a:r>
            <a:endParaRPr lang="ko-KR" altLang="en-US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DF87CE-08F4-4E3A-B6AC-FC8B22F636C4}"/>
              </a:ext>
            </a:extLst>
          </p:cNvPr>
          <p:cNvSpPr txBox="1"/>
          <p:nvPr/>
        </p:nvSpPr>
        <p:spPr>
          <a:xfrm>
            <a:off x="5700284" y="5712644"/>
            <a:ext cx="2039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Push(-115)</a:t>
            </a:r>
            <a:endParaRPr lang="ko-KR" altLang="en-US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1D19AA-FB4B-4B12-B1A2-D47C3398E2C6}"/>
              </a:ext>
            </a:extLst>
          </p:cNvPr>
          <p:cNvSpPr txBox="1"/>
          <p:nvPr/>
        </p:nvSpPr>
        <p:spPr>
          <a:xfrm>
            <a:off x="6000551" y="3131359"/>
            <a:ext cx="2661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10 - 125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9EC7A64-8845-4A8D-BBB4-A13DD3788C5D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 flipH="1">
            <a:off x="6719845" y="3654579"/>
            <a:ext cx="611262" cy="205806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6DBBB37-5FB5-4E43-BD12-F74B450979A3}"/>
              </a:ext>
            </a:extLst>
          </p:cNvPr>
          <p:cNvSpPr txBox="1"/>
          <p:nvPr/>
        </p:nvSpPr>
        <p:spPr>
          <a:xfrm>
            <a:off x="4319105" y="1519365"/>
            <a:ext cx="461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5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89502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D9B1B-03D4-497D-AE2C-15A91B332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06"/>
            <a:ext cx="10515600" cy="51156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12. </a:t>
            </a: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원형 큐에서 </a:t>
            </a:r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front</a:t>
            </a: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</a:t>
            </a:r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이고</a:t>
            </a:r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rear</a:t>
            </a: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</a:t>
            </a:r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이라고 하면 현재 원형 큐에 저장된 요소들의 개수는</a:t>
            </a:r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?(</a:t>
            </a: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</a:t>
            </a:r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원형 큐의 크기는 </a:t>
            </a:r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8)</a:t>
            </a:r>
            <a:endParaRPr lang="ko-KR" altLang="en-US" sz="3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2B20E1-2609-4B8E-824C-7EBFF2457D44}"/>
              </a:ext>
            </a:extLst>
          </p:cNvPr>
          <p:cNvSpPr/>
          <p:nvPr/>
        </p:nvSpPr>
        <p:spPr>
          <a:xfrm>
            <a:off x="687764" y="1216056"/>
            <a:ext cx="10816472" cy="51847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Front </a:t>
            </a:r>
            <a:r>
              <a:rPr lang="ko-KR" altLang="en-US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</a:t>
            </a:r>
            <a:r>
              <a:rPr lang="ko-KR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dequeue() </a:t>
            </a:r>
            <a:r>
              <a:rPr lang="ko-KR" altLang="en-US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 후</a:t>
            </a:r>
            <a:r>
              <a:rPr lang="ko-KR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증가</a:t>
            </a:r>
            <a:endParaRPr lang="en-US" altLang="ko-KR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Front</a:t>
            </a:r>
            <a:r>
              <a:rPr lang="ko-KR" altLang="en-US" sz="36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lang="ko-KR" altLang="en-US" sz="36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(front+1)%capacity;</a:t>
            </a:r>
          </a:p>
          <a:p>
            <a:pPr algn="ctr"/>
            <a:r>
              <a:rPr lang="en-US" altLang="ko-K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Rear </a:t>
            </a:r>
            <a:r>
              <a:rPr lang="ko-KR" altLang="en-US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</a:t>
            </a:r>
            <a:r>
              <a:rPr lang="ko-KR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enqueue() </a:t>
            </a:r>
            <a:r>
              <a:rPr lang="ko-KR" altLang="en-US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 후</a:t>
            </a:r>
            <a:r>
              <a:rPr lang="ko-KR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증가</a:t>
            </a:r>
            <a:endParaRPr lang="en-US" altLang="ko-KR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rear</a:t>
            </a:r>
            <a:r>
              <a:rPr lang="ko-KR" altLang="en-US" sz="36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lang="ko-KR" altLang="en-US" sz="36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(rear+1)%capacity;</a:t>
            </a:r>
          </a:p>
        </p:txBody>
      </p:sp>
    </p:spTree>
    <p:extLst>
      <p:ext uri="{BB962C8B-B14F-4D97-AF65-F5344CB8AC3E}">
        <p14:creationId xmlns:p14="http://schemas.microsoft.com/office/powerpoint/2010/main" val="2310261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FE32DAC-8848-4479-AA0B-2675F3CB68A2}"/>
              </a:ext>
            </a:extLst>
          </p:cNvPr>
          <p:cNvSpPr/>
          <p:nvPr/>
        </p:nvSpPr>
        <p:spPr>
          <a:xfrm>
            <a:off x="687764" y="340908"/>
            <a:ext cx="10816472" cy="105580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초기 </a:t>
            </a:r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front = rear = 0</a:t>
            </a:r>
            <a:endParaRPr lang="ko-KR" altLang="en-US" sz="3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 descr="건물, 거울, 게임, 창문이(가) 표시된 사진&#10;&#10;자동 생성된 설명">
            <a:extLst>
              <a:ext uri="{FF2B5EF4-FFF2-40B4-BE49-F238E27FC236}">
                <a16:creationId xmlns:a16="http://schemas.microsoft.com/office/drawing/2014/main" id="{E191CF3B-542C-427F-B6FA-92ACD29C3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64" y="1617293"/>
            <a:ext cx="4600956" cy="46195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7861DB-CC7E-4BA3-8530-D00D70068FF3}"/>
              </a:ext>
            </a:extLst>
          </p:cNvPr>
          <p:cNvSpPr txBox="1"/>
          <p:nvPr/>
        </p:nvSpPr>
        <p:spPr>
          <a:xfrm>
            <a:off x="4194927" y="3026004"/>
            <a:ext cx="631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A</a:t>
            </a:r>
            <a:endParaRPr lang="ko-KR" altLang="en-US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B1B078-C145-4B18-9F14-5715A7415BDD}"/>
              </a:ext>
            </a:extLst>
          </p:cNvPr>
          <p:cNvSpPr txBox="1"/>
          <p:nvPr/>
        </p:nvSpPr>
        <p:spPr>
          <a:xfrm>
            <a:off x="4232635" y="4234205"/>
            <a:ext cx="631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B</a:t>
            </a:r>
            <a:endParaRPr lang="ko-KR" altLang="en-US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E9EAC5-43DD-4608-A338-33B37266B5BF}"/>
              </a:ext>
            </a:extLst>
          </p:cNvPr>
          <p:cNvSpPr txBox="1"/>
          <p:nvPr/>
        </p:nvSpPr>
        <p:spPr>
          <a:xfrm>
            <a:off x="3263245" y="5197311"/>
            <a:ext cx="631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C</a:t>
            </a:r>
            <a:endParaRPr lang="ko-KR" altLang="en-US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D2019F-12F8-45AD-85D6-CBAA3563935B}"/>
              </a:ext>
            </a:extLst>
          </p:cNvPr>
          <p:cNvSpPr txBox="1"/>
          <p:nvPr/>
        </p:nvSpPr>
        <p:spPr>
          <a:xfrm>
            <a:off x="2020478" y="5197311"/>
            <a:ext cx="631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D</a:t>
            </a:r>
            <a:endParaRPr lang="ko-KR" altLang="en-US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923C0B-4844-4644-9520-A1DC0842EA77}"/>
              </a:ext>
            </a:extLst>
          </p:cNvPr>
          <p:cNvSpPr txBox="1"/>
          <p:nvPr/>
        </p:nvSpPr>
        <p:spPr>
          <a:xfrm>
            <a:off x="1126503" y="4234205"/>
            <a:ext cx="631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E</a:t>
            </a:r>
            <a:endParaRPr lang="ko-KR" altLang="en-US" sz="2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0F9728-7FED-4030-A3A3-C7275C825D2F}"/>
              </a:ext>
            </a:extLst>
          </p:cNvPr>
          <p:cNvSpPr txBox="1"/>
          <p:nvPr/>
        </p:nvSpPr>
        <p:spPr>
          <a:xfrm>
            <a:off x="1159497" y="3026004"/>
            <a:ext cx="631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F</a:t>
            </a:r>
            <a:endParaRPr lang="ko-KR" altLang="en-US" sz="28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0EBC43-BE76-4AE7-9F79-CD50A74CC22B}"/>
              </a:ext>
            </a:extLst>
          </p:cNvPr>
          <p:cNvSpPr txBox="1"/>
          <p:nvPr/>
        </p:nvSpPr>
        <p:spPr>
          <a:xfrm>
            <a:off x="2044045" y="2094322"/>
            <a:ext cx="631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G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CA0B7-C7A3-4E73-9D07-E81ED947B07F}"/>
              </a:ext>
            </a:extLst>
          </p:cNvPr>
          <p:cNvSpPr txBox="1"/>
          <p:nvPr/>
        </p:nvSpPr>
        <p:spPr>
          <a:xfrm>
            <a:off x="4826523" y="1432627"/>
            <a:ext cx="667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저장된 요소들의 개수만 구하기 위해서 편하게 진행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C571513-42E8-4107-BAD2-CB616D094439}"/>
              </a:ext>
            </a:extLst>
          </p:cNvPr>
          <p:cNvCxnSpPr/>
          <p:nvPr/>
        </p:nvCxnSpPr>
        <p:spPr>
          <a:xfrm>
            <a:off x="3894841" y="2187019"/>
            <a:ext cx="128990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8C4B050-5B21-4802-8962-2AC07B1B246E}"/>
              </a:ext>
            </a:extLst>
          </p:cNvPr>
          <p:cNvCxnSpPr>
            <a:cxnSpLocks/>
          </p:cNvCxnSpPr>
          <p:nvPr/>
        </p:nvCxnSpPr>
        <p:spPr>
          <a:xfrm>
            <a:off x="2483990" y="2628730"/>
            <a:ext cx="383302" cy="93168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EC5B877-078A-4CC9-8E38-58CC4E3FEF5D}"/>
              </a:ext>
            </a:extLst>
          </p:cNvPr>
          <p:cNvSpPr txBox="1"/>
          <p:nvPr/>
        </p:nvSpPr>
        <p:spPr>
          <a:xfrm>
            <a:off x="2443140" y="3546304"/>
            <a:ext cx="1534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Rear = 7</a:t>
            </a:r>
            <a:endParaRPr lang="ko-KR" altLang="en-US" sz="2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7E3B8B-EA5D-409A-AE1E-A244A4E1E660}"/>
              </a:ext>
            </a:extLst>
          </p:cNvPr>
          <p:cNvSpPr txBox="1"/>
          <p:nvPr/>
        </p:nvSpPr>
        <p:spPr>
          <a:xfrm>
            <a:off x="5099898" y="1956186"/>
            <a:ext cx="1727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Front = 0</a:t>
            </a:r>
            <a:endParaRPr lang="ko-KR" altLang="en-US" sz="24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5314F4-0390-4679-978D-7018A2FAC20B}"/>
              </a:ext>
            </a:extLst>
          </p:cNvPr>
          <p:cNvSpPr/>
          <p:nvPr/>
        </p:nvSpPr>
        <p:spPr>
          <a:xfrm>
            <a:off x="7927942" y="2187019"/>
            <a:ext cx="3576294" cy="40498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err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CreateQ</a:t>
            </a:r>
            <a:r>
              <a:rPr lang="en-US" altLang="ko-KR" sz="24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();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Enqueue(“A”);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Enqueue(“B”);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Enqueue(“C”);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Enqueue(“D”);</a:t>
            </a:r>
            <a:endParaRPr lang="ko-KR" altLang="en-US" sz="24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4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Enqueue(“E”);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Enqueue(“F”);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Enqueue(“G”);</a:t>
            </a:r>
          </a:p>
          <a:p>
            <a:pPr algn="r"/>
            <a:r>
              <a:rPr lang="en-US" altLang="ko-KR" sz="24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 </a:t>
            </a:r>
            <a:r>
              <a:rPr lang="ko-KR" altLang="en-US" sz="24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요소 </a:t>
            </a:r>
            <a:r>
              <a:rPr lang="en-US" altLang="ko-KR" sz="24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7</a:t>
            </a:r>
            <a:r>
              <a:rPr lang="ko-KR" altLang="en-US" sz="24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1382086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FE32DAC-8848-4479-AA0B-2675F3CB68A2}"/>
              </a:ext>
            </a:extLst>
          </p:cNvPr>
          <p:cNvSpPr/>
          <p:nvPr/>
        </p:nvSpPr>
        <p:spPr>
          <a:xfrm>
            <a:off x="687764" y="340908"/>
            <a:ext cx="10816472" cy="105580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front = 5(</a:t>
            </a: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만족</a:t>
            </a:r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),  rear = 7</a:t>
            </a:r>
            <a:endParaRPr lang="ko-KR" altLang="en-US" sz="3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 descr="건물, 거울, 게임, 창문이(가) 표시된 사진&#10;&#10;자동 생성된 설명">
            <a:extLst>
              <a:ext uri="{FF2B5EF4-FFF2-40B4-BE49-F238E27FC236}">
                <a16:creationId xmlns:a16="http://schemas.microsoft.com/office/drawing/2014/main" id="{E191CF3B-542C-427F-B6FA-92ACD29C3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64" y="1617293"/>
            <a:ext cx="4600956" cy="461958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30F9728-7FED-4030-A3A3-C7275C825D2F}"/>
              </a:ext>
            </a:extLst>
          </p:cNvPr>
          <p:cNvSpPr txBox="1"/>
          <p:nvPr/>
        </p:nvSpPr>
        <p:spPr>
          <a:xfrm>
            <a:off x="1159497" y="3026004"/>
            <a:ext cx="631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F</a:t>
            </a:r>
            <a:endParaRPr lang="ko-KR" altLang="en-US" sz="28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0EBC43-BE76-4AE7-9F79-CD50A74CC22B}"/>
              </a:ext>
            </a:extLst>
          </p:cNvPr>
          <p:cNvSpPr txBox="1"/>
          <p:nvPr/>
        </p:nvSpPr>
        <p:spPr>
          <a:xfrm>
            <a:off x="2044045" y="2094322"/>
            <a:ext cx="631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G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CA0B7-C7A3-4E73-9D07-E81ED947B07F}"/>
              </a:ext>
            </a:extLst>
          </p:cNvPr>
          <p:cNvSpPr txBox="1"/>
          <p:nvPr/>
        </p:nvSpPr>
        <p:spPr>
          <a:xfrm>
            <a:off x="4826523" y="1432627"/>
            <a:ext cx="667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저장된 요소들의 개수만 구하기 위해서 편하게 진행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C571513-42E8-4107-BAD2-CB616D094439}"/>
              </a:ext>
            </a:extLst>
          </p:cNvPr>
          <p:cNvCxnSpPr>
            <a:cxnSpLocks/>
          </p:cNvCxnSpPr>
          <p:nvPr/>
        </p:nvCxnSpPr>
        <p:spPr>
          <a:xfrm flipH="1">
            <a:off x="1074656" y="4799441"/>
            <a:ext cx="243526" cy="123371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8C4B050-5B21-4802-8962-2AC07B1B246E}"/>
              </a:ext>
            </a:extLst>
          </p:cNvPr>
          <p:cNvCxnSpPr>
            <a:cxnSpLocks/>
          </p:cNvCxnSpPr>
          <p:nvPr/>
        </p:nvCxnSpPr>
        <p:spPr>
          <a:xfrm>
            <a:off x="2483990" y="2628730"/>
            <a:ext cx="383302" cy="93168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EC5B877-078A-4CC9-8E38-58CC4E3FEF5D}"/>
              </a:ext>
            </a:extLst>
          </p:cNvPr>
          <p:cNvSpPr txBox="1"/>
          <p:nvPr/>
        </p:nvSpPr>
        <p:spPr>
          <a:xfrm>
            <a:off x="2443140" y="3546304"/>
            <a:ext cx="1534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Rear = 7</a:t>
            </a:r>
            <a:endParaRPr lang="ko-KR" altLang="en-US" sz="2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7E3B8B-EA5D-409A-AE1E-A244A4E1E660}"/>
              </a:ext>
            </a:extLst>
          </p:cNvPr>
          <p:cNvSpPr txBox="1"/>
          <p:nvPr/>
        </p:nvSpPr>
        <p:spPr>
          <a:xfrm>
            <a:off x="332435" y="6022680"/>
            <a:ext cx="1727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Front = 5</a:t>
            </a:r>
            <a:endParaRPr lang="ko-KR" altLang="en-US" sz="24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5314F4-0390-4679-978D-7018A2FAC20B}"/>
              </a:ext>
            </a:extLst>
          </p:cNvPr>
          <p:cNvSpPr/>
          <p:nvPr/>
        </p:nvSpPr>
        <p:spPr>
          <a:xfrm>
            <a:off x="7927942" y="2094323"/>
            <a:ext cx="3576294" cy="414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CreateQ</a:t>
            </a: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();</a:t>
            </a:r>
          </a:p>
          <a:p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Enqueue(“A”);</a:t>
            </a:r>
          </a:p>
          <a:p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Enqueue(“B”);</a:t>
            </a:r>
          </a:p>
          <a:p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Enqueue(“C”);</a:t>
            </a:r>
          </a:p>
          <a:p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Enqueue(“D”);</a:t>
            </a:r>
            <a:endParaRPr lang="ko-KR" altLang="en-US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Enqueue(“E”);</a:t>
            </a:r>
          </a:p>
          <a:p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Enqueue(“F”);</a:t>
            </a:r>
          </a:p>
          <a:p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Enqueue(“G”);</a:t>
            </a:r>
          </a:p>
          <a:p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Dequeue();</a:t>
            </a:r>
          </a:p>
          <a:p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Dequeue();</a:t>
            </a:r>
          </a:p>
          <a:p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Dequeue();</a:t>
            </a:r>
          </a:p>
          <a:p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Dequeue();</a:t>
            </a:r>
          </a:p>
          <a:p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Dequeue();</a:t>
            </a:r>
          </a:p>
          <a:p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 </a:t>
            </a:r>
            <a:r>
              <a:rPr lang="ko-KR" altLang="en-US" sz="20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요소 </a:t>
            </a:r>
            <a:r>
              <a:rPr lang="en-US" altLang="ko-KR" sz="20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2</a:t>
            </a:r>
            <a:r>
              <a:rPr lang="ko-KR" altLang="en-US" sz="20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184412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FE32DAC-8848-4479-AA0B-2675F3CB68A2}"/>
              </a:ext>
            </a:extLst>
          </p:cNvPr>
          <p:cNvSpPr/>
          <p:nvPr/>
        </p:nvSpPr>
        <p:spPr>
          <a:xfrm>
            <a:off x="687764" y="340908"/>
            <a:ext cx="10816472" cy="105580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front = 5,  rear = 3 </a:t>
            </a: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 </a:t>
            </a:r>
            <a:r>
              <a:rPr lang="ko-KR" altLang="en-US" sz="3600" b="1" u="sng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요소는 </a:t>
            </a:r>
            <a:r>
              <a:rPr lang="en-US" altLang="ko-KR" sz="3600" b="1" u="sng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</a:t>
            </a:r>
            <a:r>
              <a:rPr lang="ko-KR" altLang="en-US" sz="3600" b="1" u="sng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</a:t>
            </a:r>
          </a:p>
        </p:txBody>
      </p:sp>
      <p:pic>
        <p:nvPicPr>
          <p:cNvPr id="3" name="그림 2" descr="건물, 거울, 게임, 창문이(가) 표시된 사진&#10;&#10;자동 생성된 설명">
            <a:extLst>
              <a:ext uri="{FF2B5EF4-FFF2-40B4-BE49-F238E27FC236}">
                <a16:creationId xmlns:a16="http://schemas.microsoft.com/office/drawing/2014/main" id="{E191CF3B-542C-427F-B6FA-92ACD29C3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64" y="1617293"/>
            <a:ext cx="4600956" cy="46195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7861DB-CC7E-4BA3-8530-D00D70068FF3}"/>
              </a:ext>
            </a:extLst>
          </p:cNvPr>
          <p:cNvSpPr txBox="1"/>
          <p:nvPr/>
        </p:nvSpPr>
        <p:spPr>
          <a:xfrm>
            <a:off x="4194927" y="3026004"/>
            <a:ext cx="631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I</a:t>
            </a:r>
            <a:endParaRPr lang="ko-KR" altLang="en-US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B1B078-C145-4B18-9F14-5715A7415BDD}"/>
              </a:ext>
            </a:extLst>
          </p:cNvPr>
          <p:cNvSpPr txBox="1"/>
          <p:nvPr/>
        </p:nvSpPr>
        <p:spPr>
          <a:xfrm>
            <a:off x="4232635" y="4234205"/>
            <a:ext cx="631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J</a:t>
            </a:r>
            <a:endParaRPr lang="ko-KR" altLang="en-US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E9EAC5-43DD-4608-A338-33B37266B5BF}"/>
              </a:ext>
            </a:extLst>
          </p:cNvPr>
          <p:cNvSpPr txBox="1"/>
          <p:nvPr/>
        </p:nvSpPr>
        <p:spPr>
          <a:xfrm>
            <a:off x="3263245" y="5197311"/>
            <a:ext cx="631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K</a:t>
            </a:r>
            <a:endParaRPr lang="ko-KR" altLang="en-US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923C0B-4844-4644-9520-A1DC0842EA77}"/>
              </a:ext>
            </a:extLst>
          </p:cNvPr>
          <p:cNvSpPr txBox="1"/>
          <p:nvPr/>
        </p:nvSpPr>
        <p:spPr>
          <a:xfrm>
            <a:off x="3210639" y="2078800"/>
            <a:ext cx="631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H</a:t>
            </a:r>
            <a:endParaRPr lang="ko-KR" altLang="en-US" sz="2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0F9728-7FED-4030-A3A3-C7275C825D2F}"/>
              </a:ext>
            </a:extLst>
          </p:cNvPr>
          <p:cNvSpPr txBox="1"/>
          <p:nvPr/>
        </p:nvSpPr>
        <p:spPr>
          <a:xfrm>
            <a:off x="1159497" y="3026004"/>
            <a:ext cx="631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F</a:t>
            </a:r>
            <a:endParaRPr lang="ko-KR" altLang="en-US" sz="28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0EBC43-BE76-4AE7-9F79-CD50A74CC22B}"/>
              </a:ext>
            </a:extLst>
          </p:cNvPr>
          <p:cNvSpPr txBox="1"/>
          <p:nvPr/>
        </p:nvSpPr>
        <p:spPr>
          <a:xfrm>
            <a:off x="2044045" y="2094322"/>
            <a:ext cx="631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G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CA0B7-C7A3-4E73-9D07-E81ED947B07F}"/>
              </a:ext>
            </a:extLst>
          </p:cNvPr>
          <p:cNvSpPr txBox="1"/>
          <p:nvPr/>
        </p:nvSpPr>
        <p:spPr>
          <a:xfrm>
            <a:off x="4826523" y="1432627"/>
            <a:ext cx="667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저장된 요소들의 개수만 구하기 위해서 편하게 진행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8C4B050-5B21-4802-8962-2AC07B1B246E}"/>
              </a:ext>
            </a:extLst>
          </p:cNvPr>
          <p:cNvCxnSpPr>
            <a:cxnSpLocks/>
          </p:cNvCxnSpPr>
          <p:nvPr/>
        </p:nvCxnSpPr>
        <p:spPr>
          <a:xfrm>
            <a:off x="4040984" y="5416298"/>
            <a:ext cx="1143758" cy="4784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EC5B877-078A-4CC9-8E38-58CC4E3FEF5D}"/>
              </a:ext>
            </a:extLst>
          </p:cNvPr>
          <p:cNvSpPr txBox="1"/>
          <p:nvPr/>
        </p:nvSpPr>
        <p:spPr>
          <a:xfrm>
            <a:off x="5184742" y="5622517"/>
            <a:ext cx="2826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Rear = 3((2+1)%8)</a:t>
            </a:r>
            <a:endParaRPr lang="ko-KR" altLang="en-US" sz="24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5314F4-0390-4679-978D-7018A2FAC20B}"/>
              </a:ext>
            </a:extLst>
          </p:cNvPr>
          <p:cNvSpPr/>
          <p:nvPr/>
        </p:nvSpPr>
        <p:spPr>
          <a:xfrm>
            <a:off x="7927942" y="2187019"/>
            <a:ext cx="3576294" cy="40498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err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CreateQ</a:t>
            </a:r>
            <a:r>
              <a:rPr lang="en-US" altLang="ko-KR" sz="24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();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Enqueue(“A”);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Enqueue(“B”);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Enqueue(“C”);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Enqueue(“D”);</a:t>
            </a:r>
            <a:endParaRPr lang="ko-KR" altLang="en-US" sz="24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4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Enqueue(“E”);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Enqueue(“F”);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Enqueue(“G”);</a:t>
            </a:r>
          </a:p>
          <a:p>
            <a:pPr algn="r"/>
            <a:r>
              <a:rPr lang="en-US" altLang="ko-KR" sz="24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 </a:t>
            </a:r>
            <a:r>
              <a:rPr lang="ko-KR" altLang="en-US" sz="24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요소 </a:t>
            </a:r>
            <a:r>
              <a:rPr lang="en-US" altLang="ko-KR" sz="24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7</a:t>
            </a:r>
            <a:r>
              <a:rPr lang="ko-KR" altLang="en-US" sz="24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28E88A1-931A-43C7-8509-DECB82E72FB8}"/>
              </a:ext>
            </a:extLst>
          </p:cNvPr>
          <p:cNvSpPr/>
          <p:nvPr/>
        </p:nvSpPr>
        <p:spPr>
          <a:xfrm>
            <a:off x="7927942" y="2094323"/>
            <a:ext cx="3576294" cy="414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CreateQ</a:t>
            </a: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();</a:t>
            </a:r>
          </a:p>
          <a:p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Enqueue(“A”);	Enqueue(“H”);</a:t>
            </a:r>
          </a:p>
          <a:p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Enqueue(“B”);	Enqueue(“I”);</a:t>
            </a:r>
          </a:p>
          <a:p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Enqueue(“C”);	Enqueue(“J”);</a:t>
            </a:r>
          </a:p>
          <a:p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Enqueue(“D”);	Enqueue(“K”);</a:t>
            </a:r>
            <a:endParaRPr lang="ko-KR" altLang="en-US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Enqueue(“E”);</a:t>
            </a:r>
          </a:p>
          <a:p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Enqueue(“F”);</a:t>
            </a:r>
          </a:p>
          <a:p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Enqueue(“G”);</a:t>
            </a:r>
          </a:p>
          <a:p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Dequeue();</a:t>
            </a:r>
          </a:p>
          <a:p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Dequeue();</a:t>
            </a:r>
          </a:p>
          <a:p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Dequeue();</a:t>
            </a:r>
          </a:p>
          <a:p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Dequeue();</a:t>
            </a:r>
          </a:p>
          <a:p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Dequeue();</a:t>
            </a:r>
          </a:p>
          <a:p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 </a:t>
            </a:r>
            <a:r>
              <a:rPr lang="ko-KR" altLang="en-US" sz="20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요소 </a:t>
            </a:r>
            <a:r>
              <a:rPr lang="en-US" altLang="ko-KR" sz="20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6</a:t>
            </a:r>
            <a:r>
              <a:rPr lang="ko-KR" altLang="en-US" sz="20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4C22A44-9E78-4B5D-8F00-7912F4C4B25D}"/>
              </a:ext>
            </a:extLst>
          </p:cNvPr>
          <p:cNvCxnSpPr>
            <a:cxnSpLocks/>
          </p:cNvCxnSpPr>
          <p:nvPr/>
        </p:nvCxnSpPr>
        <p:spPr>
          <a:xfrm flipH="1">
            <a:off x="1074656" y="4799441"/>
            <a:ext cx="243526" cy="123371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7D40925-BD64-42E6-AC6C-426C57B04C3C}"/>
              </a:ext>
            </a:extLst>
          </p:cNvPr>
          <p:cNvSpPr txBox="1"/>
          <p:nvPr/>
        </p:nvSpPr>
        <p:spPr>
          <a:xfrm>
            <a:off x="332435" y="6022680"/>
            <a:ext cx="1727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Front = 5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75746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1026</Words>
  <Application>Microsoft Office PowerPoint</Application>
  <PresentationFormat>와이드스크린</PresentationFormat>
  <Paragraphs>207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함초롬돋움</vt:lpstr>
      <vt:lpstr>Arial</vt:lpstr>
      <vt:lpstr>Office 테마</vt:lpstr>
      <vt:lpstr>PowerPoint 프레젠테이션</vt:lpstr>
      <vt:lpstr>11. 다음의 후위표기식의 결과를 적어라.</vt:lpstr>
      <vt:lpstr>PowerPoint 프레젠테이션</vt:lpstr>
      <vt:lpstr>PowerPoint 프레젠테이션</vt:lpstr>
      <vt:lpstr>PowerPoint 프레젠테이션</vt:lpstr>
      <vt:lpstr>12. 원형 큐에서 front가 5이고, rear가 3이라고 하면 현재 원형 큐에 저장된 요소들의 개수는?(단, 원형 큐의 크기는 8)</vt:lpstr>
      <vt:lpstr>PowerPoint 프레젠테이션</vt:lpstr>
      <vt:lpstr>PowerPoint 프레젠테이션</vt:lpstr>
      <vt:lpstr>PowerPoint 프레젠테이션</vt:lpstr>
      <vt:lpstr>13. 컴퓨터나 핸드폰의 화면을 위로 올리거나,  아래로 내리는 스크롤(scroll) 동작은  어떤 자료구조의 기능을 하는가?.</vt:lpstr>
      <vt:lpstr>14. 연결리스트의 push연산을 연결리스트로 작성하였다. 빈 칸을 채워라.</vt:lpstr>
      <vt:lpstr>15. 연결리스트의 pop 연산을 연결리스트로 작성하였다. 빈 칸을 채워라.</vt:lpstr>
      <vt:lpstr>16. 원형 큐의 enqueue()를 배열로 구현하였다. 빈 칸을 채워라.</vt:lpstr>
      <vt:lpstr>17. 원형 큐의 dequeue()를 배열로 구현하였다. 빈 칸을 채워라.</vt:lpstr>
      <vt:lpstr>18. 데크에서 다음과 같은 작업을 수행하고 난 결과를 적어라.</vt:lpstr>
      <vt:lpstr>PowerPoint 프레젠테이션</vt:lpstr>
      <vt:lpstr>PowerPoint 프레젠테이션</vt:lpstr>
      <vt:lpstr>19. 연결리스트를 사용하여 큐의 enqueue()를 구현하였다. 빈 칸을 채워라.</vt:lpstr>
      <vt:lpstr>20. 연결리스트를 사용하여 큐의 dequeue()를 구현하였다. 빈 칸을 채워라.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김세희</dc:creator>
  <cp:lastModifiedBy>김세희</cp:lastModifiedBy>
  <cp:revision>16</cp:revision>
  <dcterms:created xsi:type="dcterms:W3CDTF">2019-11-23T12:15:11Z</dcterms:created>
  <dcterms:modified xsi:type="dcterms:W3CDTF">2019-11-23T14:15:28Z</dcterms:modified>
</cp:coreProperties>
</file>