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0" r:id="rId6"/>
    <p:sldId id="257" r:id="rId7"/>
    <p:sldId id="272" r:id="rId8"/>
    <p:sldId id="258" r:id="rId9"/>
    <p:sldId id="259" r:id="rId10"/>
    <p:sldId id="282" r:id="rId11"/>
    <p:sldId id="273" r:id="rId12"/>
    <p:sldId id="289" r:id="rId13"/>
    <p:sldId id="283" r:id="rId14"/>
    <p:sldId id="274" r:id="rId15"/>
    <p:sldId id="275" r:id="rId16"/>
    <p:sldId id="290" r:id="rId17"/>
    <p:sldId id="284" r:id="rId18"/>
    <p:sldId id="292" r:id="rId19"/>
    <p:sldId id="285" r:id="rId20"/>
    <p:sldId id="286" r:id="rId21"/>
    <p:sldId id="276" r:id="rId22"/>
    <p:sldId id="287" r:id="rId23"/>
    <p:sldId id="278" r:id="rId24"/>
    <p:sldId id="277" r:id="rId25"/>
    <p:sldId id="279" r:id="rId26"/>
    <p:sldId id="268" r:id="rId27"/>
    <p:sldId id="28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-78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pPr/>
              <a:t>12/1/2020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미디어를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xmlns="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xmlns="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xmlns="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xmlns="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xmlns="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xmlns="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xmlns="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xmlns="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xmlns="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xmlns="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xmlns="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xmlns="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xmlns="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차트를 추가하려면 아이콘을 클릭하십시오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xmlns="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xmlns="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xmlns="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xmlns="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표를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xmlns="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C9FBA-BD24-42E1-BABE-0EE5C20738FC}"/>
              </a:ext>
            </a:extLst>
          </p:cNvPr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2715CE-EA2A-4137-8BA3-1FEEF2E40A3A}"/>
              </a:ext>
            </a:extLst>
          </p:cNvPr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ko-KR" alt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지정</a:t>
            </a:r>
            <a:r>
              <a:rPr 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</a:t>
            </a:r>
            <a:endParaRPr lang="ru-RU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 smtClean="0"/>
              <a:t>Fashion MNIST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912235" y="4946673"/>
            <a:ext cx="4367531" cy="324417"/>
          </a:xfrm>
        </p:spPr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20155137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안원영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1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00" y="1016000"/>
            <a:ext cx="5562600" cy="901700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3200" b="1" dirty="0" smtClean="0">
                <a:ea typeface="문체부 궁체 정자체" pitchFamily="17" charset="-127"/>
              </a:rPr>
              <a:t>SVM-</a:t>
            </a:r>
            <a:r>
              <a:rPr lang="ko-KR" altLang="en-US" sz="3200" b="1" dirty="0" smtClean="0">
                <a:ea typeface="문체부 궁체 정자체" pitchFamily="17" charset="-127"/>
              </a:rPr>
              <a:t>성능 올리기 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8900" y="2425699"/>
            <a:ext cx="449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성능올리는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방법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Dgree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Gamma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규제와 연관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값 증가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감소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복잡도 증가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Dgree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다차항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차수와 연관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증가할수록 복잡도 증가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Gamma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분산과 연관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간마가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커질수록 분산 작아짐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복잡도 증가 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따라서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간마와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C,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Dgree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적절히 조절해 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2" name="Picture 4" descr="C:\Users\안원영\Desktop\Wy\4. 머신러닝_김백섭\4. 기말_프로젝트\지정과제\SVM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517524"/>
            <a:ext cx="5558010" cy="4702175"/>
          </a:xfrm>
          <a:prstGeom prst="rect">
            <a:avLst/>
          </a:prstGeom>
          <a:noFill/>
        </p:spPr>
      </p:pic>
      <p:pic>
        <p:nvPicPr>
          <p:cNvPr id="2053" name="Picture 5" descr="C:\Users\안원영\Desktop\Wy\4. 머신러닝_김백섭\4. 기말_프로젝트\지정과제\SVM\4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38" y="5311774"/>
            <a:ext cx="4058080" cy="987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KaiTi" pitchFamily="49" charset="-122"/>
              </a:rPr>
              <a:t>Decision Tree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983" y="1531172"/>
            <a:ext cx="3124199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err="1" smtClean="0">
                <a:ea typeface="문체부 궁체 정자체" pitchFamily="17" charset="-127"/>
              </a:rPr>
              <a:t>결정트리</a:t>
            </a:r>
            <a:r>
              <a:rPr lang="ko-KR" altLang="en-US" sz="2000" b="1" dirty="0" smtClean="0">
                <a:ea typeface="문체부 궁체 정자체" pitchFamily="17" charset="-127"/>
              </a:rPr>
              <a:t> 시작</a:t>
            </a: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6300" y="2019298"/>
            <a:ext cx="8483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화이트박스 형태로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한가지 특징을 이용해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개의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노드로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분리해가며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불순도와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MSE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줄이는 것이 목표이다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DecisionTreeRegressor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(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회귀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DecisionTreeClassifier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분류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결정트리는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회귀로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푸는것이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분류보다 성능이 더 좋았다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MSE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불순도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MSE : Mean Squared Error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의 줄임말로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정답에 대한 오류를 숫자로 나타낸다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불순도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노드의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샘플 클래스가 얼마나 분산되어 있는지를 측정한다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결정트리에서의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분류와 회귀 차이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회귀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평균과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실제값의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오차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(MSE)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줄이는 것을 목표로 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분류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불순도를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줄이는 것을 목표로 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장점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규칙을 표현하는데 가장 적합한 모델이다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굉장히 빠르다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단점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훈련세트의 변화에 많이 민감하다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과대적합이 잘 일어나 복잡도를 줄여줘야 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따라서 성능을 높이기 위해 적절한 규제를 사용하여 복잡도를 줄여야 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0583" y="985072"/>
            <a:ext cx="2620817" cy="564328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err="1" smtClean="0">
                <a:ea typeface="문체부 궁체 정자체" pitchFamily="17" charset="-127"/>
              </a:rPr>
              <a:t>결정트리</a:t>
            </a:r>
            <a:r>
              <a:rPr lang="ko-KR" altLang="en-US" sz="2000" b="1" dirty="0" smtClean="0">
                <a:ea typeface="문체부 궁체 정자체" pitchFamily="17" charset="-127"/>
              </a:rPr>
              <a:t> 성능높이기 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4000" b="1" dirty="0" smtClean="0">
                <a:ea typeface="문체부 궁체 정자체" pitchFamily="17" charset="-127"/>
              </a:rPr>
              <a:t>규제</a:t>
            </a:r>
            <a:endParaRPr lang="en-US" altLang="ko-KR" sz="4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idx="1"/>
          </p:nvPr>
        </p:nvSpPr>
        <p:spPr>
          <a:xfrm>
            <a:off x="482600" y="1768035"/>
            <a:ext cx="5499099" cy="1330765"/>
          </a:xfrm>
        </p:spPr>
        <p:txBody>
          <a:bodyPr/>
          <a:lstStyle/>
          <a:p>
            <a:pPr latinLnBrk="0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3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Max_leaf_node</a:t>
            </a:r>
            <a:endParaRPr lang="en-US" altLang="ko-KR" sz="3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 latinLnBrk="0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리프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노드의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최대수 </a:t>
            </a:r>
            <a:endParaRPr lang="en-US" altLang="ko-KR" sz="1600" b="1" dirty="0" err="1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 latinLnBrk="0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증가할수록 더 세부적으로 특징이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셋팅되도록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함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atinLnBrk="0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 err="1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99" name="Picture 3" descr="C:\Users\안원영\Desktop\Wy\4. 머신러닝_김백섭\4. 기말_프로젝트\지정과제\SVM\결정트리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2917824"/>
            <a:ext cx="7329487" cy="2860675"/>
          </a:xfrm>
          <a:prstGeom prst="rect">
            <a:avLst/>
          </a:prstGeom>
          <a:noFill/>
        </p:spPr>
      </p:pic>
      <p:pic>
        <p:nvPicPr>
          <p:cNvPr id="4098" name="Picture 2" descr="C:\Users\안원영\Desktop\Wy\4. 머신러닝_김백섭\4. 기말_프로젝트\지정과제\SVM\결정트리1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0" y="3421063"/>
            <a:ext cx="8343900" cy="1100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build="p"/>
      <p:bldP spid="11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834083" y="705672"/>
            <a:ext cx="2620817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err="1" smtClean="0">
                <a:ea typeface="문체부 궁체 정자체" pitchFamily="17" charset="-127"/>
              </a:rPr>
              <a:t>결정트리</a:t>
            </a:r>
            <a:r>
              <a:rPr lang="ko-KR" altLang="en-US" sz="2000" b="1" dirty="0" smtClean="0">
                <a:ea typeface="문체부 궁체 정자체" pitchFamily="17" charset="-127"/>
              </a:rPr>
              <a:t> 성능높이기 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4000" b="1" dirty="0" smtClean="0">
                <a:ea typeface="문체부 궁체 정자체" pitchFamily="17" charset="-127"/>
              </a:rPr>
              <a:t>규제</a:t>
            </a:r>
            <a:endParaRPr lang="en-US" altLang="ko-KR" sz="4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23" name="텍스트 개체 틀 3"/>
          <p:cNvSpPr txBox="1">
            <a:spLocks/>
          </p:cNvSpPr>
          <p:nvPr/>
        </p:nvSpPr>
        <p:spPr>
          <a:xfrm>
            <a:off x="558800" y="1799545"/>
            <a:ext cx="4508500" cy="12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Tx/>
              <a:buFont typeface="Book Antiqua" pitchFamily="18" charset="0"/>
              <a:buChar char="•"/>
              <a:tabLst/>
              <a:defRPr/>
            </a:pPr>
            <a:r>
              <a:rPr lang="en-US" altLang="ko-KR" sz="3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Min_sample_split</a:t>
            </a:r>
            <a:endParaRPr lang="en-US" altLang="ko-KR" sz="3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분할되기 위해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노드가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가져야할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최소 샘플 개수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  <a:defRPr/>
            </a:pPr>
            <a:endParaRPr lang="en-US" altLang="ko-KR" sz="1600" b="1" dirty="0" err="1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0"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Tx/>
              <a:buFont typeface="Book Antiqua" pitchFamily="18" charset="0"/>
              <a:buChar char="•"/>
              <a:tabLst/>
              <a:defRPr/>
            </a:pPr>
            <a:endParaRPr lang="ko-KR" altLang="en-US" sz="3200" b="1" dirty="0" err="1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4600" y="1854200"/>
            <a:ext cx="61087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과적합이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일어나지 않았다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규제할 필요 없음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데이터셋이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더 컸다면 규제를 통해 성능을 높일 수 있었을 것이다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122" name="Picture 2" descr="C:\Users\안원영\Desktop\Wy\4. 머신러닝_김백섭\4. 기말_프로젝트\지정과제\SVM\결정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2806700"/>
            <a:ext cx="6794706" cy="3454400"/>
          </a:xfrm>
          <a:prstGeom prst="rect">
            <a:avLst/>
          </a:prstGeom>
          <a:noFill/>
        </p:spPr>
      </p:pic>
      <p:pic>
        <p:nvPicPr>
          <p:cNvPr id="5123" name="Picture 3" descr="C:\Users\안원영\Desktop\Wy\4. 머신러닝_김백섭\4. 기말_프로젝트\지정과제\SVM\결정2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3330575"/>
            <a:ext cx="8736012" cy="152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291145" y="1442251"/>
            <a:ext cx="2825496" cy="500849"/>
          </a:xfrm>
        </p:spPr>
        <p:txBody>
          <a:bodyPr>
            <a:noAutofit/>
          </a:bodyPr>
          <a:lstStyle/>
          <a:p>
            <a:r>
              <a:rPr lang="ko-KR" altLang="en-US" sz="3600" b="1" dirty="0" err="1" smtClean="0"/>
              <a:t>결정트리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plot</a:t>
            </a:r>
            <a:endParaRPr lang="ko-KR" altLang="en-US" sz="3600" b="1" dirty="0"/>
          </a:p>
        </p:txBody>
      </p:sp>
      <p:pic>
        <p:nvPicPr>
          <p:cNvPr id="6146" name="Picture 2" descr="C:\Users\안원영\Desktop\Wy\4. 머신러닝_김백섭\4. 기말_프로젝트\지정과제\SVM\결정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636586"/>
            <a:ext cx="7010980" cy="538321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505700" y="3860801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Export_graphyiz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패키지 이용해서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plot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4294967295"/>
          </p:nvPr>
        </p:nvSpPr>
        <p:spPr>
          <a:xfrm>
            <a:off x="4531945" y="565951"/>
            <a:ext cx="2825496" cy="615149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ko-KR" altLang="en-US" b="1" dirty="0" err="1" smtClean="0"/>
              <a:t>결정트리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plot</a:t>
            </a:r>
            <a:endParaRPr lang="ko-KR" altLang="en-US" b="1" dirty="0"/>
          </a:p>
        </p:txBody>
      </p:sp>
      <p:pic>
        <p:nvPicPr>
          <p:cNvPr id="7170" name="Picture 2" descr="C:\Users\안원영\Desktop\Wy\4. 머신러닝_김백섭\4. 기말_프로젝트\지정과제\SVM\결정3-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016000"/>
            <a:ext cx="11137900" cy="52197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442200" y="508000"/>
            <a:ext cx="421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Export_graphyiz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패키지 이용해서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plot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28 * 28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개의 특징을 가진다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회귀 사용했기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떄문에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MSE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줄여나간다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28*28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의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사진에서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38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번째의 특징이 가장 중요한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특징인것을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알 수 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KaiTi" pitchFamily="49" charset="-122"/>
              </a:rPr>
              <a:t>Random Forest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6300" y="2019299"/>
            <a:ext cx="848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랜덤포레스트는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결정트리의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앙상블로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성능이 아주 뛰어난 분류기이다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랜덤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무작위로 뽑는다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포레스트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숲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의 모임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따라서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랜덤포레스트는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결정트리의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앙상블이다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앙상블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여러 개의 모델을 하나의 모델로 합한 것이다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다양한 분류기를 학습한 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각 분류기 예측 결과를 합하여 최종 결과를 결정한다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장점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특징의 중요도를 알 수 있다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특징으로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분할할때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지니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불순도를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계산하는데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그때 그 특징이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불순도를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얼마나 낮추는지 계산할 수 있다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4600" y="4176860"/>
            <a:ext cx="4178300" cy="639683"/>
          </a:xfrm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b="1" dirty="0" smtClean="0">
                <a:ea typeface="문체부 궁체 정자체" pitchFamily="17" charset="-127"/>
              </a:rPr>
              <a:t>앙상블과 </a:t>
            </a:r>
            <a:r>
              <a:rPr lang="en-US" altLang="ko-KR" sz="2800" b="1" dirty="0" err="1" smtClean="0">
                <a:ea typeface="문체부 궁체 정자체" pitchFamily="17" charset="-127"/>
              </a:rPr>
              <a:t>RandomForest</a:t>
            </a:r>
            <a:endParaRPr lang="en-US" altLang="en-US" sz="2800" b="1" dirty="0">
              <a:ea typeface="문체부 궁체 정자체" pitchFamily="17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04564"/>
                <a:gridCol w="208280"/>
                <a:gridCol w="4334128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49900" y="4000500"/>
            <a:ext cx="533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분류기 모으는 방법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가지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Voting = hard 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결과의 클래스 이용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Voting = soft  -&gt;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결과의 확률이용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원래는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soft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 더 잘 나오는데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분류라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hard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 더 잘나옴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랜덤포레스트가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Voting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방법보다  성능 좋은 이유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랜덤포레스트는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자체로 앙상블이다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Voting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은 낮은 성능을 내는 분류기와 섞여있다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안원영\Desktop\Wy\4. 머신러닝_김백섭\4. 기말_프로젝트\지정과제\SVM\랜덤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4" y="703263"/>
            <a:ext cx="6270625" cy="2890837"/>
          </a:xfrm>
          <a:prstGeom prst="rect">
            <a:avLst/>
          </a:prstGeom>
          <a:noFill/>
        </p:spPr>
      </p:pic>
      <p:pic>
        <p:nvPicPr>
          <p:cNvPr id="2051" name="Picture 3" descr="C:\Users\안원영\Desktop\Wy\4. 머신러닝_김백섭\4. 기말_프로젝트\지정과제\SVM\랜덤1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0138" y="612774"/>
            <a:ext cx="4068762" cy="2955926"/>
          </a:xfrm>
          <a:prstGeom prst="rect">
            <a:avLst/>
          </a:prstGeom>
          <a:noFill/>
        </p:spPr>
      </p:pic>
      <p:pic>
        <p:nvPicPr>
          <p:cNvPr id="8195" name="Picture 3" descr="C:\Users\안원영\Desktop\Wy\4. 머신러닝_김백섭\4. 기말_프로젝트\지정과제\SVM\랜덤1-결과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72600" y="1971675"/>
            <a:ext cx="2108200" cy="1368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2400" y="1119180"/>
            <a:ext cx="4813301" cy="639683"/>
          </a:xfrm>
        </p:spPr>
        <p:txBody>
          <a:bodyPr>
            <a:noAutofit/>
          </a:bodyPr>
          <a:lstStyle/>
          <a:p>
            <a:r>
              <a:rPr lang="en-US" altLang="ko-KR" sz="2800" b="1" dirty="0" err="1" smtClean="0">
                <a:ea typeface="문체부 궁체 정자체" pitchFamily="17" charset="-127"/>
              </a:rPr>
              <a:t>RandomForest</a:t>
            </a:r>
            <a:r>
              <a:rPr lang="en-US" altLang="ko-KR" sz="2800" b="1" dirty="0" smtClean="0">
                <a:ea typeface="문체부 궁체 정자체" pitchFamily="17" charset="-127"/>
              </a:rPr>
              <a:t> </a:t>
            </a:r>
            <a:r>
              <a:rPr lang="ko-KR" altLang="en-US" sz="2800" b="1" dirty="0" smtClean="0">
                <a:ea typeface="문체부 궁체 정자체" pitchFamily="17" charset="-127"/>
              </a:rPr>
              <a:t>성능 높이기</a:t>
            </a:r>
            <a:r>
              <a:rPr lang="en-US" altLang="ko-KR" sz="2800" b="1" dirty="0" smtClean="0">
                <a:ea typeface="문체부 궁체 정자체" pitchFamily="17" charset="-127"/>
              </a:rPr>
              <a:t>-1</a:t>
            </a:r>
            <a:r>
              <a:rPr lang="ko-KR" altLang="en-US" sz="2800" b="1" dirty="0" smtClean="0">
                <a:ea typeface="문체부 궁체 정자체" pitchFamily="17" charset="-127"/>
              </a:rPr>
              <a:t> </a:t>
            </a:r>
            <a:endParaRPr lang="en-US" altLang="ko-KR" sz="2800" b="1" dirty="0" smtClean="0">
              <a:ea typeface="문체부 궁체 정자체" pitchFamily="17" charset="-127"/>
            </a:endParaRPr>
          </a:p>
          <a:p>
            <a:endParaRPr lang="en-US" altLang="ko-KR" sz="2800" b="1" dirty="0" smtClean="0">
              <a:ea typeface="문체부 궁체 정자체" pitchFamily="17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3124200"/>
            <a:ext cx="42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과적합이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일어난것을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알 수 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통해서 성능 높일 수 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이용해서 성능 높이기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Min_sample_split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최소 샘플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갯수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Max_features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최대 특징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Max_depth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최대 깊이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사용해도 결과 비슷했다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영향을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많이주는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n_estimator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사용해서 성능 높이기로 함</a:t>
            </a:r>
            <a:endParaRPr lang="en-US" altLang="ko-KR" sz="1600" dirty="0" smtClean="0"/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안원영\Desktop\Wy\4. 머신러닝_김백섭\4. 기말_프로젝트\지정과제\SVM\랜덤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8" y="536574"/>
            <a:ext cx="5910262" cy="4657726"/>
          </a:xfrm>
          <a:prstGeom prst="rect">
            <a:avLst/>
          </a:prstGeom>
          <a:noFill/>
        </p:spPr>
      </p:pic>
      <p:pic>
        <p:nvPicPr>
          <p:cNvPr id="1027" name="Picture 3" descr="C:\Users\안원영\Desktop\Wy\4. 머신러닝_김백섭\4. 기말_프로젝트\지정과제\SVM\랜덤2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38" y="5308601"/>
            <a:ext cx="6329362" cy="93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683500" y="1854201"/>
            <a:ext cx="3356941" cy="698500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RandomForest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성능높이기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05700" y="3619500"/>
            <a:ext cx="415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n_estimator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는 만들 분류기의 개수이다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Ex) 500 -&gt; 500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개의 분류기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만듬</a:t>
            </a:r>
            <a:endParaRPr lang="en-US" altLang="ko-KR" sz="1600" dirty="0" smtClean="0"/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Obb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샘플을 무작위로 뽑아 학습시키기 때문에 사용되지 않는 샘플이 존재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따로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검증셋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만들 필요가 없음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4" name="Picture 2" descr="C:\Users\안원영\Desktop\Wy\4. 머신러닝_김백섭\4. 기말_프로젝트\지정과제\SVM\랜덤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" y="509588"/>
            <a:ext cx="6781289" cy="4570412"/>
          </a:xfrm>
          <a:prstGeom prst="rect">
            <a:avLst/>
          </a:prstGeom>
          <a:noFill/>
        </p:spPr>
      </p:pic>
      <p:pic>
        <p:nvPicPr>
          <p:cNvPr id="3077" name="Picture 5" descr="C:\Users\안원영\Desktop\Wy\4. 머신러닝_김백섭\4. 기말_프로젝트\지정과제\SVM\랜덤성능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574674"/>
            <a:ext cx="8002588" cy="530225"/>
          </a:xfrm>
          <a:prstGeom prst="rect">
            <a:avLst/>
          </a:prstGeom>
          <a:noFill/>
        </p:spPr>
      </p:pic>
      <p:pic>
        <p:nvPicPr>
          <p:cNvPr id="3078" name="Picture 6" descr="C:\Users\안원영\Desktop\Wy\4. 머신러닝_김백섭\4. 기말_프로젝트\지정과제\SVM\랜덤성능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" y="1041400"/>
            <a:ext cx="8231188" cy="492125"/>
          </a:xfrm>
          <a:prstGeom prst="rect">
            <a:avLst/>
          </a:prstGeom>
          <a:noFill/>
        </p:spPr>
      </p:pic>
      <p:pic>
        <p:nvPicPr>
          <p:cNvPr id="3079" name="Picture 7" descr="C:\Users\안원영\Desktop\Wy\4. 머신러닝_김백섭\4. 기말_프로젝트\지정과제\SVM\랜덤성능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9388" y="1519238"/>
            <a:ext cx="7897812" cy="619125"/>
          </a:xfrm>
          <a:prstGeom prst="rect">
            <a:avLst/>
          </a:prstGeom>
          <a:noFill/>
        </p:spPr>
      </p:pic>
      <p:pic>
        <p:nvPicPr>
          <p:cNvPr id="3080" name="Picture 8" descr="C:\Users\안원영\Desktop\Wy\4. 머신러닝_김백섭\4. 기말_프로젝트\지정과제\SVM\랜덤성능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9413" y="2122488"/>
            <a:ext cx="8031162" cy="504825"/>
          </a:xfrm>
          <a:prstGeom prst="rect">
            <a:avLst/>
          </a:prstGeom>
          <a:noFill/>
        </p:spPr>
      </p:pic>
      <p:pic>
        <p:nvPicPr>
          <p:cNvPr id="3081" name="Picture 9" descr="C:\Users\안원영\Desktop\Wy\4. 머신러닝_김백섭\4. 기말_프로젝트\지정과제\SVM\랜덤성능\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30475" y="2590801"/>
            <a:ext cx="7488238" cy="546100"/>
          </a:xfrm>
          <a:prstGeom prst="rect">
            <a:avLst/>
          </a:prstGeom>
          <a:noFill/>
        </p:spPr>
      </p:pic>
      <p:pic>
        <p:nvPicPr>
          <p:cNvPr id="3082" name="Picture 10" descr="C:\Users\안원영\Desktop\Wy\4. 머신러닝_김백섭\4. 기말_프로젝트\지정과제\SVM\랜덤성능\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00413" y="3086101"/>
            <a:ext cx="7040562" cy="534988"/>
          </a:xfrm>
          <a:prstGeom prst="rect">
            <a:avLst/>
          </a:prstGeom>
          <a:noFill/>
        </p:spPr>
      </p:pic>
      <p:pic>
        <p:nvPicPr>
          <p:cNvPr id="3083" name="Picture 11" descr="C:\Users\안원영\Desktop\Wy\4. 머신러닝_김백섭\4. 기말_프로젝트\지정과제\SVM\랜덤성능\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81375" y="3619500"/>
            <a:ext cx="7335838" cy="497114"/>
          </a:xfrm>
          <a:prstGeom prst="rect">
            <a:avLst/>
          </a:prstGeom>
          <a:noFill/>
        </p:spPr>
      </p:pic>
      <p:pic>
        <p:nvPicPr>
          <p:cNvPr id="3084" name="Picture 12" descr="C:\Users\안원영\Desktop\Wy\4. 머신러닝_김백섭\4. 기말_프로젝트\지정과제\SVM\랜덤성능\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48262" y="4076700"/>
            <a:ext cx="5926138" cy="410119"/>
          </a:xfrm>
          <a:prstGeom prst="rect">
            <a:avLst/>
          </a:prstGeom>
          <a:noFill/>
        </p:spPr>
      </p:pic>
      <p:pic>
        <p:nvPicPr>
          <p:cNvPr id="3085" name="Picture 13" descr="C:\Users\안원영\Desktop\Wy\4. 머신러닝_김백섭\4. 기말_프로젝트\지정과제\SVM\랜덤성능\9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86412" y="4462463"/>
            <a:ext cx="5907088" cy="385264"/>
          </a:xfrm>
          <a:prstGeom prst="rect">
            <a:avLst/>
          </a:prstGeom>
          <a:noFill/>
        </p:spPr>
      </p:pic>
      <p:pic>
        <p:nvPicPr>
          <p:cNvPr id="3086" name="Picture 14" descr="C:\Users\안원영\Desktop\Wy\4. 머신러닝_김백섭\4. 기말_프로젝트\지정과제\SVM\랜덤성능\10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64238" y="4810125"/>
            <a:ext cx="5897562" cy="434975"/>
          </a:xfrm>
          <a:prstGeom prst="rect">
            <a:avLst/>
          </a:prstGeom>
          <a:noFill/>
        </p:spPr>
      </p:pic>
      <p:pic>
        <p:nvPicPr>
          <p:cNvPr id="3087" name="Picture 15" descr="C:\Users\안원영\Desktop\Wy\4. 머신러닝_김백섭\4. 기말_프로젝트\지정과제\SVM\랜덤3-최종결과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5150" y="5426074"/>
            <a:ext cx="9747250" cy="835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5600" y="1917700"/>
            <a:ext cx="8420099" cy="4318000"/>
          </a:xfrm>
        </p:spPr>
        <p:txBody>
          <a:bodyPr>
            <a:noAutofit/>
          </a:bodyPr>
          <a:lstStyle/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Project           </a:t>
            </a:r>
            <a:r>
              <a:rPr lang="ko-KR" altLang="en-US" sz="2400" b="1" dirty="0" smtClean="0"/>
              <a:t>프로젝트 구성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1      </a:t>
            </a:r>
            <a:r>
              <a:rPr lang="ko-KR" altLang="en-US" sz="2400" b="1" dirty="0" smtClean="0"/>
              <a:t>다중분류기  </a:t>
            </a:r>
            <a:r>
              <a:rPr lang="en-US" altLang="ko-KR" sz="2400" b="1" dirty="0" smtClean="0"/>
              <a:t>VS  2</a:t>
            </a:r>
            <a:r>
              <a:rPr lang="ko-KR" altLang="en-US" sz="2400" b="1" dirty="0" err="1" smtClean="0"/>
              <a:t>진분류기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2      </a:t>
            </a:r>
            <a:r>
              <a:rPr lang="ko-KR" altLang="en-US" sz="2400" b="1" dirty="0" smtClean="0"/>
              <a:t>데이터 읽기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3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데이터 분석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4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     </a:t>
            </a:r>
            <a:r>
              <a:rPr lang="en-US" altLang="ko-KR" sz="2400" b="1" dirty="0" smtClean="0"/>
              <a:t>SVM</a:t>
            </a:r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5      </a:t>
            </a:r>
            <a:r>
              <a:rPr lang="en-US" altLang="ko-KR" sz="2400" b="1" dirty="0" err="1" smtClean="0"/>
              <a:t>DecisionTree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6      </a:t>
            </a:r>
            <a:r>
              <a:rPr lang="en-US" altLang="ko-KR" sz="2400" b="1" dirty="0" err="1" smtClean="0"/>
              <a:t>RandomForest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7      </a:t>
            </a:r>
            <a:r>
              <a:rPr lang="ko-KR" altLang="en-US" sz="2400" b="1" dirty="0" smtClean="0"/>
              <a:t>오차행렬 구현 </a:t>
            </a:r>
            <a:r>
              <a:rPr lang="en-US" altLang="ko-KR" sz="2400" b="1" dirty="0" smtClean="0"/>
              <a:t>&lt;Confusion Matrix error&gt;</a:t>
            </a:r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8      </a:t>
            </a:r>
            <a:r>
              <a:rPr lang="ko-KR" altLang="en-US" sz="2400" b="1" dirty="0" smtClean="0"/>
              <a:t>프로젝트 결과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7300" y="4178300"/>
            <a:ext cx="4263293" cy="638243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altLang="ko-KR" sz="2000" b="1" dirty="0" err="1" smtClean="0">
                <a:ea typeface="문체부 궁체 정자체" pitchFamily="17" charset="-127"/>
              </a:rPr>
              <a:t>RandomForest</a:t>
            </a:r>
            <a:r>
              <a:rPr lang="ko-KR" altLang="en-US" sz="2000" b="1" dirty="0" smtClean="0">
                <a:ea typeface="문체부 궁체 정자체" pitchFamily="17" charset="-127"/>
              </a:rPr>
              <a:t>로 특징 중요도 분석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80000"/>
              </a:lnSpc>
            </a:pPr>
            <a:endParaRPr lang="en-US" altLang="en-US" sz="2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8627" y="4330700"/>
            <a:ext cx="4545374" cy="2044700"/>
          </a:xfrm>
        </p:spPr>
        <p:txBody>
          <a:bodyPr>
            <a:noAutofit/>
          </a:bodyPr>
          <a:lstStyle/>
          <a:p>
            <a:r>
              <a:rPr lang="en-US" altLang="ko-KR" sz="2000" b="1" dirty="0" err="1" smtClean="0">
                <a:solidFill>
                  <a:schemeClr val="bg2">
                    <a:lumMod val="50000"/>
                  </a:schemeClr>
                </a:solidFill>
              </a:rPr>
              <a:t>Feature_importances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으로 중요도 파악하기 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 20 * 14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정도의 특징이 가장 중요하다는 것을 알 수 있다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>
              <a:buNone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en-US" sz="20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91187"/>
                <a:gridCol w="3655785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4098" name="Picture 2" descr="C:\Users\안원영\Desktop\Wy\4. 머신러닝_김백섭\4. 기말_프로젝트\지정과제\SVM\최종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608013"/>
            <a:ext cx="7308850" cy="3087687"/>
          </a:xfrm>
          <a:prstGeom prst="rect">
            <a:avLst/>
          </a:prstGeom>
          <a:noFill/>
        </p:spPr>
      </p:pic>
      <p:pic>
        <p:nvPicPr>
          <p:cNvPr id="4101" name="Picture 5" descr="C:\Users\안원영\Desktop\Wy\4. 머신러닝_김백섭\4. 기말_프로젝트\지정과제\SVM\최종1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674"/>
            <a:ext cx="3949700" cy="3108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ko-KR" altLang="en-US" sz="4400" b="1" dirty="0" smtClean="0">
                <a:solidFill>
                  <a:schemeClr val="tx2"/>
                </a:solidFill>
                <a:latin typeface="+mn-lt"/>
                <a:ea typeface="문체부 궁체 정자체" pitchFamily="17" charset="-127"/>
              </a:rPr>
              <a:t>오차행렬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7</a:t>
            </a:r>
            <a:endParaRPr lang="ko-KR" alt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5342" y="2302676"/>
            <a:ext cx="4707842" cy="394572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데이터셋은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정확도 만으로 평가하기 어렵기 때문에 오차행렬을 이용하여 정밀도와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재현율을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봐야한다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오차행렬이란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분류 모델의 성능을 평가하기 위해 사용하는 것으로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모델의 예측이 얼마나 맞고 틀렸는지 구분시켜 준다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오차행렬 보는 방법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대각선을 기준으로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대각선이 맞춘 개수다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더 많이 포함시켜 확률 내는 것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정밀도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검출된 것 중에서 진짜인 것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재현율과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정밀도 관계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높이면 정밀도 낮아짐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 descr="오차행렬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59" y="1993901"/>
            <a:ext cx="6126235" cy="4140200"/>
          </a:xfrm>
          <a:prstGeom prst="rect">
            <a:avLst/>
          </a:prstGeom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33400" y="1543872"/>
            <a:ext cx="3581400" cy="366901"/>
          </a:xfrm>
          <a:prstGeom prst="rect">
            <a:avLst/>
          </a:prstGeom>
        </p:spPr>
        <p:txBody>
          <a:bodyPr/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오차행렬 구현</a:t>
            </a:r>
            <a:endParaRPr lang="en-US" altLang="ko-KR" sz="20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&lt;Confusion Matrix error&gt;</a:t>
            </a: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8064500" y="1429572"/>
            <a:ext cx="3581400" cy="366901"/>
          </a:xfrm>
          <a:prstGeom prst="rect">
            <a:avLst/>
          </a:prstGeom>
        </p:spPr>
        <p:txBody>
          <a:bodyPr/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0</a:t>
            </a:r>
            <a:r>
              <a:rPr lang="ko-KR" altLang="en-US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과 </a:t>
            </a:r>
            <a:r>
              <a:rPr lang="en-US" altLang="ko-KR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6</a:t>
            </a:r>
            <a:r>
              <a:rPr lang="ko-KR" altLang="en-US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에서 오류가 가장 많음</a:t>
            </a:r>
            <a:endParaRPr lang="en-US" altLang="ko-KR" sz="2000" b="1" dirty="0" smtClean="0">
              <a:solidFill>
                <a:schemeClr val="tx2"/>
              </a:solidFill>
              <a:ea typeface="문체부 궁체 정자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  <p:bldP spid="1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491183" y="927100"/>
            <a:ext cx="3141517" cy="558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오차행렬 분석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000" b="1" dirty="0" smtClean="0">
                <a:ea typeface="문체부 궁체 정자체" pitchFamily="17" charset="-127"/>
              </a:rPr>
              <a:t>&lt;Error Analysis&gt;</a:t>
            </a:r>
          </a:p>
        </p:txBody>
      </p:sp>
      <p:pic>
        <p:nvPicPr>
          <p:cNvPr id="10" name="그림 9" descr="오차분석 결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2" y="2673060"/>
            <a:ext cx="3937638" cy="3576688"/>
          </a:xfrm>
          <a:prstGeom prst="rect">
            <a:avLst/>
          </a:prstGeom>
        </p:spPr>
      </p:pic>
      <p:pic>
        <p:nvPicPr>
          <p:cNvPr id="12" name="그림 11" descr="오차분석코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3" y="2711939"/>
            <a:ext cx="4584347" cy="3499723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1027" y="723900"/>
            <a:ext cx="3440473" cy="171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오차행렬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에서 가장 많이 오류가 발생한 인덱스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(0,6)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이 어떤 데이터인지 분석하고 이유를 찾아본다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0 = T-Shirt/top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6 = Shirt</a:t>
            </a:r>
          </a:p>
          <a:p>
            <a:pPr lvl="1"/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그림 14" descr="오차분석 결과 설명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9" y="1485901"/>
            <a:ext cx="3733801" cy="105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Projct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421151-99A0-4A84-9EF4-7DB30503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ko-KR" altLang="en-US" sz="2800" b="1" dirty="0" smtClean="0">
                <a:solidFill>
                  <a:schemeClr val="tx2"/>
                </a:solidFill>
                <a:ea typeface="문체부 궁체 정자체" pitchFamily="17" charset="-127"/>
              </a:rPr>
              <a:t>프로젝트 결과</a:t>
            </a: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lvl="1"/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Fashion MNIST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라는 데이터셋에는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만개의 데이터가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(28*28)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의 형태로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가지 종류의 클래스로 나뉘어 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가장 좋은 성능의  분류기는 </a:t>
            </a:r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</a:rPr>
              <a:t>RandomForest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오차행렬을 통해 가장 많이 틀린 데이터를 확인할 수 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을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분석한 결과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라벨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과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을 가진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T-Shirt/top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Shirt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에서 많은 오류를 찾을 수 있었다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369258-37D4-4ECA-AFFD-EC64809E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0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1" y="1663690"/>
            <a:ext cx="10117959" cy="1517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You!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88957" y="4280670"/>
            <a:ext cx="10090287" cy="606659"/>
          </a:xfrm>
        </p:spPr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66CF4B-E5FA-473E-9C10-20707B1D9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74838"/>
            <a:ext cx="10515600" cy="4221162"/>
          </a:xfrm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구성을 크게 </a:t>
            </a:r>
            <a:r>
              <a:rPr lang="en-US" altLang="ko-KR" sz="5000" b="1" dirty="0" smtClean="0">
                <a:ea typeface="문체부 궁체 정자체" pitchFamily="17" charset="-127"/>
              </a:rPr>
              <a:t>4</a:t>
            </a:r>
            <a:r>
              <a:rPr lang="ko-KR" altLang="en-US" sz="5000" b="1" dirty="0" smtClean="0">
                <a:ea typeface="문체부 궁체 정자체" pitchFamily="17" charset="-127"/>
              </a:rPr>
              <a:t>가지로 나누었다</a:t>
            </a:r>
            <a:r>
              <a:rPr lang="en-US" altLang="ko-KR" sz="5000" b="1" dirty="0" smtClean="0">
                <a:ea typeface="문체부 궁체 정자체" pitchFamily="17" charset="-127"/>
              </a:rPr>
              <a:t>.</a:t>
            </a:r>
          </a:p>
          <a:p>
            <a:pPr algn="l">
              <a:lnSpc>
                <a:spcPct val="70000"/>
              </a:lnSpc>
            </a:pPr>
            <a:endParaRPr lang="en-US" altLang="ko-KR" sz="5000" b="1" dirty="0" smtClean="0">
              <a:ea typeface="문체부 궁체 정자체" pitchFamily="17" charset="-127"/>
            </a:endParaRP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데이터를 읽어온 뒤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그 데이터가 어떤지 분석한다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가져온 데이터를 이용해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 3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가지의 분류기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(SVM, </a:t>
            </a:r>
            <a:r>
              <a:rPr lang="en-US" altLang="ko-KR" sz="2400" b="1" dirty="0" err="1" smtClean="0">
                <a:solidFill>
                  <a:schemeClr val="bg2">
                    <a:lumMod val="50000"/>
                  </a:schemeClr>
                </a:solidFill>
              </a:rPr>
              <a:t>DecisionTree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  , </a:t>
            </a:r>
            <a:r>
              <a:rPr lang="en-US" altLang="ko-KR" sz="2400" b="1" dirty="0" err="1" smtClean="0">
                <a:solidFill>
                  <a:schemeClr val="bg2">
                    <a:lumMod val="50000"/>
                  </a:schemeClr>
                </a:solidFill>
              </a:rPr>
              <a:t>RandomForest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를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 통해 각각의 최고성능을 구한다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가장 좋은 분류기를 사용하여 오차행렬을 구해본다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많은 오류가 발생했던 부분의 데이터를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해보고 이유를 분석한다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algn="l"/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5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55172" y="2718255"/>
            <a:ext cx="3541486" cy="454353"/>
          </a:xfrm>
        </p:spPr>
        <p:txBody>
          <a:bodyPr/>
          <a:lstStyle/>
          <a:p>
            <a:pPr algn="ctr"/>
            <a:r>
              <a:rPr lang="ko-KR" altLang="en-US" b="1" dirty="0" smtClean="0"/>
              <a:t>다중분류기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2247900" y="2031090"/>
            <a:ext cx="7670800" cy="629105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다중분류기  </a:t>
            </a:r>
            <a:r>
              <a:rPr lang="en-US" altLang="ko-KR" sz="5000" b="1" dirty="0" err="1" smtClean="0">
                <a:ea typeface="문체부 궁체 정자체" pitchFamily="17" charset="-127"/>
              </a:rPr>
              <a:t>vs</a:t>
            </a:r>
            <a:r>
              <a:rPr lang="en-US" altLang="ko-KR" sz="5000" b="1" dirty="0" smtClean="0">
                <a:ea typeface="문체부 궁체 정자체" pitchFamily="17" charset="-127"/>
              </a:rPr>
              <a:t>  2</a:t>
            </a:r>
            <a:r>
              <a:rPr lang="ko-KR" altLang="en-US" sz="5000" b="1" dirty="0" err="1" smtClean="0">
                <a:ea typeface="문체부 궁체 정자체" pitchFamily="17" charset="-127"/>
              </a:rPr>
              <a:t>진분류기</a:t>
            </a:r>
            <a:endParaRPr lang="en-US" altLang="ko-KR" sz="5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en-US" altLang="ko-KR" sz="5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ko-KR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575814" y="3437573"/>
            <a:ext cx="3520843" cy="282715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다중분류기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다중분류기는 두 개 이상의 클래스를 구별하는 것이다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다중분류 가능 모델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딥러닝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결정트리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랜덤포리스트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나이브베어즈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로지스틱회기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신경회로망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altLang="ko-KR" sz="1600" b="1" dirty="0" smtClean="0"/>
          </a:p>
          <a:p>
            <a:endParaRPr lang="ko-KR" altLang="en-US" b="1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</a:t>
            </a:r>
            <a:endParaRPr lang="ko-KR" altLang="en-US" dirty="0"/>
          </a:p>
        </p:txBody>
      </p:sp>
      <p:sp>
        <p:nvSpPr>
          <p:cNvPr id="23" name="텍스트 개체 틀 3"/>
          <p:cNvSpPr txBox="1">
            <a:spLocks/>
          </p:cNvSpPr>
          <p:nvPr/>
        </p:nvSpPr>
        <p:spPr>
          <a:xfrm>
            <a:off x="7942796" y="2725515"/>
            <a:ext cx="3541486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진분류기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텍스트 개체 틀 6"/>
          <p:cNvSpPr txBox="1">
            <a:spLocks/>
          </p:cNvSpPr>
          <p:nvPr/>
        </p:nvSpPr>
        <p:spPr>
          <a:xfrm>
            <a:off x="7963438" y="3406733"/>
            <a:ext cx="3520843" cy="282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진분류기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개의 클래스를 구분하는 것이다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noProof="0" dirty="0" smtClean="0">
                <a:solidFill>
                  <a:schemeClr val="bg2">
                    <a:lumMod val="50000"/>
                  </a:schemeClr>
                </a:solidFill>
              </a:rPr>
              <a:t>이</a:t>
            </a:r>
            <a:r>
              <a:rPr lang="ko-KR" altLang="en-US" sz="1600" b="1" noProof="0" dirty="0" smtClean="0">
                <a:solidFill>
                  <a:schemeClr val="bg2">
                    <a:lumMod val="50000"/>
                  </a:schemeClr>
                </a:solidFill>
              </a:rPr>
              <a:t>진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분류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가능 모델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선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`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형분류기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SVM</a:t>
            </a:r>
          </a:p>
          <a:p>
            <a:pPr marL="2286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4386796" y="2776315"/>
            <a:ext cx="3541486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 smtClean="0">
                <a:solidFill>
                  <a:schemeClr val="accent3"/>
                </a:solidFill>
                <a:latin typeface="+mj-lt"/>
              </a:rPr>
              <a:t>분류와 회귀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텍스트 개체 틀 6"/>
          <p:cNvSpPr txBox="1">
            <a:spLocks/>
          </p:cNvSpPr>
          <p:nvPr/>
        </p:nvSpPr>
        <p:spPr>
          <a:xfrm>
            <a:off x="4407438" y="3457533"/>
            <a:ext cx="3520843" cy="282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분류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예측하는 것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이진분류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항분류로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나뉜다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회귀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연속적인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값으로부터 특징을 추출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uild="p"/>
      <p:bldP spid="9" grpId="0"/>
      <p:bldP spid="23" grpId="0"/>
      <p:bldP spid="24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7051" y="2401880"/>
            <a:ext cx="3553380" cy="6396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5400" b="1" dirty="0" smtClean="0">
                <a:ea typeface="문체부 궁체 정자체" pitchFamily="17" charset="-127"/>
              </a:rPr>
              <a:t>데이터 읽기</a:t>
            </a:r>
            <a:endParaRPr lang="en-US" altLang="ko-KR" sz="5400" b="1" dirty="0" smtClean="0">
              <a:ea typeface="문체부 궁체 정자체" pitchFamily="17" charset="-127"/>
            </a:endParaRPr>
          </a:p>
          <a:p>
            <a:endParaRPr lang="en-US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951495"/>
          </a:xfrm>
        </p:spPr>
        <p:txBody>
          <a:bodyPr>
            <a:normAutofit/>
          </a:bodyPr>
          <a:lstStyle/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먼저 사용할 데이터를 읽어온다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여기서 사용할 데이터는 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Pashion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MNIST 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 이다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장점은 크게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가지가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사용자 친화적으로</a:t>
            </a:r>
            <a:r>
              <a:rPr lang="en-US" altLang="ko-KR" sz="14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오류에 대한 피드백 제공</a:t>
            </a:r>
            <a:endParaRPr lang="en-US" altLang="ko-KR" sz="14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400" b="1" spc="100" dirty="0" err="1" smtClean="0">
                <a:solidFill>
                  <a:schemeClr val="bg2">
                    <a:lumMod val="50000"/>
                  </a:schemeClr>
                </a:solidFill>
              </a:rPr>
              <a:t>모듈식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 및 구성으로 </a:t>
            </a:r>
            <a:r>
              <a:rPr lang="en-US" altLang="ko-KR" sz="14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빌딩블록을 연결하는 방식으로 진행</a:t>
            </a:r>
            <a:endParaRPr lang="en-US" altLang="ko-KR" sz="14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새로운 </a:t>
            </a:r>
            <a:r>
              <a:rPr lang="ko-KR" altLang="en-US" sz="1400" b="1" spc="100" dirty="0" err="1" smtClean="0">
                <a:solidFill>
                  <a:schemeClr val="bg2">
                    <a:lumMod val="50000"/>
                  </a:schemeClr>
                </a:solidFill>
              </a:rPr>
              <a:t>레이어와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 함수를 쉽게 확장</a:t>
            </a:r>
            <a:endParaRPr lang="en-US" altLang="ko-KR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데이터는 총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만개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, 28*28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픽셀의 형태로 저장되어있다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ko-KR" sz="1000" b="1" spc="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17" name="그림 16" descr="pashion mn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8" y="593671"/>
            <a:ext cx="4597313" cy="3380451"/>
          </a:xfrm>
          <a:prstGeom prst="rect">
            <a:avLst/>
          </a:prstGeom>
        </p:spPr>
      </p:pic>
      <p:pic>
        <p:nvPicPr>
          <p:cNvPr id="18" name="그림 17" descr="데이터읽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1" y="4176527"/>
            <a:ext cx="4346118" cy="2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41305" y="5192860"/>
            <a:ext cx="3610988" cy="639683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데이터 분석</a:t>
            </a:r>
            <a:endParaRPr lang="en-US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540000"/>
          </a:xfrm>
        </p:spPr>
        <p:txBody>
          <a:bodyPr>
            <a:noAutofit/>
          </a:bodyPr>
          <a:lstStyle/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데이터를 다루기 쉽게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만개의 </a:t>
            </a:r>
            <a:r>
              <a:rPr lang="ko-KR" altLang="en-US" b="1" spc="100" dirty="0" err="1" smtClean="0">
                <a:solidFill>
                  <a:schemeClr val="bg2">
                    <a:lumMod val="50000"/>
                  </a:schemeClr>
                </a:solidFill>
              </a:rPr>
              <a:t>데이터중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개의 데이터만 가지고 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에는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개의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28*28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그림이 들어있는데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계산하기 쉽도록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형태를 일렬인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784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로 바꿔준다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에는 데이터의 라벨들이 저장되어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어떤 데이터가 들어가 있는지 구체적으로 보기 위해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첫번째 값을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해봤다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첫번째에는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Ankle boot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그림이 들어가 있는것을 확인할 수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en-US" b="1" spc="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0459"/>
                <a:gridCol w="3522385"/>
                <a:gridCol w="4334128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7" name="그림 16" descr="데이터읽기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3" y="657983"/>
            <a:ext cx="3106054" cy="2926070"/>
          </a:xfrm>
          <a:prstGeom prst="rect">
            <a:avLst/>
          </a:prstGeom>
        </p:spPr>
      </p:pic>
      <p:pic>
        <p:nvPicPr>
          <p:cNvPr id="18" name="그림 17" descr="데이터읽기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20" y="707342"/>
            <a:ext cx="3939624" cy="2877688"/>
          </a:xfrm>
          <a:prstGeom prst="rect">
            <a:avLst/>
          </a:prstGeom>
        </p:spPr>
      </p:pic>
      <p:pic>
        <p:nvPicPr>
          <p:cNvPr id="19" name="그림 18" descr="데이터읽기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666035"/>
            <a:ext cx="3011064" cy="19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KaiTi" pitchFamily="49" charset="-122"/>
              </a:rPr>
              <a:t>SVM</a:t>
            </a:r>
            <a:endParaRPr lang="ko-KR" altLang="en-US" dirty="0" smtClean="0">
              <a:latin typeface="KaiTi" pitchFamily="49" charset="-122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4</a:t>
            </a:r>
            <a:endParaRPr lang="ko-KR" alt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39098" y="2108200"/>
            <a:ext cx="8486002" cy="42291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SVM 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ko-KR" altLang="en-US" sz="3100" b="1" dirty="0" err="1" smtClean="0">
                <a:solidFill>
                  <a:schemeClr val="bg2">
                    <a:lumMod val="50000"/>
                  </a:schemeClr>
                </a:solidFill>
              </a:rPr>
              <a:t>서포트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  벡터  머신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의 줄임말로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마진을 최대화 하는 결정경계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특징을 나누는 경계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를 설정해야 한다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ko-KR" sz="3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마진이 작다면 조금의 변화에도 민감하게 반응하해서 일반화에 좋지 않음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특성스케일에 영향을 많이 받기 때문에 </a:t>
            </a:r>
            <a:r>
              <a:rPr lang="en-US" altLang="ko-KR" sz="3100" b="1" dirty="0" err="1" smtClean="0">
                <a:solidFill>
                  <a:schemeClr val="bg2">
                    <a:lumMod val="50000"/>
                  </a:schemeClr>
                </a:solidFill>
              </a:rPr>
              <a:t>StandardScaler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이용해 정규화 </a:t>
            </a:r>
            <a:r>
              <a:rPr lang="ko-KR" altLang="en-US" sz="3100" b="1" dirty="0" err="1" smtClean="0">
                <a:solidFill>
                  <a:schemeClr val="bg2">
                    <a:lumMod val="50000"/>
                  </a:schemeClr>
                </a:solidFill>
              </a:rPr>
              <a:t>해주는것이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 좋음 </a:t>
            </a:r>
            <a:endParaRPr lang="en-US" altLang="ko-KR" sz="3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700" b="1" dirty="0" smtClean="0">
                <a:solidFill>
                  <a:schemeClr val="bg2">
                    <a:lumMod val="50000"/>
                  </a:schemeClr>
                </a:solidFill>
              </a:rPr>
              <a:t>정규화 </a:t>
            </a:r>
            <a:r>
              <a:rPr lang="en-US" altLang="ko-KR" sz="2700" b="1" dirty="0" smtClean="0">
                <a:solidFill>
                  <a:schemeClr val="bg2">
                    <a:lumMod val="50000"/>
                  </a:schemeClr>
                </a:solidFill>
              </a:rPr>
              <a:t>: x0</a:t>
            </a:r>
            <a:r>
              <a:rPr lang="ko-KR" altLang="en-US" sz="2700" b="1" dirty="0" smtClean="0">
                <a:solidFill>
                  <a:schemeClr val="bg2">
                    <a:lumMod val="50000"/>
                  </a:schemeClr>
                </a:solidFill>
              </a:rPr>
              <a:t>와 </a:t>
            </a:r>
            <a:r>
              <a:rPr lang="en-US" altLang="ko-KR" sz="2700" b="1" dirty="0" smtClean="0">
                <a:solidFill>
                  <a:schemeClr val="bg2">
                    <a:lumMod val="50000"/>
                  </a:schemeClr>
                </a:solidFill>
              </a:rPr>
              <a:t>x1</a:t>
            </a:r>
            <a:r>
              <a:rPr lang="ko-KR" altLang="en-US" sz="2700" b="1" dirty="0" smtClean="0">
                <a:solidFill>
                  <a:schemeClr val="bg2">
                    <a:lumMod val="50000"/>
                  </a:schemeClr>
                </a:solidFill>
              </a:rPr>
              <a:t>의 값들이 일정해지면서 샘플들이 재대로 구분된다</a:t>
            </a:r>
            <a:r>
              <a:rPr lang="en-US" altLang="ko-KR" sz="1600" dirty="0" smtClean="0"/>
              <a:t>.</a:t>
            </a:r>
            <a:endParaRPr lang="en-US" altLang="ko-KR" sz="2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SVM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SVC(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분류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SVR(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회귀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로 나눌 수 있다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여기서는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SVC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가 성능 더 좋음 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SVM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의 단점 </a:t>
            </a:r>
            <a:endParaRPr lang="en-US" altLang="ko-KR" sz="3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선형으로 분리가 </a:t>
            </a: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안되는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 경우 사용하지 못함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SVM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의 장점</a:t>
            </a:r>
            <a:endParaRPr lang="en-US" altLang="ko-KR" sz="3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선형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비선형 문제에 모두 적용가능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분류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회귀 문제에 모두 적용 가능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복잡도를 조정할 수 있다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수학적으로 정의가 잘 되어있다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따라서 마진을 가장 크게 가지는 </a:t>
            </a:r>
            <a:r>
              <a:rPr lang="ko-KR" altLang="en-US" sz="3100" b="1" dirty="0" err="1" smtClean="0">
                <a:solidFill>
                  <a:schemeClr val="bg2">
                    <a:lumMod val="50000"/>
                  </a:schemeClr>
                </a:solidFill>
              </a:rPr>
              <a:t>서포트</a:t>
            </a:r>
            <a:r>
              <a:rPr lang="ko-KR" altLang="en-US" sz="3100" b="1" dirty="0" smtClean="0">
                <a:solidFill>
                  <a:schemeClr val="bg2">
                    <a:lumMod val="50000"/>
                  </a:schemeClr>
                </a:solidFill>
              </a:rPr>
              <a:t> 벡터를 구하여 일반화 좋게 만드는 것이 목표이다</a:t>
            </a:r>
            <a:r>
              <a:rPr lang="en-US" altLang="ko-KR" sz="31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983" y="1531172"/>
            <a:ext cx="3124199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altLang="ko-KR" sz="2000" b="1" dirty="0" smtClean="0">
                <a:ea typeface="문체부 궁체 정자체" pitchFamily="17" charset="-127"/>
              </a:rPr>
              <a:t>SVM</a:t>
            </a:r>
            <a:r>
              <a:rPr lang="ko-KR" altLang="en-US" sz="2000" b="1" dirty="0" smtClean="0">
                <a:ea typeface="문체부 궁체 정자체" pitchFamily="17" charset="-127"/>
              </a:rPr>
              <a:t>시작</a:t>
            </a:r>
            <a:endParaRPr lang="en-US" altLang="ko-KR" sz="2000" b="1" dirty="0" smtClean="0">
              <a:ea typeface="문체부 궁체 정자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7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6600" y="1333500"/>
            <a:ext cx="5562600" cy="590463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3200" b="1" dirty="0" smtClean="0">
                <a:ea typeface="문체부 궁체 정자체" pitchFamily="17" charset="-127"/>
              </a:rPr>
              <a:t>SVM-kernel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2743200"/>
            <a:ext cx="4707842" cy="3441700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커널이란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실제 다항 특징을 추가하지 않고 비슷한 효과를 만드는 수학적 </a:t>
            </a:r>
            <a:r>
              <a:rPr lang="ko-KR" alt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트리이다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 사용하면 자동으로 </a:t>
            </a:r>
            <a:r>
              <a:rPr lang="ko-KR" alt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다차항으로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 바꿔서 분류를 진행한다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다차항으로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  바꿔주는 이유는 복잡도를 높여 특징을 잘 분류해내기 위해서 이다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의 종류 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lvl="1"/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Poly</a:t>
            </a:r>
          </a:p>
          <a:p>
            <a:pPr lvl="1"/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Sigmoid</a:t>
            </a:r>
          </a:p>
          <a:p>
            <a:pPr lvl="1"/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RBF (</a:t>
            </a:r>
            <a:r>
              <a:rPr lang="ko-KR" alt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가우시안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)  -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디폴트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0" name="Picture 6" descr="C:\Users\안원영\Desktop\Wy\4. 머신러닝_김백섭\4. 기말_프로젝트\지정과제\SVM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876301"/>
            <a:ext cx="5557837" cy="5297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89300" y="939800"/>
            <a:ext cx="5562600" cy="5904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  <a:buNone/>
            </a:pPr>
            <a:r>
              <a:rPr lang="en-US" altLang="ko-KR" sz="3200" b="1" dirty="0" smtClean="0">
                <a:ea typeface="문체부 궁체 정자체" pitchFamily="17" charset="-127"/>
              </a:rPr>
              <a:t>SVM-kernel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pic>
        <p:nvPicPr>
          <p:cNvPr id="3074" name="Picture 2" descr="C:\Users\안원영\Desktop\Wy\4. 머신러닝_김백섭\4. 기말_프로젝트\지정과제\SVM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25" y="1439863"/>
            <a:ext cx="4981575" cy="4846637"/>
          </a:xfrm>
          <a:prstGeom prst="rect">
            <a:avLst/>
          </a:prstGeom>
          <a:noFill/>
        </p:spPr>
      </p:pic>
      <p:pic>
        <p:nvPicPr>
          <p:cNvPr id="3075" name="Picture 3" descr="C:\Users\안원영\Desktop\Wy\4. 머신러닝_김백섭\4. 기말_프로젝트\지정과제\SVM\3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0974" y="1417638"/>
            <a:ext cx="4835525" cy="4886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tf22987246_win32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사용자 지정</PresentationFormat>
  <Paragraphs>244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tf22987246_win32</vt:lpstr>
      <vt:lpstr>지정Project</vt:lpstr>
      <vt:lpstr>목차</vt:lpstr>
      <vt:lpstr>Project </vt:lpstr>
      <vt:lpstr>Chapter 1</vt:lpstr>
      <vt:lpstr>Chapter 2</vt:lpstr>
      <vt:lpstr>Chapter 3</vt:lpstr>
      <vt:lpstr>Chapter 4</vt:lpstr>
      <vt:lpstr>슬라이드 8</vt:lpstr>
      <vt:lpstr>슬라이드 9</vt:lpstr>
      <vt:lpstr>슬라이드 10</vt:lpstr>
      <vt:lpstr>Chapter 5</vt:lpstr>
      <vt:lpstr>슬라이드 12</vt:lpstr>
      <vt:lpstr>슬라이드 13</vt:lpstr>
      <vt:lpstr>슬라이드 14</vt:lpstr>
      <vt:lpstr>슬라이드 15</vt:lpstr>
      <vt:lpstr>Chapter 6</vt:lpstr>
      <vt:lpstr>슬라이드 17</vt:lpstr>
      <vt:lpstr>슬라이드 18</vt:lpstr>
      <vt:lpstr>슬라이드 19</vt:lpstr>
      <vt:lpstr>슬라이드 20</vt:lpstr>
      <vt:lpstr>Chapter 7</vt:lpstr>
      <vt:lpstr>슬라이드 22</vt:lpstr>
      <vt:lpstr>Projct Result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2020-10-24T07:33:48Z</dcterms:created>
  <dcterms:modified xsi:type="dcterms:W3CDTF">2020-12-01T06:01:50Z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