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2" r:id="rId10"/>
    <p:sldId id="268" r:id="rId11"/>
    <p:sldId id="269" r:id="rId12"/>
    <p:sldId id="270" r:id="rId13"/>
    <p:sldId id="263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9C658-B298-49DE-A4DE-388DD2309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DDF33F-C250-4FA4-8097-6CE3FAD56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7F0A-9B1E-40C3-A2E3-06B128CD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291-EFE4-4E22-A45A-3A6C39EE558A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EF112-56F3-4561-851B-A33091BB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42AFD-8EA3-408D-BF04-12CB6BF0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1FC-7811-4237-AA09-593FF146D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7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C861C-89C0-4C3E-8087-884975E4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C9676C-07D5-4F07-9D47-7A57C321D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354CE-FEF4-47FE-B650-A0ACE30F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291-EFE4-4E22-A45A-3A6C39EE558A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00FF1-2F9C-4670-BB59-2167F57F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3574A-0721-454D-8F8D-0EC17CC2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1FC-7811-4237-AA09-593FF146D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8559F9-8F8F-4EB7-AA91-9FADA56C3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22CB7F-B90C-4295-9952-57FF7F99C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D9766-1DB4-4558-8DC4-1BA017A0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291-EFE4-4E22-A45A-3A6C39EE558A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39E36-AA03-4590-8E8A-9B3D644B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257C8-25E3-49EF-97A0-E8109813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1FC-7811-4237-AA09-593FF146D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2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A0137-56C4-407C-879A-7BE6E056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0E71A-1920-4F0A-B181-FC52285D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EE4B5-EEC4-486A-ADE0-F0A1B081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291-EFE4-4E22-A45A-3A6C39EE558A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AB73F-150E-41C7-8691-F2EC4691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C8A40-A740-4585-89A3-E323A89A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1FC-7811-4237-AA09-593FF146D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9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5DDDB-3B31-407F-8CE5-91514D9C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B5DFD-19DE-4704-9DD3-F533F6E48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995A-A7C2-4CD8-8932-B90A2F45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291-EFE4-4E22-A45A-3A6C39EE558A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9503E-7B5E-450A-8B33-A93ED9DF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0D796-203A-481D-9CBC-22DF69F1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1FC-7811-4237-AA09-593FF146D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1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F9990-B6A6-49E9-B058-84699A39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8A4C4-714A-4B78-9C13-A5D0A384C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86DBB0-12C9-4737-9419-DBBC991D3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14EAE-4D37-4CFC-AA7F-1BFCCB47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291-EFE4-4E22-A45A-3A6C39EE558A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91FF0-6525-469D-9A3A-7238FAC7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4F3A5-7CB9-4ED3-9B60-7FD1EA2D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1FC-7811-4237-AA09-593FF146D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2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AF816-8951-41D4-88DC-2EC13DC0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8847D-DC15-4000-82E0-4ABF44A29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6D3A1-D4F7-48EA-9EB3-270D47110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975BD-600D-4954-BB0A-02AE66EFB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45B020-4FAB-4083-83AE-06382A14C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4620D2-8895-41E7-9539-0197720B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291-EFE4-4E22-A45A-3A6C39EE558A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67183D-40E3-48B4-8954-27669768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DC7980-E65E-4F2A-8876-3F999F6F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1FC-7811-4237-AA09-593FF146D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5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A3607-46AC-4657-A00B-0137FCF5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BE92CB-F4C2-4F0C-872D-C3FEE0CA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291-EFE4-4E22-A45A-3A6C39EE558A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1781F-FA95-418C-9431-BD16E9E0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44EDDD-467A-497A-AEF6-C802CB21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1FC-7811-4237-AA09-593FF146D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3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F70266-21B0-4A89-830F-8D18835A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291-EFE4-4E22-A45A-3A6C39EE558A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CE7D61-274D-4F88-8A76-39A59B3B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575626-939D-4E71-B5F8-86BEE1D8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1FC-7811-4237-AA09-593FF146D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F929F-4B9B-4790-B290-50B04566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05D82-B0C5-4791-8B50-65B4B1B9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C750E8-C401-4857-BEF1-E483325F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DAF660-814A-491B-9168-56C60C55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291-EFE4-4E22-A45A-3A6C39EE558A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E8129-E3AD-40E2-B810-5040FDA4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F66EF-97E3-45CA-9173-2179F20C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1FC-7811-4237-AA09-593FF146D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0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7E559-D80C-4794-944B-EB63F138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FF624E-DC4E-481E-8323-54DB671F8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4129C1-D7E2-43F8-AA7C-12D26C77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8B589-CAD8-4048-80D7-96984AFE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291-EFE4-4E22-A45A-3A6C39EE558A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5A2A2-1FCA-47FA-B5A0-9A44FAA3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BAE82-861B-48E1-A40E-027FCF12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51FC-7811-4237-AA09-593FF146D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84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000F25-41F3-4041-BD86-EDF4E577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0AC04-4A45-4DD5-BE25-CFBB79EB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5A11B-EB35-4FDF-8C6E-540FC322B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F3291-EFE4-4E22-A45A-3A6C39EE558A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86858-891E-46EA-9D93-04C016EE1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BB065-DFE7-4283-AAF5-AAFAB41EE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51FC-7811-4237-AA09-593FF146D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96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E45DA-1405-4866-8AA1-01C697EC1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프레임워크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07B9DB-B80B-4C4E-BFFF-3203F495C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72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38660-873E-4F90-BC29-E6214CA0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3339"/>
            <a:ext cx="2914650" cy="327297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/>
              <a:t>구조패턴 </a:t>
            </a:r>
            <a:r>
              <a:rPr lang="en-US" altLang="ko-KR" sz="1600" dirty="0"/>
              <a:t>–Adapter</a:t>
            </a:r>
            <a:endParaRPr lang="ko-KR" altLang="en-US" sz="1600" dirty="0"/>
          </a:p>
        </p:txBody>
      </p:sp>
      <p:pic>
        <p:nvPicPr>
          <p:cNvPr id="6" name="내용 개체 틀 5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E5560D94-212C-473F-BBE5-F826C506B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192" y="327297"/>
            <a:ext cx="3734124" cy="3994733"/>
          </a:xfr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4942CDD-4AC4-4EF5-B2A9-2191589D4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36" y="652015"/>
            <a:ext cx="3360711" cy="1707028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56D954E1-0092-444E-8AB8-12323DFC6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" y="652015"/>
            <a:ext cx="3652545" cy="3780500"/>
          </a:xfrm>
          <a:prstGeom prst="rect">
            <a:avLst/>
          </a:prstGeom>
        </p:spPr>
      </p:pic>
      <p:pic>
        <p:nvPicPr>
          <p:cNvPr id="27" name="그림 26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CA6B57B3-EC86-49A3-86F2-C4CAAA4C97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809" y="4612984"/>
            <a:ext cx="3506972" cy="1928028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D59B6441-AF9C-4AA6-B0BF-525C53066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809" y="2457768"/>
            <a:ext cx="3307367" cy="1928027"/>
          </a:xfrm>
          <a:prstGeom prst="rect">
            <a:avLst/>
          </a:prstGeom>
        </p:spPr>
      </p:pic>
      <p:pic>
        <p:nvPicPr>
          <p:cNvPr id="31" name="그림 30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C770F2F1-4302-46BC-BDA9-97B7ABFFA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" y="4637406"/>
            <a:ext cx="3652545" cy="1903606"/>
          </a:xfrm>
          <a:prstGeom prst="rect">
            <a:avLst/>
          </a:prstGeom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D8AD2CE2-6F64-4026-B0AF-206FE0698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778" y="4612984"/>
            <a:ext cx="2756720" cy="19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7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38660-873E-4F90-BC29-E6214CA0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14600" cy="327297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/>
              <a:t>구조패턴 </a:t>
            </a:r>
            <a:r>
              <a:rPr lang="en-US" altLang="ko-KR" sz="1600" dirty="0"/>
              <a:t>-Decoration</a:t>
            </a:r>
            <a:endParaRPr lang="ko-KR" altLang="en-US" sz="1600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D27B00DF-609E-4920-B77C-BEB081246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35" y="583381"/>
            <a:ext cx="3695521" cy="2241346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81D15B3-D4B7-4EE7-8C9E-61E923F0B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5" y="5042378"/>
            <a:ext cx="3695523" cy="1653683"/>
          </a:xfrm>
          <a:prstGeom prst="rect">
            <a:avLst/>
          </a:prstGeom>
        </p:spPr>
      </p:pic>
      <p:pic>
        <p:nvPicPr>
          <p:cNvPr id="12" name="그림 11" descr="텍스트, 스크린샷, 화면, 여러개이(가) 표시된 사진&#10;&#10;자동 생성된 설명">
            <a:extLst>
              <a:ext uri="{FF2B5EF4-FFF2-40B4-BE49-F238E27FC236}">
                <a16:creationId xmlns:a16="http://schemas.microsoft.com/office/drawing/2014/main" id="{D83ED9B6-DC41-45DC-8A5E-0BFF26B16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11" y="493267"/>
            <a:ext cx="3815447" cy="3490987"/>
          </a:xfrm>
          <a:prstGeom prst="rect">
            <a:avLst/>
          </a:prstGeom>
        </p:spPr>
      </p:pic>
      <p:pic>
        <p:nvPicPr>
          <p:cNvPr id="14" name="그림 13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EF34FBD1-59EC-4F15-93EA-558B92336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6" y="583381"/>
            <a:ext cx="3695522" cy="4290495"/>
          </a:xfrm>
          <a:prstGeom prst="rect">
            <a:avLst/>
          </a:prstGeom>
        </p:spPr>
      </p:pic>
      <p:pic>
        <p:nvPicPr>
          <p:cNvPr id="16" name="그림 15" descr="텍스트, 스크린샷, 화면, 은색이(가) 표시된 사진&#10;&#10;자동 생성된 설명">
            <a:extLst>
              <a:ext uri="{FF2B5EF4-FFF2-40B4-BE49-F238E27FC236}">
                <a16:creationId xmlns:a16="http://schemas.microsoft.com/office/drawing/2014/main" id="{5458C52E-04CF-453A-A8FD-17A5D42D9A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33" y="5042377"/>
            <a:ext cx="3695521" cy="1653683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A977B3AC-58EF-4EBB-8C25-395701002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34" y="2879265"/>
            <a:ext cx="3695521" cy="1994612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12830C7E-91CF-443F-BB19-78D3523B68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9" y="5042376"/>
            <a:ext cx="3939881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1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38660-873E-4F90-BC29-E6214CA0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14600" cy="327297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/>
              <a:t>구조패턴 </a:t>
            </a:r>
            <a:r>
              <a:rPr lang="en-US" altLang="ko-KR" sz="1600" dirty="0"/>
              <a:t>-Composite</a:t>
            </a:r>
            <a:endParaRPr lang="ko-KR" altLang="en-US" sz="1600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D3084F7E-6BAA-43A9-A169-F98F1E2BF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07" y="572284"/>
            <a:ext cx="3960712" cy="1790855"/>
          </a:xfr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6DCA796-0BCC-4883-9543-C36C5751D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203" y="611179"/>
            <a:ext cx="3756410" cy="466384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9D84AE9-5A6B-48B6-9443-00AF0462D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06" y="2561276"/>
            <a:ext cx="3960712" cy="1933586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5DAFED49-0D6A-49F2-8933-67C95A25F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9" y="572284"/>
            <a:ext cx="3784892" cy="3977985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A416EAD5-E585-4C6F-8F07-5A5A42B7F0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8" y="4902540"/>
            <a:ext cx="3784892" cy="1600339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E88F50B3-44B5-40B8-9D09-EDAE9C34A5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97" y="4902540"/>
            <a:ext cx="4821013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9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5388E-69C7-4C2E-96D0-05D4CB4F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행위패턴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CA630-D118-4892-BDA8-20B2BDC5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122"/>
            <a:ext cx="10515600" cy="4667250"/>
          </a:xfrm>
        </p:spPr>
        <p:txBody>
          <a:bodyPr tIns="7200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0070C0"/>
                </a:solidFill>
              </a:rPr>
              <a:t>종류 </a:t>
            </a:r>
            <a:r>
              <a:rPr lang="en-US" altLang="ko-KR" sz="1000" b="1" dirty="0">
                <a:solidFill>
                  <a:srgbClr val="0070C0"/>
                </a:solidFill>
              </a:rPr>
              <a:t>(template</a:t>
            </a:r>
            <a:r>
              <a:rPr lang="ko-KR" altLang="en-US" sz="1000" b="1" dirty="0">
                <a:solidFill>
                  <a:srgbClr val="0070C0"/>
                </a:solidFill>
              </a:rPr>
              <a:t> </a:t>
            </a:r>
            <a:r>
              <a:rPr lang="en-US" altLang="ko-KR" sz="1000" b="1" dirty="0">
                <a:solidFill>
                  <a:srgbClr val="0070C0"/>
                </a:solidFill>
              </a:rPr>
              <a:t>method,</a:t>
            </a:r>
            <a:r>
              <a:rPr lang="ko-KR" altLang="en-US" sz="1000" b="1" dirty="0">
                <a:solidFill>
                  <a:srgbClr val="0070C0"/>
                </a:solidFill>
              </a:rPr>
              <a:t> </a:t>
            </a:r>
            <a:r>
              <a:rPr lang="en-US" altLang="ko-KR" sz="1000" b="1" dirty="0">
                <a:solidFill>
                  <a:srgbClr val="0070C0"/>
                </a:solidFill>
              </a:rPr>
              <a:t>interpreter,</a:t>
            </a:r>
            <a:r>
              <a:rPr lang="ko-KR" altLang="en-US" sz="1000" b="1" dirty="0">
                <a:solidFill>
                  <a:srgbClr val="0070C0"/>
                </a:solidFill>
              </a:rPr>
              <a:t> </a:t>
            </a:r>
            <a:r>
              <a:rPr lang="en-US" altLang="ko-KR" sz="1000" b="1" dirty="0">
                <a:solidFill>
                  <a:srgbClr val="0070C0"/>
                </a:solidFill>
              </a:rPr>
              <a:t>iterator, observer, strategy, visitor, chain of responsibility, command, mediator, state, memento)</a:t>
            </a:r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altLang="ko-KR" sz="1000" b="1" dirty="0"/>
              <a:t>Chain of Responsibility : </a:t>
            </a:r>
            <a:r>
              <a:rPr lang="ko-KR" altLang="en-US" sz="1000" b="1" dirty="0"/>
              <a:t>책임들이 연결되어 있어 내가 책임을 못 질 것 같으면 다음 책임자에게 자동으로 넘어가는 구조</a:t>
            </a:r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altLang="ko-KR" sz="1000" b="1" dirty="0"/>
              <a:t>Command : </a:t>
            </a:r>
            <a:r>
              <a:rPr lang="ko-KR" altLang="en-US" sz="1000" b="1" dirty="0"/>
              <a:t>명령어를 각각 구현하는 것보다 하나의 추상 클래스에 메서드를 하나 만들고 각 명령이 들어오면 그에 맞는 서브 클래스가 선택되어 실행하는 것</a:t>
            </a:r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altLang="ko-KR" sz="1000" b="1" dirty="0"/>
              <a:t>Interpreter  :  </a:t>
            </a:r>
            <a:r>
              <a:rPr lang="ko-KR" altLang="en-US" sz="1000" b="1" dirty="0"/>
              <a:t>문법 규칙을 클래스화 한 구조를 갖는</a:t>
            </a:r>
            <a:r>
              <a:rPr lang="en-US" altLang="ko-KR" sz="1000" b="1" dirty="0"/>
              <a:t>SQL </a:t>
            </a:r>
            <a:r>
              <a:rPr lang="ko-KR" altLang="en-US" sz="1000" b="1" dirty="0"/>
              <a:t>언어나 통신 프로토콜 같은 것을 개발할 때 사용</a:t>
            </a:r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altLang="ko-KR" sz="1000" b="1" dirty="0"/>
              <a:t>Iterator  :  </a:t>
            </a:r>
            <a:r>
              <a:rPr lang="ko-KR" altLang="en-US" sz="1000" b="1" dirty="0"/>
              <a:t>반복이 필요한 자료구조를 모두 동일한 인터페이스를 통해 접근할 수 있도록 메서드를 이용해 자료구조를 활용할 수 있도록 해준다</a:t>
            </a:r>
            <a:r>
              <a:rPr lang="en-US" altLang="ko-KR" sz="1000" b="1" dirty="0"/>
              <a:t>.</a:t>
            </a:r>
            <a:endParaRPr lang="ko-KR" altLang="en-US" sz="1000" b="1" dirty="0"/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altLang="ko-KR" sz="1000" b="1" dirty="0"/>
              <a:t>Mediator  :  </a:t>
            </a:r>
            <a:r>
              <a:rPr lang="ko-KR" altLang="en-US" sz="1000" b="1" dirty="0" err="1"/>
              <a:t>클래스간의</a:t>
            </a:r>
            <a:r>
              <a:rPr lang="ko-KR" altLang="en-US" sz="1000" b="1" dirty="0"/>
              <a:t> 복잡한 상호작용을 </a:t>
            </a:r>
            <a:r>
              <a:rPr lang="ko-KR" altLang="en-US" sz="1000" b="1" dirty="0" err="1"/>
              <a:t>캡슐화하여</a:t>
            </a:r>
            <a:r>
              <a:rPr lang="ko-KR" altLang="en-US" sz="1000" b="1" dirty="0"/>
              <a:t> 한 클래스에 위임해서 처리 하는 디자인 패턴</a:t>
            </a:r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altLang="ko-KR" sz="1000" b="1" dirty="0"/>
              <a:t>Memento  :  Ctrl + z </a:t>
            </a:r>
            <a:r>
              <a:rPr lang="ko-KR" altLang="en-US" sz="1000" b="1" dirty="0"/>
              <a:t>와 같은 </a:t>
            </a:r>
            <a:r>
              <a:rPr lang="en-US" altLang="ko-KR" sz="1000" b="1" dirty="0"/>
              <a:t>undo </a:t>
            </a:r>
            <a:r>
              <a:rPr lang="ko-KR" altLang="en-US" sz="1000" b="1" dirty="0"/>
              <a:t>기능 개발할 때 유용한 디자인패턴</a:t>
            </a:r>
            <a:r>
              <a:rPr lang="en-US" altLang="ko-KR" sz="1000" b="1" dirty="0"/>
              <a:t>. </a:t>
            </a:r>
            <a:r>
              <a:rPr lang="ko-KR" altLang="en-US" sz="1000" b="1" dirty="0"/>
              <a:t>클래스 설계 관점에서 객체의 정보를 저장</a:t>
            </a:r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altLang="ko-KR" sz="1000" b="1" dirty="0"/>
              <a:t>Observer  :  </a:t>
            </a:r>
            <a:r>
              <a:rPr lang="ko-KR" altLang="en-US" sz="1000" b="1" dirty="0"/>
              <a:t>어떤 클래스에 변화가 일어났을 때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이를 감지하여 다른 클래스에 통보해주는 것</a:t>
            </a:r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altLang="ko-KR" sz="1000" b="1" dirty="0"/>
              <a:t>State  :  </a:t>
            </a:r>
            <a:r>
              <a:rPr lang="ko-KR" altLang="en-US" sz="1000" b="1" dirty="0"/>
              <a:t>동일한 동작을 객체의 상태에 따라 다르게 처리해야 할 때 사용하는 디자인 패턴</a:t>
            </a:r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altLang="ko-KR" sz="1000" b="1" dirty="0"/>
              <a:t>Strategy  :  </a:t>
            </a:r>
            <a:r>
              <a:rPr lang="ko-KR" altLang="en-US" sz="1000" b="1" dirty="0"/>
              <a:t>알고리즘 군을 정의하고 각각 하나의 클래스로 캡슐화 한 다음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필요할 때 서로 교환해서 사용할 수 있게 해준다</a:t>
            </a:r>
            <a:r>
              <a:rPr lang="en-US" altLang="ko-KR" sz="1000" b="1" dirty="0"/>
              <a:t>.</a:t>
            </a:r>
            <a:endParaRPr lang="ko-KR" altLang="en-US" sz="1000" b="1" dirty="0"/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altLang="ko-KR" sz="1000" b="1" dirty="0"/>
              <a:t>Template Method</a:t>
            </a:r>
            <a:r>
              <a:rPr lang="ko-KR" altLang="en-US" sz="1000" b="1" dirty="0"/>
              <a:t>상위 클래스에서는 추상적으로 표현하고 그 구체적인 내용은 하위 클래스에서 결정되는 디자인 패턴</a:t>
            </a:r>
          </a:p>
          <a:p>
            <a:pPr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altLang="ko-KR" sz="1000" b="1" dirty="0"/>
              <a:t>Visitor  : </a:t>
            </a:r>
            <a:r>
              <a:rPr lang="ko-KR" altLang="en-US" sz="1000" b="1" dirty="0"/>
              <a:t>각 클래스의 데이터 구조로부터 처리 기능을 분리하여 별도의 </a:t>
            </a:r>
            <a:r>
              <a:rPr lang="en-US" altLang="ko-KR" sz="1000" b="1" dirty="0"/>
              <a:t>visitor </a:t>
            </a:r>
            <a:r>
              <a:rPr lang="ko-KR" altLang="en-US" sz="1000" b="1" dirty="0"/>
              <a:t>클래스로 만들어 놓고 해당 클래스의 메서드가 각 클래스를 돌아다니며 특정 작업을 수행하도록 하는 것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90187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38660-873E-4F90-BC29-E6214CA0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14600" cy="327297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/>
              <a:t>행위패턴 </a:t>
            </a:r>
            <a:r>
              <a:rPr lang="en-US" altLang="ko-KR" sz="1600" dirty="0"/>
              <a:t>-Mediator</a:t>
            </a:r>
            <a:endParaRPr lang="ko-KR" altLang="en-US" sz="1600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62583EDF-4406-4B4F-9CD4-41EF87138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9" y="526635"/>
            <a:ext cx="6058425" cy="1798476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B3F259B-37F3-47BB-BBD5-25764D052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526635"/>
            <a:ext cx="4914900" cy="458829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F21FBBB-FD97-4D80-8DBE-99B3F5EFC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9" y="2395294"/>
            <a:ext cx="6058425" cy="4046571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D6C4EF18-B49B-436F-8C21-5EAEF909A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5186855"/>
            <a:ext cx="4914900" cy="125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7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38660-873E-4F90-BC29-E6214CA0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14600" cy="327297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/>
              <a:t>행위패턴 </a:t>
            </a:r>
            <a:r>
              <a:rPr lang="en-US" altLang="ko-KR" sz="1600" dirty="0"/>
              <a:t>–Command</a:t>
            </a:r>
            <a:endParaRPr lang="ko-KR" altLang="en-US" sz="1600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0C14A93A-DF76-4A30-8CEC-289051FF0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7" y="497892"/>
            <a:ext cx="4183743" cy="4340808"/>
          </a:xfrm>
        </p:spPr>
      </p:pic>
      <p:pic>
        <p:nvPicPr>
          <p:cNvPr id="9" name="그림 8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ECD7F8EC-F9E9-4ED5-8178-F80054320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12" y="3867150"/>
            <a:ext cx="4183743" cy="2687743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10994FE-F4FF-4C8D-8286-7DE987251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7" y="5031518"/>
            <a:ext cx="4183743" cy="1597882"/>
          </a:xfrm>
          <a:prstGeom prst="rect">
            <a:avLst/>
          </a:prstGeom>
        </p:spPr>
      </p:pic>
      <p:pic>
        <p:nvPicPr>
          <p:cNvPr id="16" name="그림 15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688BE8BB-AFD7-4F34-B58C-44673957A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12" y="497892"/>
            <a:ext cx="4183743" cy="2931108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67205AA1-FA82-4E88-9D3A-64FC5972B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847" y="482103"/>
            <a:ext cx="3216686" cy="1699407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1384FCE3-AD3C-4B45-AF08-5EC4BAFEA7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693" y="3867150"/>
            <a:ext cx="3107309" cy="13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6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38660-873E-4F90-BC29-E6214CA0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14600" cy="327297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/>
              <a:t>행위패턴 </a:t>
            </a:r>
            <a:r>
              <a:rPr lang="en-US" altLang="ko-KR" sz="1600" dirty="0"/>
              <a:t>-state</a:t>
            </a:r>
            <a:endParaRPr lang="ko-KR" altLang="en-US" sz="1600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59F6104C-4343-4149-80FE-E80D40C3C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87" y="482058"/>
            <a:ext cx="3657597" cy="4623342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A44B6D0-BA9B-4FF9-8D5B-0CB28A2F9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29" y="482057"/>
            <a:ext cx="3869223" cy="176037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0472799-AA8C-4ECA-B911-9908B0EBF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5" y="2525005"/>
            <a:ext cx="3872467" cy="192924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E02E31B-DCA7-403B-8C64-FC2D42CED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1" y="5260160"/>
            <a:ext cx="3851868" cy="1343982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A809B5BD-684F-4756-94DA-0D84302D9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84" y="4752975"/>
            <a:ext cx="3851868" cy="1860115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F48B9FAD-B549-42A9-A11E-5EDBE7D013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87" y="5366328"/>
            <a:ext cx="2400238" cy="123781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B79AFF0-9172-48CD-9FAF-E23D45D19D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84" y="482057"/>
            <a:ext cx="3893065" cy="46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0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5803B-2E42-42BD-8F3D-168CF54B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91705-947C-4659-8631-2CF56C02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디자인 패턴의 정의 및 특징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필수정리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/>
              </a:rPr>
              <a:t>GoF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의 디자인 패턴의 정의 및 특징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필수정리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/>
              </a:rPr>
              <a:t>GoF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의 디자인 패턴 중 생성패턴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구조패턴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행위패턴 중에서 각각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가지 이상의 패턴 종류를 요약정리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선택 정리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모두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9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개 이상의 패턴이 정리되어야 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37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5388E-69C7-4C2E-96D0-05D4CB4F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디자인 패턴의 정의 및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CA630-D118-4892-BDA8-20B2BDC5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122"/>
            <a:ext cx="10515600" cy="4667250"/>
          </a:xfrm>
        </p:spPr>
        <p:txBody>
          <a:bodyPr tIns="7200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정의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소프트웨어설계에서 공통으로 발생하는 문제에 대해 자주 쓰이는 설계방법을 정리한 패턴으로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하나의 주어진 상황문제를 어떻게 해결하는지에 대한 패턴이다</a:t>
            </a:r>
            <a:r>
              <a:rPr lang="en-US" altLang="ko-KR" sz="18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특징 </a:t>
            </a:r>
            <a:r>
              <a:rPr lang="en-US" altLang="ko-KR" sz="1800" b="1" dirty="0"/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클래스 자체보다는 주어진 상황을 분석하고 그 상황에서 공통적인 조건을 추상화해서 이를 해결하는 패턴이다</a:t>
            </a:r>
            <a:r>
              <a:rPr lang="en-US" altLang="ko-KR" sz="18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공통적인 로직 문제에 대한 일반화된 해결을 의미한다</a:t>
            </a:r>
            <a:r>
              <a:rPr lang="en-US" altLang="ko-KR" sz="18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객체 간 응집도는 높이고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결합도는 낮게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요구 사항 변경 시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코드 변경을 최소화 하는 방향으로 나아간다</a:t>
            </a:r>
            <a:r>
              <a:rPr lang="en-US" altLang="ko-KR" sz="18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문제점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객체지향 설계 구현 위주로 사용된다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시스템의 부분적인 문제를 해결하는 것에 불과하므로 비용이 </a:t>
            </a:r>
            <a:r>
              <a:rPr lang="ko-KR" altLang="en-US" sz="1800" b="1" dirty="0" err="1"/>
              <a:t>많이든다</a:t>
            </a:r>
            <a:r>
              <a:rPr lang="en-US" altLang="ko-KR" sz="1800" b="1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431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5388E-69C7-4C2E-96D0-05D4CB4F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GoF</a:t>
            </a:r>
            <a:r>
              <a:rPr lang="ko-KR" altLang="en-US" dirty="0"/>
              <a:t>디자인 패턴의 정의 및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CA630-D118-4892-BDA8-20B2BDC5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122"/>
            <a:ext cx="10515600" cy="4667250"/>
          </a:xfrm>
        </p:spPr>
        <p:txBody>
          <a:bodyPr tIns="7200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정의 </a:t>
            </a:r>
            <a:r>
              <a:rPr lang="en-US" altLang="ko-KR" sz="1300" b="1" dirty="0"/>
              <a:t>: Gang of Four </a:t>
            </a:r>
            <a:r>
              <a:rPr lang="ko-KR" altLang="en-US" sz="1300" b="1" dirty="0"/>
              <a:t>의 약자로 </a:t>
            </a:r>
            <a:r>
              <a:rPr lang="ko-KR" altLang="en-US" sz="1300" b="1" i="0" dirty="0">
                <a:solidFill>
                  <a:srgbClr val="222426"/>
                </a:solidFill>
                <a:effectLst/>
                <a:latin typeface="-apple-system"/>
              </a:rPr>
              <a:t>논문 </a:t>
            </a:r>
            <a:r>
              <a:rPr lang="en-US" altLang="ko-KR" sz="1300" b="1" i="0" dirty="0">
                <a:solidFill>
                  <a:srgbClr val="222426"/>
                </a:solidFill>
                <a:effectLst/>
                <a:latin typeface="-apple-system"/>
              </a:rPr>
              <a:t>"Using Pattern Languages for Object-Oriented Programs" (1987)</a:t>
            </a:r>
            <a:r>
              <a:rPr lang="ko-KR" altLang="en-US" sz="1300" b="1" i="0" dirty="0">
                <a:solidFill>
                  <a:srgbClr val="222426"/>
                </a:solidFill>
                <a:effectLst/>
                <a:latin typeface="-apple-system"/>
              </a:rPr>
              <a:t>을 통해 제안되었다</a:t>
            </a:r>
            <a:r>
              <a:rPr lang="en-US" altLang="ko-KR" sz="1300" b="1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r>
              <a:rPr lang="ko-KR" altLang="en-US" sz="1300" b="0" i="0" dirty="0">
                <a:effectLst/>
                <a:latin typeface="Noto Sans KR"/>
              </a:rPr>
              <a:t> 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4</a:t>
            </a:r>
            <a:r>
              <a:rPr lang="ko-KR" altLang="en-US" sz="1300" b="1" dirty="0" err="1"/>
              <a:t>인방</a:t>
            </a:r>
            <a:r>
              <a:rPr lang="en-US" altLang="ko-KR" sz="1300" b="1" dirty="0"/>
              <a:t>(Gang of Four, </a:t>
            </a:r>
            <a:r>
              <a:rPr lang="en-US" altLang="ko-KR" sz="1300" b="1" dirty="0" err="1"/>
              <a:t>GoF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으로 불리는 </a:t>
            </a:r>
            <a:r>
              <a:rPr lang="ko-KR" altLang="en-US" sz="1300" b="1" dirty="0" err="1"/>
              <a:t>에리히</a:t>
            </a:r>
            <a:r>
              <a:rPr lang="ko-KR" altLang="en-US" sz="1300" b="1" dirty="0"/>
              <a:t> 감마</a:t>
            </a:r>
            <a:r>
              <a:rPr lang="en-US" altLang="ko-KR" sz="1300" b="1" dirty="0"/>
              <a:t>(Erich Gamma), </a:t>
            </a:r>
            <a:r>
              <a:rPr lang="ko-KR" altLang="en-US" sz="1300" b="1" dirty="0"/>
              <a:t>리처드 </a:t>
            </a:r>
            <a:r>
              <a:rPr lang="ko-KR" altLang="en-US" sz="1300" b="1" dirty="0" err="1"/>
              <a:t>헬름</a:t>
            </a:r>
            <a:r>
              <a:rPr lang="en-US" altLang="ko-KR" sz="1300" b="1" dirty="0"/>
              <a:t>(Richard Helm), </a:t>
            </a:r>
            <a:r>
              <a:rPr lang="ko-KR" altLang="en-US" sz="1300" b="1" dirty="0" err="1"/>
              <a:t>랄프</a:t>
            </a:r>
            <a:r>
              <a:rPr lang="ko-KR" altLang="en-US" sz="1300" b="1" dirty="0"/>
              <a:t> 존슨</a:t>
            </a:r>
            <a:r>
              <a:rPr lang="en-US" altLang="ko-KR" sz="1300" b="1" dirty="0"/>
              <a:t>(Ralph Johnson), </a:t>
            </a:r>
            <a:r>
              <a:rPr lang="ko-KR" altLang="en-US" sz="1300" b="1" dirty="0"/>
              <a:t>존 </a:t>
            </a:r>
            <a:r>
              <a:rPr lang="ko-KR" altLang="en-US" sz="1300" b="1" dirty="0" err="1"/>
              <a:t>블리시데스</a:t>
            </a:r>
            <a:r>
              <a:rPr lang="en-US" altLang="ko-KR" sz="1300" b="1" dirty="0"/>
              <a:t>(John </a:t>
            </a:r>
            <a:r>
              <a:rPr lang="en-US" altLang="ko-KR" sz="1300" b="1" dirty="0" err="1"/>
              <a:t>Vlissides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가 같이 고안한 디자인 패턴이다</a:t>
            </a:r>
            <a:r>
              <a:rPr lang="en-US" altLang="ko-KR" sz="1300" b="1" dirty="0"/>
              <a:t>. </a:t>
            </a:r>
            <a:r>
              <a:rPr lang="ko-KR" altLang="en-US" sz="1300" b="1" dirty="0"/>
              <a:t>생성패턴 </a:t>
            </a:r>
            <a:r>
              <a:rPr lang="en-US" altLang="ko-KR" sz="1300" b="1" dirty="0"/>
              <a:t>5</a:t>
            </a:r>
            <a:r>
              <a:rPr lang="ko-KR" altLang="en-US" sz="1300" b="1" dirty="0"/>
              <a:t>개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행위패턴 </a:t>
            </a:r>
            <a:r>
              <a:rPr lang="en-US" altLang="ko-KR" sz="1300" b="1" dirty="0"/>
              <a:t>11</a:t>
            </a:r>
            <a:r>
              <a:rPr lang="ko-KR" altLang="en-US" sz="1300" b="1" dirty="0"/>
              <a:t>개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구조패턴</a:t>
            </a:r>
            <a:r>
              <a:rPr lang="en-US" altLang="ko-KR" sz="1300" b="1" dirty="0"/>
              <a:t> 7</a:t>
            </a:r>
            <a:r>
              <a:rPr lang="ko-KR" altLang="en-US" sz="1300" b="1" dirty="0"/>
              <a:t>개로</a:t>
            </a:r>
            <a:r>
              <a:rPr lang="en-US" altLang="ko-KR" sz="1300" b="1" dirty="0"/>
              <a:t>,</a:t>
            </a:r>
            <a:r>
              <a:rPr lang="ko-KR" altLang="en-US" sz="1300" b="1" dirty="0"/>
              <a:t> 총</a:t>
            </a:r>
            <a:r>
              <a:rPr lang="en-US" altLang="ko-KR" sz="1300" b="1" dirty="0"/>
              <a:t> 23</a:t>
            </a:r>
            <a:r>
              <a:rPr lang="ko-KR" altLang="en-US" sz="1300" b="1" dirty="0"/>
              <a:t>가지 유형으로 분류한다</a:t>
            </a:r>
            <a:r>
              <a:rPr lang="en-US" altLang="ko-KR" sz="1300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/>
              <a:t>특징 </a:t>
            </a:r>
            <a:r>
              <a:rPr lang="en-US" altLang="ko-KR" sz="1300" b="1" dirty="0"/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1300" b="1" dirty="0"/>
              <a:t>생성패턴</a:t>
            </a:r>
            <a:r>
              <a:rPr lang="en-US" altLang="ko-KR" sz="1300" b="1" dirty="0"/>
              <a:t>: </a:t>
            </a:r>
            <a:r>
              <a:rPr lang="ko-KR" altLang="en-US" sz="1500" b="1" dirty="0">
                <a:solidFill>
                  <a:srgbClr val="0070C0"/>
                </a:solidFill>
              </a:rPr>
              <a:t>특정 개체가 생성되거나 변경되어도 프로그램 구조에 영향을 크게 받지 않도록 유연성을 제공</a:t>
            </a:r>
            <a:r>
              <a:rPr lang="en-US" altLang="ko-KR" sz="1300" b="1" dirty="0">
                <a:solidFill>
                  <a:srgbClr val="0070C0"/>
                </a:solidFill>
              </a:rPr>
              <a:t>. </a:t>
            </a:r>
            <a:r>
              <a:rPr lang="ko-KR" altLang="en-US" sz="1300" b="1" dirty="0"/>
              <a:t>객체를 생성하는 것과 관련된 패턴으로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객체의 생성과 변경이 전체 시스템에 미치는 영향을 최소화하도록 만들어주어 유연성을 높일 수 있고 코드를 유지하기가 쉬운 편이다</a:t>
            </a:r>
            <a:r>
              <a:rPr lang="en-US" altLang="ko-KR" sz="1300" b="1" dirty="0"/>
              <a:t>. </a:t>
            </a:r>
            <a:r>
              <a:rPr lang="ko-KR" altLang="en-US" sz="1300" b="1" dirty="0"/>
              <a:t>객체의 생성과 참조 과정을 </a:t>
            </a:r>
            <a:r>
              <a:rPr lang="ko-KR" altLang="en-US" sz="1300" b="1" dirty="0" err="1"/>
              <a:t>추상화함으로써</a:t>
            </a:r>
            <a:r>
              <a:rPr lang="ko-KR" altLang="en-US" sz="1300" b="1" dirty="0"/>
              <a:t> 시스템을 개발할 때 부담을 덜어준다</a:t>
            </a:r>
            <a:r>
              <a:rPr lang="en-US" altLang="ko-KR" sz="13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b="1" dirty="0"/>
              <a:t>구조패턴 </a:t>
            </a:r>
            <a:r>
              <a:rPr lang="en-US" altLang="ko-KR" sz="1300" b="1" dirty="0"/>
              <a:t>: </a:t>
            </a:r>
            <a:r>
              <a:rPr lang="ko-KR" altLang="en-US" sz="1500" b="1" dirty="0">
                <a:solidFill>
                  <a:srgbClr val="0070C0"/>
                </a:solidFill>
              </a:rPr>
              <a:t>클래스나 객체를 조합하여 더 큰 구조를 만드는 패턴</a:t>
            </a:r>
            <a:r>
              <a:rPr lang="en-US" altLang="ko-KR" sz="1500" b="1" dirty="0">
                <a:solidFill>
                  <a:srgbClr val="0070C0"/>
                </a:solidFill>
              </a:rPr>
              <a:t>.</a:t>
            </a:r>
            <a:r>
              <a:rPr lang="en-US" altLang="ko-KR" sz="1300" b="1" dirty="0">
                <a:solidFill>
                  <a:srgbClr val="0070C0"/>
                </a:solidFill>
              </a:rPr>
              <a:t> </a:t>
            </a:r>
            <a:r>
              <a:rPr lang="ko-KR" altLang="en-US" sz="1300" b="1" dirty="0"/>
              <a:t>프로그램 내의 자료구조나 인터페이스 구조 등 프로그램의 구조를 설계하는데 많이 활용될 수 있는 패턴이다</a:t>
            </a:r>
            <a:r>
              <a:rPr lang="en-US" altLang="ko-KR" sz="1300" b="1" dirty="0"/>
              <a:t>. </a:t>
            </a:r>
            <a:r>
              <a:rPr lang="ko-KR" altLang="en-US" sz="1300" b="1" dirty="0"/>
              <a:t>큰 시스템은 많은 클래스로 구성되어 복잡해 진다</a:t>
            </a:r>
            <a:r>
              <a:rPr lang="en-US" altLang="ko-KR" sz="1300" b="1" dirty="0"/>
              <a:t>. </a:t>
            </a:r>
            <a:r>
              <a:rPr lang="ko-KR" altLang="en-US" sz="1300" b="1" dirty="0"/>
              <a:t>이때 필요한 것이 구조패턴으로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복잡한 형태의 구조를 개발하기 쉽게 만들어준다</a:t>
            </a:r>
            <a:r>
              <a:rPr lang="en-US" altLang="ko-KR" sz="1300" b="1" dirty="0"/>
              <a:t>. </a:t>
            </a:r>
            <a:r>
              <a:rPr lang="ko-KR" altLang="en-US" sz="1300" b="1" dirty="0"/>
              <a:t>또한 새로운 기능을 가진 복합 객체를 효과적으로 작성할 수 있게 만들어준다</a:t>
            </a:r>
            <a:r>
              <a:rPr lang="en-US" altLang="ko-KR" sz="1300" b="1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300" b="1" dirty="0"/>
              <a:t>행위패턴 </a:t>
            </a:r>
            <a:r>
              <a:rPr lang="en-US" altLang="ko-KR" sz="1300" b="1" dirty="0">
                <a:solidFill>
                  <a:srgbClr val="0070C0"/>
                </a:solidFill>
              </a:rPr>
              <a:t>: </a:t>
            </a:r>
            <a:r>
              <a:rPr lang="ko-KR" altLang="en-US" sz="1500" b="1" dirty="0">
                <a:solidFill>
                  <a:srgbClr val="0070C0"/>
                </a:solidFill>
              </a:rPr>
              <a:t>객체 사이에 알고리즘이나 책임 분배에 관련한 패턴</a:t>
            </a:r>
            <a:r>
              <a:rPr lang="en-US" altLang="ko-KR" sz="1500" b="1" dirty="0">
                <a:solidFill>
                  <a:srgbClr val="0070C0"/>
                </a:solidFill>
              </a:rPr>
              <a:t>. </a:t>
            </a:r>
            <a:r>
              <a:rPr lang="ko-KR" altLang="en-US" sz="1300" b="1" dirty="0"/>
              <a:t>반복적으로 사용되는 객체들의 상호작용을 패턴화 한 것으로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클래스나 객체들이 상호작용하는 방법과 책임을 분산하는 방법을 정의한다</a:t>
            </a:r>
            <a:r>
              <a:rPr lang="en-US" altLang="ko-KR" sz="1300" b="1" dirty="0"/>
              <a:t>. </a:t>
            </a:r>
            <a:r>
              <a:rPr lang="ko-KR" altLang="en-US" sz="1300" b="1" dirty="0"/>
              <a:t>독립적으로 일을 처리하고자 할 때 사용한다</a:t>
            </a:r>
            <a:r>
              <a:rPr lang="en-US" altLang="ko-KR" sz="1300" b="1" dirty="0"/>
              <a:t>. </a:t>
            </a:r>
            <a:r>
              <a:rPr lang="ko-KR" altLang="en-US" sz="1300" b="1" dirty="0"/>
              <a:t>또한 메시지 교환과 관련된 것으로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객체들 간의 행위나 알고리즘 등과 관련된 패턴을 말한다</a:t>
            </a:r>
            <a:r>
              <a:rPr lang="en-US" altLang="ko-KR" sz="13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2976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5388E-69C7-4C2E-96D0-05D4CB4F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생성패턴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CA630-D118-4892-BDA8-20B2BDC5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122"/>
            <a:ext cx="10515600" cy="4667250"/>
          </a:xfrm>
        </p:spPr>
        <p:txBody>
          <a:bodyPr tIns="7200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70C0"/>
                </a:solidFill>
              </a:rPr>
              <a:t>종류 </a:t>
            </a:r>
            <a:r>
              <a:rPr lang="en-US" altLang="ko-KR" sz="1800" b="1" dirty="0">
                <a:solidFill>
                  <a:srgbClr val="0070C0"/>
                </a:solidFill>
              </a:rPr>
              <a:t>( factory method, singleton, prototype, builder, abstraction factory)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1" dirty="0"/>
              <a:t>Factory Method : </a:t>
            </a:r>
            <a:r>
              <a:rPr lang="ko-KR" altLang="en-US" sz="1800" b="1" dirty="0"/>
              <a:t>객체 생성 처리를 서브 클래스로 분리해 처리하도록 캡슐화 하는 패턴</a:t>
            </a:r>
            <a:endParaRPr lang="en-US" altLang="ko-KR" sz="18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1" dirty="0"/>
              <a:t>Singleton : </a:t>
            </a:r>
            <a:r>
              <a:rPr lang="ko-KR" altLang="en-US" sz="1800" b="1" dirty="0"/>
              <a:t>전역 변수를 사용하지 않고 객체를 하나만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생성하도록 하며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생성된 객체를 어디에서 든지 참조할 수 있도록 하는 패턴</a:t>
            </a:r>
            <a:endParaRPr lang="en-US" altLang="ko-KR" sz="18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1" dirty="0"/>
              <a:t>Prototype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:</a:t>
            </a:r>
            <a:r>
              <a:rPr lang="ko-KR" altLang="en-US" sz="1800" b="1" dirty="0"/>
              <a:t> 기존 객체를 복제함으로써 객체를 생성한다</a:t>
            </a:r>
            <a:r>
              <a:rPr lang="en-US" altLang="ko-KR" sz="1800" b="1" dirty="0"/>
              <a:t>. </a:t>
            </a:r>
            <a:r>
              <a:rPr lang="ko-KR" altLang="en-US" sz="1800" b="1"/>
              <a:t>객체 생성하는 것보다 공간을 절약 </a:t>
            </a:r>
            <a:endParaRPr lang="en-US" altLang="ko-KR" sz="18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1" dirty="0"/>
              <a:t>Builder : </a:t>
            </a:r>
            <a:r>
              <a:rPr lang="ko-KR" altLang="en-US" sz="1800" b="1" dirty="0"/>
              <a:t>생성과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표기를 분리해 복잡한 객체를 생성한다</a:t>
            </a:r>
            <a:r>
              <a:rPr lang="en-US" altLang="ko-KR" sz="1800" b="1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1" dirty="0"/>
              <a:t>Abstract Factory : </a:t>
            </a:r>
            <a:r>
              <a:rPr lang="ko-KR" altLang="en-US" sz="1800" b="1" dirty="0"/>
              <a:t>구체적인 클래스에 의존하지 않고 서로 연관되거나 의존적인 객체들의 조합을 만드는 인터페이스를 제공하는 패턴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49241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38660-873E-4F90-BC29-E6214CA0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생성패턴 </a:t>
            </a:r>
            <a:r>
              <a:rPr lang="en-US" altLang="ko-KR" dirty="0"/>
              <a:t>- singleton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F3E35D4-648F-4BF9-9F6E-47BFF0D47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02" y="1829554"/>
            <a:ext cx="5377596" cy="435133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6795D98-A7ED-472D-9731-65512963D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7" y="1852387"/>
            <a:ext cx="5022015" cy="430567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FE18ED9-AC9B-4ACA-A4C7-55413CA80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11" y="4832065"/>
            <a:ext cx="2872989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2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38660-873E-4F90-BC29-E6214CA0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895475" cy="327297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/>
              <a:t>생성패턴 </a:t>
            </a:r>
            <a:r>
              <a:rPr lang="en-US" altLang="ko-KR" sz="1600" dirty="0"/>
              <a:t>-Factory</a:t>
            </a:r>
            <a:endParaRPr lang="ko-KR" altLang="en-US" sz="1600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CC959EDC-3F47-4F50-9E79-0F8C90B32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4" y="338679"/>
            <a:ext cx="3633001" cy="1919260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DDF6B45-493F-401C-84B5-95BE34CC7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693" y="2506212"/>
            <a:ext cx="3667282" cy="191926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2011CF8-2C02-43C7-9085-5A0B60C3A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0" y="494374"/>
            <a:ext cx="4078903" cy="4485612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7A5DF184-FD00-4C0B-994F-46B0202CF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27" y="338678"/>
            <a:ext cx="3817951" cy="4335067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AB6C908A-69B5-41B8-9643-54671EA91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9" y="5135681"/>
            <a:ext cx="4063863" cy="1440305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079598DB-D2CE-470E-93CB-54CED073FB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4" y="4673745"/>
            <a:ext cx="3633001" cy="1919260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163260EA-9FB5-49AF-965D-78BB68ACE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27" y="4923100"/>
            <a:ext cx="2804473" cy="166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6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38660-873E-4F90-BC29-E6214CA0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7" y="0"/>
            <a:ext cx="3305175" cy="511175"/>
          </a:xfrm>
        </p:spPr>
        <p:txBody>
          <a:bodyPr>
            <a:noAutofit/>
          </a:bodyPr>
          <a:lstStyle/>
          <a:p>
            <a:pPr algn="ctr"/>
            <a:r>
              <a:rPr lang="ko-KR" altLang="en-US" sz="2400" dirty="0"/>
              <a:t>생성패턴 </a:t>
            </a:r>
            <a:r>
              <a:rPr lang="en-US" altLang="ko-KR" sz="2400" dirty="0"/>
              <a:t>-prototype</a:t>
            </a:r>
            <a:endParaRPr lang="ko-KR" altLang="en-US" sz="2400" dirty="0"/>
          </a:p>
        </p:txBody>
      </p:sp>
      <p:pic>
        <p:nvPicPr>
          <p:cNvPr id="8" name="내용 개체 틀 7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E91EB1D3-2833-47D2-8788-BB42C71BC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7" y="693898"/>
            <a:ext cx="3130889" cy="2260587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1F2A756-BE00-42CB-A704-8E9F49E75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3" y="693898"/>
            <a:ext cx="4300213" cy="590953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06CE8C6-CC16-40EB-B601-762100D09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57" y="693898"/>
            <a:ext cx="4106877" cy="3639977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3225E39D-1D64-41BD-88B3-E27F9A3D1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7" y="4141862"/>
            <a:ext cx="3130889" cy="2461574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D121C83F-1A1A-4376-B0A6-6336541ECC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57" y="4483150"/>
            <a:ext cx="2640663" cy="21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3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5388E-69C7-4C2E-96D0-05D4CB4F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구조패턴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CA630-D118-4892-BDA8-20B2BDC5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122"/>
            <a:ext cx="10515600" cy="4667250"/>
          </a:xfrm>
        </p:spPr>
        <p:txBody>
          <a:bodyPr tIns="7200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0070C0"/>
                </a:solidFill>
              </a:rPr>
              <a:t>종류 </a:t>
            </a:r>
            <a:r>
              <a:rPr lang="en-US" altLang="ko-KR" sz="1500" b="1" dirty="0">
                <a:solidFill>
                  <a:srgbClr val="0070C0"/>
                </a:solidFill>
              </a:rPr>
              <a:t>( adapter, composite, bridge, decorator, façade, flyweight, proxy)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/>
              <a:t>adapter : </a:t>
            </a:r>
            <a:r>
              <a:rPr lang="ko-KR" altLang="en-US" sz="1500" b="1" dirty="0"/>
              <a:t>인터페이스가 호환되지 않는 클래스들을 함께 이용할 수 있도록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타 클래스의 인터페이스를 기존 인터페이스에 덧씌운다</a:t>
            </a:r>
            <a:r>
              <a:rPr lang="en-US" altLang="ko-KR" sz="1500" b="1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/>
              <a:t>Composite : 0</a:t>
            </a:r>
            <a:r>
              <a:rPr lang="ko-KR" altLang="en-US" sz="1500" b="1" dirty="0"/>
              <a:t>개 혹은 </a:t>
            </a:r>
            <a:r>
              <a:rPr lang="en-US" altLang="ko-KR" sz="1500" b="1" dirty="0"/>
              <a:t>1</a:t>
            </a:r>
            <a:r>
              <a:rPr lang="ko-KR" altLang="en-US" sz="1500" b="1" dirty="0"/>
              <a:t>개 그 이상의 객체를 묶어 하나의 객체로 이용할 수 있다</a:t>
            </a:r>
            <a:r>
              <a:rPr lang="en-US" altLang="ko-KR" sz="1500" b="1" dirty="0"/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/>
              <a:t>Bridge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:</a:t>
            </a:r>
            <a:r>
              <a:rPr lang="ko-KR" altLang="en-US" sz="1500" b="1" dirty="0"/>
              <a:t> 추상화와 구현을 분리해 둘을 각각 따로 발전시킬 수 있다</a:t>
            </a:r>
            <a:r>
              <a:rPr lang="en-US" altLang="ko-KR" sz="1500" b="1" dirty="0"/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/>
              <a:t>Decorator : </a:t>
            </a:r>
            <a:r>
              <a:rPr lang="ko-KR" altLang="en-US" sz="1500" b="1" dirty="0"/>
              <a:t>기존 객체의 메서드에 새로운 행동을 추가하거나 </a:t>
            </a:r>
            <a:r>
              <a:rPr lang="ko-KR" altLang="en-US" sz="1500" b="1" dirty="0" err="1"/>
              <a:t>오버라이드</a:t>
            </a:r>
            <a:r>
              <a:rPr lang="ko-KR" altLang="en-US" sz="1500" b="1" dirty="0"/>
              <a:t> 할 수 있다</a:t>
            </a:r>
            <a:r>
              <a:rPr lang="en-US" altLang="ko-KR" sz="1500" b="1" dirty="0"/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/>
              <a:t>facade : </a:t>
            </a:r>
            <a:r>
              <a:rPr lang="ko-KR" altLang="en-US" sz="1500" b="1" dirty="0"/>
              <a:t>많은 분량의 코드에 접근할 수 있는 단순한 인터페이스를 제공한다</a:t>
            </a:r>
            <a:r>
              <a:rPr lang="en-US" altLang="ko-KR" sz="1500" b="1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/>
              <a:t>Flyweight : </a:t>
            </a:r>
            <a:r>
              <a:rPr lang="ko-KR" altLang="en-US" sz="1500" b="1" dirty="0"/>
              <a:t>다수의 유사한 객체를 생성</a:t>
            </a:r>
            <a:r>
              <a:rPr lang="en-US" altLang="ko-KR" sz="1500" b="1" dirty="0"/>
              <a:t>,</a:t>
            </a:r>
            <a:r>
              <a:rPr lang="ko-KR" altLang="en-US" sz="1500" b="1" dirty="0"/>
              <a:t>조작 하는 비용을 절감할 수 있다</a:t>
            </a:r>
            <a:r>
              <a:rPr lang="en-US" altLang="ko-KR" sz="1500" b="1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/>
              <a:t>Proxy : </a:t>
            </a:r>
            <a:r>
              <a:rPr lang="ko-KR" altLang="en-US" sz="1500" b="1" dirty="0"/>
              <a:t>접근 조절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비용절감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복잡도 감소를 위해 접근이 힘든 객체에 대한 대역을 제공한다</a:t>
            </a:r>
            <a:r>
              <a:rPr lang="en-US" altLang="ko-KR" sz="15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844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853</Words>
  <Application>Microsoft Office PowerPoint</Application>
  <PresentationFormat>와이드스크린</PresentationFormat>
  <Paragraphs>58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-apple-system</vt:lpstr>
      <vt:lpstr>Noto Sans KR</vt:lpstr>
      <vt:lpstr>NanumGothic</vt:lpstr>
      <vt:lpstr>맑은 고딕</vt:lpstr>
      <vt:lpstr>Arial</vt:lpstr>
      <vt:lpstr>Office 테마</vt:lpstr>
      <vt:lpstr>웹 프레임워크 1주차 과제</vt:lpstr>
      <vt:lpstr>목차</vt:lpstr>
      <vt:lpstr>디자인 패턴의 정의 및 특징</vt:lpstr>
      <vt:lpstr>GoF디자인 패턴의 정의 및 특징</vt:lpstr>
      <vt:lpstr>생성패턴</vt:lpstr>
      <vt:lpstr>생성패턴 - singleton</vt:lpstr>
      <vt:lpstr>생성패턴 -Factory</vt:lpstr>
      <vt:lpstr>생성패턴 -prototype</vt:lpstr>
      <vt:lpstr>구조패턴</vt:lpstr>
      <vt:lpstr>구조패턴 –Adapter</vt:lpstr>
      <vt:lpstr>구조패턴 -Decoration</vt:lpstr>
      <vt:lpstr>구조패턴 -Composite</vt:lpstr>
      <vt:lpstr>행위패턴</vt:lpstr>
      <vt:lpstr>행위패턴 -Mediator</vt:lpstr>
      <vt:lpstr>행위패턴 –Command</vt:lpstr>
      <vt:lpstr>행위패턴 -state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프레임워크 1주차 과제</dc:title>
  <dc:creator>안원영</dc:creator>
  <cp:lastModifiedBy>안원영</cp:lastModifiedBy>
  <cp:revision>129</cp:revision>
  <dcterms:created xsi:type="dcterms:W3CDTF">2021-08-31T09:58:30Z</dcterms:created>
  <dcterms:modified xsi:type="dcterms:W3CDTF">2021-09-18T04:54:44Z</dcterms:modified>
</cp:coreProperties>
</file>