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A35E-244F-473C-9F35-A46B39BB98BB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09F9-0050-4E38-85C6-4176BBC9C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6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A35E-244F-473C-9F35-A46B39BB98BB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09F9-0050-4E38-85C6-4176BBC9C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7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A35E-244F-473C-9F35-A46B39BB98BB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09F9-0050-4E38-85C6-4176BBC9C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4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A35E-244F-473C-9F35-A46B39BB98BB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09F9-0050-4E38-85C6-4176BBC9C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7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A35E-244F-473C-9F35-A46B39BB98BB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09F9-0050-4E38-85C6-4176BBC9C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0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A35E-244F-473C-9F35-A46B39BB98BB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09F9-0050-4E38-85C6-4176BBC9C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6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A35E-244F-473C-9F35-A46B39BB98BB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09F9-0050-4E38-85C6-4176BBC9C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1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A35E-244F-473C-9F35-A46B39BB98BB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09F9-0050-4E38-85C6-4176BBC9C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6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A35E-244F-473C-9F35-A46B39BB98BB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09F9-0050-4E38-85C6-4176BBC9C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A35E-244F-473C-9F35-A46B39BB98BB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09F9-0050-4E38-85C6-4176BBC9C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4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A35E-244F-473C-9F35-A46B39BB98BB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09F9-0050-4E38-85C6-4176BBC9C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6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A35E-244F-473C-9F35-A46B39BB98BB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309F9-0050-4E38-85C6-4176BBC9C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3</a:t>
            </a:r>
            <a:r>
              <a:rPr lang="ko-KR" altLang="en-US" sz="4800" dirty="0" smtClean="0"/>
              <a:t>주차 실습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주요 디자인 패턴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39392" y="3917921"/>
            <a:ext cx="4179917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팩토리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프로토타입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7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7774" y="1512916"/>
            <a:ext cx="6700059" cy="4987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PrototypeUserTest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 smtClean="0"/>
              <a:t>     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throws </a:t>
            </a:r>
            <a:r>
              <a:rPr lang="en-US" altLang="ko-KR" sz="1400" dirty="0" err="1"/>
              <a:t>CloneNotSupportedException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ProtoTest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red1 = new Red();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ProtoTest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red2 =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ProtoTest</a:t>
            </a:r>
            <a:r>
              <a:rPr lang="en-US" altLang="ko-KR" sz="1400" dirty="0">
                <a:solidFill>
                  <a:srgbClr val="FF0000"/>
                </a:solidFill>
              </a:rPr>
              <a:t>)red1.clone();</a:t>
            </a:r>
          </a:p>
          <a:p>
            <a:endParaRPr lang="ko-KR" altLang="en-US" sz="1400" dirty="0"/>
          </a:p>
          <a:p>
            <a:r>
              <a:rPr lang="en-US" altLang="ko-KR" sz="1400" dirty="0" smtClean="0"/>
              <a:t>	red1.make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(red1.toString</a:t>
            </a:r>
            <a:r>
              <a:rPr lang="en-US" altLang="ko-KR" sz="1400" dirty="0"/>
              <a:t>());</a:t>
            </a:r>
          </a:p>
          <a:p>
            <a:r>
              <a:rPr lang="en-US" altLang="ko-KR" sz="1400" dirty="0" smtClean="0"/>
              <a:t>	red2.make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(red2.toString</a:t>
            </a:r>
            <a:r>
              <a:rPr lang="en-US" altLang="ko-KR" sz="1400" dirty="0"/>
              <a:t>());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ProtoTest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ble1 = new Blue();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ProtoTest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ble2 =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ProtoTest</a:t>
            </a:r>
            <a:r>
              <a:rPr lang="en-US" altLang="ko-KR" sz="1400" dirty="0">
                <a:solidFill>
                  <a:srgbClr val="FF0000"/>
                </a:solidFill>
              </a:rPr>
              <a:t>)ble1.clone();</a:t>
            </a:r>
          </a:p>
          <a:p>
            <a:endParaRPr lang="ko-KR" altLang="en-US" sz="1400" dirty="0"/>
          </a:p>
          <a:p>
            <a:r>
              <a:rPr lang="en-US" altLang="ko-KR" sz="1400" dirty="0" smtClean="0"/>
              <a:t>	ble1.make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(ble1.toString</a:t>
            </a:r>
            <a:r>
              <a:rPr lang="en-US" altLang="ko-KR" sz="1400" dirty="0"/>
              <a:t>());</a:t>
            </a:r>
          </a:p>
          <a:p>
            <a:r>
              <a:rPr lang="en-US" altLang="ko-KR" sz="1400" dirty="0" smtClean="0"/>
              <a:t>	ble2.make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(ble2.toString</a:t>
            </a:r>
            <a:r>
              <a:rPr lang="en-US" altLang="ko-KR" sz="1400" dirty="0"/>
              <a:t>());</a:t>
            </a:r>
          </a:p>
          <a:p>
            <a:endParaRPr lang="ko-KR" altLang="en-US" sz="1400" dirty="0"/>
          </a:p>
          <a:p>
            <a:r>
              <a:rPr lang="en-US" altLang="ko-KR" sz="1400" dirty="0" smtClean="0"/>
              <a:t> 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882" y="2085360"/>
            <a:ext cx="2534343" cy="16127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1200" y="3818621"/>
            <a:ext cx="3124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 clone()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메소드를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통해 복사가 이루어짐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44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err="1" smtClean="0"/>
              <a:t>IoC</a:t>
            </a:r>
            <a:r>
              <a:rPr lang="ko-KR" altLang="en-US" dirty="0" smtClean="0"/>
              <a:t>의 구현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87" y="1687506"/>
            <a:ext cx="2775802" cy="9168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42" y="1687506"/>
            <a:ext cx="4666817" cy="2833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648" y="4120760"/>
            <a:ext cx="4587152" cy="20936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922" y="5167572"/>
            <a:ext cx="21812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7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2258" y="2006957"/>
            <a:ext cx="488306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&lt;?xml version=</a:t>
            </a:r>
            <a:r>
              <a:rPr lang="en-US" altLang="ko-KR" sz="1050" i="1" dirty="0"/>
              <a:t>"1.0" encoding="UTF-8"?&gt;</a:t>
            </a:r>
          </a:p>
          <a:p>
            <a:r>
              <a:rPr lang="en-US" altLang="ko-KR" sz="1050" dirty="0"/>
              <a:t>&lt;beans </a:t>
            </a:r>
            <a:r>
              <a:rPr lang="en-US" altLang="ko-KR" sz="1050" dirty="0" err="1"/>
              <a:t>xmlns</a:t>
            </a:r>
            <a:r>
              <a:rPr lang="en-US" altLang="ko-KR" sz="1050" dirty="0"/>
              <a:t>=</a:t>
            </a:r>
            <a:r>
              <a:rPr lang="en-US" altLang="ko-KR" sz="1050" i="1" dirty="0"/>
              <a:t>"http://www.springframework.org/schema/beans"</a:t>
            </a:r>
          </a:p>
          <a:p>
            <a:r>
              <a:rPr lang="en-US" altLang="ko-KR" sz="1050" dirty="0" err="1"/>
              <a:t>xmlns:xsi</a:t>
            </a:r>
            <a:r>
              <a:rPr lang="en-US" altLang="ko-KR" sz="1050" dirty="0"/>
              <a:t>=</a:t>
            </a:r>
            <a:r>
              <a:rPr lang="en-US" altLang="ko-KR" sz="1050" i="1" dirty="0"/>
              <a:t>"http://www.w3.org/2001/XMLSchema-instance"</a:t>
            </a:r>
          </a:p>
          <a:p>
            <a:r>
              <a:rPr lang="en-US" altLang="ko-KR" sz="1050" dirty="0" err="1"/>
              <a:t>xsi:schemaLocation</a:t>
            </a:r>
            <a:r>
              <a:rPr lang="en-US" altLang="ko-KR" sz="1050" dirty="0"/>
              <a:t>=</a:t>
            </a:r>
            <a:r>
              <a:rPr lang="en-US" altLang="ko-KR" sz="1050" i="1" dirty="0"/>
              <a:t>"http://www.springframework.org/schema/beans </a:t>
            </a:r>
          </a:p>
          <a:p>
            <a:r>
              <a:rPr lang="en-US" altLang="ko-KR" sz="1050" i="1" dirty="0"/>
              <a:t>       http://www.springframework.org/schema/beans/spring-beans-3.0.xsd"&gt;</a:t>
            </a:r>
          </a:p>
          <a:p>
            <a:r>
              <a:rPr lang="en-US" altLang="ko-KR" sz="1050" dirty="0" smtClean="0"/>
              <a:t>&lt;/</a:t>
            </a:r>
            <a:r>
              <a:rPr lang="en-US" altLang="ko-KR" sz="1050" dirty="0"/>
              <a:t>beans&gt;</a:t>
            </a:r>
            <a:endParaRPr lang="ko-KR" altLang="en-US" sz="10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81" y="1498988"/>
            <a:ext cx="5852459" cy="17347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err="1" smtClean="0"/>
              <a:t>IoC</a:t>
            </a:r>
            <a:r>
              <a:rPr lang="ko-KR" altLang="en-US" dirty="0" smtClean="0"/>
              <a:t>의 구현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91" y="3514235"/>
            <a:ext cx="4006276" cy="24321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46" y="1422083"/>
            <a:ext cx="2317859" cy="14234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291" y="3233756"/>
            <a:ext cx="6529694" cy="3280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오른쪽 화살표 8"/>
          <p:cNvSpPr/>
          <p:nvPr/>
        </p:nvSpPr>
        <p:spPr>
          <a:xfrm>
            <a:off x="2094807" y="2554498"/>
            <a:ext cx="880225" cy="2445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8223" y="4176990"/>
            <a:ext cx="2076450" cy="8572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81149" y="2537872"/>
            <a:ext cx="1213658" cy="2910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3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(Singleton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객체가 여러 개 생성되어 값이 변경될 수 있는 위험 탈피</a:t>
            </a:r>
            <a:endParaRPr lang="en-US" altLang="ko-KR" sz="2400" dirty="0" smtClean="0"/>
          </a:p>
          <a:p>
            <a:r>
              <a:rPr lang="ko-KR" altLang="en-US" sz="2400" dirty="0" smtClean="0"/>
              <a:t>인스턴스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접근방법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생성 모두 오직 한가지 방식만 적용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싱글톤</a:t>
            </a:r>
            <a:r>
              <a:rPr lang="ko-KR" altLang="en-US" sz="2400" dirty="0" smtClean="0"/>
              <a:t> 패턴 만드는 방법</a:t>
            </a:r>
            <a:endParaRPr lang="en-US" altLang="ko-KR" sz="24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 smtClean="0"/>
              <a:t>private static </a:t>
            </a:r>
            <a:r>
              <a:rPr lang="ko-KR" altLang="en-US" dirty="0" smtClean="0"/>
              <a:t>인스턴스 변수 선언 </a:t>
            </a:r>
            <a:r>
              <a:rPr lang="en-US" altLang="ko-KR" dirty="0" smtClean="0"/>
              <a:t>: static</a:t>
            </a:r>
            <a:r>
              <a:rPr lang="ko-KR" altLang="en-US" dirty="0" smtClean="0"/>
              <a:t>으로 선언되어 오직 한번만 초기화 됨</a:t>
            </a:r>
            <a:endParaRPr lang="en-US" altLang="ko-KR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로 선언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생성자로</a:t>
            </a:r>
            <a:r>
              <a:rPr lang="ko-KR" altLang="en-US" dirty="0" smtClean="0"/>
              <a:t> 객체를 생성할 수 없음</a:t>
            </a:r>
            <a:endParaRPr lang="en-US" altLang="ko-KR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/>
              <a:t>p</a:t>
            </a:r>
            <a:r>
              <a:rPr lang="en-US" altLang="ko-KR" dirty="0" smtClean="0"/>
              <a:t>ublic static </a:t>
            </a:r>
            <a:r>
              <a:rPr lang="en-US" altLang="ko-KR" dirty="0" err="1" smtClean="0"/>
              <a:t>getInstance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553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459865"/>
            <a:ext cx="1146463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public class </a:t>
            </a:r>
            <a:r>
              <a:rPr lang="en-US" altLang="ko-KR" sz="1800" dirty="0" err="1" smtClean="0"/>
              <a:t>SingleTest</a:t>
            </a:r>
            <a:r>
              <a:rPr lang="en-US" altLang="ko-KR" sz="1800" dirty="0" smtClean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private static </a:t>
            </a:r>
            <a:r>
              <a:rPr lang="en-US" altLang="ko-KR" sz="1800" dirty="0" err="1" smtClean="0"/>
              <a:t>SingleTest</a:t>
            </a:r>
            <a:r>
              <a:rPr lang="en-US" altLang="ko-KR" sz="1800" dirty="0" smtClean="0"/>
              <a:t> s;   //</a:t>
            </a:r>
            <a:r>
              <a:rPr lang="ko-KR" altLang="en-US" sz="1800" dirty="0" smtClean="0"/>
              <a:t>클래스 변수 선언</a:t>
            </a:r>
            <a:r>
              <a:rPr lang="en-US" altLang="ko-KR" sz="1800" dirty="0" smtClean="0"/>
              <a:t>, static </a:t>
            </a:r>
            <a:r>
              <a:rPr lang="ko-KR" altLang="en-US" sz="1800" dirty="0" smtClean="0"/>
              <a:t>선언으로 자동 </a:t>
            </a:r>
            <a:r>
              <a:rPr lang="ko-KR" altLang="en-US" sz="1800" dirty="0" err="1" smtClean="0"/>
              <a:t>객체변수는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null</a:t>
            </a:r>
            <a:r>
              <a:rPr lang="ko-KR" altLang="en-US" sz="1800" dirty="0" smtClean="0"/>
              <a:t>로 자동 초기화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private </a:t>
            </a:r>
            <a:r>
              <a:rPr lang="en-US" altLang="ko-KR" sz="1800" dirty="0" err="1" smtClean="0"/>
              <a:t>SingleTest</a:t>
            </a:r>
            <a:r>
              <a:rPr lang="en-US" altLang="ko-KR" sz="1800" dirty="0" smtClean="0"/>
              <a:t>( ) {   }  //private</a:t>
            </a:r>
            <a:r>
              <a:rPr lang="ko-KR" altLang="en-US" sz="1800" dirty="0" smtClean="0"/>
              <a:t>으로 선언되어 외부에서 </a:t>
            </a:r>
            <a:r>
              <a:rPr lang="en-US" altLang="ko-KR" sz="1800" dirty="0" smtClean="0"/>
              <a:t>new </a:t>
            </a:r>
            <a:r>
              <a:rPr lang="en-US" altLang="ko-KR" sz="1800" dirty="0" err="1" smtClean="0"/>
              <a:t>SingleTest</a:t>
            </a:r>
            <a:r>
              <a:rPr lang="en-US" altLang="ko-KR" sz="1800" dirty="0" smtClean="0"/>
              <a:t>(); </a:t>
            </a:r>
            <a:r>
              <a:rPr lang="ko-KR" altLang="en-US" sz="1800" dirty="0" err="1" smtClean="0"/>
              <a:t>적용시</a:t>
            </a:r>
            <a:r>
              <a:rPr lang="ko-KR" altLang="en-US" sz="1800" dirty="0" smtClean="0"/>
              <a:t> 에러 발생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public static </a:t>
            </a:r>
            <a:r>
              <a:rPr lang="en-US" altLang="ko-KR" sz="1800" dirty="0" err="1" smtClean="0"/>
              <a:t>SingleTest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getInstance</a:t>
            </a:r>
            <a:r>
              <a:rPr lang="en-US" altLang="ko-KR" sz="1800" dirty="0" smtClean="0"/>
              <a:t>(){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if(s==null) // </a:t>
            </a:r>
            <a:r>
              <a:rPr lang="ko-KR" altLang="en-US" sz="1800" dirty="0" smtClean="0"/>
              <a:t>생성된 객체가 하나도 없을 경우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s = new </a:t>
            </a:r>
            <a:r>
              <a:rPr lang="en-US" altLang="ko-KR" sz="1800" dirty="0" err="1" smtClean="0"/>
              <a:t>SingleTest</a:t>
            </a:r>
            <a:r>
              <a:rPr lang="en-US" altLang="ko-KR" sz="1800" dirty="0" smtClean="0"/>
              <a:t>();   // </a:t>
            </a:r>
            <a:r>
              <a:rPr lang="ko-KR" altLang="en-US" sz="1800" dirty="0" smtClean="0"/>
              <a:t>처음 객체 생성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	</a:t>
            </a:r>
            <a:r>
              <a:rPr lang="en-US" altLang="ko-KR" sz="1800" dirty="0" smtClean="0"/>
              <a:t>return s;  // </a:t>
            </a:r>
            <a:r>
              <a:rPr lang="ko-KR" altLang="en-US" sz="1800" dirty="0" smtClean="0"/>
              <a:t>이미 생성된 객체가 있을 경우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public void </a:t>
            </a:r>
            <a:r>
              <a:rPr lang="en-US" altLang="ko-KR" sz="1800" dirty="0" err="1" smtClean="0"/>
              <a:t>sayHello</a:t>
            </a:r>
            <a:r>
              <a:rPr lang="en-US" altLang="ko-KR" sz="1800" dirty="0" smtClean="0"/>
              <a:t>( ) 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(“</a:t>
            </a:r>
            <a:r>
              <a:rPr lang="ko-KR" altLang="en-US" sz="1800" dirty="0" smtClean="0"/>
              <a:t>반가워요</a:t>
            </a:r>
            <a:r>
              <a:rPr lang="en-US" altLang="ko-KR" sz="1800" dirty="0" smtClean="0"/>
              <a:t>”);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7793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0876" y="143492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public class </a:t>
            </a:r>
            <a:r>
              <a:rPr lang="en-US" altLang="ko-KR" sz="2000" dirty="0" err="1" smtClean="0"/>
              <a:t>SingleUserTest</a:t>
            </a:r>
            <a:r>
              <a:rPr lang="en-US" altLang="ko-KR" sz="2000" dirty="0" smtClean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public static void main(String[] </a:t>
            </a:r>
            <a:r>
              <a:rPr lang="en-US" altLang="ko-KR" sz="2000" dirty="0" err="1" smtClean="0"/>
              <a:t>argts</a:t>
            </a:r>
            <a:r>
              <a:rPr lang="en-US" altLang="ko-KR" sz="2000" dirty="0" smtClean="0"/>
              <a:t>){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SingleTest</a:t>
            </a:r>
            <a:r>
              <a:rPr lang="en-US" altLang="ko-KR" sz="2000" dirty="0" smtClean="0">
                <a:solidFill>
                  <a:srgbClr val="FF0000"/>
                </a:solidFill>
              </a:rPr>
              <a:t> k1 =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SingleTest.getInstance</a:t>
            </a:r>
            <a:r>
              <a:rPr lang="en-US" altLang="ko-KR" sz="2000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 smtClean="0">
                <a:solidFill>
                  <a:srgbClr val="FF0000"/>
                </a:solidFill>
              </a:rPr>
              <a:t>	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SingleTest</a:t>
            </a:r>
            <a:r>
              <a:rPr lang="en-US" altLang="ko-KR" sz="2000" dirty="0" smtClean="0">
                <a:solidFill>
                  <a:srgbClr val="FF0000"/>
                </a:solidFill>
              </a:rPr>
              <a:t> k2 =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SingleTest.getInstance</a:t>
            </a:r>
            <a:r>
              <a:rPr lang="en-US" altLang="ko-KR" sz="2000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		k1.sayHello();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(“k1</a:t>
            </a:r>
            <a:r>
              <a:rPr lang="ko-KR" altLang="en-US" sz="2000" dirty="0" smtClean="0"/>
              <a:t>의 주소</a:t>
            </a:r>
            <a:r>
              <a:rPr lang="en-US" altLang="ko-KR" sz="2000" dirty="0" smtClean="0"/>
              <a:t>” + k1);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	k2.sayHello();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(“k2</a:t>
            </a:r>
            <a:r>
              <a:rPr lang="ko-KR" altLang="en-US" sz="2000" dirty="0" smtClean="0"/>
              <a:t>의 주소</a:t>
            </a:r>
            <a:r>
              <a:rPr lang="en-US" altLang="ko-KR" sz="2000" dirty="0" smtClean="0"/>
              <a:t>” + k2);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(“k1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k2</a:t>
            </a:r>
            <a:r>
              <a:rPr lang="ko-KR" altLang="en-US" sz="2000" dirty="0" smtClean="0"/>
              <a:t>를 비교한 결과 </a:t>
            </a:r>
            <a:r>
              <a:rPr lang="en-US" altLang="ko-KR" sz="2000" dirty="0" smtClean="0"/>
              <a:t>: ” + (k1==k2));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096" y="3103332"/>
            <a:ext cx="4851184" cy="1795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6096" y="4689132"/>
            <a:ext cx="4379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싱글톤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패턴에 의해 하나의 인스턴스만 생성된 것을 확인함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6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팩토리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(Factory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객체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생성을 간접적으로 객체 생성 후 반환해 주는 방식</a:t>
            </a:r>
            <a:endParaRPr lang="en-US" altLang="ko-KR" sz="2400" dirty="0" smtClean="0"/>
          </a:p>
          <a:p>
            <a:r>
              <a:rPr lang="ko-KR" altLang="en-US" sz="2400" dirty="0" smtClean="0"/>
              <a:t>장단점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생성할 클래스를 알지 못해도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클래스가 객체 생성을 담당함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객체의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하위 클래스에 의해 결정됨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구조의 프로그램과 확장 가능한 프로그램 구성이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추가될 때마다 하위클래스의 재정의한 불필요한 클래스가 생성되는 단점이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0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73332" y="1496291"/>
            <a:ext cx="3474720" cy="814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public interface Hi{</a:t>
            </a:r>
          </a:p>
          <a:p>
            <a:r>
              <a:rPr lang="en-US" altLang="ko-KR" sz="1400" b="1" dirty="0" smtClean="0"/>
              <a:t>	void </a:t>
            </a:r>
            <a:r>
              <a:rPr lang="en-US" altLang="ko-KR" sz="1400" b="1" dirty="0"/>
              <a:t>draw</a:t>
            </a:r>
            <a:r>
              <a:rPr lang="en-US" altLang="ko-KR" sz="1400" b="1" dirty="0" smtClean="0"/>
              <a:t>();</a:t>
            </a:r>
          </a:p>
          <a:p>
            <a:r>
              <a:rPr lang="en-US" altLang="ko-KR" sz="1400" b="1" dirty="0" smtClean="0"/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73332" y="2627457"/>
            <a:ext cx="5045824" cy="1079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public class Morning implements Hi{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@</a:t>
            </a:r>
            <a:r>
              <a:rPr lang="en-US" altLang="ko-KR" sz="1200" dirty="0"/>
              <a:t>Override</a:t>
            </a:r>
          </a:p>
          <a:p>
            <a:r>
              <a:rPr lang="en-US" altLang="ko-KR" sz="1200" b="1" dirty="0" smtClean="0"/>
              <a:t>     public </a:t>
            </a:r>
            <a:r>
              <a:rPr lang="en-US" altLang="ko-KR" sz="1200" b="1" dirty="0"/>
              <a:t>void draw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out.println</a:t>
            </a:r>
            <a:r>
              <a:rPr lang="en-US" altLang="ko-KR" sz="1200" b="1" i="1" dirty="0"/>
              <a:t>("</a:t>
            </a:r>
            <a:r>
              <a:rPr lang="en-US" altLang="ko-KR" sz="1200" b="1" i="1" dirty="0" err="1"/>
              <a:t>Morning_draw</a:t>
            </a:r>
            <a:r>
              <a:rPr lang="en-US" altLang="ko-KR" sz="1200" b="1" i="1" dirty="0" smtClean="0"/>
              <a:t>");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050" dirty="0"/>
          </a:p>
        </p:txBody>
      </p:sp>
      <p:sp>
        <p:nvSpPr>
          <p:cNvPr id="6" name="직사각형 5"/>
          <p:cNvSpPr/>
          <p:nvPr/>
        </p:nvSpPr>
        <p:spPr>
          <a:xfrm>
            <a:off x="673332" y="3824490"/>
            <a:ext cx="5045824" cy="1079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public class Afternoon implements Hi{</a:t>
            </a:r>
          </a:p>
          <a:p>
            <a:r>
              <a:rPr lang="en-US" altLang="ko-KR" sz="1200" dirty="0" smtClean="0"/>
              <a:t>     @</a:t>
            </a:r>
            <a:r>
              <a:rPr lang="en-US" altLang="ko-KR" sz="1200" dirty="0"/>
              <a:t>Override</a:t>
            </a:r>
          </a:p>
          <a:p>
            <a:r>
              <a:rPr lang="en-US" altLang="ko-KR" sz="1200" b="1" dirty="0" smtClean="0"/>
              <a:t>     public </a:t>
            </a:r>
            <a:r>
              <a:rPr lang="en-US" altLang="ko-KR" sz="1200" b="1" dirty="0"/>
              <a:t>void draw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out.println</a:t>
            </a:r>
            <a:r>
              <a:rPr lang="en-US" altLang="ko-KR" sz="1200" b="1" i="1" dirty="0"/>
              <a:t>("</a:t>
            </a:r>
            <a:r>
              <a:rPr lang="en-US" altLang="ko-KR" sz="1200" b="1" i="1" dirty="0" err="1"/>
              <a:t>Afternoon_draw</a:t>
            </a:r>
            <a:r>
              <a:rPr lang="en-US" altLang="ko-KR" sz="1200" b="1" i="1" dirty="0" smtClean="0"/>
              <a:t>");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050" dirty="0"/>
          </a:p>
        </p:txBody>
      </p:sp>
      <p:sp>
        <p:nvSpPr>
          <p:cNvPr id="7" name="직사각형 6"/>
          <p:cNvSpPr/>
          <p:nvPr/>
        </p:nvSpPr>
        <p:spPr>
          <a:xfrm>
            <a:off x="673332" y="4997220"/>
            <a:ext cx="5045824" cy="1079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public class Evening implements Hi{</a:t>
            </a:r>
          </a:p>
          <a:p>
            <a:r>
              <a:rPr lang="en-US" altLang="ko-KR" sz="1200" dirty="0" smtClean="0"/>
              <a:t>     @</a:t>
            </a:r>
            <a:r>
              <a:rPr lang="en-US" altLang="ko-KR" sz="1200" dirty="0"/>
              <a:t>Override</a:t>
            </a:r>
          </a:p>
          <a:p>
            <a:r>
              <a:rPr lang="en-US" altLang="ko-KR" sz="1200" b="1" dirty="0" smtClean="0"/>
              <a:t>     public </a:t>
            </a:r>
            <a:r>
              <a:rPr lang="en-US" altLang="ko-KR" sz="1200" b="1" dirty="0"/>
              <a:t>void draw</a:t>
            </a:r>
            <a:r>
              <a:rPr lang="en-US" altLang="ko-KR" sz="1200" b="1" dirty="0" smtClean="0"/>
              <a:t>()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out.println</a:t>
            </a:r>
            <a:r>
              <a:rPr lang="en-US" altLang="ko-KR" sz="1200" b="1" i="1" dirty="0"/>
              <a:t>("</a:t>
            </a:r>
            <a:r>
              <a:rPr lang="en-US" altLang="ko-KR" sz="1200" b="1" i="1" dirty="0" err="1"/>
              <a:t>Evening_draw</a:t>
            </a:r>
            <a:r>
              <a:rPr lang="en-US" altLang="ko-KR" sz="1200" b="1" i="1" dirty="0" smtClean="0"/>
              <a:t>");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5993475" y="1496291"/>
            <a:ext cx="5902037" cy="4580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public class </a:t>
            </a:r>
            <a:r>
              <a:rPr lang="en-US" altLang="ko-KR" sz="1400" b="1" dirty="0" err="1" smtClean="0"/>
              <a:t>HiFactory</a:t>
            </a:r>
            <a:r>
              <a:rPr lang="en-US" altLang="ko-KR" sz="1400" b="1" dirty="0" smtClean="0"/>
              <a:t> {  //</a:t>
            </a:r>
            <a:r>
              <a:rPr lang="ko-KR" altLang="en-US" sz="1400" b="1" dirty="0" smtClean="0"/>
              <a:t>객체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생성을 담당하는 </a:t>
            </a:r>
            <a:r>
              <a:rPr lang="ko-KR" altLang="en-US" sz="1400" b="1" dirty="0" err="1" smtClean="0"/>
              <a:t>팩토리</a:t>
            </a:r>
            <a:r>
              <a:rPr lang="ko-KR" altLang="en-US" sz="1400" b="1" dirty="0" smtClean="0"/>
              <a:t> 클래스 정의</a:t>
            </a:r>
            <a:endParaRPr lang="en-US" altLang="ko-KR" sz="1400" b="1" dirty="0"/>
          </a:p>
          <a:p>
            <a:r>
              <a:rPr lang="en-US" altLang="ko-KR" sz="1400" b="1" dirty="0" smtClean="0"/>
              <a:t>   public </a:t>
            </a:r>
            <a:r>
              <a:rPr lang="en-US" altLang="ko-KR" sz="1400" b="1" dirty="0"/>
              <a:t>Hi </a:t>
            </a:r>
            <a:r>
              <a:rPr lang="en-US" altLang="ko-KR" sz="1400" b="1" dirty="0" err="1" smtClean="0"/>
              <a:t>getHi</a:t>
            </a:r>
            <a:r>
              <a:rPr lang="en-US" altLang="ko-KR" sz="1400" b="1" dirty="0" smtClean="0"/>
              <a:t>(String </a:t>
            </a:r>
            <a:r>
              <a:rPr lang="en-US" altLang="ko-KR" sz="1400" b="1" dirty="0"/>
              <a:t>type)</a:t>
            </a:r>
          </a:p>
          <a:p>
            <a:r>
              <a:rPr lang="en-US" altLang="ko-KR" sz="1400" dirty="0" smtClean="0"/>
              <a:t>   {</a:t>
            </a:r>
            <a:endParaRPr lang="en-US" altLang="ko-KR" sz="1400" dirty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if(type </a:t>
            </a:r>
            <a:r>
              <a:rPr lang="en-US" altLang="ko-KR" sz="1400" b="1" dirty="0"/>
              <a:t>== null) </a:t>
            </a:r>
          </a:p>
          <a:p>
            <a:r>
              <a:rPr lang="en-US" altLang="ko-KR" sz="1400" b="1" dirty="0" smtClean="0"/>
              <a:t>	   return </a:t>
            </a:r>
            <a:r>
              <a:rPr lang="en-US" altLang="ko-KR" sz="1400" b="1" dirty="0"/>
              <a:t>null;</a:t>
            </a:r>
          </a:p>
          <a:p>
            <a:endParaRPr lang="ko-KR" altLang="en-US" sz="1400" dirty="0"/>
          </a:p>
          <a:p>
            <a:r>
              <a:rPr lang="en-US" altLang="ko-KR" sz="1400" b="1" dirty="0" smtClean="0"/>
              <a:t>          if(</a:t>
            </a:r>
            <a:r>
              <a:rPr lang="en-US" altLang="ko-KR" sz="1400" b="1" dirty="0" err="1" smtClean="0"/>
              <a:t>type.equalsIgnoreCase</a:t>
            </a:r>
            <a:r>
              <a:rPr lang="en-US" altLang="ko-KR" sz="1400" b="1" dirty="0"/>
              <a:t>("MORNING")) </a:t>
            </a:r>
          </a:p>
          <a:p>
            <a:r>
              <a:rPr lang="en-US" altLang="ko-KR" sz="1400" b="1" dirty="0" smtClean="0"/>
              <a:t>	   return </a:t>
            </a:r>
            <a:r>
              <a:rPr lang="en-US" altLang="ko-KR" sz="1400" b="1" dirty="0"/>
              <a:t>new Morning();</a:t>
            </a:r>
          </a:p>
          <a:p>
            <a:r>
              <a:rPr lang="en-US" altLang="ko-KR" sz="1400" b="1" dirty="0" smtClean="0"/>
              <a:t>          else </a:t>
            </a:r>
            <a:r>
              <a:rPr lang="en-US" altLang="ko-KR" sz="1400" b="1" dirty="0"/>
              <a:t>if(</a:t>
            </a:r>
            <a:r>
              <a:rPr lang="en-US" altLang="ko-KR" sz="1400" b="1" dirty="0" err="1"/>
              <a:t>type.equalsIgnoreCase</a:t>
            </a:r>
            <a:r>
              <a:rPr lang="en-US" altLang="ko-KR" sz="1400" b="1" dirty="0"/>
              <a:t>("AFTERNOON")) </a:t>
            </a:r>
          </a:p>
          <a:p>
            <a:r>
              <a:rPr lang="en-US" altLang="ko-KR" sz="1400" b="1" dirty="0" smtClean="0"/>
              <a:t>	   return </a:t>
            </a:r>
            <a:r>
              <a:rPr lang="en-US" altLang="ko-KR" sz="1400" b="1" dirty="0"/>
              <a:t>new Afternoon();</a:t>
            </a:r>
          </a:p>
          <a:p>
            <a:r>
              <a:rPr lang="en-US" altLang="ko-KR" sz="1400" b="1" dirty="0" smtClean="0"/>
              <a:t>          else </a:t>
            </a:r>
            <a:r>
              <a:rPr lang="en-US" altLang="ko-KR" sz="1400" b="1" dirty="0"/>
              <a:t>if(</a:t>
            </a:r>
            <a:r>
              <a:rPr lang="en-US" altLang="ko-KR" sz="1400" b="1" dirty="0" err="1"/>
              <a:t>type.equalsIgnoreCase</a:t>
            </a:r>
            <a:r>
              <a:rPr lang="en-US" altLang="ko-KR" sz="1400" b="1" dirty="0"/>
              <a:t>("EVENING")) </a:t>
            </a:r>
          </a:p>
          <a:p>
            <a:r>
              <a:rPr lang="en-US" altLang="ko-KR" sz="1400" b="1" dirty="0" smtClean="0"/>
              <a:t>	   return </a:t>
            </a:r>
            <a:r>
              <a:rPr lang="en-US" altLang="ko-KR" sz="1400" b="1" dirty="0"/>
              <a:t>new Evening();</a:t>
            </a:r>
          </a:p>
          <a:p>
            <a:endParaRPr lang="ko-KR" altLang="en-US" sz="1400" dirty="0"/>
          </a:p>
          <a:p>
            <a:r>
              <a:rPr lang="en-US" altLang="ko-KR" sz="1400" b="1" dirty="0" smtClean="0"/>
              <a:t>          return </a:t>
            </a:r>
            <a:r>
              <a:rPr lang="en-US" altLang="ko-KR" sz="1400" b="1" dirty="0"/>
              <a:t>null;</a:t>
            </a:r>
          </a:p>
          <a:p>
            <a:r>
              <a:rPr lang="en-US" altLang="ko-KR" sz="1400" dirty="0" smtClean="0"/>
              <a:t>   }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5831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41616" y="1541059"/>
            <a:ext cx="5045824" cy="4580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public class </a:t>
            </a:r>
            <a:r>
              <a:rPr lang="en-US" altLang="ko-KR" sz="1600" dirty="0" err="1"/>
              <a:t>FactoryUserTest</a:t>
            </a:r>
            <a:r>
              <a:rPr lang="en-US" altLang="ko-KR" sz="1600" dirty="0"/>
              <a:t> {</a:t>
            </a:r>
          </a:p>
          <a:p>
            <a:endParaRPr lang="ko-KR" altLang="en-US" sz="1600" dirty="0"/>
          </a:p>
          <a:p>
            <a:r>
              <a:rPr lang="en-US" altLang="ko-KR" sz="1600" dirty="0" smtClean="0"/>
              <a:t>     public </a:t>
            </a:r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HiFactory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k = new </a:t>
            </a:r>
            <a:r>
              <a:rPr lang="en-US" altLang="ko-KR" sz="1600" dirty="0" err="1"/>
              <a:t>HiFactory</a:t>
            </a:r>
            <a:r>
              <a:rPr lang="en-US" altLang="ko-KR" sz="1600" dirty="0"/>
              <a:t>();</a:t>
            </a:r>
          </a:p>
          <a:p>
            <a:endParaRPr lang="ko-KR" altLang="en-US" sz="1600" dirty="0"/>
          </a:p>
          <a:p>
            <a:r>
              <a:rPr lang="en-US" altLang="ko-KR" sz="1600" dirty="0" smtClean="0"/>
              <a:t>	Hi </a:t>
            </a:r>
            <a:r>
              <a:rPr lang="en-US" altLang="ko-KR" sz="1600" dirty="0"/>
              <a:t>k1 = </a:t>
            </a:r>
            <a:r>
              <a:rPr lang="en-US" altLang="ko-KR" sz="1600" dirty="0" err="1">
                <a:solidFill>
                  <a:srgbClr val="FF0000"/>
                </a:solidFill>
              </a:rPr>
              <a:t>k.getHi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en-US" altLang="ko-KR" sz="1600" dirty="0"/>
              <a:t>"MORNING");</a:t>
            </a:r>
          </a:p>
          <a:p>
            <a:r>
              <a:rPr lang="en-US" altLang="ko-KR" sz="1600" dirty="0" smtClean="0"/>
              <a:t>	k1.draw</a:t>
            </a:r>
            <a:r>
              <a:rPr lang="en-US" altLang="ko-KR" sz="1600" dirty="0"/>
              <a:t>();</a:t>
            </a:r>
          </a:p>
          <a:p>
            <a:endParaRPr lang="ko-KR" altLang="en-US" sz="1600" dirty="0"/>
          </a:p>
          <a:p>
            <a:r>
              <a:rPr lang="en-US" altLang="ko-KR" sz="1600" dirty="0" smtClean="0"/>
              <a:t>	Hi </a:t>
            </a:r>
            <a:r>
              <a:rPr lang="en-US" altLang="ko-KR" sz="1600" dirty="0"/>
              <a:t>k2 = </a:t>
            </a:r>
            <a:r>
              <a:rPr lang="en-US" altLang="ko-KR" sz="1600" dirty="0" err="1">
                <a:solidFill>
                  <a:srgbClr val="FF0000"/>
                </a:solidFill>
              </a:rPr>
              <a:t>k.getHi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en-US" altLang="ko-KR" sz="1600" dirty="0"/>
              <a:t>"AFTERNOON");</a:t>
            </a:r>
          </a:p>
          <a:p>
            <a:r>
              <a:rPr lang="en-US" altLang="ko-KR" sz="1600" dirty="0" smtClean="0"/>
              <a:t>	k2.draw</a:t>
            </a:r>
            <a:r>
              <a:rPr lang="en-US" altLang="ko-KR" sz="1600" dirty="0"/>
              <a:t>();</a:t>
            </a:r>
          </a:p>
          <a:p>
            <a:endParaRPr lang="ko-KR" altLang="en-US" sz="1600" dirty="0"/>
          </a:p>
          <a:p>
            <a:r>
              <a:rPr lang="en-US" altLang="ko-KR" sz="1600" dirty="0" smtClean="0"/>
              <a:t>	Hi </a:t>
            </a:r>
            <a:r>
              <a:rPr lang="en-US" altLang="ko-KR" sz="1600" dirty="0"/>
              <a:t>k3 = </a:t>
            </a:r>
            <a:r>
              <a:rPr lang="en-US" altLang="ko-KR" sz="1600" dirty="0" err="1">
                <a:solidFill>
                  <a:srgbClr val="FF0000"/>
                </a:solidFill>
              </a:rPr>
              <a:t>k.getHi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en-US" altLang="ko-KR" sz="1600" dirty="0"/>
              <a:t>"EVENING");</a:t>
            </a:r>
          </a:p>
          <a:p>
            <a:r>
              <a:rPr lang="en-US" altLang="ko-KR" sz="1600" dirty="0" smtClean="0"/>
              <a:t>	k3.draw</a:t>
            </a:r>
            <a:r>
              <a:rPr lang="en-US" altLang="ko-KR" sz="1600" dirty="0"/>
              <a:t>();</a:t>
            </a:r>
          </a:p>
          <a:p>
            <a:endParaRPr lang="ko-KR" altLang="en-US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1541059"/>
            <a:ext cx="2514600" cy="1333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90856" y="3213532"/>
            <a:ext cx="505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객체 생성을 담당하는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팩토리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메소드를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통해 객체가 생성되어 처리됨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팩토리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클래스를 통해 객체 생성 확장이 가능함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0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(Prototype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생성 패턴</a:t>
            </a:r>
            <a:r>
              <a:rPr lang="en-US" altLang="ko-KR" sz="2400" dirty="0" smtClean="0"/>
              <a:t>(Creational Pattern)</a:t>
            </a:r>
            <a:r>
              <a:rPr lang="ko-KR" altLang="en-US" sz="2400" dirty="0" smtClean="0"/>
              <a:t> 중의 하나</a:t>
            </a:r>
            <a:endParaRPr lang="en-US" altLang="ko-KR" sz="2400" dirty="0" smtClean="0"/>
          </a:p>
          <a:p>
            <a:r>
              <a:rPr lang="ko-KR" altLang="en-US" sz="2400" dirty="0" smtClean="0"/>
              <a:t>인스턴스를 복사해 생성하는 패턴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이미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유사한 객체가 존재하는 경우 사용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생성하고자 하는 객체 </a:t>
            </a:r>
            <a:r>
              <a:rPr lang="en-US" altLang="ko-KR" sz="2400" dirty="0" smtClean="0"/>
              <a:t>clone</a:t>
            </a:r>
            <a:r>
              <a:rPr lang="ko-KR" altLang="en-US" sz="2400" dirty="0" smtClean="0"/>
              <a:t>에 대한 </a:t>
            </a:r>
            <a:r>
              <a:rPr lang="en-US" altLang="ko-KR" sz="2400" dirty="0" smtClean="0"/>
              <a:t>Override</a:t>
            </a:r>
            <a:r>
              <a:rPr lang="ko-KR" altLang="en-US" sz="2400" dirty="0" smtClean="0"/>
              <a:t>를 요구</a:t>
            </a:r>
            <a:endParaRPr lang="en-US" altLang="ko-KR" sz="2400" dirty="0" smtClean="0"/>
          </a:p>
          <a:p>
            <a:r>
              <a:rPr lang="ko-KR" altLang="en-US" sz="2400" dirty="0" smtClean="0"/>
              <a:t>생성하고자 하는 객체의 클래스에 </a:t>
            </a:r>
            <a:r>
              <a:rPr lang="en-US" altLang="ko-KR" sz="2400" dirty="0" smtClean="0"/>
              <a:t>clone()</a:t>
            </a:r>
            <a:r>
              <a:rPr lang="ko-KR" altLang="en-US" sz="2400" dirty="0" smtClean="0"/>
              <a:t>이 정의되어야 함</a:t>
            </a:r>
            <a:endParaRPr lang="en-US" altLang="ko-KR" sz="2400" dirty="0" smtClean="0"/>
          </a:p>
          <a:p>
            <a:r>
              <a:rPr lang="ko-KR" altLang="en-US" sz="2400" dirty="0" smtClean="0"/>
              <a:t>객체를 복사하는 것이 매번 네트워크 접근이나 데이터베이스에 접근하는 것 보다 훨씬 좋다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449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65324" y="1552423"/>
            <a:ext cx="3998421" cy="1545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public class Red extends </a:t>
            </a:r>
            <a:r>
              <a:rPr lang="en-US" altLang="ko-KR" sz="1400" dirty="0" err="1"/>
              <a:t>ProtoTest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 @</a:t>
            </a:r>
            <a:r>
              <a:rPr lang="en-US" altLang="ko-KR" sz="1400" dirty="0"/>
              <a:t>Override</a:t>
            </a:r>
          </a:p>
          <a:p>
            <a:r>
              <a:rPr lang="en-US" altLang="ko-KR" sz="1400" dirty="0" smtClean="0"/>
              <a:t>     public </a:t>
            </a:r>
            <a:r>
              <a:rPr lang="en-US" altLang="ko-KR" sz="1400" dirty="0"/>
              <a:t>void make(){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빨간색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 smtClean="0"/>
              <a:t> 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900" dirty="0"/>
          </a:p>
        </p:txBody>
      </p:sp>
      <p:sp>
        <p:nvSpPr>
          <p:cNvPr id="5" name="직사각형 4"/>
          <p:cNvSpPr/>
          <p:nvPr/>
        </p:nvSpPr>
        <p:spPr>
          <a:xfrm>
            <a:off x="7265324" y="3303233"/>
            <a:ext cx="3998421" cy="1545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public class Blue extends </a:t>
            </a:r>
            <a:r>
              <a:rPr lang="en-US" altLang="ko-KR" sz="1400" dirty="0" err="1"/>
              <a:t>ProtoTest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 @</a:t>
            </a:r>
            <a:r>
              <a:rPr lang="en-US" altLang="ko-KR" sz="1400" dirty="0"/>
              <a:t>Override</a:t>
            </a:r>
          </a:p>
          <a:p>
            <a:r>
              <a:rPr lang="en-US" altLang="ko-KR" sz="1400" dirty="0" smtClean="0"/>
              <a:t>     public </a:t>
            </a:r>
            <a:r>
              <a:rPr lang="en-US" altLang="ko-KR" sz="1400" dirty="0"/>
              <a:t>void make(){</a:t>
            </a:r>
          </a:p>
          <a:p>
            <a:r>
              <a:rPr lang="en-US" altLang="ko-KR" sz="1400" dirty="0" smtClean="0"/>
              <a:t> 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파란색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 smtClean="0"/>
              <a:t> 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897774" y="1552423"/>
            <a:ext cx="5835535" cy="2698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ProtoTest</a:t>
            </a:r>
            <a:r>
              <a:rPr lang="en-US" altLang="ko-KR" sz="1400" dirty="0" smtClean="0"/>
              <a:t> implements </a:t>
            </a:r>
            <a:r>
              <a:rPr lang="en-US" altLang="ko-KR" sz="1400" dirty="0" err="1" smtClean="0"/>
              <a:t>Cloneable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   @Override</a:t>
            </a:r>
          </a:p>
          <a:p>
            <a:r>
              <a:rPr lang="en-US" altLang="ko-KR" sz="1400" dirty="0" smtClean="0"/>
              <a:t>     protected Object clone() throws </a:t>
            </a:r>
            <a:r>
              <a:rPr lang="en-US" altLang="ko-KR" sz="1400" dirty="0" err="1" smtClean="0"/>
              <a:t>CloneNotSupportedException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ProtoTest</a:t>
            </a:r>
            <a:r>
              <a:rPr lang="en-US" altLang="ko-KR" sz="1400" dirty="0" smtClean="0"/>
              <a:t> k = (</a:t>
            </a:r>
            <a:r>
              <a:rPr lang="en-US" altLang="ko-KR" sz="1400" dirty="0" err="1" smtClean="0"/>
              <a:t>ProtoTest</a:t>
            </a:r>
            <a:r>
              <a:rPr lang="en-US" altLang="ko-KR" sz="1400" dirty="0" smtClean="0"/>
              <a:t>)</a:t>
            </a:r>
            <a:r>
              <a:rPr lang="en-US" altLang="ko-KR" sz="1400" dirty="0" err="1" smtClean="0"/>
              <a:t>super.clone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	return k;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/>
              <a:t> protected void make() {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색깔 선택</a:t>
            </a:r>
            <a:r>
              <a:rPr lang="en-US" altLang="ko-KR" sz="1400" dirty="0" smtClean="0"/>
              <a:t>"); }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557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437</Words>
  <Application>Microsoft Office PowerPoint</Application>
  <PresentationFormat>와이드스크린</PresentationFormat>
  <Paragraphs>160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3주차 실습 주요 디자인 패턴</vt:lpstr>
      <vt:lpstr>싱글톤 패턴(Singleton Pattern)</vt:lpstr>
      <vt:lpstr>예제</vt:lpstr>
      <vt:lpstr>예제</vt:lpstr>
      <vt:lpstr>팩토리 패턴(Factory Pattern)</vt:lpstr>
      <vt:lpstr>예제</vt:lpstr>
      <vt:lpstr>예제</vt:lpstr>
      <vt:lpstr>프로토타입 패턴(Prototype Pattern)</vt:lpstr>
      <vt:lpstr>예제</vt:lpstr>
      <vt:lpstr>예제</vt:lpstr>
      <vt:lpstr>스프링 IoC의 구현(1)</vt:lpstr>
      <vt:lpstr>스프링 IoC의 구현(2)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주요 디자인 패턴</dc:title>
  <dc:creator>hallym</dc:creator>
  <cp:lastModifiedBy>hallym</cp:lastModifiedBy>
  <cp:revision>46</cp:revision>
  <dcterms:created xsi:type="dcterms:W3CDTF">2021-09-15T06:48:36Z</dcterms:created>
  <dcterms:modified xsi:type="dcterms:W3CDTF">2021-09-17T02:30:35Z</dcterms:modified>
</cp:coreProperties>
</file>