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0" r:id="rId3"/>
    <p:sldId id="262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10" r:id="rId19"/>
    <p:sldId id="311" r:id="rId20"/>
    <p:sldId id="312" r:id="rId21"/>
    <p:sldId id="313" r:id="rId22"/>
    <p:sldId id="305" r:id="rId23"/>
    <p:sldId id="306" r:id="rId24"/>
    <p:sldId id="307" r:id="rId25"/>
    <p:sldId id="308" r:id="rId26"/>
    <p:sldId id="30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87622" autoAdjust="0"/>
  </p:normalViewPr>
  <p:slideViewPr>
    <p:cSldViewPr snapToGrid="0">
      <p:cViewPr varScale="1">
        <p:scale>
          <a:sx n="58" d="100"/>
          <a:sy n="58" d="100"/>
        </p:scale>
        <p:origin x="12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632" y="-137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21FFB-7EA1-4D42-9EA2-68C3A6F62DE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42AC2-05FF-42CF-88E0-E7C951042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4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성공</a:t>
            </a:r>
            <a:endParaRPr lang="en-US" altLang="ko-KR" dirty="0"/>
          </a:p>
          <a:p>
            <a:r>
              <a:rPr lang="ko-KR" altLang="en-US" dirty="0"/>
              <a:t>롤백 </a:t>
            </a:r>
            <a:r>
              <a:rPr lang="en-US" altLang="ko-KR" dirty="0"/>
              <a:t>: </a:t>
            </a:r>
            <a:r>
              <a:rPr lang="ko-KR" altLang="en-US" dirty="0"/>
              <a:t>실패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42AC2-05FF-42CF-88E0-E7C9510428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0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ACID : </a:t>
            </a:r>
            <a:r>
              <a:rPr lang="ko-KR" altLang="en-US" dirty="0"/>
              <a:t>원본데이터는 그대로 유지해야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원자성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베이스에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원래 데이터는 </a:t>
            </a:r>
            <a:r>
              <a:rPr lang="ko-KR" altLang="en-US" dirty="0" err="1"/>
              <a:t>유지하는게</a:t>
            </a:r>
            <a:r>
              <a:rPr lang="ko-KR" altLang="en-US" dirty="0"/>
              <a:t> 좋다</a:t>
            </a:r>
            <a:r>
              <a:rPr lang="en-US" altLang="ko-KR" dirty="0"/>
              <a:t>. -&gt;</a:t>
            </a:r>
            <a:r>
              <a:rPr lang="ko-KR" altLang="en-US" dirty="0"/>
              <a:t> 원본은 건들지 않고 수정본은 테이블을 따로 만들어서 처리한다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일치성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데이터를 사용하여 </a:t>
            </a:r>
            <a:r>
              <a:rPr lang="ko-KR" altLang="en-US" dirty="0" err="1"/>
              <a:t>트랙잭션이</a:t>
            </a:r>
            <a:r>
              <a:rPr lang="ko-KR" altLang="en-US" dirty="0"/>
              <a:t> 종료 </a:t>
            </a:r>
            <a:r>
              <a:rPr lang="ko-KR" altLang="en-US" dirty="0" err="1"/>
              <a:t>되었을때</a:t>
            </a:r>
            <a:r>
              <a:rPr lang="en-US" altLang="ko-KR" dirty="0"/>
              <a:t>, </a:t>
            </a:r>
            <a:r>
              <a:rPr lang="ko-KR" altLang="en-US" dirty="0"/>
              <a:t>원본 데이터는 훼손되어서는 안된다</a:t>
            </a:r>
            <a:endParaRPr lang="en-US" altLang="ko-KR" dirty="0"/>
          </a:p>
          <a:p>
            <a:r>
              <a:rPr lang="ko-KR" altLang="en-US" dirty="0"/>
              <a:t>독립성 </a:t>
            </a:r>
            <a:r>
              <a:rPr lang="en-US" altLang="ko-KR" dirty="0"/>
              <a:t>: </a:t>
            </a:r>
            <a:r>
              <a:rPr lang="ko-KR" altLang="en-US" dirty="0"/>
              <a:t>트랜잭션은 여러 사람이 동일한 데이터로 작업 하도록 보장하며</a:t>
            </a:r>
            <a:r>
              <a:rPr lang="en-US" altLang="ko-KR" dirty="0"/>
              <a:t>,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row</a:t>
            </a:r>
            <a:r>
              <a:rPr lang="ko-KR" altLang="en-US" dirty="0"/>
              <a:t>나 </a:t>
            </a:r>
            <a:r>
              <a:rPr lang="en-US" altLang="ko-KR" dirty="0"/>
              <a:t>table</a:t>
            </a:r>
            <a:r>
              <a:rPr lang="ko-KR" altLang="en-US" dirty="0"/>
              <a:t>을 </a:t>
            </a:r>
            <a:r>
              <a:rPr lang="en-US" altLang="ko-KR" dirty="0"/>
              <a:t>locking </a:t>
            </a:r>
            <a:r>
              <a:rPr lang="ko-KR" altLang="en-US" dirty="0"/>
              <a:t>해서 원본데이터를 보호해야한다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내구성 </a:t>
            </a:r>
            <a:r>
              <a:rPr lang="en-US" altLang="ko-KR" dirty="0"/>
              <a:t>: </a:t>
            </a:r>
            <a:r>
              <a:rPr lang="ko-KR" altLang="en-US" dirty="0" err="1"/>
              <a:t>시스탬</a:t>
            </a:r>
            <a:r>
              <a:rPr lang="ko-KR" altLang="en-US" dirty="0"/>
              <a:t> </a:t>
            </a:r>
            <a:r>
              <a:rPr lang="ko-KR" altLang="en-US" dirty="0" err="1"/>
              <a:t>파괴시</a:t>
            </a:r>
            <a:r>
              <a:rPr lang="ko-KR" altLang="en-US" dirty="0"/>
              <a:t> 원본에 피해가 가지 </a:t>
            </a:r>
            <a:r>
              <a:rPr lang="ko-KR" altLang="en-US" dirty="0" err="1"/>
              <a:t>않아야한다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42AC2-05FF-42CF-88E0-E7C9510428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Propagation : </a:t>
            </a:r>
            <a:r>
              <a:rPr lang="en-US" altLang="ko-KR" dirty="0" err="1"/>
              <a:t>c++</a:t>
            </a:r>
            <a:r>
              <a:rPr lang="ko-KR" altLang="en-US" dirty="0"/>
              <a:t>의 </a:t>
            </a:r>
            <a:r>
              <a:rPr lang="en-US" altLang="ko-KR" dirty="0"/>
              <a:t>#defind </a:t>
            </a:r>
            <a:r>
              <a:rPr lang="ko-KR" altLang="en-US" dirty="0"/>
              <a:t>와 같은 </a:t>
            </a:r>
            <a:r>
              <a:rPr lang="ko-KR" altLang="en-US" dirty="0" err="1"/>
              <a:t>기능ㅇ로</a:t>
            </a:r>
            <a:r>
              <a:rPr lang="en-US" altLang="ko-KR" dirty="0"/>
              <a:t>, </a:t>
            </a:r>
            <a:r>
              <a:rPr lang="ko-KR" altLang="en-US" dirty="0"/>
              <a:t>해당 트랜잭션이 실행되어야 하는지 중지해야 하는지 결정하는 것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42AC2-05FF-42CF-88E0-E7C9510428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78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Isolation : </a:t>
            </a:r>
            <a:r>
              <a:rPr lang="ko-KR" altLang="en-US" dirty="0" err="1"/>
              <a:t>무슨무슨</a:t>
            </a:r>
            <a:r>
              <a:rPr lang="ko-KR" altLang="en-US" dirty="0"/>
              <a:t> 기능을 수행하는지 알려주는 것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42AC2-05FF-42CF-88E0-E7C9510428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1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42AC2-05FF-42CF-88E0-E7C9510428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4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019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8663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714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641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4867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456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7972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 dirty="0"/>
              <a:t>장 스프링 데이터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2208" y="2834639"/>
            <a:ext cx="8583168" cy="34877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/>
              <a:t>Spring</a:t>
            </a:r>
            <a:r>
              <a:rPr lang="ko-KR" altLang="en-US" sz="2800" dirty="0"/>
              <a:t>과 </a:t>
            </a:r>
            <a:r>
              <a:rPr lang="en-US" altLang="ko-KR" sz="2800" dirty="0"/>
              <a:t>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Spring</a:t>
            </a:r>
            <a:r>
              <a:rPr lang="ko-KR" altLang="en-US" sz="2800" b="1" dirty="0"/>
              <a:t>의 트랜잭션 관리 </a:t>
            </a:r>
            <a:endParaRPr lang="en-US" altLang="ko-K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/>
              <a:t>Spring</a:t>
            </a:r>
            <a:r>
              <a:rPr lang="ko-KR" altLang="en-US" sz="2800" dirty="0"/>
              <a:t>과 </a:t>
            </a:r>
            <a:r>
              <a:rPr lang="en-US" altLang="ko-KR" sz="2800" dirty="0"/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425057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속성</a:t>
            </a:r>
            <a:r>
              <a:rPr lang="en-US" altLang="ko-KR" dirty="0"/>
              <a:t>(4/8)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트랜잭션 격리 수준 </a:t>
            </a:r>
            <a:r>
              <a:rPr lang="en-US" altLang="ko-KR" sz="1800" dirty="0"/>
              <a:t>: Isolation </a:t>
            </a:r>
          </a:p>
          <a:p>
            <a:pPr lvl="1"/>
            <a:r>
              <a:rPr lang="ko-KR" altLang="en-US" sz="1800" dirty="0"/>
              <a:t>동시에 여러 트랜잭션이 진행되는 경우</a:t>
            </a:r>
            <a:r>
              <a:rPr lang="en-US" altLang="ko-KR" sz="1800" dirty="0"/>
              <a:t>. </a:t>
            </a:r>
            <a:r>
              <a:rPr lang="ko-KR" altLang="en-US" sz="1800" dirty="0"/>
              <a:t>트랜잭션의 작업 결과를 여타 </a:t>
            </a:r>
            <a:r>
              <a:rPr lang="ko-KR" altLang="en-US" sz="1800" dirty="0" err="1"/>
              <a:t>트랜잭션에게</a:t>
            </a:r>
            <a:r>
              <a:rPr lang="ko-KR" altLang="en-US" sz="1800" dirty="0"/>
              <a:t> 어떻게 노출할 것인지를 정하는 기준 </a:t>
            </a:r>
            <a:endParaRPr lang="en-US" altLang="ko-KR" sz="1800" dirty="0"/>
          </a:p>
          <a:p>
            <a:pPr lvl="1"/>
            <a:r>
              <a:rPr lang="ko-KR" altLang="en-US" sz="1800" dirty="0"/>
              <a:t>동시성 문제 </a:t>
            </a:r>
            <a:endParaRPr lang="en-US" altLang="ko-KR" sz="1800" dirty="0"/>
          </a:p>
          <a:p>
            <a:pPr lvl="2"/>
            <a:r>
              <a:rPr lang="en-US" altLang="ko-KR" sz="1800" dirty="0"/>
              <a:t>Dirty read – </a:t>
            </a:r>
            <a:r>
              <a:rPr lang="ko-KR" altLang="en-US" sz="1800" dirty="0"/>
              <a:t>하나의 트랜잭션이 다른 트랜잭션에 의해서 입력되었지만 아직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되지 않은 데이터를 읽을 때에 발생</a:t>
            </a:r>
            <a:r>
              <a:rPr lang="en-US" altLang="ko-KR" sz="1800" dirty="0"/>
              <a:t>. </a:t>
            </a:r>
            <a:r>
              <a:rPr lang="ko-KR" altLang="en-US" sz="1800" dirty="0"/>
              <a:t>만일 후에 롤백이 발생하면 첫번째 트랜잭션에 의해서 얻어진 데이터는 유효하지 않음 </a:t>
            </a:r>
            <a:endParaRPr lang="en-US" altLang="ko-KR" sz="1800" dirty="0"/>
          </a:p>
          <a:p>
            <a:pPr lvl="2"/>
            <a:r>
              <a:rPr lang="en-US" altLang="ko-KR" sz="1800" dirty="0" err="1"/>
              <a:t>Nonrepeatable</a:t>
            </a:r>
            <a:r>
              <a:rPr lang="en-US" altLang="ko-KR" sz="1800" dirty="0"/>
              <a:t> read – </a:t>
            </a:r>
            <a:r>
              <a:rPr lang="ko-KR" altLang="en-US" sz="1800" dirty="0"/>
              <a:t>트랜잭션이 두 번 이상 동일한 </a:t>
            </a:r>
            <a:r>
              <a:rPr lang="ko-KR" altLang="en-US" sz="1800" dirty="0" err="1"/>
              <a:t>쿼시를</a:t>
            </a:r>
            <a:r>
              <a:rPr lang="ko-KR" altLang="en-US" sz="1800" dirty="0"/>
              <a:t> 수행하고 매번 데이터가 다른 경우에 발생</a:t>
            </a:r>
            <a:r>
              <a:rPr lang="en-US" altLang="ko-KR" sz="1800" dirty="0"/>
              <a:t>.  </a:t>
            </a:r>
            <a:r>
              <a:rPr lang="ko-KR" altLang="en-US" sz="1800" dirty="0"/>
              <a:t>쿼리 중에 다른 동시 트랜잭션이 데이터를 변경 중인 경우 보통 발생됨</a:t>
            </a:r>
            <a:endParaRPr lang="en-US" altLang="ko-KR" sz="1800" dirty="0"/>
          </a:p>
          <a:p>
            <a:pPr lvl="2"/>
            <a:r>
              <a:rPr lang="en-US" altLang="ko-KR" sz="1800" dirty="0"/>
              <a:t>Phantom read – </a:t>
            </a:r>
            <a:r>
              <a:rPr lang="en-US" altLang="ko-KR" sz="1800" dirty="0" err="1"/>
              <a:t>nonrepeatable</a:t>
            </a:r>
            <a:r>
              <a:rPr lang="en-US" altLang="ko-KR" sz="1800" dirty="0"/>
              <a:t> read</a:t>
            </a:r>
            <a:r>
              <a:rPr lang="ko-KR" altLang="en-US" sz="1800" dirty="0"/>
              <a:t>와 유사함</a:t>
            </a:r>
            <a:r>
              <a:rPr lang="en-US" altLang="ko-KR" sz="1800" dirty="0"/>
              <a:t>. </a:t>
            </a:r>
            <a:r>
              <a:rPr lang="ko-KR" altLang="en-US" sz="1800" dirty="0"/>
              <a:t>어떤 트랜잭션</a:t>
            </a:r>
            <a:r>
              <a:rPr lang="en-US" altLang="ko-KR" sz="1800" dirty="0"/>
              <a:t>(T1)</a:t>
            </a:r>
            <a:r>
              <a:rPr lang="ko-KR" altLang="en-US" sz="1800" dirty="0"/>
              <a:t>이 여러 행</a:t>
            </a:r>
            <a:r>
              <a:rPr lang="en-US" altLang="ko-KR" sz="1800" dirty="0"/>
              <a:t>(row)</a:t>
            </a:r>
            <a:r>
              <a:rPr lang="ko-KR" altLang="en-US" sz="1800" dirty="0"/>
              <a:t>들을 읽고 동시의 다른 트랜잭션</a:t>
            </a:r>
            <a:r>
              <a:rPr lang="en-US" altLang="ko-KR" sz="1800" dirty="0"/>
              <a:t>(T2)</a:t>
            </a:r>
            <a:r>
              <a:rPr lang="ko-KR" altLang="en-US" sz="1800" dirty="0"/>
              <a:t>이 행</a:t>
            </a:r>
            <a:r>
              <a:rPr lang="en-US" altLang="ko-KR" sz="1800" dirty="0"/>
              <a:t>(row)</a:t>
            </a:r>
            <a:r>
              <a:rPr lang="ko-KR" altLang="en-US" sz="1800" dirty="0"/>
              <a:t>들을 입력할 때 발생</a:t>
            </a:r>
            <a:r>
              <a:rPr lang="en-US" altLang="ko-KR" sz="1800" dirty="0"/>
              <a:t>. </a:t>
            </a:r>
            <a:r>
              <a:rPr lang="ko-KR" altLang="en-US" sz="1800" dirty="0"/>
              <a:t>쿼리가 진행되는 과정에서 첫번째 트랜잭션</a:t>
            </a:r>
            <a:r>
              <a:rPr lang="en-US" altLang="ko-KR" sz="1800" dirty="0"/>
              <a:t>(T1)</a:t>
            </a:r>
            <a:r>
              <a:rPr lang="ko-KR" altLang="en-US" sz="1800" dirty="0"/>
              <a:t>은 이전에 존재하지 않았던 추가적인 행</a:t>
            </a:r>
            <a:r>
              <a:rPr lang="en-US" altLang="ko-KR" sz="1800" dirty="0"/>
              <a:t>(row)</a:t>
            </a:r>
            <a:r>
              <a:rPr lang="ko-KR" altLang="en-US" sz="1800" dirty="0"/>
              <a:t>들을 발견하게 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7014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속성</a:t>
            </a:r>
            <a:r>
              <a:rPr lang="en-US" altLang="ko-KR" dirty="0"/>
              <a:t>(5/8)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트랜잭션 격리 수준 </a:t>
            </a:r>
            <a:r>
              <a:rPr lang="en-US" altLang="ko-KR" sz="1800" dirty="0"/>
              <a:t>: Isolation </a:t>
            </a:r>
          </a:p>
          <a:p>
            <a:pPr lvl="1"/>
            <a:r>
              <a:rPr lang="en-US" altLang="ko-KR" sz="1800" dirty="0" err="1"/>
              <a:t>org.springframework.transaction.TransactionDefinition</a:t>
            </a:r>
            <a:r>
              <a:rPr lang="en-US" altLang="ko-KR" sz="1800" dirty="0"/>
              <a:t> </a:t>
            </a:r>
            <a:r>
              <a:rPr lang="ko-KR" altLang="en-US" sz="1800" dirty="0"/>
              <a:t>인터페이스에 정의됨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모든 데이터 소스가 모든 </a:t>
            </a:r>
            <a:r>
              <a:rPr lang="en-US" altLang="ko-KR" sz="1800" dirty="0"/>
              <a:t>isolation level</a:t>
            </a:r>
            <a:r>
              <a:rPr lang="ko-KR" altLang="en-US" sz="1800" dirty="0"/>
              <a:t>을 지원하지 않기 때문에 자원 </a:t>
            </a:r>
            <a:r>
              <a:rPr lang="en-US" altLang="ko-KR" sz="1800" dirty="0"/>
              <a:t>manager</a:t>
            </a:r>
            <a:r>
              <a:rPr lang="ko-KR" altLang="en-US" sz="1800" dirty="0"/>
              <a:t>에 대한 문서를 참조해야 함 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68" y="1868634"/>
            <a:ext cx="6968924" cy="29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3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속성</a:t>
            </a:r>
            <a:r>
              <a:rPr lang="en-US" altLang="ko-KR" dirty="0"/>
              <a:t>(6/8)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읽기전용 트랜잭션 </a:t>
            </a:r>
            <a:r>
              <a:rPr lang="en-US" altLang="ko-KR" sz="1800" dirty="0"/>
              <a:t>: read-only, </a:t>
            </a:r>
            <a:r>
              <a:rPr lang="en-US" altLang="ko-KR" sz="1800" dirty="0" err="1"/>
              <a:t>readOnly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트랜잭션이 데이터 저장소에 대해서 </a:t>
            </a:r>
            <a:r>
              <a:rPr lang="en-US" altLang="ko-KR" sz="1800" dirty="0"/>
              <a:t>read </a:t>
            </a:r>
            <a:r>
              <a:rPr lang="ko-KR" altLang="en-US" sz="1800" dirty="0"/>
              <a:t>오퍼레이션만을 수행한다면</a:t>
            </a:r>
            <a:r>
              <a:rPr lang="en-US" altLang="ko-KR" sz="1800" dirty="0"/>
              <a:t>, </a:t>
            </a:r>
            <a:r>
              <a:rPr lang="ko-KR" altLang="en-US" sz="1800" dirty="0"/>
              <a:t>트랜잭션의 </a:t>
            </a:r>
            <a:r>
              <a:rPr lang="en-US" altLang="ko-KR" sz="1800" dirty="0"/>
              <a:t>read-only </a:t>
            </a:r>
            <a:r>
              <a:rPr lang="ko-KR" altLang="en-US" sz="1800" dirty="0"/>
              <a:t>성질을 사용하여 데이터 저장소에 어떤 최적화를 적용할 수 있 음 </a:t>
            </a:r>
            <a:endParaRPr lang="en-US" altLang="ko-KR" sz="1800" dirty="0"/>
          </a:p>
          <a:p>
            <a:pPr lvl="2"/>
            <a:r>
              <a:rPr lang="en-US" altLang="ko-KR" sz="1800" dirty="0"/>
              <a:t>Read-only</a:t>
            </a:r>
            <a:r>
              <a:rPr lang="ko-KR" altLang="en-US" sz="1800" dirty="0"/>
              <a:t>로 트랜잭션을 선언</a:t>
            </a:r>
            <a:endParaRPr lang="en-US" altLang="ko-KR" sz="1800" dirty="0"/>
          </a:p>
          <a:p>
            <a:pPr lvl="1"/>
            <a:r>
              <a:rPr lang="ko-KR" altLang="en-US" sz="1800" dirty="0"/>
              <a:t>트랜잭션이 시작할 때 </a:t>
            </a:r>
            <a:r>
              <a:rPr lang="en-US" altLang="ko-KR" sz="1800" dirty="0"/>
              <a:t>read-only </a:t>
            </a:r>
            <a:r>
              <a:rPr lang="ko-KR" altLang="en-US" sz="1800" dirty="0"/>
              <a:t>최적화를 적용할 수 있기 때문에 새로운 트랜잭션을 시작할 수 있는 </a:t>
            </a:r>
            <a:r>
              <a:rPr lang="en-US" altLang="ko-KR" sz="1800" dirty="0"/>
              <a:t>propagation </a:t>
            </a:r>
            <a:r>
              <a:rPr lang="ko-KR" altLang="en-US" sz="1800" dirty="0"/>
              <a:t>행위를 가지는 </a:t>
            </a:r>
            <a:r>
              <a:rPr lang="ko-KR" altLang="en-US" sz="1800" dirty="0" err="1"/>
              <a:t>메소드에</a:t>
            </a:r>
            <a:r>
              <a:rPr lang="ko-KR" altLang="en-US" sz="1800" dirty="0"/>
              <a:t> </a:t>
            </a:r>
            <a:r>
              <a:rPr lang="en-US" altLang="ko-KR" sz="1800" dirty="0"/>
              <a:t>read-only</a:t>
            </a:r>
            <a:r>
              <a:rPr lang="ko-KR" altLang="en-US" sz="1800" dirty="0"/>
              <a:t>로 트랜잭션을 선언해야 함 </a:t>
            </a:r>
            <a:endParaRPr lang="en-US" altLang="ko-KR" sz="1800" dirty="0"/>
          </a:p>
          <a:p>
            <a:pPr lvl="2"/>
            <a:r>
              <a:rPr lang="en-US" altLang="ko-KR" sz="1800" dirty="0"/>
              <a:t>PROPAGATION_REQUIRED, PROPAGATION_REQUIRES_NEW, PROPAGATION_NESTED </a:t>
            </a:r>
          </a:p>
          <a:p>
            <a:pPr lvl="1"/>
            <a:r>
              <a:rPr lang="en-US" altLang="ko-KR" sz="1800" dirty="0"/>
              <a:t>Hibernate </a:t>
            </a:r>
            <a:r>
              <a:rPr lang="ko-KR" altLang="en-US" sz="1800" dirty="0"/>
              <a:t>사용의 경우 </a:t>
            </a:r>
            <a:endParaRPr lang="en-US" altLang="ko-KR" sz="1800" dirty="0"/>
          </a:p>
          <a:p>
            <a:pPr lvl="2"/>
            <a:r>
              <a:rPr lang="en-US" altLang="ko-KR" sz="1800" dirty="0"/>
              <a:t>Read-only</a:t>
            </a:r>
            <a:r>
              <a:rPr lang="ko-KR" altLang="en-US" sz="1800" dirty="0"/>
              <a:t>로 트랜잭션을 선언하기 위해서 </a:t>
            </a:r>
            <a:r>
              <a:rPr lang="en-US" altLang="ko-KR" sz="1800" dirty="0"/>
              <a:t>Hibernate</a:t>
            </a:r>
            <a:r>
              <a:rPr lang="ko-KR" altLang="en-US" sz="1800" dirty="0"/>
              <a:t>의 </a:t>
            </a:r>
            <a:r>
              <a:rPr lang="en-US" altLang="ko-KR" sz="1800" dirty="0"/>
              <a:t>flush </a:t>
            </a:r>
            <a:r>
              <a:rPr lang="ko-KR" altLang="en-US" sz="1800" dirty="0"/>
              <a:t>모드를 </a:t>
            </a:r>
            <a:r>
              <a:rPr lang="en-US" altLang="ko-KR" sz="1800" dirty="0"/>
              <a:t>FLUSH_NEVER </a:t>
            </a:r>
            <a:r>
              <a:rPr lang="ko-KR" altLang="en-US" sz="1800" dirty="0"/>
              <a:t>로 설정</a:t>
            </a:r>
            <a:endParaRPr lang="en-US" altLang="ko-KR" sz="1800" dirty="0"/>
          </a:p>
          <a:p>
            <a:pPr lvl="2"/>
            <a:r>
              <a:rPr lang="en-US" altLang="ko-KR" sz="1800" dirty="0"/>
              <a:t>DB</a:t>
            </a:r>
            <a:r>
              <a:rPr lang="ko-KR" altLang="en-US" sz="1800" dirty="0"/>
              <a:t>화 객체의 불필요한 동기화를 피함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트랜잭션이 종료할 때까지 모든 수정이 지연됨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7628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속성</a:t>
            </a:r>
            <a:r>
              <a:rPr lang="en-US" altLang="ko-KR" dirty="0"/>
              <a:t>(7/8)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트랜잭션 제한시간 </a:t>
            </a:r>
            <a:r>
              <a:rPr lang="en-US" altLang="ko-KR" sz="1800" dirty="0"/>
              <a:t>: timeout</a:t>
            </a:r>
          </a:p>
          <a:p>
            <a:pPr lvl="1"/>
            <a:r>
              <a:rPr lang="ko-KR" altLang="en-US" sz="1800" dirty="0"/>
              <a:t>예상치 못한 긴 시간 동안 실행되는 트랜잭션 </a:t>
            </a:r>
            <a:endParaRPr lang="en-US" altLang="ko-KR" sz="1800" dirty="0"/>
          </a:p>
          <a:p>
            <a:pPr lvl="2"/>
            <a:r>
              <a:rPr lang="ko-KR" altLang="en-US" sz="1800" dirty="0"/>
              <a:t>트랜잭션이 데이터 저장소의 </a:t>
            </a:r>
            <a:r>
              <a:rPr lang="en-US" altLang="ko-KR" sz="1800" dirty="0"/>
              <a:t>lock</a:t>
            </a:r>
            <a:r>
              <a:rPr lang="ko-KR" altLang="en-US" sz="1800" dirty="0"/>
              <a:t>에 관여될 수 있기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긴 시간 수행되는 트랜잭션은 불필요하게 </a:t>
            </a:r>
            <a:r>
              <a:rPr lang="en-US" altLang="ko-KR" sz="1800" dirty="0"/>
              <a:t>DB </a:t>
            </a:r>
            <a:r>
              <a:rPr lang="ko-KR" altLang="en-US" sz="1800" dirty="0"/>
              <a:t>자원을 가지고 있게 됨 </a:t>
            </a:r>
            <a:endParaRPr lang="en-US" altLang="ko-KR" sz="1800" dirty="0"/>
          </a:p>
          <a:p>
            <a:pPr lvl="2"/>
            <a:r>
              <a:rPr lang="ko-KR" altLang="en-US" sz="1800" dirty="0"/>
              <a:t>계속해서 대기하는 대신에 몇 초 후에 자동으로 </a:t>
            </a:r>
            <a:r>
              <a:rPr lang="ko-KR" altLang="en-US" sz="1800" dirty="0" err="1"/>
              <a:t>롤백하는</a:t>
            </a:r>
            <a:r>
              <a:rPr lang="ko-KR" altLang="en-US" sz="1800" dirty="0"/>
              <a:t> 트랜잭션을 선언</a:t>
            </a:r>
            <a:endParaRPr lang="en-US" altLang="ko-KR" sz="1800" dirty="0"/>
          </a:p>
          <a:p>
            <a:pPr lvl="1"/>
            <a:r>
              <a:rPr lang="ko-KR" altLang="en-US" sz="1800" dirty="0"/>
              <a:t>트랜잭션이 시작할 때 </a:t>
            </a:r>
            <a:r>
              <a:rPr lang="en-US" altLang="ko-KR" sz="1800" dirty="0"/>
              <a:t>timeout </a:t>
            </a:r>
            <a:r>
              <a:rPr lang="ko-KR" altLang="en-US" sz="1800" dirty="0"/>
              <a:t>시계가 시작됨 </a:t>
            </a:r>
            <a:endParaRPr lang="en-US" altLang="ko-KR" sz="1800" dirty="0"/>
          </a:p>
          <a:p>
            <a:pPr lvl="2"/>
            <a:r>
              <a:rPr lang="en-US" altLang="ko-KR" sz="1800" dirty="0"/>
              <a:t>PROPAGATION_REQUIRED, PROPAGATION_REQUIRES_NEW, PROPAGATION_NESTED</a:t>
            </a:r>
          </a:p>
        </p:txBody>
      </p:sp>
    </p:spTree>
    <p:extLst>
      <p:ext uri="{BB962C8B-B14F-4D97-AF65-F5344CB8AC3E}">
        <p14:creationId xmlns:p14="http://schemas.microsoft.com/office/powerpoint/2010/main" val="182704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속성</a:t>
            </a:r>
            <a:r>
              <a:rPr lang="en-US" altLang="ko-KR" dirty="0"/>
              <a:t>(8/8)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트랜잭션 롤백 규칙 </a:t>
            </a:r>
            <a:r>
              <a:rPr lang="en-US" altLang="ko-KR" sz="1800" dirty="0"/>
              <a:t>: rollback-for, </a:t>
            </a:r>
            <a:r>
              <a:rPr lang="en-US" altLang="ko-KR" sz="1800" dirty="0" err="1"/>
              <a:t>rollbackFor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rollbackForClassName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기본적으로 트랜잭션은 </a:t>
            </a:r>
            <a:r>
              <a:rPr lang="en-US" altLang="ko-KR" sz="1800" dirty="0"/>
              <a:t>runtime </a:t>
            </a:r>
            <a:r>
              <a:rPr lang="ko-KR" altLang="en-US" sz="1800" dirty="0"/>
              <a:t>예외에서만 </a:t>
            </a:r>
            <a:r>
              <a:rPr lang="ko-KR" altLang="en-US" sz="1800" dirty="0" err="1"/>
              <a:t>롤백됨</a:t>
            </a:r>
            <a:endParaRPr lang="en-US" altLang="ko-KR" sz="1800" dirty="0"/>
          </a:p>
          <a:p>
            <a:pPr lvl="1"/>
            <a:r>
              <a:rPr lang="en-US" altLang="ko-KR" sz="1800" dirty="0"/>
              <a:t>Spring</a:t>
            </a:r>
            <a:r>
              <a:rPr lang="ko-KR" altLang="en-US" sz="1800" dirty="0"/>
              <a:t>에서는</a:t>
            </a:r>
            <a:endParaRPr lang="en-US" altLang="ko-KR" sz="1800" dirty="0"/>
          </a:p>
          <a:p>
            <a:pPr lvl="2"/>
            <a:r>
              <a:rPr lang="ko-KR" altLang="en-US" sz="1800" dirty="0"/>
              <a:t>특정 </a:t>
            </a:r>
            <a:r>
              <a:rPr lang="en-US" altLang="ko-KR" sz="1800" dirty="0"/>
              <a:t>checked </a:t>
            </a:r>
            <a:r>
              <a:rPr lang="ko-KR" altLang="en-US" sz="1800" dirty="0"/>
              <a:t>예외 뿐만 아니라 </a:t>
            </a:r>
            <a:r>
              <a:rPr lang="en-US" altLang="ko-KR" sz="1800" dirty="0"/>
              <a:t>runtime </a:t>
            </a:r>
            <a:r>
              <a:rPr lang="ko-KR" altLang="en-US" sz="1800" dirty="0"/>
              <a:t>계열 예외에 대해서 </a:t>
            </a:r>
            <a:r>
              <a:rPr lang="ko-KR" altLang="en-US" sz="1800" dirty="0" err="1"/>
              <a:t>롤백하는</a:t>
            </a:r>
            <a:r>
              <a:rPr lang="ko-KR" altLang="en-US" sz="1800" dirty="0"/>
              <a:t> 트랜잭션 선언이 가능 </a:t>
            </a:r>
            <a:endParaRPr lang="en-US" altLang="ko-KR" sz="1800" dirty="0"/>
          </a:p>
          <a:p>
            <a:pPr lvl="2"/>
            <a:r>
              <a:rPr lang="ko-KR" altLang="en-US" sz="1800" dirty="0"/>
              <a:t>특정 예외 </a:t>
            </a:r>
            <a:r>
              <a:rPr lang="en-US" altLang="ko-KR" sz="1800" dirty="0"/>
              <a:t>(runtime </a:t>
            </a:r>
            <a:r>
              <a:rPr lang="ko-KR" altLang="en-US" sz="1800" dirty="0"/>
              <a:t>계열 예외를 포함</a:t>
            </a:r>
            <a:r>
              <a:rPr lang="en-US" altLang="ko-KR" sz="1800" dirty="0"/>
              <a:t>) </a:t>
            </a:r>
            <a:r>
              <a:rPr lang="ko-KR" altLang="en-US" sz="1800" dirty="0"/>
              <a:t>에 대해서 </a:t>
            </a:r>
            <a:r>
              <a:rPr lang="ko-KR" altLang="en-US" sz="1800" dirty="0" err="1"/>
              <a:t>롤백하지</a:t>
            </a:r>
            <a:r>
              <a:rPr lang="ko-KR" altLang="en-US" sz="1800" dirty="0"/>
              <a:t> 않도록 트랜잭션 선언이 가능</a:t>
            </a:r>
            <a:endParaRPr lang="en-US" altLang="ko-KR" sz="1800" dirty="0"/>
          </a:p>
          <a:p>
            <a:r>
              <a:rPr lang="ko-KR" altLang="en-US" sz="1800" dirty="0"/>
              <a:t>트랜잭션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규칙 </a:t>
            </a:r>
            <a:r>
              <a:rPr lang="en-US" altLang="ko-KR" sz="1800" dirty="0"/>
              <a:t>: no-rollback-for, </a:t>
            </a:r>
            <a:r>
              <a:rPr lang="en-US" altLang="ko-KR" sz="1800" dirty="0" err="1"/>
              <a:t>noRollbackFor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noRollbackForClassName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트랜잭션 롤백 규칙과는 반대로 </a:t>
            </a:r>
            <a:r>
              <a:rPr lang="en-US" altLang="ko-KR" sz="1800" dirty="0"/>
              <a:t>runtime </a:t>
            </a:r>
            <a:r>
              <a:rPr lang="ko-KR" altLang="en-US" sz="1800" dirty="0"/>
              <a:t>예외 시 </a:t>
            </a:r>
            <a:r>
              <a:rPr lang="ko-KR" altLang="en-US" sz="1800" dirty="0" err="1"/>
              <a:t>커밋됨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/>
            <a:r>
              <a:rPr lang="ko-KR" altLang="en-US" sz="1800" dirty="0"/>
              <a:t>사용법은 트랜잭션 롤백 규칙과 동일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945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선언</a:t>
            </a:r>
            <a:r>
              <a:rPr lang="en-US" altLang="ko-KR" dirty="0"/>
              <a:t>(1/7)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트랜잭션 경계</a:t>
            </a:r>
            <a:endParaRPr lang="en-US" altLang="ko-KR" sz="1800" dirty="0"/>
          </a:p>
          <a:p>
            <a:pPr lvl="1"/>
            <a:r>
              <a:rPr lang="ko-KR" altLang="en-US" sz="1800" dirty="0"/>
              <a:t>일반적으로 </a:t>
            </a:r>
            <a:r>
              <a:rPr lang="en-US" altLang="ko-KR" sz="1800" dirty="0"/>
              <a:t> </a:t>
            </a:r>
            <a:r>
              <a:rPr lang="ko-KR" altLang="en-US" sz="1800" dirty="0"/>
              <a:t>트랜잭션의 경계는 서비스 계층 오브젝트의 </a:t>
            </a:r>
            <a:r>
              <a:rPr lang="ko-KR" altLang="en-US" sz="1800" dirty="0" err="1"/>
              <a:t>메소드에</a:t>
            </a:r>
            <a:r>
              <a:rPr lang="ko-KR" altLang="en-US" sz="1800" dirty="0"/>
              <a:t> 선언 </a:t>
            </a:r>
            <a:endParaRPr lang="en-US" altLang="ko-KR" sz="1800" dirty="0"/>
          </a:p>
          <a:p>
            <a:r>
              <a:rPr lang="ko-KR" altLang="en-US" sz="1800" dirty="0"/>
              <a:t>트랜잭션 선언 방법</a:t>
            </a:r>
            <a:endParaRPr lang="en-US" altLang="ko-KR" sz="1800" dirty="0"/>
          </a:p>
          <a:p>
            <a:pPr lvl="1"/>
            <a:r>
              <a:rPr lang="ko-KR" altLang="en-US" sz="1800" dirty="0"/>
              <a:t>프로그램에 의한 트랜잭션 </a:t>
            </a:r>
            <a:endParaRPr lang="en-US" altLang="ko-KR" sz="1800" dirty="0"/>
          </a:p>
          <a:p>
            <a:pPr lvl="2"/>
            <a:r>
              <a:rPr lang="ko-KR" altLang="en-US" sz="1800" dirty="0"/>
              <a:t>코드에 의한 프로그램적인 방법</a:t>
            </a:r>
            <a:endParaRPr lang="en-US" altLang="ko-KR" sz="1800" dirty="0"/>
          </a:p>
          <a:p>
            <a:pPr lvl="2"/>
            <a:r>
              <a:rPr lang="ko-KR" altLang="en-US" sz="1800" dirty="0"/>
              <a:t>트랜잭션 영역을 세밀하게 정의하는데 유연성을 제공 </a:t>
            </a:r>
            <a:endParaRPr lang="en-US" altLang="ko-KR" sz="1800" dirty="0"/>
          </a:p>
          <a:p>
            <a:pPr lvl="1"/>
            <a:r>
              <a:rPr lang="ko-KR" altLang="en-US" sz="1800" dirty="0"/>
              <a:t>선언적인 트랜잭션</a:t>
            </a:r>
            <a:endParaRPr lang="en-US" altLang="ko-KR" sz="1800" dirty="0"/>
          </a:p>
          <a:p>
            <a:pPr lvl="2"/>
            <a:r>
              <a:rPr lang="en-US" altLang="ko-KR" sz="1800" dirty="0"/>
              <a:t>AOP</a:t>
            </a:r>
            <a:r>
              <a:rPr lang="ko-KR" altLang="en-US" sz="1800" dirty="0"/>
              <a:t>를 이용한 선언적인 방법 </a:t>
            </a:r>
            <a:endParaRPr lang="en-US" altLang="ko-KR" sz="1800" dirty="0"/>
          </a:p>
          <a:p>
            <a:pPr lvl="2"/>
            <a:r>
              <a:rPr lang="ko-KR" altLang="en-US" sz="1800" dirty="0"/>
              <a:t>트랜잭션 규칙과 오퍼레이션의 </a:t>
            </a:r>
            <a:r>
              <a:rPr lang="ko-KR" altLang="en-US" sz="1800" dirty="0" err="1"/>
              <a:t>결합도를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없애줌</a:t>
            </a:r>
            <a:endParaRPr lang="en-US" altLang="ko-KR" sz="1800" dirty="0"/>
          </a:p>
          <a:p>
            <a:pPr lvl="2"/>
            <a:r>
              <a:rPr lang="ko-KR" altLang="en-US" sz="1800" dirty="0"/>
              <a:t>선언 방법 </a:t>
            </a:r>
            <a:endParaRPr lang="en-US" altLang="ko-KR" sz="1800" dirty="0"/>
          </a:p>
          <a:p>
            <a:pPr lvl="3"/>
            <a:r>
              <a:rPr lang="en-US" altLang="ko-KR" sz="1800" dirty="0"/>
              <a:t>Spring AOP</a:t>
            </a:r>
            <a:r>
              <a:rPr lang="ko-KR" altLang="en-US" sz="1800" dirty="0"/>
              <a:t>를 사용한 </a:t>
            </a:r>
            <a:r>
              <a:rPr lang="en-US" altLang="ko-KR" sz="1800" dirty="0"/>
              <a:t>bean</a:t>
            </a:r>
            <a:r>
              <a:rPr lang="ko-KR" altLang="en-US" sz="1800" dirty="0"/>
              <a:t>의 </a:t>
            </a:r>
            <a:r>
              <a:rPr lang="en-US" altLang="ko-KR" sz="1800" dirty="0"/>
              <a:t>proxy</a:t>
            </a:r>
            <a:r>
              <a:rPr lang="ko-KR" altLang="en-US" sz="1800" dirty="0"/>
              <a:t>를 통한 선언적인 트랜잭션 지원</a:t>
            </a:r>
            <a:endParaRPr lang="en-US" altLang="ko-KR" sz="1800" dirty="0"/>
          </a:p>
          <a:p>
            <a:pPr lvl="3"/>
            <a:r>
              <a:rPr lang="en-US" altLang="ko-KR" sz="1800" dirty="0"/>
              <a:t>XML </a:t>
            </a:r>
            <a:r>
              <a:rPr lang="ko-KR" altLang="en-US" sz="1800" dirty="0"/>
              <a:t>선언</a:t>
            </a:r>
            <a:r>
              <a:rPr lang="en-US" altLang="ko-KR" sz="1800" dirty="0"/>
              <a:t>(declarative) </a:t>
            </a:r>
            <a:r>
              <a:rPr lang="ko-KR" altLang="en-US" sz="1800" dirty="0"/>
              <a:t>트랜잭션 </a:t>
            </a:r>
            <a:r>
              <a:rPr lang="en-US" altLang="ko-KR" sz="1800" dirty="0"/>
              <a:t>: XML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aop</a:t>
            </a:r>
            <a:r>
              <a:rPr lang="en-US" altLang="ko-KR" sz="1800" dirty="0"/>
              <a:t> </a:t>
            </a:r>
            <a:r>
              <a:rPr lang="ko-KR" altLang="en-US" sz="1800" dirty="0"/>
              <a:t>태그 사용 </a:t>
            </a:r>
            <a:endParaRPr lang="en-US" altLang="ko-KR" sz="1800" dirty="0"/>
          </a:p>
          <a:p>
            <a:pPr lvl="3"/>
            <a:r>
              <a:rPr lang="en-US" altLang="ko-KR" sz="1800" dirty="0"/>
              <a:t>annotation </a:t>
            </a:r>
            <a:r>
              <a:rPr lang="ko-KR" altLang="en-US" sz="1800" dirty="0"/>
              <a:t>기반</a:t>
            </a:r>
            <a:r>
              <a:rPr lang="en-US" altLang="ko-KR" sz="1800" dirty="0"/>
              <a:t>(annotation-driven) </a:t>
            </a:r>
            <a:r>
              <a:rPr lang="ko-KR" altLang="en-US" sz="1800" dirty="0"/>
              <a:t>트랜잭션 </a:t>
            </a:r>
            <a:r>
              <a:rPr lang="en-US" altLang="ko-KR" sz="1800" dirty="0"/>
              <a:t>: Annotation @Transactional </a:t>
            </a:r>
            <a:r>
              <a:rPr lang="ko-KR" altLang="en-US" sz="1800" dirty="0"/>
              <a:t>사용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7788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선언</a:t>
            </a:r>
            <a:r>
              <a:rPr lang="en-US" altLang="ko-KR" dirty="0"/>
              <a:t>(2/7)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프로그램에 의한 트랜잭션</a:t>
            </a:r>
            <a:endParaRPr lang="en-US" altLang="ko-KR" sz="1600" dirty="0"/>
          </a:p>
          <a:p>
            <a:pPr lvl="1"/>
            <a:r>
              <a:rPr lang="en-US" altLang="ko-KR" sz="1600" dirty="0"/>
              <a:t>Spring</a:t>
            </a:r>
            <a:r>
              <a:rPr lang="ko-KR" altLang="en-US" sz="1600" dirty="0"/>
              <a:t>의 프로그램적인 트랜잭션 관리는 </a:t>
            </a:r>
            <a:r>
              <a:rPr lang="en-US" altLang="ko-KR" sz="1600" dirty="0"/>
              <a:t>EJB</a:t>
            </a:r>
            <a:r>
              <a:rPr lang="ko-KR" altLang="en-US" sz="1600" dirty="0"/>
              <a:t>와 다름 </a:t>
            </a:r>
            <a:endParaRPr lang="en-US" altLang="ko-KR" sz="1600" dirty="0"/>
          </a:p>
          <a:p>
            <a:pPr lvl="2"/>
            <a:r>
              <a:rPr lang="en-US" altLang="ko-KR" sz="1600" dirty="0"/>
              <a:t>EJB</a:t>
            </a:r>
            <a:r>
              <a:rPr lang="ko-KR" altLang="en-US" sz="1600" dirty="0"/>
              <a:t>는 </a:t>
            </a:r>
            <a:r>
              <a:rPr lang="en-US" altLang="ko-KR" sz="1600" dirty="0"/>
              <a:t>Java Transaction API(JTA) </a:t>
            </a:r>
            <a:r>
              <a:rPr lang="ko-KR" altLang="en-US" sz="1600" dirty="0"/>
              <a:t>구현에 종속됨 </a:t>
            </a:r>
            <a:endParaRPr lang="en-US" altLang="ko-KR" sz="1600" dirty="0"/>
          </a:p>
          <a:p>
            <a:pPr lvl="2"/>
            <a:r>
              <a:rPr lang="en-US" altLang="ko-KR" sz="1600" dirty="0"/>
              <a:t>Spring</a:t>
            </a:r>
            <a:r>
              <a:rPr lang="ko-KR" altLang="en-US" sz="1600" dirty="0"/>
              <a:t>은 트랜잭션을 필요로 하는 코드로부터 실질적인 트랜잭션 구현을 추상화하는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(callback) </a:t>
            </a:r>
            <a:r>
              <a:rPr lang="ko-KR" altLang="en-US" sz="1600" dirty="0"/>
              <a:t>메커니즘을 사용</a:t>
            </a:r>
            <a:endParaRPr lang="en-US" altLang="ko-KR" sz="1600" dirty="0"/>
          </a:p>
          <a:p>
            <a:pPr lvl="2"/>
            <a:r>
              <a:rPr lang="en-US" altLang="ko-KR" sz="1600" dirty="0"/>
              <a:t>Spring</a:t>
            </a:r>
            <a:r>
              <a:rPr lang="ko-KR" altLang="en-US" sz="1600" dirty="0"/>
              <a:t>은 </a:t>
            </a:r>
            <a:r>
              <a:rPr lang="en-US" altLang="ko-KR" sz="1600" dirty="0"/>
              <a:t>JTA </a:t>
            </a:r>
            <a:r>
              <a:rPr lang="ko-KR" altLang="en-US" sz="1600" dirty="0"/>
              <a:t>구현이 필요하지 않음 </a:t>
            </a:r>
            <a:endParaRPr lang="en-US" altLang="ko-KR" sz="1600" dirty="0"/>
          </a:p>
          <a:p>
            <a:pPr lvl="2"/>
            <a:r>
              <a:rPr lang="ko-KR" altLang="en-US" sz="1600" dirty="0"/>
              <a:t>단일 저장 리소스인 경우 </a:t>
            </a:r>
            <a:r>
              <a:rPr lang="en-US" altLang="ko-KR" sz="1600" dirty="0"/>
              <a:t> </a:t>
            </a:r>
            <a:r>
              <a:rPr lang="ko-KR" altLang="en-US" sz="1600" dirty="0"/>
              <a:t>저장 메커니즘</a:t>
            </a:r>
            <a:r>
              <a:rPr lang="en-US" altLang="ko-KR" sz="1600" dirty="0"/>
              <a:t>(JDBC, Hibernate, JDO, OJB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에서 제공하는 트랜잭션 지원 사용이 가능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15367" y="1252728"/>
            <a:ext cx="5505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 </a:t>
            </a:r>
            <a:r>
              <a:rPr lang="en-US" altLang="ko-KR" sz="1100" dirty="0"/>
              <a:t>*</a:t>
            </a:r>
            <a:r>
              <a:rPr lang="en-US" altLang="ko-KR" sz="1100" b="1" dirty="0"/>
              <a:t>EJB</a:t>
            </a:r>
            <a:r>
              <a:rPr lang="en-US" altLang="ko-KR" sz="1100" dirty="0"/>
              <a:t>(Enterprise Java Bean): </a:t>
            </a:r>
            <a:r>
              <a:rPr lang="ko-KR" altLang="en-US" sz="1100" dirty="0"/>
              <a:t>기업환경의 시스템을 구현하기 위한 서버 측 컴포넌트 모델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58" y="3219935"/>
            <a:ext cx="5767128" cy="30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3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선언</a:t>
            </a:r>
            <a:r>
              <a:rPr lang="en-US" altLang="ko-KR" dirty="0"/>
              <a:t>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선언적인 트랜잭션</a:t>
            </a:r>
            <a:endParaRPr lang="en-US" altLang="ko-KR" sz="1800" dirty="0"/>
          </a:p>
          <a:p>
            <a:pPr lvl="1"/>
            <a:r>
              <a:rPr lang="ko-KR" altLang="en-US" sz="1800" dirty="0"/>
              <a:t>선언적 트랜잭션 이용 시</a:t>
            </a:r>
            <a:r>
              <a:rPr lang="en-US" altLang="ko-KR" sz="1800" dirty="0"/>
              <a:t> </a:t>
            </a:r>
            <a:r>
              <a:rPr lang="ko-KR" altLang="en-US" sz="1800" dirty="0"/>
              <a:t>코드에는 영향 없이 특정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실행 전후의 트랜잭션 참여를 설정 가능 </a:t>
            </a:r>
            <a:endParaRPr lang="en-US" altLang="ko-KR" sz="1800" dirty="0"/>
          </a:p>
          <a:p>
            <a:pPr lvl="1"/>
            <a:r>
              <a:rPr lang="ko-KR" altLang="en-US" sz="1800" dirty="0"/>
              <a:t> 선언적 트랜잭션은 과거 </a:t>
            </a:r>
            <a:r>
              <a:rPr lang="en-US" altLang="ko-KR" sz="1800" dirty="0"/>
              <a:t>EJB (</a:t>
            </a:r>
            <a:r>
              <a:rPr lang="ko-KR" altLang="en-US" sz="1800" dirty="0"/>
              <a:t>컨테이너</a:t>
            </a:r>
            <a:r>
              <a:rPr lang="en-US" altLang="ko-KR" sz="1800" dirty="0"/>
              <a:t>)</a:t>
            </a:r>
            <a:r>
              <a:rPr lang="ko-KR" altLang="en-US" sz="1800" dirty="0"/>
              <a:t>의 전유물 </a:t>
            </a:r>
            <a:endParaRPr lang="en-US" altLang="ko-KR" sz="1800" dirty="0"/>
          </a:p>
          <a:p>
            <a:pPr lvl="1"/>
            <a:r>
              <a:rPr lang="en-US" altLang="ko-KR" sz="1800" dirty="0"/>
              <a:t>Spring</a:t>
            </a:r>
            <a:r>
              <a:rPr lang="ko-KR" altLang="en-US" sz="1800" dirty="0"/>
              <a:t>은 </a:t>
            </a:r>
            <a:r>
              <a:rPr lang="en-US" altLang="ko-KR" sz="1800" dirty="0"/>
              <a:t>POJO </a:t>
            </a:r>
            <a:r>
              <a:rPr lang="ko-KR" altLang="en-US" sz="1800" dirty="0"/>
              <a:t>에 대해서도 선언적인 트랜잭션을 지원 </a:t>
            </a:r>
            <a:endParaRPr lang="en-US" altLang="ko-KR" sz="1800" dirty="0"/>
          </a:p>
          <a:p>
            <a:pPr lvl="2"/>
            <a:r>
              <a:rPr lang="en-US" altLang="ko-KR" sz="1800" dirty="0"/>
              <a:t>Spring</a:t>
            </a:r>
            <a:r>
              <a:rPr lang="ko-KR" altLang="en-US" sz="1800" dirty="0"/>
              <a:t>의 </a:t>
            </a:r>
            <a:r>
              <a:rPr lang="en-US" altLang="ko-KR" sz="1800" dirty="0"/>
              <a:t>AOP </a:t>
            </a:r>
            <a:r>
              <a:rPr lang="ko-KR" altLang="en-US" sz="1800" dirty="0"/>
              <a:t>프레임워크를 통해서 구현됨</a:t>
            </a:r>
            <a:endParaRPr lang="en-US" altLang="ko-KR" sz="1800" dirty="0"/>
          </a:p>
          <a:p>
            <a:pPr lvl="3"/>
            <a:r>
              <a:rPr lang="ko-KR" altLang="en-US" sz="1800" dirty="0"/>
              <a:t>트랜잭션은 애플리케이션의 주요 기능 위에 있는 시스템 레벨 서비스 </a:t>
            </a:r>
            <a:endParaRPr lang="en-US" altLang="ko-KR" sz="1800" dirty="0"/>
          </a:p>
          <a:p>
            <a:pPr lvl="3"/>
            <a:r>
              <a:rPr lang="en-US" altLang="ko-KR" sz="1800" dirty="0"/>
              <a:t>Spring </a:t>
            </a:r>
            <a:r>
              <a:rPr lang="ko-KR" altLang="en-US" sz="1800" dirty="0"/>
              <a:t>트랜잭션은 트랜잭션 영역을 가지는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감싸는</a:t>
            </a:r>
            <a:r>
              <a:rPr lang="en-US" altLang="ko-KR" sz="1800" dirty="0"/>
              <a:t>(wrap) </a:t>
            </a:r>
            <a:r>
              <a:rPr lang="ko-KR" altLang="en-US" sz="1800" dirty="0"/>
              <a:t>관점</a:t>
            </a:r>
            <a:r>
              <a:rPr lang="en-US" altLang="ko-KR" sz="1800" dirty="0"/>
              <a:t>(aspect)</a:t>
            </a:r>
            <a:r>
              <a:rPr lang="ko-KR" altLang="en-US" sz="1800" dirty="0"/>
              <a:t>임 </a:t>
            </a:r>
            <a:endParaRPr lang="en-US" altLang="ko-KR" sz="1800" dirty="0"/>
          </a:p>
          <a:p>
            <a:pPr lvl="2"/>
            <a:r>
              <a:rPr lang="ko-KR" altLang="en-US" sz="1800" dirty="0"/>
              <a:t>트랜잭션 영역 선언의 세가지 방법</a:t>
            </a:r>
            <a:endParaRPr lang="en-US" altLang="ko-KR" sz="1800" dirty="0"/>
          </a:p>
          <a:p>
            <a:pPr lvl="3"/>
            <a:r>
              <a:rPr lang="en-US" altLang="ko-KR" sz="1800" dirty="0"/>
              <a:t>Spring AOP</a:t>
            </a:r>
            <a:r>
              <a:rPr lang="ko-KR" altLang="en-US" sz="1800" dirty="0"/>
              <a:t>를 사용한 </a:t>
            </a:r>
            <a:r>
              <a:rPr lang="en-US" altLang="ko-KR" sz="1800" dirty="0"/>
              <a:t>bean</a:t>
            </a:r>
            <a:r>
              <a:rPr lang="ko-KR" altLang="en-US" sz="1800" dirty="0"/>
              <a:t>의 </a:t>
            </a:r>
            <a:r>
              <a:rPr lang="en-US" altLang="ko-KR" sz="1800" dirty="0"/>
              <a:t>proxy</a:t>
            </a:r>
            <a:r>
              <a:rPr lang="ko-KR" altLang="en-US" sz="1800" dirty="0"/>
              <a:t>를 통한 선언적인 트랜잭션</a:t>
            </a:r>
            <a:endParaRPr lang="en-US" altLang="ko-KR" sz="1800" dirty="0"/>
          </a:p>
          <a:p>
            <a:pPr lvl="3"/>
            <a:r>
              <a:rPr lang="ko-KR" altLang="en-US" sz="1800" dirty="0"/>
              <a:t>단순한 </a:t>
            </a:r>
            <a:r>
              <a:rPr lang="en-US" altLang="ko-KR" sz="1800" dirty="0"/>
              <a:t>XML </a:t>
            </a:r>
            <a:r>
              <a:rPr lang="ko-KR" altLang="en-US" sz="1800" dirty="0"/>
              <a:t>선언</a:t>
            </a:r>
            <a:r>
              <a:rPr lang="en-US" altLang="ko-KR" sz="1800" dirty="0"/>
              <a:t>(declarative) </a:t>
            </a:r>
            <a:r>
              <a:rPr lang="ko-KR" altLang="en-US" sz="1800" dirty="0"/>
              <a:t>트랜잭션 </a:t>
            </a:r>
            <a:endParaRPr lang="en-US" altLang="ko-KR" sz="1800" dirty="0"/>
          </a:p>
          <a:p>
            <a:pPr lvl="3"/>
            <a:r>
              <a:rPr lang="en-US" altLang="ko-KR" sz="1800" dirty="0"/>
              <a:t>annotation </a:t>
            </a:r>
            <a:r>
              <a:rPr lang="ko-KR" altLang="en-US" sz="1800" dirty="0"/>
              <a:t>기반</a:t>
            </a:r>
            <a:r>
              <a:rPr lang="en-US" altLang="ko-KR" sz="1800" dirty="0"/>
              <a:t>(annotation-driven) </a:t>
            </a:r>
            <a:r>
              <a:rPr lang="ko-KR" altLang="en-US" sz="1800" dirty="0"/>
              <a:t>트랜잭션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3135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선언</a:t>
            </a:r>
            <a:r>
              <a:rPr lang="en-US" altLang="ko-KR" dirty="0"/>
              <a:t>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선언적인 트랜잭션</a:t>
            </a:r>
            <a:endParaRPr lang="en-US" altLang="ko-KR" sz="1600" dirty="0"/>
          </a:p>
          <a:p>
            <a:pPr lvl="1"/>
            <a:r>
              <a:rPr lang="en-US" altLang="ko-KR" sz="1600" dirty="0"/>
              <a:t>Spring AOP</a:t>
            </a:r>
            <a:r>
              <a:rPr lang="ko-KR" altLang="en-US" sz="1600" dirty="0"/>
              <a:t>를 사용한 </a:t>
            </a:r>
            <a:r>
              <a:rPr lang="en-US" altLang="ko-KR" sz="1600" dirty="0"/>
              <a:t>bean</a:t>
            </a:r>
            <a:r>
              <a:rPr lang="ko-KR" altLang="en-US" sz="1600" dirty="0"/>
              <a:t>의 </a:t>
            </a:r>
            <a:r>
              <a:rPr lang="en-US" altLang="ko-KR" sz="1600" dirty="0"/>
              <a:t>proxy</a:t>
            </a:r>
            <a:r>
              <a:rPr lang="ko-KR" altLang="en-US" sz="1600" dirty="0"/>
              <a:t>를 통한 선언적인 트랜잭션</a:t>
            </a:r>
            <a:endParaRPr lang="en-US" altLang="ko-KR" sz="1600" dirty="0"/>
          </a:p>
          <a:p>
            <a:pPr lvl="2"/>
            <a:r>
              <a:rPr lang="ko-KR" altLang="en-US" sz="1600" dirty="0"/>
              <a:t>트랜잭션 </a:t>
            </a:r>
            <a:r>
              <a:rPr lang="en-US" altLang="ko-KR" sz="1600" dirty="0"/>
              <a:t>proxy </a:t>
            </a:r>
            <a:r>
              <a:rPr lang="ko-KR" altLang="en-US" sz="1600" dirty="0"/>
              <a:t>템플릿 생성 </a:t>
            </a:r>
            <a:endParaRPr lang="en-US" altLang="ko-KR" sz="1600" dirty="0"/>
          </a:p>
          <a:p>
            <a:pPr lvl="3"/>
            <a:r>
              <a:rPr lang="ko-KR" altLang="en-US" sz="1600" dirty="0"/>
              <a:t>트랜잭션이 필요한 여러 서비스에 공통적으로 적용</a:t>
            </a:r>
            <a:endParaRPr lang="en-US" altLang="ko-KR" sz="1600" dirty="0"/>
          </a:p>
          <a:p>
            <a:pPr lvl="3"/>
            <a:r>
              <a:rPr lang="ko-KR" altLang="en-US" sz="1600" dirty="0"/>
              <a:t>추상 빈</a:t>
            </a:r>
            <a:r>
              <a:rPr lang="en-US" altLang="ko-KR" sz="1600" dirty="0"/>
              <a:t>(abstract bean)</a:t>
            </a:r>
            <a:r>
              <a:rPr lang="ko-KR" altLang="en-US" sz="1600" dirty="0"/>
              <a:t>과 하위 빈</a:t>
            </a:r>
            <a:r>
              <a:rPr lang="en-US" altLang="ko-KR" sz="1600" dirty="0"/>
              <a:t>(sub-bean) </a:t>
            </a:r>
            <a:r>
              <a:rPr lang="ko-KR" altLang="en-US" sz="1600" dirty="0"/>
              <a:t>사용</a:t>
            </a:r>
            <a:endParaRPr lang="en-US" altLang="ko-KR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550190" y="2635134"/>
            <a:ext cx="6918007" cy="3290786"/>
            <a:chOff x="2217680" y="2651761"/>
            <a:chExt cx="7242204" cy="36232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7680" y="2684045"/>
              <a:ext cx="7125826" cy="355872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84516" y="2651761"/>
              <a:ext cx="36243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11738" y="5905723"/>
              <a:ext cx="7481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92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선언</a:t>
            </a:r>
            <a:r>
              <a:rPr lang="en-US" altLang="ko-KR" dirty="0"/>
              <a:t>(5/7)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선언적인 트랜잭션</a:t>
            </a:r>
            <a:endParaRPr lang="en-US" altLang="ko-KR" sz="1600" dirty="0"/>
          </a:p>
          <a:p>
            <a:pPr lvl="1"/>
            <a:r>
              <a:rPr lang="en-US" altLang="ko-KR" sz="1600" dirty="0"/>
              <a:t>XML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tx</a:t>
            </a:r>
            <a:r>
              <a:rPr lang="en-US" altLang="ko-KR" sz="1600" dirty="0"/>
              <a:t> 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aop</a:t>
            </a:r>
            <a:r>
              <a:rPr lang="en-US" altLang="ko-KR" sz="1600" dirty="0"/>
              <a:t> namespace </a:t>
            </a:r>
            <a:r>
              <a:rPr lang="ko-KR" altLang="en-US" sz="1600" dirty="0"/>
              <a:t>선언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21539"/>
            <a:ext cx="7135036" cy="23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트랜잭션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트랜잭션 이해 </a:t>
            </a:r>
            <a:endParaRPr lang="en-US" altLang="ko-KR" sz="2400" dirty="0"/>
          </a:p>
          <a:p>
            <a:r>
              <a:rPr lang="ko-KR" altLang="en-US" sz="2400" dirty="0"/>
              <a:t>트랜잭션 속성 </a:t>
            </a:r>
            <a:endParaRPr lang="en-US" altLang="ko-KR" sz="2400" dirty="0"/>
          </a:p>
          <a:p>
            <a:r>
              <a:rPr lang="ko-KR" altLang="en-US" sz="2400" dirty="0"/>
              <a:t>트랜잭션 선언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400" dirty="0"/>
              <a:t>트랜잭션 </a:t>
            </a:r>
            <a:r>
              <a:rPr lang="en-US" altLang="ko-KR" sz="2400" dirty="0"/>
              <a:t>Manager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279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133600" y="1766978"/>
            <a:ext cx="8064991" cy="3943866"/>
            <a:chOff x="2385233" y="2377441"/>
            <a:chExt cx="7673167" cy="360304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5233" y="2397493"/>
              <a:ext cx="7673167" cy="358299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07230" y="2377441"/>
              <a:ext cx="224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선언</a:t>
            </a:r>
            <a:r>
              <a:rPr lang="en-US" altLang="ko-KR" dirty="0"/>
              <a:t>(6/7)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선언적인 트랜잭션</a:t>
            </a:r>
            <a:endParaRPr lang="en-US" altLang="ko-KR" sz="1600" dirty="0"/>
          </a:p>
          <a:p>
            <a:pPr lvl="1"/>
            <a:r>
              <a:rPr lang="ko-KR" altLang="en-US" sz="1600" dirty="0"/>
              <a:t>단순한 </a:t>
            </a:r>
            <a:r>
              <a:rPr lang="en-US" altLang="ko-KR" sz="1600" dirty="0"/>
              <a:t>XML </a:t>
            </a:r>
            <a:r>
              <a:rPr lang="ko-KR" altLang="en-US" sz="1600" dirty="0"/>
              <a:t>선언</a:t>
            </a:r>
            <a:r>
              <a:rPr lang="en-US" altLang="ko-KR" sz="1600" dirty="0"/>
              <a:t>(declarative) </a:t>
            </a:r>
            <a:r>
              <a:rPr lang="ko-KR" altLang="en-US" sz="1600" dirty="0"/>
              <a:t>트랜잭션</a:t>
            </a:r>
            <a:endParaRPr lang="en-US" altLang="ko-KR" sz="1600" dirty="0"/>
          </a:p>
          <a:p>
            <a:pPr lvl="2"/>
            <a:r>
              <a:rPr lang="en-US" altLang="ko-KR" sz="1600" dirty="0"/>
              <a:t>XML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tx</a:t>
            </a:r>
            <a:r>
              <a:rPr lang="en-US" altLang="ko-KR" sz="1600" dirty="0"/>
              <a:t> 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aop</a:t>
            </a:r>
            <a:r>
              <a:rPr lang="en-US" altLang="ko-KR" sz="1600" dirty="0"/>
              <a:t> </a:t>
            </a:r>
            <a:r>
              <a:rPr lang="ko-KR" altLang="en-US" sz="1600" dirty="0"/>
              <a:t>태그 사용</a:t>
            </a:r>
            <a:endParaRPr lang="en-US" altLang="ko-KR" sz="1600" dirty="0"/>
          </a:p>
          <a:p>
            <a:pPr lvl="3"/>
            <a:r>
              <a:rPr lang="en-US" altLang="ko-KR" sz="1600" dirty="0"/>
              <a:t>&lt;</a:t>
            </a:r>
            <a:r>
              <a:rPr lang="en-US" altLang="ko-KR" sz="1600" dirty="0" err="1"/>
              <a:t>tx:advice</a:t>
            </a:r>
            <a:r>
              <a:rPr lang="en-US" altLang="ko-KR" sz="1600" dirty="0"/>
              <a:t>&gt;</a:t>
            </a:r>
            <a:r>
              <a:rPr lang="ko-KR" altLang="en-US" sz="1600" dirty="0"/>
              <a:t>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150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선언</a:t>
            </a:r>
            <a:r>
              <a:rPr lang="en-US" altLang="ko-KR" dirty="0"/>
              <a:t>(7/7)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선언적인 트랜잭션</a:t>
            </a:r>
            <a:endParaRPr lang="en-US" altLang="ko-KR" sz="1600" dirty="0"/>
          </a:p>
          <a:p>
            <a:pPr lvl="1"/>
            <a:r>
              <a:rPr lang="en-US" altLang="ko-KR" sz="1600" dirty="0"/>
              <a:t>annotation </a:t>
            </a:r>
            <a:r>
              <a:rPr lang="ko-KR" altLang="en-US" sz="1600" dirty="0"/>
              <a:t>기반</a:t>
            </a:r>
            <a:r>
              <a:rPr lang="en-US" altLang="ko-KR" sz="1600" dirty="0"/>
              <a:t>(annotation-driven) </a:t>
            </a:r>
            <a:r>
              <a:rPr lang="ko-KR" altLang="en-US" sz="1600" dirty="0"/>
              <a:t>트랜잭션 </a:t>
            </a:r>
            <a:endParaRPr lang="en-US" altLang="ko-KR" sz="1600" dirty="0"/>
          </a:p>
          <a:p>
            <a:pPr lvl="2"/>
            <a:r>
              <a:rPr lang="en-US" altLang="ko-KR" sz="1600" dirty="0"/>
              <a:t>Annotation @Transactional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2"/>
            <a:r>
              <a:rPr lang="en-US" altLang="ko-KR" sz="1600" dirty="0"/>
              <a:t>XML</a:t>
            </a:r>
            <a:r>
              <a:rPr lang="ko-KR" altLang="en-US" sz="1600" dirty="0"/>
              <a:t>의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tx:annotation-driven</a:t>
            </a:r>
            <a:r>
              <a:rPr lang="en-US" altLang="ko-KR" sz="1600" dirty="0"/>
              <a:t> /&gt;</a:t>
            </a:r>
            <a:r>
              <a:rPr lang="ko-KR" altLang="en-US" sz="1600" dirty="0"/>
              <a:t>선언 </a:t>
            </a:r>
            <a:endParaRPr lang="en-US" altLang="ko-KR" sz="1600" dirty="0"/>
          </a:p>
          <a:p>
            <a:pPr lvl="3"/>
            <a:r>
              <a:rPr lang="en-US" altLang="ko-KR" sz="1600" dirty="0"/>
              <a:t>Spring</a:t>
            </a:r>
            <a:r>
              <a:rPr lang="ko-KR" altLang="en-US" sz="1600" dirty="0"/>
              <a:t>이 애플리케이션 컨텍스트의 모든 빈</a:t>
            </a:r>
            <a:r>
              <a:rPr lang="en-US" altLang="ko-KR" sz="1600" dirty="0"/>
              <a:t>(bean)</a:t>
            </a:r>
            <a:r>
              <a:rPr lang="ko-KR" altLang="en-US" sz="1600" dirty="0"/>
              <a:t>들을 검사해서 클래스 혹은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정의되어 있는 </a:t>
            </a:r>
            <a:r>
              <a:rPr lang="en-US" altLang="ko-KR" sz="1600" dirty="0"/>
              <a:t>@Transactional annotation </a:t>
            </a:r>
            <a:r>
              <a:rPr lang="ko-KR" altLang="en-US" sz="1600" dirty="0"/>
              <a:t>태그의 빈</a:t>
            </a:r>
            <a:r>
              <a:rPr lang="en-US" altLang="ko-KR" sz="1600" dirty="0"/>
              <a:t>(bean)</a:t>
            </a:r>
            <a:r>
              <a:rPr lang="ko-KR" altLang="en-US" sz="1600" dirty="0"/>
              <a:t>을 검색하여 적용</a:t>
            </a:r>
            <a:endParaRPr lang="en-US" altLang="ko-KR" sz="1600" dirty="0"/>
          </a:p>
          <a:p>
            <a:pPr lvl="2"/>
            <a:r>
              <a:rPr lang="en-US" altLang="ko-KR" sz="1600" dirty="0"/>
              <a:t>@Transactional</a:t>
            </a:r>
            <a:r>
              <a:rPr lang="ko-KR" altLang="en-US" sz="1600" dirty="0"/>
              <a:t>의 적용 우선순위</a:t>
            </a:r>
            <a:endParaRPr lang="en-US" altLang="ko-KR" sz="1600" dirty="0"/>
          </a:p>
          <a:p>
            <a:pPr lvl="3"/>
            <a:r>
              <a:rPr lang="ko-KR" altLang="en-US" sz="1600" dirty="0"/>
              <a:t>클래스의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en-US" altLang="ko-KR" sz="1600" dirty="0"/>
              <a:t>&gt;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&gt; </a:t>
            </a:r>
            <a:r>
              <a:rPr lang="ko-KR" altLang="en-US" sz="1600" dirty="0"/>
              <a:t>인터페이스의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en-US" altLang="ko-KR" sz="1600" dirty="0"/>
              <a:t>&gt; </a:t>
            </a:r>
            <a:r>
              <a:rPr lang="ko-KR" altLang="en-US" sz="1600" dirty="0"/>
              <a:t>인터페이스 </a:t>
            </a:r>
            <a:endParaRPr lang="en-US" altLang="ko-KR" sz="1600" dirty="0"/>
          </a:p>
          <a:p>
            <a:pPr lvl="3"/>
            <a:r>
              <a:rPr lang="ko-KR" altLang="en-US" sz="1600" dirty="0"/>
              <a:t>인터페이스에 선언된 </a:t>
            </a:r>
            <a:r>
              <a:rPr lang="en-US" altLang="ko-KR" sz="1600" dirty="0"/>
              <a:t>@Transactional </a:t>
            </a:r>
            <a:r>
              <a:rPr lang="ko-KR" altLang="en-US" sz="1600" dirty="0"/>
              <a:t>은 구현하는 모든 클래스에 대해서 동일한 트랜잭션 정책을 적용함 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25" y="3792163"/>
            <a:ext cx="66770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8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23753" y="1321723"/>
            <a:ext cx="8617528" cy="4472247"/>
            <a:chOff x="1807671" y="1806897"/>
            <a:chExt cx="6438554" cy="328542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7671" y="1806897"/>
              <a:ext cx="6438554" cy="32854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414948" y="4655127"/>
              <a:ext cx="814648" cy="4371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</a:t>
            </a:r>
            <a:r>
              <a:rPr lang="en-US" altLang="ko-KR" dirty="0"/>
              <a:t>manager(1/5)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Spring</a:t>
            </a:r>
            <a:r>
              <a:rPr lang="ko-KR" altLang="en-US" sz="1800" dirty="0"/>
              <a:t>제공 트랜잭션 </a:t>
            </a:r>
            <a:r>
              <a:rPr lang="en-US" altLang="ko-KR" sz="18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26977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</a:t>
            </a:r>
            <a:r>
              <a:rPr lang="en-US" altLang="ko-KR" dirty="0"/>
              <a:t>manager(2/5)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Spring</a:t>
            </a:r>
            <a:r>
              <a:rPr lang="ko-KR" altLang="en-US" sz="1800" dirty="0"/>
              <a:t>제공 트랜잭션 </a:t>
            </a:r>
            <a:r>
              <a:rPr lang="en-US" altLang="ko-KR" sz="1800" dirty="0"/>
              <a:t>Manager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7" y="1571888"/>
            <a:ext cx="7565187" cy="41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2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</a:t>
            </a:r>
            <a:r>
              <a:rPr lang="en-US" altLang="ko-KR" dirty="0"/>
              <a:t>manager(3/5)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JDBC </a:t>
            </a:r>
            <a:r>
              <a:rPr lang="ko-KR" altLang="en-US" sz="1800" dirty="0"/>
              <a:t>트랜잭션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DataSourceTransactionManager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dataSource</a:t>
            </a:r>
            <a:r>
              <a:rPr lang="en-US" altLang="ko-KR" sz="1800" dirty="0"/>
              <a:t> </a:t>
            </a:r>
            <a:r>
              <a:rPr lang="ko-KR" altLang="en-US" sz="1800" dirty="0"/>
              <a:t>속성은 </a:t>
            </a:r>
            <a:r>
              <a:rPr lang="en-US" altLang="ko-KR" sz="1800" dirty="0" err="1"/>
              <a:t>javax.sql.DataSource</a:t>
            </a:r>
            <a:r>
              <a:rPr lang="en-US" altLang="ko-KR" sz="1800" dirty="0"/>
              <a:t> </a:t>
            </a:r>
            <a:r>
              <a:rPr lang="ko-KR" altLang="en-US" sz="1800" dirty="0"/>
              <a:t>빈</a:t>
            </a:r>
            <a:r>
              <a:rPr lang="en-US" altLang="ko-KR" sz="1800" dirty="0"/>
              <a:t>(bean)</a:t>
            </a:r>
          </a:p>
          <a:p>
            <a:pPr lvl="1"/>
            <a:r>
              <a:rPr lang="ko-KR" altLang="en-US" sz="1800" dirty="0"/>
              <a:t>내부적으로 </a:t>
            </a:r>
            <a:r>
              <a:rPr lang="en-US" altLang="ko-KR" sz="1800" dirty="0" err="1"/>
              <a:t>DataSource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java.sql.Connection</a:t>
            </a:r>
            <a:r>
              <a:rPr lang="ko-KR" altLang="en-US" sz="1800" dirty="0"/>
              <a:t>을 호출하여</a:t>
            </a:r>
            <a:r>
              <a:rPr lang="en-US" altLang="ko-KR" sz="1800" dirty="0"/>
              <a:t>, </a:t>
            </a:r>
            <a:r>
              <a:rPr lang="ko-KR" altLang="en-US" sz="1800" dirty="0"/>
              <a:t>트랜잭션 </a:t>
            </a:r>
            <a:r>
              <a:rPr lang="ko-KR" altLang="en-US" sz="1800" dirty="0" err="1"/>
              <a:t>성공시</a:t>
            </a:r>
            <a:r>
              <a:rPr lang="ko-KR" altLang="en-US" sz="1800" dirty="0"/>
              <a:t> </a:t>
            </a:r>
            <a:r>
              <a:rPr lang="en-US" altLang="ko-KR" sz="1800" dirty="0"/>
              <a:t>commit()</a:t>
            </a:r>
            <a:r>
              <a:rPr lang="ko-KR" altLang="en-US" sz="1800" dirty="0"/>
              <a:t>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실패시</a:t>
            </a:r>
            <a:r>
              <a:rPr lang="ko-KR" altLang="en-US" sz="1800" dirty="0"/>
              <a:t> </a:t>
            </a:r>
            <a:r>
              <a:rPr lang="en-US" altLang="ko-KR" sz="1800" dirty="0"/>
              <a:t>rollback()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사용 </a:t>
            </a:r>
            <a:r>
              <a:rPr lang="en-US" altLang="ko-KR" sz="1800" dirty="0"/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20" y="1871533"/>
            <a:ext cx="5648412" cy="7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</a:t>
            </a:r>
            <a:r>
              <a:rPr lang="en-US" altLang="ko-KR" dirty="0"/>
              <a:t>manager(4/5)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Java Data Object </a:t>
            </a:r>
            <a:r>
              <a:rPr lang="ko-KR" altLang="en-US" sz="1800" dirty="0"/>
              <a:t>트랜잭션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JdoTransactionManager</a:t>
            </a:r>
            <a:r>
              <a:rPr lang="en-US" altLang="ko-KR" sz="1800" dirty="0"/>
              <a:t> </a:t>
            </a:r>
            <a:r>
              <a:rPr lang="ko-KR" altLang="en-US" sz="1800" dirty="0"/>
              <a:t>사용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javax.jdo.PersistenceManagerFactory</a:t>
            </a:r>
            <a:r>
              <a:rPr lang="en-US" altLang="ko-KR" sz="1800" dirty="0"/>
              <a:t> </a:t>
            </a:r>
            <a:r>
              <a:rPr lang="ko-KR" altLang="en-US" sz="1800" dirty="0"/>
              <a:t>인스턴스와 엮이는 것이 필요 </a:t>
            </a:r>
            <a:endParaRPr lang="en-US" altLang="ko-KR" sz="1800" dirty="0"/>
          </a:p>
          <a:p>
            <a:pPr lvl="1"/>
            <a:r>
              <a:rPr lang="en-US" altLang="ko-KR" sz="1800" dirty="0"/>
              <a:t>JDO persistence manager</a:t>
            </a:r>
            <a:r>
              <a:rPr lang="ko-KR" altLang="en-US" sz="1800" dirty="0"/>
              <a:t>로부터 트랜잭션 객체를 얻어서 </a:t>
            </a:r>
            <a:r>
              <a:rPr lang="ko-KR" altLang="en-US" sz="1800" dirty="0" err="1"/>
              <a:t>성공시</a:t>
            </a:r>
            <a:r>
              <a:rPr lang="ko-KR" altLang="en-US" sz="1800" dirty="0"/>
              <a:t> </a:t>
            </a:r>
            <a:r>
              <a:rPr lang="en-US" altLang="ko-KR" sz="1800" dirty="0"/>
              <a:t>commit(), </a:t>
            </a:r>
            <a:r>
              <a:rPr lang="ko-KR" altLang="en-US" sz="1800" dirty="0" err="1"/>
              <a:t>실패시</a:t>
            </a:r>
            <a:r>
              <a:rPr lang="ko-KR" altLang="en-US" sz="1800" dirty="0"/>
              <a:t> </a:t>
            </a:r>
            <a:r>
              <a:rPr lang="en-US" altLang="ko-KR" sz="1800" dirty="0"/>
              <a:t>rollback()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46" y="1948959"/>
            <a:ext cx="6505749" cy="8351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62298" y="2128058"/>
            <a:ext cx="4829695" cy="25769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62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</a:t>
            </a:r>
            <a:r>
              <a:rPr lang="en-US" altLang="ko-KR" dirty="0"/>
              <a:t>manager(5/5)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Java Transaction API </a:t>
            </a:r>
            <a:r>
              <a:rPr lang="ko-KR" altLang="en-US" sz="1800" dirty="0"/>
              <a:t>트랜잭션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JtaTransactionManager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2"/>
            <a:r>
              <a:rPr lang="en-US" altLang="ko-KR" sz="1800" dirty="0"/>
              <a:t>JTA </a:t>
            </a:r>
            <a:r>
              <a:rPr lang="ko-KR" altLang="en-US" sz="1800" dirty="0" err="1"/>
              <a:t>구현체에게</a:t>
            </a:r>
            <a:r>
              <a:rPr lang="ko-KR" altLang="en-US" sz="1800" dirty="0"/>
              <a:t> 트랜잭션 관리 책임성을 위임 </a:t>
            </a:r>
            <a:endParaRPr lang="en-US" altLang="ko-KR" sz="1800" dirty="0"/>
          </a:p>
          <a:p>
            <a:pPr lvl="3"/>
            <a:r>
              <a:rPr lang="en-US" altLang="ko-KR" sz="1800" dirty="0"/>
              <a:t>JTA</a:t>
            </a:r>
            <a:r>
              <a:rPr lang="ko-KR" altLang="en-US" sz="1800" dirty="0"/>
              <a:t>는 애플리케이션과 하나 이상의 데이터 소스 사이의 트랜잭션을 조정하는 표준 </a:t>
            </a:r>
            <a:r>
              <a:rPr lang="en-US" altLang="ko-KR" sz="1800" dirty="0"/>
              <a:t>API</a:t>
            </a:r>
            <a:r>
              <a:rPr lang="ko-KR" altLang="en-US" sz="1800" dirty="0"/>
              <a:t>임</a:t>
            </a:r>
            <a:endParaRPr lang="en-US" altLang="ko-KR" sz="1800" dirty="0"/>
          </a:p>
          <a:p>
            <a:pPr lvl="3"/>
            <a:r>
              <a:rPr lang="en-US" altLang="ko-KR" sz="1800" dirty="0" err="1"/>
              <a:t>transactionManagerName</a:t>
            </a:r>
            <a:r>
              <a:rPr lang="en-US" altLang="ko-KR" sz="1800" dirty="0"/>
              <a:t> </a:t>
            </a:r>
            <a:r>
              <a:rPr lang="ko-KR" altLang="en-US" sz="1800" dirty="0"/>
              <a:t>속성은 </a:t>
            </a:r>
            <a:r>
              <a:rPr lang="en-US" altLang="ko-KR" sz="1800" dirty="0"/>
              <a:t>JNDI</a:t>
            </a:r>
            <a:r>
              <a:rPr lang="ko-KR" altLang="en-US" sz="1800" dirty="0"/>
              <a:t>를 통해 검색할 수 있는 </a:t>
            </a:r>
            <a:r>
              <a:rPr lang="en-US" altLang="ko-KR" sz="1800" dirty="0"/>
              <a:t>JTA </a:t>
            </a:r>
            <a:r>
              <a:rPr lang="ko-KR" altLang="en-US" sz="1800" dirty="0"/>
              <a:t>트랜잭션 </a:t>
            </a:r>
            <a:r>
              <a:rPr lang="en-US" altLang="ko-KR" sz="1800" dirty="0"/>
              <a:t>manager</a:t>
            </a:r>
            <a:r>
              <a:rPr lang="ko-KR" altLang="en-US" sz="1800" dirty="0"/>
              <a:t>임 </a:t>
            </a:r>
            <a:endParaRPr lang="en-US" altLang="ko-KR" sz="1800" dirty="0"/>
          </a:p>
          <a:p>
            <a:pPr lvl="2"/>
            <a:r>
              <a:rPr lang="en-US" altLang="ko-KR" sz="1800" dirty="0"/>
              <a:t> </a:t>
            </a:r>
            <a:r>
              <a:rPr lang="en-US" altLang="ko-KR" sz="1800" dirty="0" err="1"/>
              <a:t>javax.transaction.UserTransaction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javax.transaction.TransactionManager</a:t>
            </a:r>
            <a:r>
              <a:rPr lang="en-US" altLang="ko-KR" sz="1800" dirty="0"/>
              <a:t> </a:t>
            </a:r>
            <a:r>
              <a:rPr lang="ko-KR" altLang="en-US" sz="1800" dirty="0"/>
              <a:t>객체와 함께 사용</a:t>
            </a:r>
            <a:endParaRPr lang="en-US" altLang="ko-KR" sz="1800" dirty="0"/>
          </a:p>
          <a:p>
            <a:pPr lvl="3"/>
            <a:r>
              <a:rPr lang="ko-KR" altLang="en-US" sz="1800" dirty="0"/>
              <a:t>트랜잭션 관리를 위임 받는 객체</a:t>
            </a:r>
            <a:endParaRPr lang="en-US" altLang="ko-KR" sz="1800" dirty="0"/>
          </a:p>
          <a:p>
            <a:pPr lvl="3"/>
            <a:r>
              <a:rPr lang="ko-KR" altLang="en-US" sz="1800" dirty="0"/>
              <a:t>트랜잭션 </a:t>
            </a:r>
            <a:r>
              <a:rPr lang="ko-KR" altLang="en-US" sz="1800" dirty="0" err="1"/>
              <a:t>성공시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UserTransaction</a:t>
            </a:r>
            <a:r>
              <a:rPr lang="ko-KR" altLang="en-US" sz="1800" dirty="0"/>
              <a:t>의 </a:t>
            </a:r>
            <a:r>
              <a:rPr lang="en-US" altLang="ko-KR" sz="1800" dirty="0"/>
              <a:t>commit() </a:t>
            </a:r>
            <a:r>
              <a:rPr lang="ko-KR" altLang="en-US" sz="1800" dirty="0"/>
              <a:t>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실패시</a:t>
            </a:r>
            <a:r>
              <a:rPr lang="ko-KR" altLang="en-US" sz="1800" dirty="0"/>
              <a:t> </a:t>
            </a:r>
            <a:r>
              <a:rPr lang="en-US" altLang="ko-KR" sz="1800" dirty="0"/>
              <a:t>rollback()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71" y="1950840"/>
            <a:ext cx="6347807" cy="8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1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이해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트랜잭션</a:t>
            </a:r>
            <a:r>
              <a:rPr lang="en-US" altLang="ko-KR" sz="2000" dirty="0"/>
              <a:t>(transaction)</a:t>
            </a:r>
          </a:p>
          <a:p>
            <a:pPr lvl="1"/>
            <a:r>
              <a:rPr lang="ko-KR" altLang="en-US" sz="2000" dirty="0"/>
              <a:t>완전하게 발생되거나 완전하게 발생되지 않는 단일한 작업 단위로 몇 개의 오퍼레이션을 </a:t>
            </a:r>
            <a:r>
              <a:rPr lang="ko-KR" altLang="en-US" sz="2000" dirty="0" err="1"/>
              <a:t>그룹핑하는</a:t>
            </a:r>
            <a:r>
              <a:rPr lang="ko-KR" altLang="en-US" sz="2000" dirty="0"/>
              <a:t> 것</a:t>
            </a:r>
            <a:endParaRPr lang="en-US" altLang="ko-KR" sz="2000" dirty="0"/>
          </a:p>
          <a:p>
            <a:pPr lvl="1"/>
            <a:r>
              <a:rPr lang="en-US" altLang="ko-KR" sz="2000" dirty="0"/>
              <a:t>All-or-nothing </a:t>
            </a:r>
          </a:p>
          <a:p>
            <a:pPr lvl="2"/>
            <a:r>
              <a:rPr lang="ko-KR" altLang="en-US" sz="2000" dirty="0"/>
              <a:t>트랜잭션 </a:t>
            </a:r>
            <a:r>
              <a:rPr lang="ko-KR" altLang="en-US" sz="2000" dirty="0" err="1"/>
              <a:t>커밋</a:t>
            </a:r>
            <a:r>
              <a:rPr lang="en-US" altLang="ko-KR" sz="2000" dirty="0"/>
              <a:t>(Commit)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3"/>
            <a:r>
              <a:rPr lang="ko-KR" altLang="en-US" dirty="0"/>
              <a:t>모든 것이 잘 수행되면 트랜잭션은 성공</a:t>
            </a:r>
            <a:r>
              <a:rPr lang="en-US" altLang="ko-KR" dirty="0"/>
              <a:t>(success)</a:t>
            </a:r>
          </a:p>
          <a:p>
            <a:pPr lvl="2"/>
            <a:r>
              <a:rPr lang="en-US" altLang="ko-KR" sz="2000" dirty="0"/>
              <a:t> </a:t>
            </a:r>
            <a:r>
              <a:rPr lang="ko-KR" altLang="en-US" sz="2000" dirty="0"/>
              <a:t>트랜잭션 롤백</a:t>
            </a:r>
            <a:r>
              <a:rPr lang="en-US" altLang="ko-KR" sz="2000" dirty="0"/>
              <a:t>(Rollback)</a:t>
            </a:r>
          </a:p>
          <a:p>
            <a:pPr lvl="3"/>
            <a:r>
              <a:rPr lang="ko-KR" altLang="en-US" dirty="0"/>
              <a:t>하나라도 잘못된 것이 발생되면</a:t>
            </a:r>
            <a:r>
              <a:rPr lang="en-US" altLang="ko-KR" dirty="0"/>
              <a:t>(fail) </a:t>
            </a:r>
            <a:r>
              <a:rPr lang="ko-KR" altLang="en-US" dirty="0"/>
              <a:t>수행된 모든 것을 무효화하여 아무것도 발생되지 않은 상태와 같음</a:t>
            </a:r>
            <a:endParaRPr lang="en-US" altLang="ko-KR" dirty="0"/>
          </a:p>
          <a:p>
            <a:pPr lvl="1"/>
            <a:r>
              <a:rPr lang="en-US" altLang="ko-KR" sz="2000" dirty="0"/>
              <a:t>Ex &gt; </a:t>
            </a:r>
            <a:r>
              <a:rPr lang="ko-KR" altLang="en-US" sz="2000" dirty="0"/>
              <a:t>은행 계좌이체</a:t>
            </a:r>
            <a:endParaRPr lang="en-US" altLang="ko-KR" sz="2000" dirty="0"/>
          </a:p>
          <a:p>
            <a:pPr lvl="2"/>
            <a:r>
              <a:rPr lang="ko-KR" altLang="en-US" sz="2000" dirty="0"/>
              <a:t>송금 계좌에서는 예금이 인출되고</a:t>
            </a:r>
            <a:r>
              <a:rPr lang="en-US" altLang="ko-KR" sz="2000" dirty="0"/>
              <a:t>, </a:t>
            </a:r>
            <a:r>
              <a:rPr lang="ko-KR" altLang="en-US" sz="2000" dirty="0"/>
              <a:t>출금 계좌에서는 예금이 입금됨 </a:t>
            </a:r>
            <a:endParaRPr lang="en-US" altLang="ko-KR" sz="2000" dirty="0"/>
          </a:p>
          <a:p>
            <a:pPr lvl="2"/>
            <a:r>
              <a:rPr lang="ko-KR" altLang="en-US" sz="2000" dirty="0"/>
              <a:t>어느 한쪽의 문제로 잘못될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모든 것이 원래의 상태로 복원</a:t>
            </a:r>
            <a:r>
              <a:rPr lang="en-US" altLang="ko-KR" sz="2000" dirty="0"/>
              <a:t>(rollback)</a:t>
            </a:r>
            <a:r>
              <a:rPr lang="ko-KR" altLang="en-US" sz="2000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144716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이해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영화표</a:t>
            </a:r>
            <a:r>
              <a:rPr lang="ko-KR" altLang="en-US" sz="1800" dirty="0"/>
              <a:t> 구매 </a:t>
            </a:r>
            <a:endParaRPr lang="en-US" altLang="ko-KR" sz="1800" dirty="0"/>
          </a:p>
          <a:p>
            <a:pPr lvl="1"/>
            <a:r>
              <a:rPr lang="ko-KR" altLang="en-US" sz="1800" dirty="0"/>
              <a:t>단계</a:t>
            </a:r>
            <a:endParaRPr lang="en-US" altLang="ko-KR" sz="1800" dirty="0"/>
          </a:p>
          <a:p>
            <a:pPr lvl="2"/>
            <a:r>
              <a:rPr lang="ko-KR" altLang="en-US" sz="1800" dirty="0"/>
              <a:t>구매할 영화의 좌석이 있는지를 확인하기 위해서 가용한 좌석수를 조사 </a:t>
            </a:r>
            <a:endParaRPr lang="en-US" altLang="ko-KR" sz="1800" dirty="0"/>
          </a:p>
          <a:p>
            <a:pPr lvl="2"/>
            <a:r>
              <a:rPr lang="ko-KR" altLang="en-US" sz="1800" dirty="0"/>
              <a:t>하나의 좌석당 가용 좌석수를 차감 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영화표에</a:t>
            </a:r>
            <a:r>
              <a:rPr lang="ko-KR" altLang="en-US" sz="1800" dirty="0"/>
              <a:t> 대한 비용 제공 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영화표</a:t>
            </a:r>
            <a:r>
              <a:rPr lang="ko-KR" altLang="en-US" sz="1800" dirty="0"/>
              <a:t> 발권</a:t>
            </a:r>
            <a:endParaRPr lang="en-US" altLang="ko-KR" sz="1800" dirty="0"/>
          </a:p>
          <a:p>
            <a:pPr lvl="1"/>
            <a:r>
              <a:rPr lang="ko-KR" altLang="en-US" sz="1800" dirty="0"/>
              <a:t>문제 발생 </a:t>
            </a:r>
            <a:endParaRPr lang="en-US" altLang="ko-KR" sz="1800" dirty="0"/>
          </a:p>
          <a:p>
            <a:pPr lvl="2"/>
            <a:r>
              <a:rPr lang="ko-KR" altLang="en-US" sz="1800" dirty="0"/>
              <a:t>신용카드 </a:t>
            </a:r>
            <a:r>
              <a:rPr lang="ko-KR" altLang="en-US" sz="1800" dirty="0" err="1"/>
              <a:t>구매시</a:t>
            </a:r>
            <a:r>
              <a:rPr lang="ko-KR" altLang="en-US" sz="1800" dirty="0"/>
              <a:t> 한도액으로 결재가 안되는 경우 </a:t>
            </a:r>
            <a:endParaRPr lang="en-US" altLang="ko-KR" sz="1800" dirty="0"/>
          </a:p>
          <a:p>
            <a:pPr lvl="3"/>
            <a:r>
              <a:rPr lang="ko-KR" altLang="en-US" sz="1800" dirty="0"/>
              <a:t>구매 전의 좌석 수로 되돌려지지 않는다면</a:t>
            </a:r>
            <a:r>
              <a:rPr lang="en-US" altLang="ko-KR" sz="1800" dirty="0"/>
              <a:t>? </a:t>
            </a:r>
            <a:r>
              <a:rPr lang="ko-KR" altLang="en-US" sz="1800" dirty="0"/>
              <a:t>영화는 매진 상태가 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만큼 영업에 대한 손해를 입음 </a:t>
            </a:r>
            <a:endParaRPr lang="en-US" altLang="ko-KR" sz="1800" dirty="0"/>
          </a:p>
          <a:p>
            <a:pPr lvl="2"/>
            <a:r>
              <a:rPr lang="ko-KR" altLang="en-US" sz="1800" dirty="0"/>
              <a:t>모든 것이 잘 이루어지고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영화표가</a:t>
            </a:r>
            <a:r>
              <a:rPr lang="ko-KR" altLang="en-US" sz="1800" dirty="0"/>
              <a:t> 발권이 되지 않는 경우</a:t>
            </a:r>
            <a:endParaRPr lang="en-US" altLang="ko-KR" sz="1800" dirty="0"/>
          </a:p>
          <a:p>
            <a:pPr lvl="1"/>
            <a:r>
              <a:rPr lang="ko-KR" altLang="en-US" sz="1800" dirty="0"/>
              <a:t>모든 것은 하나의 트랜잭션으로 묶여져야 함</a:t>
            </a:r>
            <a:endParaRPr lang="en-US" altLang="ko-KR" sz="1800" dirty="0"/>
          </a:p>
          <a:p>
            <a:pPr lvl="1"/>
            <a:r>
              <a:rPr lang="ko-KR" altLang="en-US" sz="1800" dirty="0"/>
              <a:t>트랜잭션은 데이터와 자원이 일치되지 않은 상태</a:t>
            </a:r>
            <a:r>
              <a:rPr lang="en-US" altLang="ko-KR" sz="1800" dirty="0"/>
              <a:t>(inconsistent state)</a:t>
            </a:r>
            <a:r>
              <a:rPr lang="ko-KR" altLang="en-US" sz="1800" dirty="0"/>
              <a:t>로 유지되지 않도록 하는 중요한 역할을 수행함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874626" y="1889898"/>
            <a:ext cx="4584342" cy="1591888"/>
            <a:chOff x="6816437" y="1995260"/>
            <a:chExt cx="4584342" cy="1591888"/>
          </a:xfrm>
        </p:grpSpPr>
        <p:sp>
          <p:nvSpPr>
            <p:cNvPr id="4" name="순서도: 연결자 3"/>
            <p:cNvSpPr/>
            <p:nvPr/>
          </p:nvSpPr>
          <p:spPr>
            <a:xfrm>
              <a:off x="6816437" y="2726574"/>
              <a:ext cx="290946" cy="290946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572895" y="2352501"/>
              <a:ext cx="1604357" cy="103909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1. </a:t>
              </a:r>
              <a:r>
                <a:rPr lang="ko-KR" altLang="en-US" sz="1400" dirty="0"/>
                <a:t>좌석 확인</a:t>
              </a:r>
              <a:endParaRPr lang="en-US" altLang="ko-KR" sz="1400" dirty="0"/>
            </a:p>
            <a:p>
              <a:r>
                <a:rPr lang="en-US" altLang="ko-KR" sz="1400" dirty="0"/>
                <a:t>2. </a:t>
              </a:r>
              <a:r>
                <a:rPr lang="ko-KR" altLang="en-US" sz="1400" dirty="0"/>
                <a:t>좌석 예약</a:t>
              </a:r>
              <a:endParaRPr lang="en-US" altLang="ko-KR" sz="1400" dirty="0"/>
            </a:p>
            <a:p>
              <a:r>
                <a:rPr lang="en-US" altLang="ko-KR" sz="1400" dirty="0"/>
                <a:t>3. </a:t>
              </a:r>
              <a:r>
                <a:rPr lang="ko-KR" altLang="en-US" sz="1400" dirty="0"/>
                <a:t>비용 지불</a:t>
              </a:r>
              <a:endParaRPr lang="en-US" altLang="ko-KR" sz="1400" dirty="0"/>
            </a:p>
            <a:p>
              <a:r>
                <a:rPr lang="en-US" altLang="ko-KR" sz="1400" dirty="0"/>
                <a:t>4. </a:t>
              </a:r>
              <a:r>
                <a:rPr lang="ko-KR" altLang="en-US" sz="1400" dirty="0" err="1"/>
                <a:t>영화표</a:t>
              </a:r>
              <a:r>
                <a:rPr lang="ko-KR" altLang="en-US" sz="1400" dirty="0"/>
                <a:t> 발권</a:t>
              </a:r>
            </a:p>
          </p:txBody>
        </p:sp>
        <p:sp>
          <p:nvSpPr>
            <p:cNvPr id="6" name="모서리가 접힌 도형 5"/>
            <p:cNvSpPr/>
            <p:nvPr/>
          </p:nvSpPr>
          <p:spPr>
            <a:xfrm>
              <a:off x="10469753" y="1995260"/>
              <a:ext cx="931026" cy="640080"/>
            </a:xfrm>
            <a:prstGeom prst="foldedCorne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트랜잭션커밋</a:t>
              </a:r>
              <a:endParaRPr lang="ko-KR" altLang="en-US" sz="1400" dirty="0"/>
            </a:p>
          </p:txBody>
        </p:sp>
        <p:sp>
          <p:nvSpPr>
            <p:cNvPr id="7" name="모서리가 접힌 도형 6"/>
            <p:cNvSpPr/>
            <p:nvPr/>
          </p:nvSpPr>
          <p:spPr>
            <a:xfrm>
              <a:off x="10469753" y="2947068"/>
              <a:ext cx="931026" cy="640080"/>
            </a:xfrm>
            <a:prstGeom prst="foldedCorne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트랜잭션롤백</a:t>
              </a:r>
            </a:p>
          </p:txBody>
        </p:sp>
        <p:cxnSp>
          <p:nvCxnSpPr>
            <p:cNvPr id="11" name="직선 화살표 연결선 10"/>
            <p:cNvCxnSpPr>
              <a:stCxn id="4" idx="6"/>
              <a:endCxn id="5" idx="1"/>
            </p:cNvCxnSpPr>
            <p:nvPr/>
          </p:nvCxnSpPr>
          <p:spPr>
            <a:xfrm>
              <a:off x="7107383" y="2872047"/>
              <a:ext cx="46551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9177252" y="2872047"/>
              <a:ext cx="1292501" cy="490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9164783" y="2254412"/>
              <a:ext cx="1304970" cy="609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36209" y="263495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/>
                <a:t>표구매</a:t>
              </a:r>
              <a:endParaRPr lang="ko-KR" alt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14871" y="2046561"/>
              <a:ext cx="10214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모든 것이</a:t>
              </a:r>
              <a:endParaRPr lang="en-US" altLang="ko-KR" sz="1050" dirty="0"/>
            </a:p>
            <a:p>
              <a:r>
                <a:rPr lang="ko-KR" altLang="en-US" sz="1050" dirty="0"/>
                <a:t>제대로 수행됨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90185" y="3147996"/>
              <a:ext cx="8867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어떤 것이</a:t>
              </a:r>
              <a:endParaRPr lang="en-US" altLang="ko-KR" sz="1050" dirty="0"/>
            </a:p>
            <a:p>
              <a:r>
                <a:rPr lang="ko-KR" altLang="en-US" sz="1050" dirty="0"/>
                <a:t>잘못 수행됨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2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이해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500" dirty="0"/>
              <a:t>ACID </a:t>
            </a:r>
            <a:r>
              <a:rPr lang="ko-KR" altLang="en-US" sz="1500" dirty="0"/>
              <a:t>특성</a:t>
            </a:r>
            <a:endParaRPr lang="en-US" altLang="ko-KR" sz="1500" dirty="0"/>
          </a:p>
          <a:p>
            <a:pPr lvl="1"/>
            <a:r>
              <a:rPr lang="ko-KR" altLang="en-US" sz="1500" dirty="0" err="1"/>
              <a:t>원자성</a:t>
            </a:r>
            <a:r>
              <a:rPr lang="ko-KR" altLang="en-US" sz="1500" dirty="0"/>
              <a:t> </a:t>
            </a:r>
            <a:r>
              <a:rPr lang="en-US" altLang="ko-KR" sz="1500" dirty="0"/>
              <a:t>(Atomic)</a:t>
            </a:r>
          </a:p>
          <a:p>
            <a:pPr lvl="2"/>
            <a:r>
              <a:rPr lang="ko-KR" altLang="en-US" sz="1500" dirty="0"/>
              <a:t>트랜잭션은 단일한 작업 단위</a:t>
            </a:r>
            <a:r>
              <a:rPr lang="en-US" altLang="ko-KR" sz="1500" dirty="0"/>
              <a:t>(unit of work)</a:t>
            </a:r>
            <a:r>
              <a:rPr lang="ko-KR" altLang="en-US" sz="1500" dirty="0"/>
              <a:t>로 함께 구성된 하나 이상의 행위</a:t>
            </a:r>
            <a:r>
              <a:rPr lang="en-US" altLang="ko-KR" sz="1500" dirty="0"/>
              <a:t>(activity)</a:t>
            </a:r>
            <a:r>
              <a:rPr lang="ko-KR" altLang="en-US" sz="1500" dirty="0"/>
              <a:t>로 구성됨 </a:t>
            </a:r>
            <a:endParaRPr lang="en-US" altLang="ko-KR" sz="1500" dirty="0"/>
          </a:p>
          <a:p>
            <a:pPr lvl="2"/>
            <a:r>
              <a:rPr lang="en-US" altLang="ko-KR" sz="1500" dirty="0"/>
              <a:t> </a:t>
            </a:r>
            <a:r>
              <a:rPr lang="ko-KR" altLang="en-US" sz="1500" dirty="0" err="1"/>
              <a:t>원자성</a:t>
            </a:r>
            <a:r>
              <a:rPr lang="en-US" altLang="ko-KR" sz="1500" dirty="0"/>
              <a:t>(atomicity)</a:t>
            </a:r>
            <a:r>
              <a:rPr lang="ko-KR" altLang="en-US" sz="1500" dirty="0"/>
              <a:t>은 트랜잭션의 모든 오퍼레이션들이 발생하거나 하나도 발생되지 않는 것을 보장함 </a:t>
            </a:r>
            <a:endParaRPr lang="en-US" altLang="ko-KR" sz="1500" dirty="0"/>
          </a:p>
          <a:p>
            <a:pPr lvl="3"/>
            <a:r>
              <a:rPr lang="ko-KR" altLang="en-US" sz="1500" dirty="0"/>
              <a:t>모든 행위가 성공하면 트랜잭션은 성공하며</a:t>
            </a:r>
            <a:r>
              <a:rPr lang="en-US" altLang="ko-KR" sz="1500" dirty="0"/>
              <a:t>, </a:t>
            </a:r>
            <a:r>
              <a:rPr lang="ko-KR" altLang="en-US" sz="1500" dirty="0"/>
              <a:t>어떤 행위가 실패하면 전체 트랜잭션은 실패하고 </a:t>
            </a:r>
            <a:r>
              <a:rPr lang="ko-KR" altLang="en-US" sz="1500" dirty="0" err="1"/>
              <a:t>롤백됨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lvl="1"/>
            <a:r>
              <a:rPr lang="ko-KR" altLang="en-US" sz="1500" dirty="0" err="1"/>
              <a:t>일치성</a:t>
            </a:r>
            <a:r>
              <a:rPr lang="ko-KR" altLang="en-US" sz="1500" dirty="0"/>
              <a:t> </a:t>
            </a:r>
            <a:r>
              <a:rPr lang="en-US" altLang="ko-KR" sz="1500" dirty="0"/>
              <a:t>(Consistent) </a:t>
            </a:r>
          </a:p>
          <a:p>
            <a:pPr lvl="2"/>
            <a:r>
              <a:rPr lang="ko-KR" altLang="en-US" sz="1500" dirty="0"/>
              <a:t>트랜잭션이 종료되면</a:t>
            </a:r>
            <a:r>
              <a:rPr lang="en-US" altLang="ko-KR" sz="1500" dirty="0"/>
              <a:t>(</a:t>
            </a:r>
            <a:r>
              <a:rPr lang="ko-KR" altLang="en-US" sz="1500" dirty="0"/>
              <a:t>성공이든 실패이든</a:t>
            </a:r>
            <a:r>
              <a:rPr lang="en-US" altLang="ko-KR" sz="1500" dirty="0"/>
              <a:t>), </a:t>
            </a:r>
            <a:r>
              <a:rPr lang="ko-KR" altLang="en-US" sz="1500" dirty="0"/>
              <a:t>시스템은 모델링하는 비즈니스와 동일한 상태로 남아 있어야 함 </a:t>
            </a:r>
            <a:endParaRPr lang="en-US" altLang="ko-KR" sz="1500" dirty="0"/>
          </a:p>
          <a:p>
            <a:pPr lvl="3"/>
            <a:r>
              <a:rPr lang="ko-KR" altLang="en-US" sz="1500" dirty="0"/>
              <a:t> 데이터는 현실세계와 비교하여 볼 때 훼손되어서는 안됨</a:t>
            </a:r>
            <a:endParaRPr lang="en-US" altLang="ko-KR" sz="1500" dirty="0"/>
          </a:p>
          <a:p>
            <a:pPr lvl="1"/>
            <a:r>
              <a:rPr lang="ko-KR" altLang="en-US" sz="1500" dirty="0"/>
              <a:t>독립성 </a:t>
            </a:r>
            <a:r>
              <a:rPr lang="en-US" altLang="ko-KR" sz="1500" dirty="0"/>
              <a:t>(Insolated) </a:t>
            </a:r>
          </a:p>
          <a:p>
            <a:pPr lvl="2"/>
            <a:r>
              <a:rPr lang="en-US" altLang="ko-KR" sz="1500" dirty="0"/>
              <a:t> </a:t>
            </a:r>
            <a:r>
              <a:rPr lang="ko-KR" altLang="en-US" sz="1500" dirty="0"/>
              <a:t>트랜잭션은 각각의 사용자 작업이 서로 얽히지 않고 여러 사람들이 동일한 데이터로 작업하도록 보장해야 함 </a:t>
            </a:r>
            <a:endParaRPr lang="en-US" altLang="ko-KR" sz="1500" dirty="0"/>
          </a:p>
          <a:p>
            <a:pPr lvl="3"/>
            <a:r>
              <a:rPr lang="ko-KR" altLang="en-US" sz="1500" dirty="0"/>
              <a:t> 트랜잭션은 서로 독립적이어야 하며</a:t>
            </a:r>
            <a:r>
              <a:rPr lang="en-US" altLang="ko-KR" sz="1500" dirty="0"/>
              <a:t>, </a:t>
            </a:r>
            <a:r>
              <a:rPr lang="ko-KR" altLang="en-US" sz="1500" dirty="0"/>
              <a:t>동시에 동일한 데이터를 읽고 쓰는 것을 방지해주어야 함 </a:t>
            </a:r>
            <a:endParaRPr lang="en-US" altLang="ko-KR" sz="1500" dirty="0"/>
          </a:p>
          <a:p>
            <a:pPr lvl="3"/>
            <a:r>
              <a:rPr lang="ko-KR" altLang="en-US" sz="1500" dirty="0"/>
              <a:t> 독립성은 </a:t>
            </a:r>
            <a:r>
              <a:rPr lang="en-US" altLang="ko-KR" sz="1500" dirty="0"/>
              <a:t>DB</a:t>
            </a:r>
            <a:r>
              <a:rPr lang="ko-KR" altLang="en-US" sz="1500" dirty="0"/>
              <a:t>의 </a:t>
            </a:r>
            <a:r>
              <a:rPr lang="en-US" altLang="ko-KR" sz="1500" dirty="0"/>
              <a:t>row </a:t>
            </a:r>
            <a:r>
              <a:rPr lang="ko-KR" altLang="en-US" sz="1500" dirty="0"/>
              <a:t>혹은 테이블 </a:t>
            </a:r>
            <a:r>
              <a:rPr lang="en-US" altLang="ko-KR" sz="1500" dirty="0"/>
              <a:t>locking</a:t>
            </a:r>
            <a:r>
              <a:rPr lang="ko-KR" altLang="en-US" sz="1500" dirty="0"/>
              <a:t>과 관련되어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내구성 </a:t>
            </a:r>
            <a:r>
              <a:rPr lang="en-US" altLang="ko-KR" sz="1500" dirty="0"/>
              <a:t>(Durable) </a:t>
            </a:r>
          </a:p>
          <a:p>
            <a:pPr lvl="2"/>
            <a:r>
              <a:rPr lang="ko-KR" altLang="en-US" sz="1500" dirty="0"/>
              <a:t>트랜잭션이 완료되면</a:t>
            </a:r>
            <a:r>
              <a:rPr lang="en-US" altLang="ko-KR" sz="1500" dirty="0"/>
              <a:t>, </a:t>
            </a:r>
            <a:r>
              <a:rPr lang="ko-KR" altLang="en-US" sz="1500" dirty="0"/>
              <a:t>결과들은 영구적인 상태로 되어야 하며 어떠한 시스템의 파괴에 대해서도 지속되어야 함</a:t>
            </a:r>
            <a:endParaRPr lang="en-US" altLang="ko-KR" sz="1500" dirty="0"/>
          </a:p>
          <a:p>
            <a:pPr lvl="3"/>
            <a:r>
              <a:rPr lang="en-US" altLang="ko-KR" sz="1500" dirty="0"/>
              <a:t>DB</a:t>
            </a:r>
            <a:r>
              <a:rPr lang="ko-KR" altLang="en-US" sz="1500" dirty="0"/>
              <a:t>에 결과를 저장하거나 저장 영역</a:t>
            </a:r>
            <a:r>
              <a:rPr lang="en-US" altLang="ko-KR" sz="1500" dirty="0"/>
              <a:t>(persistent storage)</a:t>
            </a:r>
            <a:r>
              <a:rPr lang="ko-KR" altLang="en-US" sz="1500" dirty="0"/>
              <a:t>의 다른 형태로 저장되는 것과 관련이 있음 </a:t>
            </a:r>
          </a:p>
        </p:txBody>
      </p:sp>
    </p:spTree>
    <p:extLst>
      <p:ext uri="{BB962C8B-B14F-4D97-AF65-F5344CB8AC3E}">
        <p14:creationId xmlns:p14="http://schemas.microsoft.com/office/powerpoint/2010/main" val="39642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이해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800" dirty="0" err="1"/>
              <a:t>영화표</a:t>
            </a:r>
            <a:r>
              <a:rPr lang="ko-KR" altLang="en-US" sz="1800" dirty="0"/>
              <a:t> 구매의 트랜잭션 </a:t>
            </a:r>
            <a:endParaRPr lang="en-US" altLang="ko-KR" sz="1800" dirty="0"/>
          </a:p>
          <a:p>
            <a:pPr lvl="1"/>
            <a:r>
              <a:rPr lang="en-US" altLang="ko-KR" sz="1800" dirty="0"/>
              <a:t> </a:t>
            </a:r>
            <a:r>
              <a:rPr lang="ko-KR" altLang="en-US" sz="1800" dirty="0"/>
              <a:t>트랜잭션은 어떤 단계 </a:t>
            </a:r>
            <a:r>
              <a:rPr lang="ko-KR" altLang="en-US" sz="1800" dirty="0" err="1"/>
              <a:t>실패시</a:t>
            </a:r>
            <a:r>
              <a:rPr lang="ko-KR" altLang="en-US" sz="1800" dirty="0"/>
              <a:t> 모든 결과를 수행하지 않음으로써 </a:t>
            </a:r>
            <a:r>
              <a:rPr lang="ko-KR" altLang="en-US" sz="1800" dirty="0" err="1"/>
              <a:t>원자성</a:t>
            </a:r>
            <a:r>
              <a:rPr lang="en-US" altLang="ko-KR" sz="1800" dirty="0"/>
              <a:t>(atomicity) </a:t>
            </a:r>
            <a:r>
              <a:rPr lang="ko-KR" altLang="en-US" sz="1800" dirty="0"/>
              <a:t>을 보장할 수 있음 </a:t>
            </a:r>
            <a:endParaRPr lang="en-US" altLang="ko-KR" sz="1800" dirty="0"/>
          </a:p>
          <a:p>
            <a:pPr lvl="1"/>
            <a:r>
              <a:rPr lang="en-US" altLang="ko-KR" sz="1800" dirty="0"/>
              <a:t> </a:t>
            </a:r>
            <a:r>
              <a:rPr lang="ko-KR" altLang="en-US" sz="1800" dirty="0" err="1"/>
              <a:t>원자성</a:t>
            </a:r>
            <a:r>
              <a:rPr lang="en-US" altLang="ko-KR" sz="1800" dirty="0"/>
              <a:t>(atomicity)</a:t>
            </a:r>
            <a:r>
              <a:rPr lang="ko-KR" altLang="en-US" sz="1800" dirty="0"/>
              <a:t>은 시스템의 데이터가 일치하지 않거나 부분적으로 수행된 상태로 두지 않음을 보장함으로써 </a:t>
            </a:r>
            <a:r>
              <a:rPr lang="ko-KR" altLang="en-US" sz="1800" dirty="0" err="1"/>
              <a:t>일치성</a:t>
            </a:r>
            <a:r>
              <a:rPr lang="en-US" altLang="ko-KR" sz="1800" dirty="0"/>
              <a:t>(consistency)</a:t>
            </a:r>
            <a:r>
              <a:rPr lang="ko-KR" altLang="en-US" sz="1800" dirty="0"/>
              <a:t>을 지원함 </a:t>
            </a:r>
            <a:endParaRPr lang="en-US" altLang="ko-KR" sz="1800" dirty="0"/>
          </a:p>
          <a:p>
            <a:pPr lvl="1"/>
            <a:r>
              <a:rPr lang="en-US" altLang="ko-KR" sz="1800" dirty="0"/>
              <a:t> </a:t>
            </a:r>
            <a:r>
              <a:rPr lang="ko-KR" altLang="en-US" sz="1800" dirty="0"/>
              <a:t>독립성</a:t>
            </a:r>
            <a:r>
              <a:rPr lang="en-US" altLang="ko-KR" sz="1800" dirty="0"/>
              <a:t>(isolation)</a:t>
            </a:r>
            <a:r>
              <a:rPr lang="ko-KR" altLang="en-US" sz="1800" dirty="0"/>
              <a:t>은 표를 구매하는 과정 동안 동시에 발생되는 </a:t>
            </a:r>
            <a:r>
              <a:rPr lang="ko-KR" altLang="en-US" sz="1800" dirty="0" err="1"/>
              <a:t>트랜잭션으로부터</a:t>
            </a:r>
            <a:r>
              <a:rPr lang="ko-KR" altLang="en-US" sz="1800" dirty="0"/>
              <a:t> 해당 좌석에 대한 예매를 하지 못하도록 </a:t>
            </a:r>
            <a:r>
              <a:rPr lang="ko-KR" altLang="en-US" sz="1800" dirty="0" err="1"/>
              <a:t>일치성</a:t>
            </a:r>
            <a:r>
              <a:rPr lang="en-US" altLang="ko-KR" sz="1800" dirty="0"/>
              <a:t>(consistency)</a:t>
            </a:r>
            <a:r>
              <a:rPr lang="ko-KR" altLang="en-US" sz="1800" dirty="0"/>
              <a:t>을 지원함 </a:t>
            </a:r>
            <a:endParaRPr lang="en-US" altLang="ko-KR" sz="1800" dirty="0"/>
          </a:p>
          <a:p>
            <a:pPr lvl="1"/>
            <a:r>
              <a:rPr lang="en-US" altLang="ko-KR" sz="1800" dirty="0"/>
              <a:t> </a:t>
            </a:r>
            <a:r>
              <a:rPr lang="ko-KR" altLang="en-US" sz="1800" dirty="0"/>
              <a:t>결과는 특정 저장 장소에 </a:t>
            </a:r>
            <a:r>
              <a:rPr lang="ko-KR" altLang="en-US" sz="1800" dirty="0" err="1"/>
              <a:t>커밋된</a:t>
            </a:r>
            <a:r>
              <a:rPr lang="ko-KR" altLang="en-US" sz="1800" dirty="0"/>
              <a:t> 상태로 있기 때문에 내구성</a:t>
            </a:r>
            <a:r>
              <a:rPr lang="en-US" altLang="ko-KR" sz="1800" dirty="0"/>
              <a:t>(durable)</a:t>
            </a:r>
            <a:r>
              <a:rPr lang="ko-KR" altLang="en-US" sz="1800" dirty="0"/>
              <a:t>이 유지됨 </a:t>
            </a:r>
            <a:endParaRPr lang="en-US" altLang="ko-KR" sz="1800" dirty="0"/>
          </a:p>
          <a:p>
            <a:pPr lvl="2"/>
            <a:r>
              <a:rPr lang="ko-KR" altLang="en-US" sz="1800" dirty="0"/>
              <a:t>시스템의 파괴나 이변에 대한 이벤트 발생시 트랜잭션의 결과를 잃어버리는 염려를 할 필요가 없음</a:t>
            </a:r>
          </a:p>
        </p:txBody>
      </p:sp>
    </p:spTree>
    <p:extLst>
      <p:ext uri="{BB962C8B-B14F-4D97-AF65-F5344CB8AC3E}">
        <p14:creationId xmlns:p14="http://schemas.microsoft.com/office/powerpoint/2010/main" val="85985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속성</a:t>
            </a:r>
            <a:r>
              <a:rPr lang="en-US" altLang="ko-KR" dirty="0"/>
              <a:t>(1/8)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트랜잭션 속성 정의 </a:t>
            </a:r>
            <a:endParaRPr lang="en-US" altLang="ko-KR" sz="1800" dirty="0"/>
          </a:p>
          <a:p>
            <a:pPr lvl="1"/>
            <a:r>
              <a:rPr lang="ko-KR" altLang="en-US" sz="1800" dirty="0"/>
              <a:t>트랜잭션 속성은 트랜잭션 정책</a:t>
            </a:r>
            <a:r>
              <a:rPr lang="en-US" altLang="ko-KR" sz="1800" dirty="0"/>
              <a:t>(policy)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메소드에</a:t>
            </a:r>
            <a:r>
              <a:rPr lang="ko-KR" altLang="en-US" sz="1800" dirty="0"/>
              <a:t> 어떻게 적용해야 하는가에 대한 일반화된 유형</a:t>
            </a:r>
            <a:r>
              <a:rPr lang="en-US" altLang="ko-KR" sz="1800" dirty="0"/>
              <a:t>(description)</a:t>
            </a:r>
            <a:r>
              <a:rPr lang="ko-KR" altLang="en-US" sz="1800" dirty="0"/>
              <a:t>임</a:t>
            </a:r>
            <a:endParaRPr lang="en-US" altLang="ko-KR" sz="1800" dirty="0"/>
          </a:p>
          <a:p>
            <a:pPr lvl="1"/>
            <a:r>
              <a:rPr lang="en-US" altLang="ko-KR" sz="1800" dirty="0"/>
              <a:t>Spring</a:t>
            </a:r>
            <a:r>
              <a:rPr lang="ko-KR" altLang="en-US" sz="1800" dirty="0"/>
              <a:t>은 트랜잭션 선언하는데 있어서 몇가지 메커니즘을 제공하지만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이들 모두는 트랜잭션 정책을 관리하는 방법을 결정하는 </a:t>
            </a:r>
            <a:r>
              <a:rPr lang="en-US" altLang="ko-KR" sz="1800" dirty="0"/>
              <a:t>6</a:t>
            </a:r>
            <a:r>
              <a:rPr lang="ko-KR" altLang="en-US" sz="1800" dirty="0"/>
              <a:t>가지 요건에 종속됨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34" y="2929639"/>
            <a:ext cx="3224212" cy="19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2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속성</a:t>
            </a:r>
            <a:r>
              <a:rPr lang="en-US" altLang="ko-KR" dirty="0"/>
              <a:t>(2/8)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트랜잭션 전파 </a:t>
            </a:r>
            <a:r>
              <a:rPr lang="en-US" altLang="ko-KR" sz="1800" dirty="0"/>
              <a:t>: Propagation </a:t>
            </a:r>
          </a:p>
          <a:p>
            <a:pPr lvl="1"/>
            <a:r>
              <a:rPr lang="en-US" altLang="ko-KR" sz="1800" dirty="0"/>
              <a:t>Propagation </a:t>
            </a:r>
            <a:r>
              <a:rPr lang="ko-KR" altLang="en-US" sz="1800" dirty="0"/>
              <a:t>규칙은 새로운 트랜잭션이 시작되어야 하는지 중지해야 하는지</a:t>
            </a:r>
            <a:r>
              <a:rPr lang="en-US" altLang="ko-KR" sz="1800" dirty="0"/>
              <a:t>, </a:t>
            </a:r>
            <a:r>
              <a:rPr lang="ko-KR" altLang="en-US" sz="1800" dirty="0"/>
              <a:t>혹은 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트랜잭션 영역 내에서 실행되어야 하는지에 대한 </a:t>
            </a:r>
            <a:r>
              <a:rPr lang="ko-KR" altLang="en-US" sz="1800" dirty="0" err="1"/>
              <a:t>결정임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메소드가</a:t>
            </a:r>
            <a:r>
              <a:rPr lang="ko-KR" altLang="en-US" sz="1800" dirty="0"/>
              <a:t> </a:t>
            </a:r>
            <a:r>
              <a:rPr lang="en-US" altLang="ko-KR" sz="1800" dirty="0"/>
              <a:t>PROPAGATION_REQUIRES_NEW </a:t>
            </a:r>
            <a:r>
              <a:rPr lang="ko-KR" altLang="en-US" sz="1800" dirty="0"/>
              <a:t>행위로 선언되었다면</a:t>
            </a:r>
            <a:r>
              <a:rPr lang="en-US" altLang="ko-KR" sz="1800" dirty="0"/>
              <a:t>, </a:t>
            </a:r>
            <a:r>
              <a:rPr lang="ko-KR" altLang="en-US" sz="1800" dirty="0"/>
              <a:t>트랜잭션 영역은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자체 영역과 동일함</a:t>
            </a:r>
            <a:r>
              <a:rPr lang="en-US" altLang="ko-KR" sz="1800" dirty="0"/>
              <a:t>. </a:t>
            </a:r>
            <a:r>
              <a:rPr lang="ko-KR" altLang="en-US" sz="1800" dirty="0"/>
              <a:t>새로운 트랜잭션은 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시작될 때 시작되며 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반환하거나 예외가 발생될 때 트랜잭션은 종료함 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메소드가</a:t>
            </a:r>
            <a:r>
              <a:rPr lang="ko-KR" altLang="en-US" sz="1800" dirty="0"/>
              <a:t> </a:t>
            </a:r>
            <a:r>
              <a:rPr lang="en-US" altLang="ko-KR" sz="1800" dirty="0"/>
              <a:t>PROPAGATION_REQUIRED </a:t>
            </a:r>
            <a:r>
              <a:rPr lang="ko-KR" altLang="en-US" sz="1800" dirty="0"/>
              <a:t>행위를 가지고 있으면</a:t>
            </a:r>
            <a:r>
              <a:rPr lang="en-US" altLang="ko-KR" sz="1800" dirty="0"/>
              <a:t>, </a:t>
            </a:r>
            <a:r>
              <a:rPr lang="ko-KR" altLang="en-US" sz="1800" dirty="0"/>
              <a:t>트랜잭션 영역은 트랜잭션을 이미 가지고 있는지의 여부에 따라 다름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5252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트랜잭션 속성</a:t>
            </a:r>
            <a:r>
              <a:rPr lang="en-US" altLang="ko-KR" dirty="0"/>
              <a:t>(3/8)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트랜잭션 전파 </a:t>
            </a:r>
            <a:r>
              <a:rPr lang="en-US" altLang="ko-KR" sz="1800" dirty="0"/>
              <a:t>: Propagation </a:t>
            </a:r>
          </a:p>
          <a:p>
            <a:pPr lvl="1"/>
            <a:r>
              <a:rPr lang="en-US" altLang="ko-KR" sz="1800" dirty="0" err="1"/>
              <a:t>org.springframework.transaction.TransactionDefinition</a:t>
            </a:r>
            <a:r>
              <a:rPr lang="en-US" altLang="ko-KR" sz="1800" dirty="0"/>
              <a:t> </a:t>
            </a:r>
            <a:r>
              <a:rPr lang="ko-KR" altLang="en-US" sz="1800" dirty="0"/>
              <a:t>인터페이스에 정의됨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모든 종류의 트랜잭션 매니저와 데이터 액세스 기술에서 모두 지원되지는 않기 때문에 자원 </a:t>
            </a:r>
            <a:r>
              <a:rPr lang="en-US" altLang="ko-KR" sz="1800" dirty="0"/>
              <a:t>manager</a:t>
            </a:r>
            <a:r>
              <a:rPr lang="ko-KR" altLang="en-US" sz="1800" dirty="0"/>
              <a:t>에 대한 문서를 참조해야 함 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10" y="1886989"/>
            <a:ext cx="7193640" cy="337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4949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958</TotalTime>
  <Words>1769</Words>
  <Application>Microsoft Office PowerPoint</Application>
  <PresentationFormat>와이드스크린</PresentationFormat>
  <Paragraphs>246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Candara</vt:lpstr>
      <vt:lpstr>Corbel</vt:lpstr>
      <vt:lpstr>Wingdings 3</vt:lpstr>
      <vt:lpstr>New_Education02</vt:lpstr>
      <vt:lpstr>제7장 스프링 데이터(2)</vt:lpstr>
      <vt:lpstr>Spring의 트랜잭션 관리</vt:lpstr>
      <vt:lpstr>트랜잭션 이해(1/4)</vt:lpstr>
      <vt:lpstr>트랜잭션 이해(2/4)</vt:lpstr>
      <vt:lpstr>트랜잭션 이해(3/4)</vt:lpstr>
      <vt:lpstr>트랜잭션 이해(4/4)</vt:lpstr>
      <vt:lpstr>트랜잭션 속성(1/8)</vt:lpstr>
      <vt:lpstr>트랜잭션 속성(2/8)</vt:lpstr>
      <vt:lpstr>트랜잭션 속성(3/8)</vt:lpstr>
      <vt:lpstr>트랜잭션 속성(4/8)</vt:lpstr>
      <vt:lpstr>트랜잭션 속성(5/8)</vt:lpstr>
      <vt:lpstr>트랜잭션 속성(6/8)</vt:lpstr>
      <vt:lpstr>트랜잭션 속성(7/8)</vt:lpstr>
      <vt:lpstr>트랜잭션 속성(8/8)</vt:lpstr>
      <vt:lpstr>트랜잭션 선언(1/7)</vt:lpstr>
      <vt:lpstr>트랜잭션 선언(2/7)</vt:lpstr>
      <vt:lpstr>트랜잭션 선언(3/7)</vt:lpstr>
      <vt:lpstr>트랜잭션 선언(4/7)</vt:lpstr>
      <vt:lpstr>트랜잭션 선언(5/7)</vt:lpstr>
      <vt:lpstr>트랜잭션 선언(6/7)</vt:lpstr>
      <vt:lpstr>트랜잭션 선언(7/7)</vt:lpstr>
      <vt:lpstr>트랜잭션 manager(1/5)</vt:lpstr>
      <vt:lpstr>트랜잭션 manager(2/5)</vt:lpstr>
      <vt:lpstr>트랜잭션 manager(3/5)</vt:lpstr>
      <vt:lpstr>트랜잭션 manager(4/5)</vt:lpstr>
      <vt:lpstr>트랜잭션 manager(5/5)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스프링프레임워</dc:title>
  <dc:creator>hallym</dc:creator>
  <cp:lastModifiedBy>안원영</cp:lastModifiedBy>
  <cp:revision>336</cp:revision>
  <dcterms:created xsi:type="dcterms:W3CDTF">2021-08-17T06:35:02Z</dcterms:created>
  <dcterms:modified xsi:type="dcterms:W3CDTF">2021-10-15T05:06:58Z</dcterms:modified>
</cp:coreProperties>
</file>