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5"/>
  </p:notesMasterIdLst>
  <p:handoutMasterIdLst>
    <p:handoutMasterId r:id="rId6"/>
  </p:handoutMasterIdLst>
  <p:sldIdLst>
    <p:sldId id="262" r:id="rId2"/>
    <p:sldId id="261" r:id="rId3"/>
    <p:sldId id="263" r:id="rId4"/>
  </p:sldIdLst>
  <p:sldSz cx="21599525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2">
          <p15:clr>
            <a:srgbClr val="A4A3A4"/>
          </p15:clr>
        </p15:guide>
        <p15:guide id="2" pos="68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9" autoAdjust="0"/>
    <p:restoredTop sz="88925" autoAdjust="0"/>
  </p:normalViewPr>
  <p:slideViewPr>
    <p:cSldViewPr snapToGrid="0">
      <p:cViewPr>
        <p:scale>
          <a:sx n="33" d="100"/>
          <a:sy n="33" d="100"/>
        </p:scale>
        <p:origin x="696" y="-1926"/>
      </p:cViewPr>
      <p:guideLst>
        <p:guide orient="horz" pos="9522"/>
        <p:guide pos="68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0870BE7-57DD-4E46-BBF3-FB5E65DACE6A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7779747-0005-49E2-9E9F-906870918B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A625400-64F7-4AF7-8BBC-C769E28FA35F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65D688-FAA0-4934-9D6C-CA2389A967A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A65D688-FAA0-4934-9D6C-CA2389A967A6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0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/>
              <a:t>&lt; </a:t>
            </a:r>
            <a:r>
              <a:rPr lang="ko-KR" altLang="en-US" dirty="0"/>
              <a:t>과제 목적</a:t>
            </a:r>
            <a:r>
              <a:rPr lang="en-US" altLang="ko-KR" dirty="0"/>
              <a:t>&gt;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축약 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</a:t>
            </a:r>
            <a:r>
              <a:rPr lang="ko-KR" altLang="en-US" dirty="0"/>
              <a:t>과제 내용</a:t>
            </a:r>
            <a:r>
              <a:rPr lang="en-US" altLang="ko-KR" dirty="0"/>
              <a:t>&gt;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기능을 축약하고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토대로 작성하기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이미지 화면 줄이고 시스템 구성도 이미지 넣기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</a:t>
            </a:r>
            <a:r>
              <a:rPr lang="ko-KR" altLang="en-US" dirty="0"/>
              <a:t>활용방안 및 기대효과</a:t>
            </a:r>
            <a:r>
              <a:rPr lang="en-US" altLang="ko-KR" dirty="0"/>
              <a:t>&gt;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기능들 </a:t>
            </a:r>
            <a:r>
              <a:rPr lang="ko-KR" altLang="en-US" dirty="0" err="1"/>
              <a:t>겹치는거</a:t>
            </a:r>
            <a:r>
              <a:rPr lang="ko-KR" altLang="en-US" dirty="0"/>
              <a:t> 축약 및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A65D688-FAA0-4934-9D6C-CA2389A967A6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13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/>
              <a:t>&lt; </a:t>
            </a:r>
            <a:r>
              <a:rPr lang="ko-KR" altLang="en-US" dirty="0"/>
              <a:t>과제 목적</a:t>
            </a:r>
            <a:r>
              <a:rPr lang="en-US" altLang="ko-KR" dirty="0"/>
              <a:t>&gt;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축약 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</a:t>
            </a:r>
            <a:r>
              <a:rPr lang="ko-KR" altLang="en-US" dirty="0"/>
              <a:t>과제 내용</a:t>
            </a:r>
            <a:r>
              <a:rPr lang="en-US" altLang="ko-KR" dirty="0"/>
              <a:t>&gt;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기능을 축약하고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토대로 작성하기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이미지 화면 줄이고 시스템 구성도 이미지 넣기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</a:t>
            </a:r>
            <a:r>
              <a:rPr lang="ko-KR" altLang="en-US" dirty="0"/>
              <a:t>활용방안 및 기대효과</a:t>
            </a:r>
            <a:r>
              <a:rPr lang="en-US" altLang="ko-KR" dirty="0"/>
              <a:t>&gt;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기능들 </a:t>
            </a:r>
            <a:r>
              <a:rPr lang="ko-KR" altLang="en-US" dirty="0" err="1"/>
              <a:t>겹치는거</a:t>
            </a:r>
            <a:r>
              <a:rPr lang="ko-KR" altLang="en-US" dirty="0"/>
              <a:t> 축약 및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A65D688-FAA0-4934-9D6C-CA2389A967A6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B221715-A2BC-439A-9BBC-13FA5875B086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2E1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490493-5311-4DEE-AEF6-3D03ED5D30B2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rgbClr val="0070C0">
                  <a:alpha val="10000"/>
                </a:srgbClr>
              </a:gs>
              <a:gs pos="100000">
                <a:srgbClr val="008BBC">
                  <a:alpha val="0"/>
                </a:srgbClr>
              </a:gs>
            </a:gsLst>
            <a:lin ang="10800000" scaled="1"/>
          </a:gra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69E1568-15D6-47BE-873D-6CE661350645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94245F7-5B8D-40A2-A666-86F25844DF40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7C8106E-F985-48D6-882E-59D117245CF9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01E3058-8B6D-4D15-A5EA-4402777E479D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F153B46-D712-41A1-AB10-2C19AF6B6ADA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FE363CB-6735-4EB6-BAF2-9C9C49341113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CE53AD1-1780-48F4-AFE7-6348A8185978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B0C7648-517C-4379-A06F-A3D82867700D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97E9875-799E-435D-9998-8C84D2F511A7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7A997F2-11D1-4471-952A-DEDEBCBA8F1C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371D78F-CE77-49B7-B0B5-79247042920D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CEF4EA1-9846-4B19-94D2-62EDBB276AED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9F7FBFF-765D-454A-81C0-19A0585522ED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7324BC7-0B2C-4710-9772-4DF8708EDE89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FE7BBA-F17B-4FEA-8588-DC9E8E095667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7DB4A8F-CB4F-4A52-8D8C-C2ACB90F6995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D094057-CD2C-40E0-8DC0-CF5B083048DD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A992DD7-671B-4184-884B-F7833B3CE692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681973-1F3F-4C46-9F79-B0D82A4CE76E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76882DF-3326-4F3C-BCAC-43D173E449F4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AA00E3B-7097-446A-80E6-7DB83F260EA1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9F29C5D-D275-4D84-B90C-2FD452481507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44F8E09-DCFF-4FBC-9AAA-379DFCC159B2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ACEE7BF-8F57-437A-86C1-FF9D1A48B7F4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FDED094-06E6-4B76-A130-EBCAACCD9451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BEA1AE6-34BF-47E7-9EEC-86E291123E28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7EBCCF7-7C30-48F2-9041-4FD36F35F9EB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81D2495-7B0E-4B87-89CC-DF4AB9614DC4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4328CD-CE75-4B3A-89FA-4B712DCFCD79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A22D7BE-67B7-4BC1-9477-04DF7E1A677E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1D28162-8C46-44DA-B5B9-E67B49141410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D15E918-620D-454A-83B9-D3B3733F532C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5BB433A-F5FE-4E31-AC1E-32B060E83B49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2412FF9-F1F6-4CE2-BA35-60E19DC6A716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0879C0D-84E2-43F5-9179-C674380AB082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7C9A00A-9F30-4948-9EBD-B1B3EF601751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D4A648F-B956-480C-9B86-6E10AD69517E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A506A4C-B026-4EC8-B61F-366428DA278D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84C11DA-6C0F-4714-A08D-AA52C567D000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1BA692A-EE8A-4508-B924-AEF16326EDEF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DF984BC-C791-48CE-A204-6C3A87C20E73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7EAED82-18CB-4574-9AEE-DD3A32A43686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D053C9C-F4E6-4849-BBA6-8C5E48EA565B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C6A0121-7156-4669-A34C-AACEEEB9DFD8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B7F55FA-0F0D-46A3-9D8B-B5FB3E414CBF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2EEC191-3730-4D1B-A857-C0942445C8BD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98C9683-BF97-4EA6-A43B-9AC1424AB6E3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98AFFE5-1E74-438B-AD36-F45C6DD84121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7E3AFC-2D45-4BF8-9FF2-21C3B2DCD55D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7B657EB-9845-48FD-ACE6-5328151BAA92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DE0C3C1-5C2A-4892-8205-6B617DE45793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52E677C-584F-402F-B13B-D3CBFD1C905D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1" name="Picture 2" descr="Download Software Transparent Image HQ PNG Image | FreePNGImg">
            <a:extLst>
              <a:ext uri="{FF2B5EF4-FFF2-40B4-BE49-F238E27FC236}">
                <a16:creationId xmlns:a16="http://schemas.microsoft.com/office/drawing/2014/main" id="{B456698B-21BA-475A-AA48-4C1C7C2DD0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2D69C664-6E7F-4FBD-B4B6-12C5560931A8}"/>
              </a:ext>
            </a:extLst>
          </p:cNvPr>
          <p:cNvSpPr/>
          <p:nvPr userDrawn="1"/>
        </p:nvSpPr>
        <p:spPr>
          <a:xfrm>
            <a:off x="10982" y="-11348"/>
            <a:ext cx="21599525" cy="5868365"/>
          </a:xfrm>
          <a:prstGeom prst="rect">
            <a:avLst/>
          </a:prstGeom>
          <a:solidFill>
            <a:srgbClr val="2E1D54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AutoShape 4" descr="https://cmail.daum.net/v2/mails/000000000000E0D/attachments/MjoxLjEuNDoxMDE4MjQ6MTQwOTQ6aW1hZ2UvanBlZzpiYXNlNjQ6emY1VTFLcW9UYmlDN2NPUTB2OEtBZw/raw/NONAME.jpg?inlineContentType=image%2Fjpeg&amp;inlineFileSize=10298&amp;inlineId=MjoxLjEuNDoxMDE4MjQ6MTQwOTQ6aW1hZ2UvanBlZzpiYXNlNjQ6emY1VTFLcW9UYmlDN2NPUTB2OEtBZw">
            <a:extLst>
              <a:ext uri="{FF2B5EF4-FFF2-40B4-BE49-F238E27FC236}">
                <a16:creationId xmlns:a16="http://schemas.microsoft.com/office/drawing/2014/main" id="{27E58A00-0388-4ACA-A70E-951261F0638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6" name="평행 사변형 52">
            <a:extLst>
              <a:ext uri="{FF2B5EF4-FFF2-40B4-BE49-F238E27FC236}">
                <a16:creationId xmlns:a16="http://schemas.microsoft.com/office/drawing/2014/main" id="{397349FF-9075-49F5-BDB3-D7F4F1B505C4}"/>
              </a:ext>
            </a:extLst>
          </p:cNvPr>
          <p:cNvSpPr/>
          <p:nvPr userDrawn="1"/>
        </p:nvSpPr>
        <p:spPr>
          <a:xfrm>
            <a:off x="48776" y="1899257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0">
                <a:srgbClr val="523593">
                  <a:alpha val="22000"/>
                </a:srgbClr>
              </a:gs>
              <a:gs pos="100000">
                <a:srgbClr val="523593">
                  <a:alpha val="47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33FF8F-EC31-403A-90AA-A28B5953455D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A020579-8C50-435B-A4F5-7D4181445335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44C87F-0E11-4AF9-89B2-14EDA4C06CFD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F8A89F5A-ECAE-4623-B1E3-E606F241A877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D437993A-57DF-4C27-B3DE-AD5F41BBE374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991CFF1B-2EB1-48EC-810E-6EADAA73F124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2" name="직사각형 81">
                    <a:extLst>
                      <a:ext uri="{FF2B5EF4-FFF2-40B4-BE49-F238E27FC236}">
                        <a16:creationId xmlns:a16="http://schemas.microsoft.com/office/drawing/2014/main" id="{C642BA6B-47A0-431F-9CFB-FD9D9063F7E3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2E0183CC-DDE7-4CE8-99AA-9126B794B2B8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751D687B-8388-47F3-A56B-13DEAF3DAF4E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1" name="직각 삼각형 80">
                  <a:extLst>
                    <a:ext uri="{FF2B5EF4-FFF2-40B4-BE49-F238E27FC236}">
                      <a16:creationId xmlns:a16="http://schemas.microsoft.com/office/drawing/2014/main" id="{C515A556-7516-423C-9AF2-9CD928493386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2E1D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742621F5-85F9-4E78-8880-F08641B3B6AD}"/>
                  </a:ext>
                </a:extLst>
              </p:cNvPr>
              <p:cNvGrpSpPr/>
              <p:nvPr userDrawn="1"/>
            </p:nvGrpSpPr>
            <p:grpSpPr>
              <a:xfrm>
                <a:off x="405652" y="4777032"/>
                <a:ext cx="12899093" cy="2122200"/>
                <a:chOff x="-7141528" y="8606760"/>
                <a:chExt cx="12899093" cy="2122200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8B119A3A-142A-45FB-AD9B-A9D12851B70F}"/>
                    </a:ext>
                  </a:extLst>
                </p:cNvPr>
                <p:cNvSpPr/>
                <p:nvPr userDrawn="1"/>
              </p:nvSpPr>
              <p:spPr>
                <a:xfrm>
                  <a:off x="-7141528" y="8606760"/>
                  <a:ext cx="922739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r>
                    <a:rPr lang="en-US" altLang="ko-KR" sz="3200" b="0" baseline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 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캡스톤디자인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I: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인공지능프로젝트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        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6A15754-9702-4FCF-AB8A-16EBB697AC6E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7DD8571C-8E6B-4AF4-8562-A8994ED8A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047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D64BF3-F32C-4584-808E-41E62FF0A4EA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95AF21-5995-4231-A9C2-79BC297A90A1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57C6F8D-4011-4362-93C3-08246CFC23EF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DCD957C-BB0D-46B4-B8DD-EE8AB555DB9A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C81D2B5-18B6-4376-A2C3-E10B97850725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BDF0050-DEDB-40D2-BEF9-380AFD37834D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C8AEAB7-833C-4D6A-BB3F-3537A7D09905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DB9216E-077E-4E4D-831A-4BCA48372766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018185-AFD6-4DDC-A7C4-B0CBD47ECB53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BDE9AA6-BE53-459A-AF44-0F37677322CC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1990F12-71ED-4B97-958D-65B26FCD3B22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F922CAF-5FF3-4BE4-97D6-3158872EC2A6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9BEABA-74C8-423A-991A-2C3412889402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611827F-BC45-4A7E-AAF0-19B5B77F9EF2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AD9BFB-7721-4F09-B0A2-7EA6135A5687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1E8AAEE-C1F5-4EDC-B85B-25D6332E92CE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DB2E563-AFAA-483E-9E64-2AF9C5DF2488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E271B87-4282-498D-B8F7-320A4807C602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71581B8-FB63-4B44-990E-5E2FBE10C9A6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3940CC0-BEF0-4D42-80AE-7849698B4BD6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02C3528-6D84-4013-BF56-EB1E535E9DC9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9747EB8-4B71-4BAE-8E3C-C2AB5CA0DC24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6E56F23-DCF1-41F8-89A1-D2D2192FFE8B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CE51489-BAF8-4287-B61B-9000ABD5D1E6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6F58AEA-0CA2-42A9-9122-444D3BC33340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693258A-4683-43FD-8DBA-8290E3C2326D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540C263-A720-43A3-B930-0001054EC02A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7B6E362-0A7A-403E-9596-2EB266785DD8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94B49A0-4FB5-4E10-9C3C-65891E681CAA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0499DF5-EAF9-477B-9481-F03EF7F65E26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02031C9-4878-451C-A1AF-9A42249C8FED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A1F0777-B02E-4061-B4BD-4D103C02FD5D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22FDB4-AED7-4111-A8E1-EEF2E55E0910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5DC35F1-BF00-4A99-81D8-DCCFF136B8DE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2B1D27C-A536-45A2-9707-C99909DD8E92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93880BA-6039-4DF3-9158-15D2FBC3D5FD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08FFE04-1B18-43AD-97FC-EA0750B6DFFD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251AD34-CF36-450F-B16E-FEA199B8895B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3F954DC-3EB1-440A-8A2D-C5A8CCCC1605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AB83A92-1E74-4F81-AF3B-950915C61BE6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B8C00E7-645B-4DB4-A4C3-06EF627D16F9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203B585-9DC0-4247-ACD3-9AE085ED4DC6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5B48CD8-E57B-4F7B-B0DA-CB65E5CEA1E5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8544B40-F6F5-4FCC-A34B-3691CAC58A1D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9EC217D-012A-4D4F-BBE9-15D27BF68714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FE36221-C4F9-4438-B815-297B1263D6BE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A1BF95B-4A67-450E-9173-81438C726F79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C6C1DE2-D98A-4355-86F6-F918A06C54EC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573575E-54CA-4EE7-B90E-6AD691E57830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44C65A-8AAD-4C2B-A439-8B7FD54A2610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210912-F1B2-4AEE-9DFD-FDA81E862977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D7944AE-EBE3-4D18-8E81-E34FEF2B2023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15DBE0F-7F6D-40AA-988F-BB0781011760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EA5C4A2-0A37-4049-A3A5-CDDCDD0F3FF1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0" name="Picture 2" descr="Download Software Transparent Image HQ PNG Image | FreePNGImg">
            <a:extLst>
              <a:ext uri="{FF2B5EF4-FFF2-40B4-BE49-F238E27FC236}">
                <a16:creationId xmlns:a16="http://schemas.microsoft.com/office/drawing/2014/main" id="{CB5C13D5-90A5-40B7-A662-FC779C534E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499E51C4-41A9-46DB-B45C-96BEA4D25923}"/>
              </a:ext>
            </a:extLst>
          </p:cNvPr>
          <p:cNvSpPr/>
          <p:nvPr userDrawn="1"/>
        </p:nvSpPr>
        <p:spPr>
          <a:xfrm>
            <a:off x="10676" y="-6114"/>
            <a:ext cx="21599525" cy="5868365"/>
          </a:xfrm>
          <a:prstGeom prst="rect">
            <a:avLst/>
          </a:prstGeom>
          <a:solidFill>
            <a:srgbClr val="ED7D31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평행 사변형 52">
            <a:extLst>
              <a:ext uri="{FF2B5EF4-FFF2-40B4-BE49-F238E27FC236}">
                <a16:creationId xmlns:a16="http://schemas.microsoft.com/office/drawing/2014/main" id="{07058FB3-4C49-4B60-8CF2-495C53DE3895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  <a:alpha val="82000"/>
                </a:schemeClr>
              </a:gs>
              <a:gs pos="0">
                <a:schemeClr val="accent2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A3F34A-A42C-4AED-91BD-45A4D5FE10B7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CDEDB8-B727-404E-8E4C-B389F0C4CC92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612AA7A-27C0-4C4C-AB99-909933BFC4C7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518929ED-9ADD-423C-8776-8835F02758EE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EBD28F1A-A4AC-45C0-8795-5A0305E0F22B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485F8DFB-0C11-410A-903E-50E74F063049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749799A1-DB59-482C-850F-920394B9E785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F61872D3-771E-4E80-86EC-E31CFF93ACEB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56611F8A-B84B-4429-9EB5-6F7D6A401DF8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5" name="직각 삼각형 84">
                  <a:extLst>
                    <a:ext uri="{FF2B5EF4-FFF2-40B4-BE49-F238E27FC236}">
                      <a16:creationId xmlns:a16="http://schemas.microsoft.com/office/drawing/2014/main" id="{9FF8DA5E-D2FB-49C3-BDFF-BDD5EEDF05A2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B85DB31F-168C-4FCC-BB17-FC247B2574C2}"/>
                  </a:ext>
                </a:extLst>
              </p:cNvPr>
              <p:cNvGrpSpPr/>
              <p:nvPr userDrawn="1"/>
            </p:nvGrpSpPr>
            <p:grpSpPr>
              <a:xfrm>
                <a:off x="667523" y="4777032"/>
                <a:ext cx="12637222" cy="2122200"/>
                <a:chOff x="-6879657" y="8606760"/>
                <a:chExt cx="12637222" cy="2122200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DB9B3FEF-6865-48F1-A68D-AAB335507B24}"/>
                    </a:ext>
                  </a:extLst>
                </p:cNvPr>
                <p:cNvSpPr/>
                <p:nvPr userDrawn="1"/>
              </p:nvSpPr>
              <p:spPr>
                <a:xfrm>
                  <a:off x="-6879657" y="8606760"/>
                  <a:ext cx="6676759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빅데이터캡스톤디자인</a:t>
                  </a:r>
                  <a:endParaRPr lang="en-US" altLang="ko-KR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03E6DEE5-EA0C-4E14-9FC0-C36E9911DE55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6B674053-5EC5-4D71-977A-237B12B72C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F8BE3A-E493-4F81-B667-7C6E2AEDD27A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B4C1D4-9D86-4A06-BB3A-DB875F9CB33B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974537F-D76D-423B-AE9A-AFAF11B2CD32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416E4DC-D628-4E82-80E3-B36989BF73D9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63C080B-DEC8-480E-B1B6-65E653E5C328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7883FE3-7E87-4B0B-A36A-B5AD593ACC61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E122D6A-A9C0-4FA4-884C-E8653936BB08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18F5951-D969-47E1-9AB6-46505A866879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C61655F-20BF-4A87-A23C-CD6B055AD3EA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9ED4AB5-87F9-4EBC-BD22-C7E1E859837B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0E990E3-6F54-456A-8B83-B1498B748E07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DEC759B-39BA-4E73-B024-6F17F24BFD44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FC9119-48A8-430E-A9D6-8441522B01C0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E04A81-BC45-450F-98FA-5024125DAE99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8CD3C94-FA53-4ECB-B31C-6545D5424033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214713F-9412-4FFB-9CE4-2F4C61106052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D046E2C-1633-4E8D-A840-803857EA6B2C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E1A067A-606E-4DDD-AF8D-AAC452F7018F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725749F-4F6C-48DC-B027-07C8DFDCF267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6389F32-2FC1-4C53-AAB8-30132D274F81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8849896-EB9B-4032-BD24-0124AD38E427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577E004-E6AD-49F5-8644-138F179DDD8A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92017F6-9689-4975-A5C4-CA87FF9E07C1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352CF3B-1AF7-4D61-BAD1-F48D7F567976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F42108A-62E3-4C3C-8985-A53949D78200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B4687D0-47C0-4093-9B82-FA171B92B73E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EDA771E-BF00-4C87-9F89-132727D9A7EA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3EA248C-D1C2-4E0A-896B-7B5ED7027445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A803699-1B0D-45EA-BFD5-1278CF50D803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F2045D6-D978-4948-A268-CB6FE973F65B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4AB2294-5412-4E62-A461-78159AC7CA84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06EE347-60DA-4E74-9F21-DE5E393ACA87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CB9D94C-5790-483F-83E2-1AC8B0FDFADF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04619FF-874E-432D-84D8-4A35B3BFB49B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03058CA-52BC-407F-992D-88134E75894F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23B4059-AA7F-4FDE-8DDF-03D493C8ED51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732886C-6347-4E17-BD63-06DA9610A2FC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6C98F36-6C77-4EA8-BEF9-EA88789BB81D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372CF78-1799-41F9-B75A-3F01D2D4E45E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60709FD-BE07-43CB-9ABC-E9CBFB6A3811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18DBCD-9672-4B8C-BA1E-8D871F7F1270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D7F2A8D-3A18-4A01-80BA-EA3A6E99C30D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13CD810-E68F-486F-B497-5BD1EB21AAB8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832D29B-0DCA-46C5-8EC5-0151462B033E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8D8FE36-D98D-4647-B565-7D5399AC16B9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E5B3A82-E197-48E9-BC36-79813A194202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5634E51-7639-4159-973B-1529D68CD356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E2E534-6E0E-4302-9F84-D3E2BDCAF818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6818485-496E-497C-8E1D-666971700531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F74E0D8-E61B-4CCD-9C1A-3C2E5A58081A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BFC8790-1BEB-4143-8A93-39E1C4EF91AF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CA899-B9CA-4956-99CA-2941406E7763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7E6797D-8128-4720-9D0D-450BF2634651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C648976-ED39-455F-9296-581A37094664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4" name="Picture 2" descr="Download Software Transparent Image HQ PNG Image | FreePNGImg">
            <a:extLst>
              <a:ext uri="{FF2B5EF4-FFF2-40B4-BE49-F238E27FC236}">
                <a16:creationId xmlns:a16="http://schemas.microsoft.com/office/drawing/2014/main" id="{A94EF0D4-A90B-4758-9898-FE08D01532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9D214C-2BCE-4EC0-BEA7-6C95E442517D}"/>
              </a:ext>
            </a:extLst>
          </p:cNvPr>
          <p:cNvSpPr/>
          <p:nvPr userDrawn="1"/>
        </p:nvSpPr>
        <p:spPr>
          <a:xfrm>
            <a:off x="-593" y="4884"/>
            <a:ext cx="21599525" cy="5868365"/>
          </a:xfrm>
          <a:prstGeom prst="rect">
            <a:avLst/>
          </a:prstGeom>
          <a:solidFill>
            <a:srgbClr val="5B9BD5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평행 사변형 52">
            <a:extLst>
              <a:ext uri="{FF2B5EF4-FFF2-40B4-BE49-F238E27FC236}">
                <a16:creationId xmlns:a16="http://schemas.microsoft.com/office/drawing/2014/main" id="{7D6E873C-E2D3-4C63-B3DA-56A93F59EB98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53000">
                <a:srgbClr val="0070C0"/>
              </a:gs>
              <a:gs pos="0">
                <a:srgbClr val="0070C0">
                  <a:alpha val="22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2BC7F0-4DD8-4C3B-BEC5-CFBDD368A4F3}"/>
              </a:ext>
            </a:extLst>
          </p:cNvPr>
          <p:cNvSpPr txBox="1"/>
          <p:nvPr userDrawn="1"/>
        </p:nvSpPr>
        <p:spPr>
          <a:xfrm>
            <a:off x="5475262" y="418477"/>
            <a:ext cx="10649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4528BDB-1429-4325-9DE7-720F5F87B11A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0CB2083-7A40-43C3-8E3C-A0FB4ACB5E6D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049314E6-71F5-46BE-B503-F3876BFB03C6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7A6A88DD-F1E2-4D41-84B4-0583F3E25B28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96E70A1C-E036-4AD7-B0CB-B2B557450FFC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7D66811E-5836-4649-89F8-CE751014EF66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5F315AC8-F2FC-4471-9F24-CB44BDF933DF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EC1F2511-375A-4CEF-8E45-2D6F591ED465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4" name="직각 삼각형 83">
                  <a:extLst>
                    <a:ext uri="{FF2B5EF4-FFF2-40B4-BE49-F238E27FC236}">
                      <a16:creationId xmlns:a16="http://schemas.microsoft.com/office/drawing/2014/main" id="{D58AE331-E54B-45E1-8259-74DB814177FD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5B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11E1121A-1D1B-4970-B7EF-2A64E7212F4D}"/>
                  </a:ext>
                </a:extLst>
              </p:cNvPr>
              <p:cNvGrpSpPr/>
              <p:nvPr userDrawn="1"/>
            </p:nvGrpSpPr>
            <p:grpSpPr>
              <a:xfrm>
                <a:off x="667524" y="4777032"/>
                <a:ext cx="12637221" cy="2122200"/>
                <a:chOff x="-6879656" y="8606760"/>
                <a:chExt cx="12637221" cy="212220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3B639DF1-CDF1-428D-BB56-BDA0D68CD898}"/>
                    </a:ext>
                  </a:extLst>
                </p:cNvPr>
                <p:cNvSpPr/>
                <p:nvPr userDrawn="1"/>
              </p:nvSpPr>
              <p:spPr>
                <a:xfrm>
                  <a:off x="-6879656" y="8606760"/>
                  <a:ext cx="7547572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스마트</a:t>
                  </a:r>
                  <a:r>
                    <a:rPr lang="en-US" altLang="ko-KR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IoT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캡스톤디자인</a:t>
                  </a:r>
                  <a:endParaRPr lang="en-US" altLang="ko-KR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92382D7D-9AB5-4255-BB8C-FBA5F94AB15E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88F8585E-2BA1-45D0-B385-F143D05412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53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1C8ED3-EB93-4F4C-8C56-FD55124D9106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E5FD9A-78FA-416F-8BAC-63F8C64C8C1D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ED997E5-2A6E-492A-876A-866D93AE93FC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72C0AE8-BC72-43BF-AA13-927DF117164A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58205FB-604A-47F6-92EE-574876366764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286D45E-6383-4839-855F-2B693AFF4A51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879F9DC-10B0-4BA4-B532-D715A1B25911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90E473-ED24-4497-976E-EBB782378E16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ED29C3F-8A52-4478-AEFF-95C04239576A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27395D9-C51D-4B49-BC8C-6DCD8FEE35D1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D2D30F2-55AA-4934-9DB5-E2EF4FED5B70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9EF4210-D95E-48B3-97C1-AA3BAF5D0849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6C55830-A643-4E76-AD5A-0FBCDBC06736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C81CAAC-6F47-4D66-97AE-EBA223A6A361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8C8943D-C1A6-4F14-9279-C768A42C6236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F025780-5660-40E3-949E-6D8B01F12A7E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0D32E85-8FCB-40FC-A691-BA566C901887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179C3E2-F52C-419D-8CE8-B22FE2C69432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E1CAE86-5822-4342-B275-6819A453CC90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75B70B4-CE91-4D5F-AA10-1CAE5E72450A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85F6C39-1867-47B6-9753-868C47A58440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42FA211-3F0B-47B2-9A1C-D558DCBD6C76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D73048-C377-4A98-919B-1D80307F3C9B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F2A4388-4EC1-455A-AF6E-88EC6F3AB0F0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593B2CF-A51D-423E-85E0-6CD6B12047DD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FA21E04-ED39-4A2E-A2DC-E0B205A572DB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8483CD1-1494-4640-8410-F1D563F2B5F0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C79EEE4-F810-4758-A7BD-AE0404B43D59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EFEC271-155F-4E11-95C6-33E2D121A0B8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998ACEB-1B5A-4176-8DCC-E484822F4BCF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AFB9354-B06B-4CEB-A508-CF00C2083E61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A1C116B-F965-484A-B916-4202FF91CB68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76D954E-05DC-4F6B-89FE-4CD86AFAD9F5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8E1DFEF-8F1F-4713-87E7-73EE3E8B7205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B4C1674-610A-4302-8B86-B5DBDA14431D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5087178-5A89-49E5-9EF1-26646D10C5E8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9FA8D34-949E-4C92-B3CE-94614367A9A2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076E951-8B59-4B3A-8FAB-E1F329A399DE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8FAC1F4-630F-4EEC-9AD9-E95EB7087A11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1DF46A0-FB2E-4F39-905D-73D2B94512E6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F80E73F-F770-475C-B538-5AD76CE7617F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B43B528-5AFF-4428-BB6E-A1FAF4E0FDAD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FED5A08-4B2A-4175-8D6E-A4CBE9F42C8A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033F0CB-6484-4CCB-9358-FAFE3FA1CD44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D94C61E-EE5B-42C8-87CD-DED380D94B24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C49AF5D-92FA-4730-8054-7BA4FB789F36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2F6D15D-49C1-418F-9EB4-38A775CEF16E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23EA7FA-7F85-4B5E-978B-ED90AC79D900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0C7FB428-6965-407F-A1A1-25E50ED5031F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C9FB5C3-510E-4518-96FF-00C2910E2CB2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CB0332A-45D8-4E6B-BCD4-C107BE62BE3C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B4C233-EFF1-4428-958E-F66BDA81EA0C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BBCA5E0-1550-4D01-9F88-6F04EBB3199E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3295724-FFE1-4238-91CD-C14FCF595EC1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4" name="Picture 2" descr="Download Software Transparent Image HQ PNG Image | FreePNGImg">
            <a:extLst>
              <a:ext uri="{FF2B5EF4-FFF2-40B4-BE49-F238E27FC236}">
                <a16:creationId xmlns:a16="http://schemas.microsoft.com/office/drawing/2014/main" id="{B901D0AD-6E75-45DB-A2E9-51CFD64BE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6E6423-B135-4F36-BB03-4EBB58CA9117}"/>
              </a:ext>
            </a:extLst>
          </p:cNvPr>
          <p:cNvSpPr/>
          <p:nvPr userDrawn="1"/>
        </p:nvSpPr>
        <p:spPr>
          <a:xfrm>
            <a:off x="-1173" y="-2049"/>
            <a:ext cx="21599525" cy="5868365"/>
          </a:xfrm>
          <a:prstGeom prst="rect">
            <a:avLst/>
          </a:prstGeom>
          <a:solidFill>
            <a:srgbClr val="009999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평행 사변형 52">
            <a:extLst>
              <a:ext uri="{FF2B5EF4-FFF2-40B4-BE49-F238E27FC236}">
                <a16:creationId xmlns:a16="http://schemas.microsoft.com/office/drawing/2014/main" id="{89F7D1D6-EE5B-4984-924A-108DEB7C2A81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53000">
                <a:srgbClr val="008582"/>
              </a:gs>
              <a:gs pos="0">
                <a:srgbClr val="0099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5BABAD-1C1D-4193-9216-84D02C2A57F8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EE2D321-2CB0-4728-A2B3-84BABDF0296C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4A943EC-5E9B-4FCC-A6AF-F8B1CF863749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2A174DB1-1AFE-4CC1-A81D-14D2DB8A02E4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22D0BBC1-CE1F-4720-8204-B151803ECF3B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72CC5D5A-84A1-48D5-A91C-F46286AFE5B0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7C501478-C66E-4812-BDE5-FB7DCDEC2EF3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ECC2B981-A748-4DE5-8B0B-E71DC940925E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15162D80-DE4F-425A-9B37-DA28939F7C00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3" name="직각 삼각형 82">
                  <a:extLst>
                    <a:ext uri="{FF2B5EF4-FFF2-40B4-BE49-F238E27FC236}">
                      <a16:creationId xmlns:a16="http://schemas.microsoft.com/office/drawing/2014/main" id="{B85887B5-77BE-4FE5-973D-A939940AB717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00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789EA2CB-EDF5-4AC9-95CD-DE796B210DB6}"/>
                  </a:ext>
                </a:extLst>
              </p:cNvPr>
              <p:cNvGrpSpPr/>
              <p:nvPr userDrawn="1"/>
            </p:nvGrpSpPr>
            <p:grpSpPr>
              <a:xfrm>
                <a:off x="667524" y="4777032"/>
                <a:ext cx="12637221" cy="2122200"/>
                <a:chOff x="-6879656" y="8606760"/>
                <a:chExt cx="12637221" cy="2122200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24F5179D-C94D-4E95-827D-F79F79CEFB3B}"/>
                    </a:ext>
                  </a:extLst>
                </p:cNvPr>
                <p:cNvSpPr/>
                <p:nvPr userDrawn="1"/>
              </p:nvSpPr>
              <p:spPr>
                <a:xfrm>
                  <a:off x="-6879656" y="8606760"/>
                  <a:ext cx="7547572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콘텐츠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IT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캡스톤디자인</a:t>
                  </a:r>
                  <a:endParaRPr lang="en-US" altLang="ko-KR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9E3501E-0C0C-4B71-8A27-0CD186F967DD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49713D0-08ED-4A83-9F91-9A1EE643A9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53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2C76-06F6-4FBB-9DED-545C07DB4039}" type="datetimeFigureOut">
              <a:rPr lang="ko-KR" altLang="en-US" smtClean="0"/>
              <a:pPr/>
              <a:t>2021-12-05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E237-470E-4B08-939D-F062AD2686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3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10022"/>
            <a:ext cx="18629590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050077"/>
            <a:ext cx="18629590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62C76-06F6-4FBB-9DED-545C07DB4039}" type="datetimeFigureOut">
              <a:rPr lang="ko-KR" altLang="en-US" smtClean="0"/>
              <a:pPr/>
              <a:t>2021-12-05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028274"/>
            <a:ext cx="728984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E237-470E-4B08-939D-F062AD2686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2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79" r:id="rId5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jpe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jpeg"/><Relationship Id="rId5" Type="http://schemas.openxmlformats.org/officeDocument/2006/relationships/image" Target="../media/image9.png"/><Relationship Id="rId10" Type="http://schemas.openxmlformats.org/officeDocument/2006/relationships/image" Target="../media/image17.jpeg"/><Relationship Id="rId4" Type="http://schemas.openxmlformats.org/officeDocument/2006/relationships/image" Target="../media/image8.pn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2.jpeg"/><Relationship Id="rId5" Type="http://schemas.openxmlformats.org/officeDocument/2006/relationships/image" Target="../media/image9.png"/><Relationship Id="rId10" Type="http://schemas.openxmlformats.org/officeDocument/2006/relationships/image" Target="../media/image21.jpeg"/><Relationship Id="rId4" Type="http://schemas.openxmlformats.org/officeDocument/2006/relationships/image" Target="../media/image8.pn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1177750" y="6886410"/>
            <a:ext cx="3322155" cy="750446"/>
            <a:chOff x="1224642" y="7174200"/>
            <a:chExt cx="3322155" cy="750446"/>
          </a:xfrm>
        </p:grpSpPr>
        <p:grpSp>
          <p:nvGrpSpPr>
            <p:cNvPr id="72" name="그룹 71"/>
            <p:cNvGrpSpPr/>
            <p:nvPr/>
          </p:nvGrpSpPr>
          <p:grpSpPr>
            <a:xfrm>
              <a:off x="1393371" y="7174200"/>
              <a:ext cx="3153426" cy="750446"/>
              <a:chOff x="2500298" y="285728"/>
              <a:chExt cx="1714512" cy="571504"/>
            </a:xfrm>
            <a:solidFill>
              <a:srgbClr val="002060"/>
            </a:solidFill>
          </p:grpSpPr>
          <p:sp>
            <p:nvSpPr>
              <p:cNvPr id="74" name="직사각형 73"/>
              <p:cNvSpPr/>
              <p:nvPr/>
            </p:nvSpPr>
            <p:spPr>
              <a:xfrm>
                <a:off x="2500298" y="285728"/>
                <a:ext cx="1357322" cy="571504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ko-KR" altLang="en-US" sz="3200">
                    <a:latin typeface="KoPubWorld돋움체 Bold"/>
                    <a:ea typeface="KoPubWorld돋움체 Bold"/>
                    <a:cs typeface="KoPubWorld돋움체 Bold"/>
                  </a:rPr>
                  <a:t>과제목적</a:t>
                </a:r>
              </a:p>
            </p:txBody>
          </p:sp>
          <p:sp>
            <p:nvSpPr>
              <p:cNvPr id="75" name="직각 삼각형 74"/>
              <p:cNvSpPr/>
              <p:nvPr/>
            </p:nvSpPr>
            <p:spPr>
              <a:xfrm flipV="1">
                <a:off x="3857620" y="285728"/>
                <a:ext cx="357190" cy="571504"/>
              </a:xfrm>
              <a:prstGeom prst="rtTriangle">
                <a:avLst/>
              </a:prstGeom>
              <a:solidFill>
                <a:srgbClr val="ED7D31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endParaRPr lang="ko-KR" altLang="en-US"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1224642" y="7174200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 sz="3200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77750" y="9306140"/>
            <a:ext cx="3322155" cy="750446"/>
            <a:chOff x="1177750" y="10887639"/>
            <a:chExt cx="3322155" cy="750446"/>
          </a:xfrm>
        </p:grpSpPr>
        <p:grpSp>
          <p:nvGrpSpPr>
            <p:cNvPr id="76" name="그룹 75"/>
            <p:cNvGrpSpPr/>
            <p:nvPr/>
          </p:nvGrpSpPr>
          <p:grpSpPr>
            <a:xfrm>
              <a:off x="1346479" y="10887639"/>
              <a:ext cx="3153426" cy="750446"/>
              <a:chOff x="2500298" y="285728"/>
              <a:chExt cx="1714512" cy="571504"/>
            </a:xfrm>
            <a:solidFill>
              <a:srgbClr val="ED7D31"/>
            </a:solidFill>
          </p:grpSpPr>
          <p:sp>
            <p:nvSpPr>
              <p:cNvPr id="77" name="직사각형 76"/>
              <p:cNvSpPr/>
              <p:nvPr/>
            </p:nvSpPr>
            <p:spPr>
              <a:xfrm>
                <a:off x="2500298" y="285728"/>
                <a:ext cx="1357322" cy="571504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ko-KR" altLang="en-US" sz="3200">
                    <a:latin typeface="KoPubWorld돋움체 Bold"/>
                    <a:ea typeface="KoPubWorld돋움체 Bold"/>
                    <a:cs typeface="KoPubWorld돋움체 Bold"/>
                  </a:rPr>
                  <a:t>과제내용</a:t>
                </a:r>
              </a:p>
            </p:txBody>
          </p:sp>
          <p:sp>
            <p:nvSpPr>
              <p:cNvPr id="78" name="직각 삼각형 77"/>
              <p:cNvSpPr/>
              <p:nvPr/>
            </p:nvSpPr>
            <p:spPr>
              <a:xfrm flipV="1">
                <a:off x="3857620" y="285728"/>
                <a:ext cx="357190" cy="571504"/>
              </a:xfrm>
              <a:prstGeom prst="rtTriangle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endParaRPr lang="ko-KR" altLang="en-US"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1177750" y="10887639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 sz="3200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101549" y="22995436"/>
            <a:ext cx="5478155" cy="750446"/>
            <a:chOff x="1224642" y="23461188"/>
            <a:chExt cx="5130521" cy="750446"/>
          </a:xfrm>
        </p:grpSpPr>
        <p:sp>
          <p:nvSpPr>
            <p:cNvPr id="84" name="직사각형 43"/>
            <p:cNvSpPr/>
            <p:nvPr/>
          </p:nvSpPr>
          <p:spPr>
            <a:xfrm>
              <a:off x="1410716" y="23461188"/>
              <a:ext cx="4944447" cy="750446"/>
            </a:xfrm>
            <a:custGeom>
              <a:avLst/>
              <a:gdLst>
                <a:gd name="connsiteX0" fmla="*/ 0 w 5030875"/>
                <a:gd name="connsiteY0" fmla="*/ 0 h 750446"/>
                <a:gd name="connsiteX1" fmla="*/ 5030875 w 5030875"/>
                <a:gd name="connsiteY1" fmla="*/ 0 h 750446"/>
                <a:gd name="connsiteX2" fmla="*/ 5030875 w 5030875"/>
                <a:gd name="connsiteY2" fmla="*/ 750446 h 750446"/>
                <a:gd name="connsiteX3" fmla="*/ 0 w 5030875"/>
                <a:gd name="connsiteY3" fmla="*/ 750446 h 750446"/>
                <a:gd name="connsiteX4" fmla="*/ 0 w 5030875"/>
                <a:gd name="connsiteY4" fmla="*/ 0 h 750446"/>
                <a:gd name="connsiteX0" fmla="*/ 0 w 5758585"/>
                <a:gd name="connsiteY0" fmla="*/ 0 h 750446"/>
                <a:gd name="connsiteX1" fmla="*/ 5758585 w 5758585"/>
                <a:gd name="connsiteY1" fmla="*/ 3810 h 750446"/>
                <a:gd name="connsiteX2" fmla="*/ 5030875 w 5758585"/>
                <a:gd name="connsiteY2" fmla="*/ 750446 h 750446"/>
                <a:gd name="connsiteX3" fmla="*/ 0 w 5758585"/>
                <a:gd name="connsiteY3" fmla="*/ 750446 h 750446"/>
                <a:gd name="connsiteX4" fmla="*/ 0 w 5758585"/>
                <a:gd name="connsiteY4" fmla="*/ 0 h 75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8585" h="750446">
                  <a:moveTo>
                    <a:pt x="0" y="0"/>
                  </a:moveTo>
                  <a:lnTo>
                    <a:pt x="5758585" y="3810"/>
                  </a:lnTo>
                  <a:lnTo>
                    <a:pt x="5030875" y="750446"/>
                  </a:lnTo>
                  <a:lnTo>
                    <a:pt x="0" y="750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ko-KR" altLang="en-US" sz="3200" dirty="0">
                  <a:latin typeface="KoPubWorld돋움체 Bold"/>
                  <a:ea typeface="KoPubWorld돋움체 Bold"/>
                  <a:cs typeface="KoPubWorld돋움체 Bold"/>
                </a:rPr>
                <a:t>활용방안 및 기대효과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224642" y="23461188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 sz="3200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93271" y="2533185"/>
            <a:ext cx="14821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rPr>
              <a:t>Anti_Alcohol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00740" y="5100066"/>
            <a:ext cx="249400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sz="3200" b="0"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410913" y="5100066"/>
            <a:ext cx="3004347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3200" b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Anti_Alcohol</a:t>
            </a:r>
            <a:endParaRPr lang="ko-KR" altLang="en-US" sz="3200" b="0"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38870" y="5832880"/>
            <a:ext cx="301774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3200" b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고영웅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410914" y="5832880"/>
            <a:ext cx="7012243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이주아</a:t>
            </a: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, </a:t>
            </a: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안원영</a:t>
            </a: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, </a:t>
            </a: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김현화</a:t>
            </a: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, </a:t>
            </a: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이수민</a:t>
            </a:r>
            <a:endParaRPr lang="ko-KR" altLang="en-US" sz="3200" b="0"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0225" y="7797237"/>
            <a:ext cx="1879803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올바르지 못한 음주생활을 하는 알코올 중독자들에게 도움을 주기 위해 개발된 디지털 치료제 앱이다</a:t>
            </a:r>
            <a:r>
              <a:rPr lang="en-US" altLang="ko-KR" sz="315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 중독자들의 생활에 변화를 주어 의지를 향상시키고 동기 강화를 하여 치료에 도움이 되는 것이 목적이다</a:t>
            </a:r>
            <a:r>
              <a:rPr lang="en-US" altLang="ko-KR" sz="3150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</a:p>
          <a:p>
            <a:pPr lvl="0">
              <a:defRPr/>
            </a:pPr>
            <a:endParaRPr lang="ko-KR" altLang="en-US" sz="3150" dirty="0"/>
          </a:p>
        </p:txBody>
      </p:sp>
      <p:sp>
        <p:nvSpPr>
          <p:cNvPr id="25" name="TextBox 24"/>
          <p:cNvSpPr txBox="1"/>
          <p:nvPr/>
        </p:nvSpPr>
        <p:spPr>
          <a:xfrm>
            <a:off x="1150528" y="23869690"/>
            <a:ext cx="18798030" cy="5107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하루마다 중독 치료 시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절약되는</a:t>
            </a: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 비용을 시각화 함으로써 의지 상승 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경쟁 순위를 보여줌으로써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의지 상승</a:t>
            </a:r>
            <a:endParaRPr lang="ko-KR" altLang="en-US" sz="315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만보기 기능으로 활동량을 높여 알코올 중독 치료에 도움을 줌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커뮤니티를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통해 익명으로 대화하며 자아성찰의 기회를 얻음</a:t>
            </a:r>
            <a:endParaRPr lang="en-US" altLang="ko-KR" sz="315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중독 치료에 중요한 외적동기와 내적동기 강화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3150" b="1" i="0" dirty="0">
                <a:solidFill>
                  <a:srgbClr val="24292F"/>
                </a:solidFill>
                <a:effectLst/>
                <a:latin typeface="-apple-system"/>
              </a:rPr>
              <a:t>-&gt;</a:t>
            </a:r>
            <a:r>
              <a:rPr lang="ko-KR" altLang="en-US" sz="3150" b="1" i="0" dirty="0">
                <a:solidFill>
                  <a:srgbClr val="24292F"/>
                </a:solidFill>
                <a:effectLst/>
                <a:latin typeface="-apple-system"/>
              </a:rPr>
              <a:t>  기본적인  생활습관 개선을 통한 알코올 중독 치료</a:t>
            </a:r>
          </a:p>
          <a:p>
            <a:pPr>
              <a:lnSpc>
                <a:spcPct val="150000"/>
              </a:lnSpc>
              <a:defRPr/>
            </a:pPr>
            <a:endParaRPr lang="ko-KR" altLang="en-US" sz="315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493D66-FB5E-4AB7-AF76-3CF787784987}"/>
              </a:ext>
            </a:extLst>
          </p:cNvPr>
          <p:cNvGrpSpPr/>
          <p:nvPr/>
        </p:nvGrpSpPr>
        <p:grpSpPr>
          <a:xfrm>
            <a:off x="1261968" y="10180554"/>
            <a:ext cx="7409405" cy="12080035"/>
            <a:chOff x="1261968" y="10790150"/>
            <a:chExt cx="7409405" cy="1208003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1068DD7-0AD8-41C9-8CC3-1B43B8C10C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33"/>
            <a:stretch/>
          </p:blipFill>
          <p:spPr>
            <a:xfrm>
              <a:off x="1274227" y="10794930"/>
              <a:ext cx="3596586" cy="5960332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7EC5DF4-9707-4A23-9ABE-990AC784D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93"/>
            <a:stretch/>
          </p:blipFill>
          <p:spPr>
            <a:xfrm>
              <a:off x="5036649" y="10790150"/>
              <a:ext cx="3602472" cy="5960332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9C91FBA-8341-49BC-A078-C662475F1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87"/>
            <a:stretch/>
          </p:blipFill>
          <p:spPr>
            <a:xfrm>
              <a:off x="1261968" y="16884010"/>
              <a:ext cx="3596586" cy="5986175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</p:pic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DAAD1B5C-93A4-4FF0-A6A2-1B16FD1B6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172" y="16884010"/>
              <a:ext cx="3704201" cy="5981108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3288210-53A1-4A22-88CE-41850A20422F}"/>
              </a:ext>
            </a:extLst>
          </p:cNvPr>
          <p:cNvGrpSpPr/>
          <p:nvPr/>
        </p:nvGrpSpPr>
        <p:grpSpPr>
          <a:xfrm>
            <a:off x="10930812" y="9681363"/>
            <a:ext cx="6825772" cy="5276640"/>
            <a:chOff x="1337705" y="-223512"/>
            <a:chExt cx="8320335" cy="686028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88944BF-2F1D-4851-8630-A49CF33C9F18}"/>
                </a:ext>
              </a:extLst>
            </p:cNvPr>
            <p:cNvGrpSpPr/>
            <p:nvPr/>
          </p:nvGrpSpPr>
          <p:grpSpPr>
            <a:xfrm>
              <a:off x="1337705" y="2965876"/>
              <a:ext cx="3112061" cy="3070125"/>
              <a:chOff x="3765494" y="1619732"/>
              <a:chExt cx="3112061" cy="3070125"/>
            </a:xfrm>
          </p:grpSpPr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A31D2039-C653-4E81-91FF-DE78B4E54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0355" y="1619732"/>
                <a:ext cx="1812431" cy="1087459"/>
              </a:xfrm>
              <a:prstGeom prst="rect">
                <a:avLst/>
              </a:prstGeom>
            </p:spPr>
          </p:pic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B6152749-4221-47A4-89AF-1270471B1020}"/>
                  </a:ext>
                </a:extLst>
              </p:cNvPr>
              <p:cNvGrpSpPr/>
              <p:nvPr/>
            </p:nvGrpSpPr>
            <p:grpSpPr>
              <a:xfrm>
                <a:off x="4532212" y="2376459"/>
                <a:ext cx="1638863" cy="1977985"/>
                <a:chOff x="7233197" y="4500666"/>
                <a:chExt cx="1638863" cy="1977985"/>
              </a:xfrm>
            </p:grpSpPr>
            <p:pic>
              <p:nvPicPr>
                <p:cNvPr id="146" name="그림 145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50C94974-10D3-421A-943F-3BFBE31532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509" t="21932" r="26644" b="23762"/>
                <a:stretch/>
              </p:blipFill>
              <p:spPr>
                <a:xfrm>
                  <a:off x="7233197" y="4500666"/>
                  <a:ext cx="1335379" cy="1616989"/>
                </a:xfrm>
                <a:prstGeom prst="rect">
                  <a:avLst/>
                </a:prstGeom>
              </p:spPr>
            </p:pic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3722DF31-B9E2-49D9-9628-20EAF7DA2BF5}"/>
                    </a:ext>
                  </a:extLst>
                </p:cNvPr>
                <p:cNvSpPr txBox="1"/>
                <p:nvPr/>
              </p:nvSpPr>
              <p:spPr>
                <a:xfrm>
                  <a:off x="7318872" y="5901570"/>
                  <a:ext cx="1553188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150" dirty="0"/>
                    <a:t>Flutter</a:t>
                  </a:r>
                  <a:endParaRPr lang="ko-KR" altLang="en-US" sz="3150" dirty="0"/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F2DE7E7-F6EB-4DFE-8257-7B87DE437A5B}"/>
                  </a:ext>
                </a:extLst>
              </p:cNvPr>
              <p:cNvGrpSpPr/>
              <p:nvPr/>
            </p:nvGrpSpPr>
            <p:grpSpPr>
              <a:xfrm>
                <a:off x="3765494" y="2168143"/>
                <a:ext cx="3112061" cy="2521714"/>
                <a:chOff x="3765331" y="2163461"/>
                <a:chExt cx="3112061" cy="2521714"/>
              </a:xfrm>
            </p:grpSpPr>
            <p:cxnSp>
              <p:nvCxnSpPr>
                <p:cNvPr id="143" name="연결선: 꺾임 142">
                  <a:extLst>
                    <a:ext uri="{FF2B5EF4-FFF2-40B4-BE49-F238E27FC236}">
                      <a16:creationId xmlns:a16="http://schemas.microsoft.com/office/drawing/2014/main" id="{852B74E8-0279-45B2-87F3-B6C49A4A36DD}"/>
                    </a:ext>
                  </a:extLst>
                </p:cNvPr>
                <p:cNvCxnSpPr>
                  <a:stCxn id="140" idx="1"/>
                </p:cNvCxnSpPr>
                <p:nvPr/>
              </p:nvCxnSpPr>
              <p:spPr>
                <a:xfrm rot="10800000" flipV="1">
                  <a:off x="3794565" y="2163461"/>
                  <a:ext cx="564080" cy="2521714"/>
                </a:xfrm>
                <a:prstGeom prst="bentConnector2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D3A5585A-BB9B-47BA-9F09-1FE73D5BD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5331" y="4685175"/>
                  <a:ext cx="3112061" cy="0"/>
                </a:xfrm>
                <a:prstGeom prst="line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연결선: 꺾임 144">
                  <a:extLst>
                    <a:ext uri="{FF2B5EF4-FFF2-40B4-BE49-F238E27FC236}">
                      <a16:creationId xmlns:a16="http://schemas.microsoft.com/office/drawing/2014/main" id="{9BF84014-7507-48D0-B239-BF2912EABCC6}"/>
                    </a:ext>
                  </a:extLst>
                </p:cNvPr>
                <p:cNvCxnSpPr>
                  <a:stCxn id="140" idx="3"/>
                </p:cNvCxnSpPr>
                <p:nvPr/>
              </p:nvCxnSpPr>
              <p:spPr>
                <a:xfrm>
                  <a:off x="6171076" y="2163461"/>
                  <a:ext cx="677407" cy="2521714"/>
                </a:xfrm>
                <a:prstGeom prst="bentConnector2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3882BE4-E847-4D18-8165-DDA4B2A52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25" y="3909327"/>
              <a:ext cx="3575207" cy="1787603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365116B-FE7B-46E4-A839-19E18967C92B}"/>
                </a:ext>
              </a:extLst>
            </p:cNvPr>
            <p:cNvSpPr txBox="1"/>
            <p:nvPr/>
          </p:nvSpPr>
          <p:spPr>
            <a:xfrm>
              <a:off x="7389022" y="3247072"/>
              <a:ext cx="92581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DB</a:t>
              </a:r>
              <a:endParaRPr lang="ko-KR" altLang="en-US" sz="3150" dirty="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E9B1DD5-BD2B-4D38-A260-2B638530601D}"/>
                </a:ext>
              </a:extLst>
            </p:cNvPr>
            <p:cNvGrpSpPr/>
            <p:nvPr/>
          </p:nvGrpSpPr>
          <p:grpSpPr>
            <a:xfrm>
              <a:off x="6094497" y="3494231"/>
              <a:ext cx="3112061" cy="2521714"/>
              <a:chOff x="7879884" y="2115420"/>
              <a:chExt cx="3112061" cy="2521714"/>
            </a:xfrm>
          </p:grpSpPr>
          <p:cxnSp>
            <p:nvCxnSpPr>
              <p:cNvPr id="135" name="연결선: 꺾임 134">
                <a:extLst>
                  <a:ext uri="{FF2B5EF4-FFF2-40B4-BE49-F238E27FC236}">
                    <a16:creationId xmlns:a16="http://schemas.microsoft.com/office/drawing/2014/main" id="{DA676545-D44F-4DA7-9AE3-0442E1874E8A}"/>
                  </a:ext>
                </a:extLst>
              </p:cNvPr>
              <p:cNvCxnSpPr/>
              <p:nvPr/>
            </p:nvCxnSpPr>
            <p:spPr>
              <a:xfrm rot="10800000" flipV="1">
                <a:off x="7909118" y="2115420"/>
                <a:ext cx="564080" cy="2521714"/>
              </a:xfrm>
              <a:prstGeom prst="bentConnector2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E4FDDD5E-9C84-4E8E-8433-61227A815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9884" y="4637134"/>
                <a:ext cx="3112061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연결선: 꺾임 136">
                <a:extLst>
                  <a:ext uri="{FF2B5EF4-FFF2-40B4-BE49-F238E27FC236}">
                    <a16:creationId xmlns:a16="http://schemas.microsoft.com/office/drawing/2014/main" id="{D57FBC70-CE5F-46CC-A7CC-383EB087B923}"/>
                  </a:ext>
                </a:extLst>
              </p:cNvPr>
              <p:cNvCxnSpPr/>
              <p:nvPr/>
            </p:nvCxnSpPr>
            <p:spPr>
              <a:xfrm>
                <a:off x="10285629" y="2115420"/>
                <a:ext cx="677407" cy="2521714"/>
              </a:xfrm>
              <a:prstGeom prst="bentConnector2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F6CB94CE-23C8-4664-8BC8-CC2982C82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9884" y="2115420"/>
                <a:ext cx="1099789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D058BB6-B157-47C8-8793-B57CA6F1F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5496" y="2115420"/>
                <a:ext cx="1099789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8C55FC7A-7861-45E0-ABDD-FB91ADDFC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802" y="-223512"/>
              <a:ext cx="3742714" cy="3742714"/>
            </a:xfrm>
            <a:prstGeom prst="rect">
              <a:avLst/>
            </a:prstGeom>
          </p:spPr>
        </p:pic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AEBC690-86F2-40F4-9691-862603598357}"/>
                </a:ext>
              </a:extLst>
            </p:cNvPr>
            <p:cNvGrpSpPr/>
            <p:nvPr/>
          </p:nvGrpSpPr>
          <p:grpSpPr>
            <a:xfrm>
              <a:off x="2868781" y="1364424"/>
              <a:ext cx="1213372" cy="1807464"/>
              <a:chOff x="4014675" y="1572768"/>
              <a:chExt cx="1213372" cy="1807464"/>
            </a:xfrm>
          </p:grpSpPr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83084CB7-85C3-452C-BDA0-05FE1312CEC6}"/>
                  </a:ext>
                </a:extLst>
              </p:cNvPr>
              <p:cNvCxnSpPr/>
              <p:nvPr/>
            </p:nvCxnSpPr>
            <p:spPr>
              <a:xfrm>
                <a:off x="4014675" y="1597152"/>
                <a:ext cx="1213372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id="{CA8E02CE-A013-4128-BBEC-ABA01A7EEED8}"/>
                  </a:ext>
                </a:extLst>
              </p:cNvPr>
              <p:cNvCxnSpPr/>
              <p:nvPr/>
            </p:nvCxnSpPr>
            <p:spPr>
              <a:xfrm>
                <a:off x="4014675" y="1572768"/>
                <a:ext cx="24954" cy="180746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9F25A1D8-A4B3-4C3D-8DD9-A3D011ADC176}"/>
                </a:ext>
              </a:extLst>
            </p:cNvPr>
            <p:cNvCxnSpPr/>
            <p:nvPr/>
          </p:nvCxnSpPr>
          <p:spPr>
            <a:xfrm>
              <a:off x="4645306" y="4053335"/>
              <a:ext cx="121761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93712700-2DE9-4880-BE58-826443BAABFC}"/>
                </a:ext>
              </a:extLst>
            </p:cNvPr>
            <p:cNvCxnSpPr/>
            <p:nvPr/>
          </p:nvCxnSpPr>
          <p:spPr>
            <a:xfrm flipH="1">
              <a:off x="4645306" y="5339592"/>
              <a:ext cx="121761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956525-F90E-40CC-A5DC-07E45E4A98F2}"/>
                </a:ext>
              </a:extLst>
            </p:cNvPr>
            <p:cNvSpPr txBox="1"/>
            <p:nvPr/>
          </p:nvSpPr>
          <p:spPr>
            <a:xfrm>
              <a:off x="2316490" y="6059688"/>
              <a:ext cx="146872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Client</a:t>
              </a:r>
              <a:endParaRPr lang="ko-KR" altLang="en-US" sz="315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A9B9BCD-F51F-4780-A51E-5E2855D566D6}"/>
                </a:ext>
              </a:extLst>
            </p:cNvPr>
            <p:cNvSpPr txBox="1"/>
            <p:nvPr/>
          </p:nvSpPr>
          <p:spPr>
            <a:xfrm>
              <a:off x="7216535" y="6039732"/>
              <a:ext cx="146872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Server</a:t>
              </a:r>
              <a:endParaRPr lang="ko-KR" altLang="en-US" sz="315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AF35471-D7E3-4924-A150-A7044A234C8E}"/>
                </a:ext>
              </a:extLst>
            </p:cNvPr>
            <p:cNvSpPr txBox="1"/>
            <p:nvPr/>
          </p:nvSpPr>
          <p:spPr>
            <a:xfrm>
              <a:off x="4832005" y="2965876"/>
              <a:ext cx="140637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User</a:t>
              </a:r>
              <a:endParaRPr lang="ko-KR" altLang="en-US" sz="3150" dirty="0"/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0F35D4B5-F784-4D4A-825D-DF8F197E1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769" y="895388"/>
              <a:ext cx="1416691" cy="1416691"/>
            </a:xfrm>
            <a:prstGeom prst="rect">
              <a:avLst/>
            </a:prstGeom>
          </p:spPr>
        </p:pic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0EB248EA-9E81-4281-90BC-27750C8682B1}"/>
                </a:ext>
              </a:extLst>
            </p:cNvPr>
            <p:cNvGrpSpPr/>
            <p:nvPr/>
          </p:nvGrpSpPr>
          <p:grpSpPr>
            <a:xfrm>
              <a:off x="7018339" y="371020"/>
              <a:ext cx="2639701" cy="2050566"/>
              <a:chOff x="7136151" y="727651"/>
              <a:chExt cx="3221431" cy="2709599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0AC2F78B-81A6-4C30-AC5B-4470D530DDCC}"/>
                  </a:ext>
                </a:extLst>
              </p:cNvPr>
              <p:cNvGrpSpPr/>
              <p:nvPr/>
            </p:nvGrpSpPr>
            <p:grpSpPr>
              <a:xfrm>
                <a:off x="7136151" y="727651"/>
                <a:ext cx="2443109" cy="2003797"/>
                <a:chOff x="7190179" y="485619"/>
                <a:chExt cx="2443109" cy="2003797"/>
              </a:xfrm>
            </p:grpSpPr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0EF7D6D0-2DF5-4A31-A62E-D36F30EC1BE8}"/>
                    </a:ext>
                  </a:extLst>
                </p:cNvPr>
                <p:cNvGrpSpPr/>
                <p:nvPr/>
              </p:nvGrpSpPr>
              <p:grpSpPr>
                <a:xfrm>
                  <a:off x="7190179" y="485619"/>
                  <a:ext cx="2443109" cy="2003797"/>
                  <a:chOff x="7201906" y="390788"/>
                  <a:chExt cx="2443109" cy="2003797"/>
                </a:xfrm>
              </p:grpSpPr>
              <p:grpSp>
                <p:nvGrpSpPr>
                  <p:cNvPr id="127" name="그룹 126">
                    <a:extLst>
                      <a:ext uri="{FF2B5EF4-FFF2-40B4-BE49-F238E27FC236}">
                        <a16:creationId xmlns:a16="http://schemas.microsoft.com/office/drawing/2014/main" id="{C6D11FE7-9A9C-40D2-B66F-B774F06AB7C8}"/>
                      </a:ext>
                    </a:extLst>
                  </p:cNvPr>
                  <p:cNvGrpSpPr/>
                  <p:nvPr/>
                </p:nvGrpSpPr>
                <p:grpSpPr>
                  <a:xfrm>
                    <a:off x="7201906" y="390788"/>
                    <a:ext cx="2422704" cy="2003797"/>
                    <a:chOff x="7201906" y="390788"/>
                    <a:chExt cx="2422704" cy="2003797"/>
                  </a:xfrm>
                </p:grpSpPr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E6D27C96-F49F-4DE2-BE50-89B12F489D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88757" y="390788"/>
                      <a:ext cx="1824996" cy="7625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3150" dirty="0"/>
                        <a:t>Sensor</a:t>
                      </a:r>
                      <a:endParaRPr lang="ko-KR" altLang="en-US" sz="3150" dirty="0"/>
                    </a:p>
                  </p:txBody>
                </p:sp>
                <p:cxnSp>
                  <p:nvCxnSpPr>
                    <p:cNvPr id="130" name="연결선: 꺾임 129">
                      <a:extLst>
                        <a:ext uri="{FF2B5EF4-FFF2-40B4-BE49-F238E27FC236}">
                          <a16:creationId xmlns:a16="http://schemas.microsoft.com/office/drawing/2014/main" id="{422280F2-EA88-421E-B8AF-C4EE8CF676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229119" y="799814"/>
                      <a:ext cx="436921" cy="1586395"/>
                    </a:xfrm>
                    <a:prstGeom prst="bentConnector2">
                      <a:avLst/>
                    </a:prstGeom>
                    <a:ln w="57150">
                      <a:solidFill>
                        <a:schemeClr val="accent6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직선 연결선 130">
                      <a:extLst>
                        <a:ext uri="{FF2B5EF4-FFF2-40B4-BE49-F238E27FC236}">
                          <a16:creationId xmlns:a16="http://schemas.microsoft.com/office/drawing/2014/main" id="{8E4416AD-6195-4700-9D22-ED6E6FFF0D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01906" y="2367038"/>
                      <a:ext cx="2422704" cy="0"/>
                    </a:xfrm>
                    <a:prstGeom prst="line">
                      <a:avLst/>
                    </a:prstGeom>
                    <a:ln w="57150">
                      <a:solidFill>
                        <a:schemeClr val="accent6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직선 연결선 131">
                      <a:extLst>
                        <a:ext uri="{FF2B5EF4-FFF2-40B4-BE49-F238E27FC236}">
                          <a16:creationId xmlns:a16="http://schemas.microsoft.com/office/drawing/2014/main" id="{CF25627F-1D78-423D-982D-38A1520513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16990" y="799528"/>
                      <a:ext cx="7620" cy="1595057"/>
                    </a:xfrm>
                    <a:prstGeom prst="line">
                      <a:avLst/>
                    </a:prstGeom>
                    <a:ln w="57150">
                      <a:solidFill>
                        <a:schemeClr val="accent6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8" name="직선 연결선 127">
                    <a:extLst>
                      <a:ext uri="{FF2B5EF4-FFF2-40B4-BE49-F238E27FC236}">
                        <a16:creationId xmlns:a16="http://schemas.microsoft.com/office/drawing/2014/main" id="{E7FC4DAF-6D20-4A50-83A9-9ADCF579E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63664" y="799528"/>
                    <a:ext cx="481351" cy="7620"/>
                  </a:xfrm>
                  <a:prstGeom prst="line">
                    <a:avLst/>
                  </a:prstGeom>
                  <a:ln w="57150">
                    <a:solidFill>
                      <a:schemeClr val="accent6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6" name="그림 125">
                  <a:extLst>
                    <a:ext uri="{FF2B5EF4-FFF2-40B4-BE49-F238E27FC236}">
                      <a16:creationId xmlns:a16="http://schemas.microsoft.com/office/drawing/2014/main" id="{E96E561D-4369-4E30-BC1D-1D8ECB33F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1817" y="1025626"/>
                  <a:ext cx="1186780" cy="1186780"/>
                </a:xfrm>
                <a:prstGeom prst="rect">
                  <a:avLst/>
                </a:prstGeom>
              </p:spPr>
            </p:pic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09E2F5A-67CC-4CF0-BA51-2116E088D14A}"/>
                  </a:ext>
                </a:extLst>
              </p:cNvPr>
              <p:cNvSpPr txBox="1"/>
              <p:nvPr/>
            </p:nvSpPr>
            <p:spPr>
              <a:xfrm>
                <a:off x="7434460" y="2674700"/>
                <a:ext cx="2923122" cy="762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150" dirty="0"/>
                  <a:t>Pedometer</a:t>
                </a:r>
                <a:endParaRPr lang="ko-KR" altLang="en-US" sz="3150" dirty="0"/>
              </a:p>
            </p:txBody>
          </p:sp>
        </p:grp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1A9FA47E-8A91-4782-8D7F-ABC5B45478BE}"/>
                </a:ext>
              </a:extLst>
            </p:cNvPr>
            <p:cNvCxnSpPr>
              <a:cxnSpLocks/>
            </p:cNvCxnSpPr>
            <p:nvPr/>
          </p:nvCxnSpPr>
          <p:spPr>
            <a:xfrm>
              <a:off x="6228803" y="1044428"/>
              <a:ext cx="74965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4389E906-8B85-4BC3-BE2B-4EBA66A2ABF5}"/>
                </a:ext>
              </a:extLst>
            </p:cNvPr>
            <p:cNvCxnSpPr>
              <a:cxnSpLocks/>
            </p:cNvCxnSpPr>
            <p:nvPr/>
          </p:nvCxnSpPr>
          <p:spPr>
            <a:xfrm>
              <a:off x="8197644" y="2407078"/>
              <a:ext cx="13376" cy="96584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25">
            <a:extLst>
              <a:ext uri="{FF2B5EF4-FFF2-40B4-BE49-F238E27FC236}">
                <a16:creationId xmlns:a16="http://schemas.microsoft.com/office/drawing/2014/main" id="{0E938BA8-C92D-4EE7-9AF0-ADF39E710889}"/>
              </a:ext>
            </a:extLst>
          </p:cNvPr>
          <p:cNvSpPr txBox="1"/>
          <p:nvPr/>
        </p:nvSpPr>
        <p:spPr>
          <a:xfrm>
            <a:off x="9121259" y="17493824"/>
            <a:ext cx="11461231" cy="687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-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주제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 :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 알코올 중독 치료를 필요로 하는 환자들에게  치료 의지와 동기 강화에 도움을 주는 앱</a:t>
            </a: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  <a:p>
            <a:pPr>
              <a:defRPr/>
            </a:pP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  <a:p>
            <a:pPr>
              <a:defRPr/>
            </a:pP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  <a:p>
            <a:pPr>
              <a:defRPr/>
            </a:pP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-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내용 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: 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병원 치료를 필요로 하는 알코올 중독자를 대상으로 치료에 중요한 동기 강화의 방향성을 잡아주는 것이 목표이다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.</a:t>
            </a:r>
          </a:p>
          <a:p>
            <a:pPr>
              <a:defRPr/>
            </a:pP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출석체크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만보기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절약비용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커뮤니티기능을 이용해 경쟁구도를 만들어 동기 강화에 도움이 될 수 있도록 구현하였다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. </a:t>
            </a:r>
          </a:p>
          <a:p>
            <a:pPr>
              <a:defRPr/>
            </a:pP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  <a:p>
            <a:pPr>
              <a:defRPr/>
            </a:pP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  <a:p>
            <a:pPr>
              <a:defRPr/>
            </a:pPr>
            <a:r>
              <a:rPr lang="en-US" altLang="ko-KR" sz="3150" b="1" dirty="0">
                <a:solidFill>
                  <a:srgbClr val="24292F"/>
                </a:solidFill>
                <a:latin typeface="-apple-system"/>
              </a:rPr>
              <a:t>-&gt; </a:t>
            </a:r>
            <a:r>
              <a:rPr lang="ko-KR" altLang="en-US" sz="3150" b="1" dirty="0">
                <a:solidFill>
                  <a:srgbClr val="24292F"/>
                </a:solidFill>
                <a:latin typeface="-apple-system"/>
              </a:rPr>
              <a:t>동기 강화</a:t>
            </a:r>
            <a:r>
              <a:rPr lang="en-US" altLang="ko-KR" sz="3150" b="1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sz="3150" b="1" dirty="0">
                <a:solidFill>
                  <a:srgbClr val="24292F"/>
                </a:solidFill>
                <a:latin typeface="-apple-system"/>
              </a:rPr>
              <a:t>의지 상승</a:t>
            </a:r>
            <a:endParaRPr lang="ko-KR" altLang="en-US" sz="315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defRPr/>
            </a:pP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  <a:p>
            <a:pPr>
              <a:defRPr/>
            </a:pP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  <a:p>
            <a:pPr>
              <a:defRPr/>
            </a:pPr>
            <a:endParaRPr lang="ko-KR" altLang="en-US" sz="3150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51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1177750" y="6886410"/>
            <a:ext cx="3322155" cy="750446"/>
            <a:chOff x="1224642" y="7174200"/>
            <a:chExt cx="3322155" cy="750446"/>
          </a:xfrm>
        </p:grpSpPr>
        <p:grpSp>
          <p:nvGrpSpPr>
            <p:cNvPr id="72" name="그룹 71"/>
            <p:cNvGrpSpPr/>
            <p:nvPr/>
          </p:nvGrpSpPr>
          <p:grpSpPr>
            <a:xfrm>
              <a:off x="1393371" y="7174200"/>
              <a:ext cx="3153426" cy="750446"/>
              <a:chOff x="2500298" y="285728"/>
              <a:chExt cx="1714512" cy="571504"/>
            </a:xfrm>
            <a:solidFill>
              <a:srgbClr val="002060"/>
            </a:solidFill>
          </p:grpSpPr>
          <p:sp>
            <p:nvSpPr>
              <p:cNvPr id="74" name="직사각형 73"/>
              <p:cNvSpPr/>
              <p:nvPr/>
            </p:nvSpPr>
            <p:spPr>
              <a:xfrm>
                <a:off x="2500298" y="285728"/>
                <a:ext cx="1357322" cy="571504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ko-KR" altLang="en-US" sz="3200">
                    <a:latin typeface="KoPubWorld돋움체 Bold"/>
                    <a:ea typeface="KoPubWorld돋움체 Bold"/>
                    <a:cs typeface="KoPubWorld돋움체 Bold"/>
                  </a:rPr>
                  <a:t>과제목적</a:t>
                </a:r>
              </a:p>
            </p:txBody>
          </p:sp>
          <p:sp>
            <p:nvSpPr>
              <p:cNvPr id="75" name="직각 삼각형 74"/>
              <p:cNvSpPr/>
              <p:nvPr/>
            </p:nvSpPr>
            <p:spPr>
              <a:xfrm flipV="1">
                <a:off x="3857620" y="285728"/>
                <a:ext cx="357190" cy="571504"/>
              </a:xfrm>
              <a:prstGeom prst="rtTriangle">
                <a:avLst/>
              </a:prstGeom>
              <a:solidFill>
                <a:srgbClr val="ED7D31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endParaRPr lang="ko-KR" altLang="en-US"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1224642" y="7174200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 sz="3200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77750" y="9306140"/>
            <a:ext cx="3322155" cy="750446"/>
            <a:chOff x="1177750" y="10887639"/>
            <a:chExt cx="3322155" cy="750446"/>
          </a:xfrm>
        </p:grpSpPr>
        <p:grpSp>
          <p:nvGrpSpPr>
            <p:cNvPr id="76" name="그룹 75"/>
            <p:cNvGrpSpPr/>
            <p:nvPr/>
          </p:nvGrpSpPr>
          <p:grpSpPr>
            <a:xfrm>
              <a:off x="1346479" y="10887639"/>
              <a:ext cx="3153426" cy="750446"/>
              <a:chOff x="2500298" y="285728"/>
              <a:chExt cx="1714512" cy="571504"/>
            </a:xfrm>
            <a:solidFill>
              <a:srgbClr val="ED7D31"/>
            </a:solidFill>
          </p:grpSpPr>
          <p:sp>
            <p:nvSpPr>
              <p:cNvPr id="77" name="직사각형 76"/>
              <p:cNvSpPr/>
              <p:nvPr/>
            </p:nvSpPr>
            <p:spPr>
              <a:xfrm>
                <a:off x="2500298" y="285728"/>
                <a:ext cx="1357322" cy="571504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ko-KR" altLang="en-US" sz="3200">
                    <a:latin typeface="KoPubWorld돋움체 Bold"/>
                    <a:ea typeface="KoPubWorld돋움체 Bold"/>
                    <a:cs typeface="KoPubWorld돋움체 Bold"/>
                  </a:rPr>
                  <a:t>과제내용</a:t>
                </a:r>
              </a:p>
            </p:txBody>
          </p:sp>
          <p:sp>
            <p:nvSpPr>
              <p:cNvPr id="78" name="직각 삼각형 77"/>
              <p:cNvSpPr/>
              <p:nvPr/>
            </p:nvSpPr>
            <p:spPr>
              <a:xfrm flipV="1">
                <a:off x="3857620" y="285728"/>
                <a:ext cx="357190" cy="571504"/>
              </a:xfrm>
              <a:prstGeom prst="rtTriangle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endParaRPr lang="ko-KR" altLang="en-US"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1177750" y="10887639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 sz="3200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101549" y="22995436"/>
            <a:ext cx="5478155" cy="750446"/>
            <a:chOff x="1224642" y="23461188"/>
            <a:chExt cx="5130521" cy="750446"/>
          </a:xfrm>
        </p:grpSpPr>
        <p:sp>
          <p:nvSpPr>
            <p:cNvPr id="84" name="직사각형 43"/>
            <p:cNvSpPr/>
            <p:nvPr/>
          </p:nvSpPr>
          <p:spPr>
            <a:xfrm>
              <a:off x="1410716" y="23461188"/>
              <a:ext cx="4944447" cy="750446"/>
            </a:xfrm>
            <a:custGeom>
              <a:avLst/>
              <a:gdLst>
                <a:gd name="connsiteX0" fmla="*/ 0 w 5030875"/>
                <a:gd name="connsiteY0" fmla="*/ 0 h 750446"/>
                <a:gd name="connsiteX1" fmla="*/ 5030875 w 5030875"/>
                <a:gd name="connsiteY1" fmla="*/ 0 h 750446"/>
                <a:gd name="connsiteX2" fmla="*/ 5030875 w 5030875"/>
                <a:gd name="connsiteY2" fmla="*/ 750446 h 750446"/>
                <a:gd name="connsiteX3" fmla="*/ 0 w 5030875"/>
                <a:gd name="connsiteY3" fmla="*/ 750446 h 750446"/>
                <a:gd name="connsiteX4" fmla="*/ 0 w 5030875"/>
                <a:gd name="connsiteY4" fmla="*/ 0 h 750446"/>
                <a:gd name="connsiteX0" fmla="*/ 0 w 5758585"/>
                <a:gd name="connsiteY0" fmla="*/ 0 h 750446"/>
                <a:gd name="connsiteX1" fmla="*/ 5758585 w 5758585"/>
                <a:gd name="connsiteY1" fmla="*/ 3810 h 750446"/>
                <a:gd name="connsiteX2" fmla="*/ 5030875 w 5758585"/>
                <a:gd name="connsiteY2" fmla="*/ 750446 h 750446"/>
                <a:gd name="connsiteX3" fmla="*/ 0 w 5758585"/>
                <a:gd name="connsiteY3" fmla="*/ 750446 h 750446"/>
                <a:gd name="connsiteX4" fmla="*/ 0 w 5758585"/>
                <a:gd name="connsiteY4" fmla="*/ 0 h 75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8585" h="750446">
                  <a:moveTo>
                    <a:pt x="0" y="0"/>
                  </a:moveTo>
                  <a:lnTo>
                    <a:pt x="5758585" y="3810"/>
                  </a:lnTo>
                  <a:lnTo>
                    <a:pt x="5030875" y="750446"/>
                  </a:lnTo>
                  <a:lnTo>
                    <a:pt x="0" y="750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ko-KR" altLang="en-US" sz="3200" dirty="0">
                  <a:latin typeface="KoPubWorld돋움체 Bold"/>
                  <a:ea typeface="KoPubWorld돋움체 Bold"/>
                  <a:cs typeface="KoPubWorld돋움체 Bold"/>
                </a:rPr>
                <a:t>활용방안 및 기대효과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224642" y="23461188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 sz="3200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93271" y="2533185"/>
            <a:ext cx="14821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rPr>
              <a:t>Anti_Alcohol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00740" y="5100066"/>
            <a:ext cx="249400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sz="3200" b="0"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410913" y="5100066"/>
            <a:ext cx="3004347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32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Anti_Alcohol</a:t>
            </a:r>
            <a:endParaRPr lang="ko-KR" altLang="en-US" sz="3200" b="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38870" y="5832880"/>
            <a:ext cx="301774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3200" b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고영웅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410914" y="5832880"/>
            <a:ext cx="7012243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이주아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안원영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김현화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이수민</a:t>
            </a:r>
            <a:endParaRPr lang="ko-KR" altLang="en-US" sz="3200" b="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0225" y="7797237"/>
            <a:ext cx="1879803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올바르지 못한 음주생활을 하는 알코올 중독자들에게 도움을 주기 위해 개발된 디지털 치료제 앱이다</a:t>
            </a:r>
            <a:r>
              <a:rPr lang="en-US" altLang="ko-KR" sz="315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 중독자들의 생활에 변화를 주어 의지를 향상시키고 동기 강화를 하여 치료에 도움이 되는 것이 목적이다</a:t>
            </a:r>
            <a:r>
              <a:rPr lang="en-US" altLang="ko-KR" sz="3150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</a:p>
          <a:p>
            <a:pPr lvl="0">
              <a:defRPr/>
            </a:pPr>
            <a:endParaRPr lang="ko-KR" altLang="en-US" sz="3150" dirty="0"/>
          </a:p>
        </p:txBody>
      </p:sp>
      <p:sp>
        <p:nvSpPr>
          <p:cNvPr id="25" name="TextBox 24"/>
          <p:cNvSpPr txBox="1"/>
          <p:nvPr/>
        </p:nvSpPr>
        <p:spPr>
          <a:xfrm>
            <a:off x="1150528" y="23869690"/>
            <a:ext cx="18798030" cy="5107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하루마다 중독 치료 시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절약되는</a:t>
            </a: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 비용을 시각화 함으로써 의지 상승 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경쟁 순위를 보여줌으로써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의지 상승</a:t>
            </a:r>
            <a:endParaRPr lang="ko-KR" altLang="en-US" sz="315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만보기 기능으로 활동량을 높여 알코올 중독 치료에 도움을 줌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커뮤니티를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통해 익명으로 대화하며 자아성찰의 기회를 얻음</a:t>
            </a:r>
            <a:endParaRPr lang="en-US" altLang="ko-KR" sz="315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중독 치료에 중요한 외적동기와 내적동기 강화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3150" b="1" i="0" dirty="0">
                <a:solidFill>
                  <a:srgbClr val="24292F"/>
                </a:solidFill>
                <a:effectLst/>
                <a:latin typeface="-apple-system"/>
              </a:rPr>
              <a:t>-&gt;</a:t>
            </a:r>
            <a:r>
              <a:rPr lang="ko-KR" altLang="en-US" sz="3150" b="1" i="0" dirty="0">
                <a:solidFill>
                  <a:srgbClr val="24292F"/>
                </a:solidFill>
                <a:effectLst/>
                <a:latin typeface="-apple-system"/>
              </a:rPr>
              <a:t>  기본적인  생활습관 개선을 통한 알코올 중독 치료</a:t>
            </a:r>
          </a:p>
          <a:p>
            <a:pPr>
              <a:lnSpc>
                <a:spcPct val="150000"/>
              </a:lnSpc>
              <a:defRPr/>
            </a:pPr>
            <a:endParaRPr lang="ko-KR" altLang="en-US" sz="3150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3288210-53A1-4A22-88CE-41850A20422F}"/>
              </a:ext>
            </a:extLst>
          </p:cNvPr>
          <p:cNvGrpSpPr/>
          <p:nvPr/>
        </p:nvGrpSpPr>
        <p:grpSpPr>
          <a:xfrm>
            <a:off x="1402082" y="17676371"/>
            <a:ext cx="5544048" cy="5095887"/>
            <a:chOff x="1337705" y="-223512"/>
            <a:chExt cx="8187218" cy="7085606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88944BF-2F1D-4851-8630-A49CF33C9F18}"/>
                </a:ext>
              </a:extLst>
            </p:cNvPr>
            <p:cNvGrpSpPr/>
            <p:nvPr/>
          </p:nvGrpSpPr>
          <p:grpSpPr>
            <a:xfrm>
              <a:off x="1337705" y="2965876"/>
              <a:ext cx="3112061" cy="3070125"/>
              <a:chOff x="3765494" y="1619732"/>
              <a:chExt cx="3112061" cy="3070125"/>
            </a:xfrm>
          </p:grpSpPr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A31D2039-C653-4E81-91FF-DE78B4E54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0355" y="1619732"/>
                <a:ext cx="1812431" cy="1087459"/>
              </a:xfrm>
              <a:prstGeom prst="rect">
                <a:avLst/>
              </a:prstGeom>
            </p:spPr>
          </p:pic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B6152749-4221-47A4-89AF-1270471B1020}"/>
                  </a:ext>
                </a:extLst>
              </p:cNvPr>
              <p:cNvGrpSpPr/>
              <p:nvPr/>
            </p:nvGrpSpPr>
            <p:grpSpPr>
              <a:xfrm>
                <a:off x="4365823" y="2376459"/>
                <a:ext cx="2008711" cy="2203310"/>
                <a:chOff x="7066808" y="4500666"/>
                <a:chExt cx="2008711" cy="2203310"/>
              </a:xfrm>
            </p:grpSpPr>
            <p:pic>
              <p:nvPicPr>
                <p:cNvPr id="146" name="그림 145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50C94974-10D3-421A-943F-3BFBE31532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509" t="21932" r="26644" b="23762"/>
                <a:stretch/>
              </p:blipFill>
              <p:spPr>
                <a:xfrm>
                  <a:off x="7233197" y="4500666"/>
                  <a:ext cx="1335379" cy="1616989"/>
                </a:xfrm>
                <a:prstGeom prst="rect">
                  <a:avLst/>
                </a:prstGeom>
              </p:spPr>
            </p:pic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3722DF31-B9E2-49D9-9628-20EAF7DA2BF5}"/>
                    </a:ext>
                  </a:extLst>
                </p:cNvPr>
                <p:cNvSpPr txBox="1"/>
                <p:nvPr/>
              </p:nvSpPr>
              <p:spPr>
                <a:xfrm>
                  <a:off x="7066808" y="5901571"/>
                  <a:ext cx="2008711" cy="802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150" dirty="0"/>
                    <a:t>Flutter</a:t>
                  </a:r>
                  <a:endParaRPr lang="ko-KR" altLang="en-US" sz="3150" dirty="0"/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F2DE7E7-F6EB-4DFE-8257-7B87DE437A5B}"/>
                  </a:ext>
                </a:extLst>
              </p:cNvPr>
              <p:cNvGrpSpPr/>
              <p:nvPr/>
            </p:nvGrpSpPr>
            <p:grpSpPr>
              <a:xfrm>
                <a:off x="3765494" y="2168143"/>
                <a:ext cx="3112061" cy="2521714"/>
                <a:chOff x="3765331" y="2163461"/>
                <a:chExt cx="3112061" cy="2521714"/>
              </a:xfrm>
            </p:grpSpPr>
            <p:cxnSp>
              <p:nvCxnSpPr>
                <p:cNvPr id="143" name="연결선: 꺾임 142">
                  <a:extLst>
                    <a:ext uri="{FF2B5EF4-FFF2-40B4-BE49-F238E27FC236}">
                      <a16:creationId xmlns:a16="http://schemas.microsoft.com/office/drawing/2014/main" id="{852B74E8-0279-45B2-87F3-B6C49A4A36DD}"/>
                    </a:ext>
                  </a:extLst>
                </p:cNvPr>
                <p:cNvCxnSpPr>
                  <a:stCxn id="140" idx="1"/>
                </p:cNvCxnSpPr>
                <p:nvPr/>
              </p:nvCxnSpPr>
              <p:spPr>
                <a:xfrm rot="10800000" flipV="1">
                  <a:off x="3794565" y="2163461"/>
                  <a:ext cx="564080" cy="2521714"/>
                </a:xfrm>
                <a:prstGeom prst="bentConnector2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D3A5585A-BB9B-47BA-9F09-1FE73D5BD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5331" y="4685175"/>
                  <a:ext cx="3112061" cy="0"/>
                </a:xfrm>
                <a:prstGeom prst="line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연결선: 꺾임 144">
                  <a:extLst>
                    <a:ext uri="{FF2B5EF4-FFF2-40B4-BE49-F238E27FC236}">
                      <a16:creationId xmlns:a16="http://schemas.microsoft.com/office/drawing/2014/main" id="{9BF84014-7507-48D0-B239-BF2912EABCC6}"/>
                    </a:ext>
                  </a:extLst>
                </p:cNvPr>
                <p:cNvCxnSpPr>
                  <a:stCxn id="140" idx="3"/>
                </p:cNvCxnSpPr>
                <p:nvPr/>
              </p:nvCxnSpPr>
              <p:spPr>
                <a:xfrm>
                  <a:off x="6171076" y="2163461"/>
                  <a:ext cx="677407" cy="2521714"/>
                </a:xfrm>
                <a:prstGeom prst="bentConnector2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3882BE4-E847-4D18-8165-DDA4B2A52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25" y="3909327"/>
              <a:ext cx="3575207" cy="1787603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365116B-FE7B-46E4-A839-19E18967C92B}"/>
                </a:ext>
              </a:extLst>
            </p:cNvPr>
            <p:cNvSpPr txBox="1"/>
            <p:nvPr/>
          </p:nvSpPr>
          <p:spPr>
            <a:xfrm>
              <a:off x="7134309" y="3114311"/>
              <a:ext cx="994499" cy="802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DB</a:t>
              </a:r>
              <a:endParaRPr lang="ko-KR" altLang="en-US" sz="3150" dirty="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E9B1DD5-BD2B-4D38-A260-2B638530601D}"/>
                </a:ext>
              </a:extLst>
            </p:cNvPr>
            <p:cNvGrpSpPr/>
            <p:nvPr/>
          </p:nvGrpSpPr>
          <p:grpSpPr>
            <a:xfrm>
              <a:off x="6094497" y="3494231"/>
              <a:ext cx="3112061" cy="2521714"/>
              <a:chOff x="7879884" y="2115420"/>
              <a:chExt cx="3112061" cy="2521714"/>
            </a:xfrm>
          </p:grpSpPr>
          <p:cxnSp>
            <p:nvCxnSpPr>
              <p:cNvPr id="135" name="연결선: 꺾임 134">
                <a:extLst>
                  <a:ext uri="{FF2B5EF4-FFF2-40B4-BE49-F238E27FC236}">
                    <a16:creationId xmlns:a16="http://schemas.microsoft.com/office/drawing/2014/main" id="{DA676545-D44F-4DA7-9AE3-0442E1874E8A}"/>
                  </a:ext>
                </a:extLst>
              </p:cNvPr>
              <p:cNvCxnSpPr/>
              <p:nvPr/>
            </p:nvCxnSpPr>
            <p:spPr>
              <a:xfrm rot="10800000" flipV="1">
                <a:off x="7909118" y="2115420"/>
                <a:ext cx="564080" cy="2521714"/>
              </a:xfrm>
              <a:prstGeom prst="bentConnector2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E4FDDD5E-9C84-4E8E-8433-61227A815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9884" y="4637134"/>
                <a:ext cx="3112061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연결선: 꺾임 136">
                <a:extLst>
                  <a:ext uri="{FF2B5EF4-FFF2-40B4-BE49-F238E27FC236}">
                    <a16:creationId xmlns:a16="http://schemas.microsoft.com/office/drawing/2014/main" id="{D57FBC70-CE5F-46CC-A7CC-383EB087B923}"/>
                  </a:ext>
                </a:extLst>
              </p:cNvPr>
              <p:cNvCxnSpPr/>
              <p:nvPr/>
            </p:nvCxnSpPr>
            <p:spPr>
              <a:xfrm>
                <a:off x="10285629" y="2115420"/>
                <a:ext cx="677407" cy="2521714"/>
              </a:xfrm>
              <a:prstGeom prst="bentConnector2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F6CB94CE-23C8-4664-8BC8-CC2982C82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9884" y="2115420"/>
                <a:ext cx="1099789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D058BB6-B157-47C8-8793-B57CA6F1F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5496" y="2115420"/>
                <a:ext cx="1099789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8C55FC7A-7861-45E0-ABDD-FB91ADDFC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802" y="-223512"/>
              <a:ext cx="3742714" cy="3742714"/>
            </a:xfrm>
            <a:prstGeom prst="rect">
              <a:avLst/>
            </a:prstGeom>
          </p:spPr>
        </p:pic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AEBC690-86F2-40F4-9691-862603598357}"/>
                </a:ext>
              </a:extLst>
            </p:cNvPr>
            <p:cNvGrpSpPr/>
            <p:nvPr/>
          </p:nvGrpSpPr>
          <p:grpSpPr>
            <a:xfrm>
              <a:off x="2868781" y="1364424"/>
              <a:ext cx="1213372" cy="1807464"/>
              <a:chOff x="4014675" y="1572768"/>
              <a:chExt cx="1213372" cy="1807464"/>
            </a:xfrm>
          </p:grpSpPr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83084CB7-85C3-452C-BDA0-05FE1312CEC6}"/>
                  </a:ext>
                </a:extLst>
              </p:cNvPr>
              <p:cNvCxnSpPr/>
              <p:nvPr/>
            </p:nvCxnSpPr>
            <p:spPr>
              <a:xfrm>
                <a:off x="4014675" y="1597152"/>
                <a:ext cx="1213372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id="{CA8E02CE-A013-4128-BBEC-ABA01A7EEED8}"/>
                  </a:ext>
                </a:extLst>
              </p:cNvPr>
              <p:cNvCxnSpPr/>
              <p:nvPr/>
            </p:nvCxnSpPr>
            <p:spPr>
              <a:xfrm>
                <a:off x="4014675" y="1572768"/>
                <a:ext cx="24954" cy="180746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9F25A1D8-A4B3-4C3D-8DD9-A3D011ADC176}"/>
                </a:ext>
              </a:extLst>
            </p:cNvPr>
            <p:cNvCxnSpPr/>
            <p:nvPr/>
          </p:nvCxnSpPr>
          <p:spPr>
            <a:xfrm>
              <a:off x="4645306" y="4053335"/>
              <a:ext cx="121761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93712700-2DE9-4880-BE58-826443BAABFC}"/>
                </a:ext>
              </a:extLst>
            </p:cNvPr>
            <p:cNvCxnSpPr/>
            <p:nvPr/>
          </p:nvCxnSpPr>
          <p:spPr>
            <a:xfrm flipH="1">
              <a:off x="4645306" y="5339592"/>
              <a:ext cx="121761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956525-F90E-40CC-A5DC-07E45E4A98F2}"/>
                </a:ext>
              </a:extLst>
            </p:cNvPr>
            <p:cNvSpPr txBox="1"/>
            <p:nvPr/>
          </p:nvSpPr>
          <p:spPr>
            <a:xfrm>
              <a:off x="1942866" y="6059688"/>
              <a:ext cx="1778822" cy="802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Client</a:t>
              </a:r>
              <a:endParaRPr lang="ko-KR" altLang="en-US" sz="315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A9B9BCD-F51F-4780-A51E-5E2855D566D6}"/>
                </a:ext>
              </a:extLst>
            </p:cNvPr>
            <p:cNvSpPr txBox="1"/>
            <p:nvPr/>
          </p:nvSpPr>
          <p:spPr>
            <a:xfrm>
              <a:off x="6834660" y="6039731"/>
              <a:ext cx="1983360" cy="802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Server</a:t>
              </a:r>
              <a:endParaRPr lang="ko-KR" altLang="en-US" sz="315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AF35471-D7E3-4924-A150-A7044A234C8E}"/>
                </a:ext>
              </a:extLst>
            </p:cNvPr>
            <p:cNvSpPr txBox="1"/>
            <p:nvPr/>
          </p:nvSpPr>
          <p:spPr>
            <a:xfrm>
              <a:off x="4584423" y="2886217"/>
              <a:ext cx="140637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User</a:t>
              </a:r>
              <a:endParaRPr lang="ko-KR" altLang="en-US" sz="3150" dirty="0"/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0F35D4B5-F784-4D4A-825D-DF8F197E1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769" y="895388"/>
              <a:ext cx="1416691" cy="1416691"/>
            </a:xfrm>
            <a:prstGeom prst="rect">
              <a:avLst/>
            </a:prstGeom>
          </p:spPr>
        </p:pic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0EB248EA-9E81-4281-90BC-27750C8682B1}"/>
                </a:ext>
              </a:extLst>
            </p:cNvPr>
            <p:cNvGrpSpPr/>
            <p:nvPr/>
          </p:nvGrpSpPr>
          <p:grpSpPr>
            <a:xfrm>
              <a:off x="6592060" y="67993"/>
              <a:ext cx="2932863" cy="2512536"/>
              <a:chOff x="6615929" y="327234"/>
              <a:chExt cx="3579199" cy="3320042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0AC2F78B-81A6-4C30-AC5B-4470D530DDCC}"/>
                  </a:ext>
                </a:extLst>
              </p:cNvPr>
              <p:cNvGrpSpPr/>
              <p:nvPr/>
            </p:nvGrpSpPr>
            <p:grpSpPr>
              <a:xfrm>
                <a:off x="7136151" y="327234"/>
                <a:ext cx="2576940" cy="2404214"/>
                <a:chOff x="7190179" y="85202"/>
                <a:chExt cx="2576940" cy="2404214"/>
              </a:xfrm>
            </p:grpSpPr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0EF7D6D0-2DF5-4A31-A62E-D36F30EC1BE8}"/>
                    </a:ext>
                  </a:extLst>
                </p:cNvPr>
                <p:cNvGrpSpPr/>
                <p:nvPr/>
              </p:nvGrpSpPr>
              <p:grpSpPr>
                <a:xfrm>
                  <a:off x="7190179" y="85202"/>
                  <a:ext cx="2576940" cy="2404214"/>
                  <a:chOff x="7201906" y="-9629"/>
                  <a:chExt cx="2576940" cy="2404214"/>
                </a:xfrm>
              </p:grpSpPr>
              <p:grpSp>
                <p:nvGrpSpPr>
                  <p:cNvPr id="127" name="그룹 126">
                    <a:extLst>
                      <a:ext uri="{FF2B5EF4-FFF2-40B4-BE49-F238E27FC236}">
                        <a16:creationId xmlns:a16="http://schemas.microsoft.com/office/drawing/2014/main" id="{C6D11FE7-9A9C-40D2-B66F-B774F06AB7C8}"/>
                      </a:ext>
                    </a:extLst>
                  </p:cNvPr>
                  <p:cNvGrpSpPr/>
                  <p:nvPr/>
                </p:nvGrpSpPr>
                <p:grpSpPr>
                  <a:xfrm>
                    <a:off x="7201906" y="-9629"/>
                    <a:ext cx="2576940" cy="2404214"/>
                    <a:chOff x="7201906" y="-9629"/>
                    <a:chExt cx="2576940" cy="2404214"/>
                  </a:xfrm>
                </p:grpSpPr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E6D27C96-F49F-4DE2-BE50-89B12F489D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1466" y="-9629"/>
                      <a:ext cx="2457380" cy="9896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2900" dirty="0"/>
                        <a:t>Sensor</a:t>
                      </a:r>
                      <a:endParaRPr lang="ko-KR" altLang="en-US" sz="2900" dirty="0"/>
                    </a:p>
                  </p:txBody>
                </p:sp>
                <p:cxnSp>
                  <p:nvCxnSpPr>
                    <p:cNvPr id="130" name="연결선: 꺾임 129">
                      <a:extLst>
                        <a:ext uri="{FF2B5EF4-FFF2-40B4-BE49-F238E27FC236}">
                          <a16:creationId xmlns:a16="http://schemas.microsoft.com/office/drawing/2014/main" id="{422280F2-EA88-421E-B8AF-C4EE8CF676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229119" y="799814"/>
                      <a:ext cx="436921" cy="1586395"/>
                    </a:xfrm>
                    <a:prstGeom prst="bentConnector2">
                      <a:avLst/>
                    </a:prstGeom>
                    <a:ln w="57150">
                      <a:solidFill>
                        <a:schemeClr val="accent6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직선 연결선 130">
                      <a:extLst>
                        <a:ext uri="{FF2B5EF4-FFF2-40B4-BE49-F238E27FC236}">
                          <a16:creationId xmlns:a16="http://schemas.microsoft.com/office/drawing/2014/main" id="{8E4416AD-6195-4700-9D22-ED6E6FFF0D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01906" y="2367038"/>
                      <a:ext cx="2422704" cy="0"/>
                    </a:xfrm>
                    <a:prstGeom prst="line">
                      <a:avLst/>
                    </a:prstGeom>
                    <a:ln w="57150">
                      <a:solidFill>
                        <a:schemeClr val="accent6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직선 연결선 131">
                      <a:extLst>
                        <a:ext uri="{FF2B5EF4-FFF2-40B4-BE49-F238E27FC236}">
                          <a16:creationId xmlns:a16="http://schemas.microsoft.com/office/drawing/2014/main" id="{CF25627F-1D78-423D-982D-38A1520513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16990" y="799528"/>
                      <a:ext cx="7620" cy="1595057"/>
                    </a:xfrm>
                    <a:prstGeom prst="line">
                      <a:avLst/>
                    </a:prstGeom>
                    <a:ln w="57150">
                      <a:solidFill>
                        <a:schemeClr val="accent6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8" name="직선 연결선 127">
                    <a:extLst>
                      <a:ext uri="{FF2B5EF4-FFF2-40B4-BE49-F238E27FC236}">
                        <a16:creationId xmlns:a16="http://schemas.microsoft.com/office/drawing/2014/main" id="{E7FC4DAF-6D20-4A50-83A9-9ADCF579E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63664" y="799528"/>
                    <a:ext cx="481351" cy="7620"/>
                  </a:xfrm>
                  <a:prstGeom prst="line">
                    <a:avLst/>
                  </a:prstGeom>
                  <a:ln w="57150">
                    <a:solidFill>
                      <a:schemeClr val="accent6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6" name="그림 125">
                  <a:extLst>
                    <a:ext uri="{FF2B5EF4-FFF2-40B4-BE49-F238E27FC236}">
                      <a16:creationId xmlns:a16="http://schemas.microsoft.com/office/drawing/2014/main" id="{E96E561D-4369-4E30-BC1D-1D8ECB33F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1817" y="1025626"/>
                  <a:ext cx="1186780" cy="1186780"/>
                </a:xfrm>
                <a:prstGeom prst="rect">
                  <a:avLst/>
                </a:prstGeom>
              </p:spPr>
            </p:pic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09E2F5A-67CC-4CF0-BA51-2116E088D14A}"/>
                  </a:ext>
                </a:extLst>
              </p:cNvPr>
              <p:cNvSpPr txBox="1"/>
              <p:nvPr/>
            </p:nvSpPr>
            <p:spPr>
              <a:xfrm>
                <a:off x="6615929" y="2586984"/>
                <a:ext cx="3579199" cy="1060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150" dirty="0"/>
                  <a:t>Pedometer</a:t>
                </a:r>
                <a:endParaRPr lang="ko-KR" altLang="en-US" sz="3150" dirty="0"/>
              </a:p>
            </p:txBody>
          </p:sp>
        </p:grp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1A9FA47E-8A91-4782-8D7F-ABC5B45478BE}"/>
                </a:ext>
              </a:extLst>
            </p:cNvPr>
            <p:cNvCxnSpPr>
              <a:cxnSpLocks/>
            </p:cNvCxnSpPr>
            <p:nvPr/>
          </p:nvCxnSpPr>
          <p:spPr>
            <a:xfrm>
              <a:off x="6228803" y="1044428"/>
              <a:ext cx="74965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4389E906-8B85-4BC3-BE2B-4EBA66A2ABF5}"/>
                </a:ext>
              </a:extLst>
            </p:cNvPr>
            <p:cNvCxnSpPr>
              <a:cxnSpLocks/>
            </p:cNvCxnSpPr>
            <p:nvPr/>
          </p:nvCxnSpPr>
          <p:spPr>
            <a:xfrm>
              <a:off x="8197644" y="2407078"/>
              <a:ext cx="13376" cy="96584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25">
            <a:extLst>
              <a:ext uri="{FF2B5EF4-FFF2-40B4-BE49-F238E27FC236}">
                <a16:creationId xmlns:a16="http://schemas.microsoft.com/office/drawing/2014/main" id="{0E938BA8-C92D-4EE7-9AF0-ADF39E710889}"/>
              </a:ext>
            </a:extLst>
          </p:cNvPr>
          <p:cNvSpPr txBox="1"/>
          <p:nvPr/>
        </p:nvSpPr>
        <p:spPr>
          <a:xfrm>
            <a:off x="8653644" y="18279521"/>
            <a:ext cx="11664597" cy="639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-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주제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 :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 알코올 중독 치료를 필요로 하는 환자들에게  치료 의지와 동기 강화에 도움을 주는 앱</a:t>
            </a: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  <a:p>
            <a:pPr>
              <a:defRPr/>
            </a:pP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  <a:p>
            <a:pPr>
              <a:defRPr/>
            </a:pP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-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내용 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: 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병원 치료를 필요로 하는 알코올 중독자를 대상으로 치료에 중요한 동기 강화의 방향성을 잡아주는 것이 목표이다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.</a:t>
            </a:r>
          </a:p>
          <a:p>
            <a:pPr>
              <a:defRPr/>
            </a:pP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출석체크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만보기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절약비용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커뮤니티기능을 이용해 경쟁구도를 만들어 동기 강화에 도움이 될 수 있도록 구현하였다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. </a:t>
            </a:r>
          </a:p>
          <a:p>
            <a:pPr>
              <a:defRPr/>
            </a:pP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  <a:p>
            <a:pPr>
              <a:defRPr/>
            </a:pP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  <a:p>
            <a:pPr>
              <a:defRPr/>
            </a:pPr>
            <a:r>
              <a:rPr lang="en-US" altLang="ko-KR" sz="3150" b="1" dirty="0">
                <a:solidFill>
                  <a:srgbClr val="24292F"/>
                </a:solidFill>
                <a:latin typeface="-apple-system"/>
              </a:rPr>
              <a:t>-&gt; </a:t>
            </a:r>
            <a:r>
              <a:rPr lang="ko-KR" altLang="en-US" sz="3150" b="1" dirty="0">
                <a:solidFill>
                  <a:srgbClr val="24292F"/>
                </a:solidFill>
                <a:latin typeface="-apple-system"/>
              </a:rPr>
              <a:t>동기 강화</a:t>
            </a:r>
            <a:r>
              <a:rPr lang="en-US" altLang="ko-KR" sz="3150" b="1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sz="3150" b="1" dirty="0">
                <a:solidFill>
                  <a:srgbClr val="24292F"/>
                </a:solidFill>
                <a:latin typeface="-apple-system"/>
              </a:rPr>
              <a:t>의지 상승</a:t>
            </a:r>
            <a:endParaRPr lang="ko-KR" altLang="en-US" sz="315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defRPr/>
            </a:pP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  <a:p>
            <a:pPr>
              <a:defRPr/>
            </a:pP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  <a:p>
            <a:pPr>
              <a:defRPr/>
            </a:pPr>
            <a:endParaRPr lang="ko-KR" altLang="en-US" sz="3150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068DD7-0AD8-41C9-8CC3-1B43B8C10CB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3"/>
          <a:stretch/>
        </p:blipFill>
        <p:spPr>
          <a:xfrm>
            <a:off x="1252695" y="10210660"/>
            <a:ext cx="3649099" cy="7499704"/>
          </a:xfrm>
          <a:prstGeom prst="rect">
            <a:avLst/>
          </a:prstGeom>
          <a:ln w="28575">
            <a:solidFill>
              <a:schemeClr val="tx2">
                <a:lumMod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EC5DF4-9707-4A23-9ABE-990AC784DF7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3"/>
          <a:stretch/>
        </p:blipFill>
        <p:spPr>
          <a:xfrm>
            <a:off x="5070051" y="10204743"/>
            <a:ext cx="3655070" cy="7498510"/>
          </a:xfrm>
          <a:prstGeom prst="rect">
            <a:avLst/>
          </a:prstGeom>
          <a:ln w="28575">
            <a:solidFill>
              <a:schemeClr val="tx2">
                <a:lumMod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C91FBA-8341-49BC-A078-C662475F192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87"/>
          <a:stretch/>
        </p:blipFill>
        <p:spPr>
          <a:xfrm>
            <a:off x="8905958" y="10232540"/>
            <a:ext cx="3649099" cy="7477824"/>
          </a:xfrm>
          <a:prstGeom prst="rect">
            <a:avLst/>
          </a:prstGeom>
          <a:ln w="28575">
            <a:solidFill>
              <a:schemeClr val="tx2">
                <a:lumMod val="50000"/>
              </a:schemeClr>
            </a:solidFill>
          </a:ln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DAAD1B5C-93A4-4FF0-A6A2-1B16FD1B6D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866" y="10215738"/>
            <a:ext cx="3758285" cy="7502753"/>
          </a:xfrm>
          <a:prstGeom prst="rect">
            <a:avLst/>
          </a:prstGeom>
          <a:ln w="28575">
            <a:solidFill>
              <a:schemeClr val="tx2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D97480-D06A-411A-B51D-0B53157385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684" y="10219983"/>
            <a:ext cx="3729624" cy="7498510"/>
          </a:xfrm>
          <a:prstGeom prst="rect">
            <a:avLst/>
          </a:prstGeom>
          <a:ln w="31750" cmpd="sng">
            <a:solidFill>
              <a:schemeClr val="tx2">
                <a:lumMod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1086310" y="6886410"/>
            <a:ext cx="3322155" cy="750446"/>
            <a:chOff x="1224642" y="7174200"/>
            <a:chExt cx="3322155" cy="750446"/>
          </a:xfrm>
        </p:grpSpPr>
        <p:grpSp>
          <p:nvGrpSpPr>
            <p:cNvPr id="72" name="그룹 71"/>
            <p:cNvGrpSpPr/>
            <p:nvPr/>
          </p:nvGrpSpPr>
          <p:grpSpPr>
            <a:xfrm>
              <a:off x="1393371" y="7174200"/>
              <a:ext cx="3153426" cy="750446"/>
              <a:chOff x="2500298" y="285728"/>
              <a:chExt cx="1714512" cy="571504"/>
            </a:xfrm>
            <a:solidFill>
              <a:srgbClr val="002060"/>
            </a:solidFill>
          </p:grpSpPr>
          <p:sp>
            <p:nvSpPr>
              <p:cNvPr id="74" name="직사각형 73"/>
              <p:cNvSpPr/>
              <p:nvPr/>
            </p:nvSpPr>
            <p:spPr>
              <a:xfrm>
                <a:off x="2500298" y="285728"/>
                <a:ext cx="1357322" cy="571504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ko-KR" altLang="en-US" sz="3200">
                    <a:latin typeface="KoPubWorld돋움체 Bold"/>
                    <a:ea typeface="KoPubWorld돋움체 Bold"/>
                    <a:cs typeface="KoPubWorld돋움체 Bold"/>
                  </a:rPr>
                  <a:t>과제목적</a:t>
                </a:r>
              </a:p>
            </p:txBody>
          </p:sp>
          <p:sp>
            <p:nvSpPr>
              <p:cNvPr id="75" name="직각 삼각형 74"/>
              <p:cNvSpPr/>
              <p:nvPr/>
            </p:nvSpPr>
            <p:spPr>
              <a:xfrm flipV="1">
                <a:off x="3857620" y="285728"/>
                <a:ext cx="357190" cy="571504"/>
              </a:xfrm>
              <a:prstGeom prst="rtTriangle">
                <a:avLst/>
              </a:prstGeom>
              <a:solidFill>
                <a:srgbClr val="ED7D31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endParaRPr lang="ko-KR" altLang="en-US"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1224642" y="7174200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 sz="3200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86310" y="9306140"/>
            <a:ext cx="3322155" cy="750446"/>
            <a:chOff x="1177750" y="10887639"/>
            <a:chExt cx="3322155" cy="750446"/>
          </a:xfrm>
        </p:grpSpPr>
        <p:grpSp>
          <p:nvGrpSpPr>
            <p:cNvPr id="76" name="그룹 75"/>
            <p:cNvGrpSpPr/>
            <p:nvPr/>
          </p:nvGrpSpPr>
          <p:grpSpPr>
            <a:xfrm>
              <a:off x="1346479" y="10887639"/>
              <a:ext cx="3153426" cy="750446"/>
              <a:chOff x="2500298" y="285728"/>
              <a:chExt cx="1714512" cy="571504"/>
            </a:xfrm>
            <a:solidFill>
              <a:srgbClr val="ED7D31"/>
            </a:solidFill>
          </p:grpSpPr>
          <p:sp>
            <p:nvSpPr>
              <p:cNvPr id="77" name="직사각형 76"/>
              <p:cNvSpPr/>
              <p:nvPr/>
            </p:nvSpPr>
            <p:spPr>
              <a:xfrm>
                <a:off x="2500298" y="285728"/>
                <a:ext cx="1357322" cy="571504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ko-KR" altLang="en-US" sz="3200" dirty="0">
                    <a:latin typeface="KoPubWorld돋움체 Bold"/>
                    <a:ea typeface="KoPubWorld돋움체 Bold"/>
                    <a:cs typeface="KoPubWorld돋움체 Bold"/>
                  </a:rPr>
                  <a:t>과제내용</a:t>
                </a:r>
              </a:p>
            </p:txBody>
          </p:sp>
          <p:sp>
            <p:nvSpPr>
              <p:cNvPr id="78" name="직각 삼각형 77"/>
              <p:cNvSpPr/>
              <p:nvPr/>
            </p:nvSpPr>
            <p:spPr>
              <a:xfrm flipV="1">
                <a:off x="3857620" y="285728"/>
                <a:ext cx="357190" cy="571504"/>
              </a:xfrm>
              <a:prstGeom prst="rtTriangle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endParaRPr lang="ko-KR" altLang="en-US"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1177750" y="10887639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 sz="3200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101549" y="22995436"/>
            <a:ext cx="5478155" cy="750446"/>
            <a:chOff x="1224642" y="23461188"/>
            <a:chExt cx="5130521" cy="750446"/>
          </a:xfrm>
        </p:grpSpPr>
        <p:sp>
          <p:nvSpPr>
            <p:cNvPr id="84" name="직사각형 43"/>
            <p:cNvSpPr/>
            <p:nvPr/>
          </p:nvSpPr>
          <p:spPr>
            <a:xfrm>
              <a:off x="1410716" y="23461188"/>
              <a:ext cx="4944447" cy="750446"/>
            </a:xfrm>
            <a:custGeom>
              <a:avLst/>
              <a:gdLst>
                <a:gd name="connsiteX0" fmla="*/ 0 w 5030875"/>
                <a:gd name="connsiteY0" fmla="*/ 0 h 750446"/>
                <a:gd name="connsiteX1" fmla="*/ 5030875 w 5030875"/>
                <a:gd name="connsiteY1" fmla="*/ 0 h 750446"/>
                <a:gd name="connsiteX2" fmla="*/ 5030875 w 5030875"/>
                <a:gd name="connsiteY2" fmla="*/ 750446 h 750446"/>
                <a:gd name="connsiteX3" fmla="*/ 0 w 5030875"/>
                <a:gd name="connsiteY3" fmla="*/ 750446 h 750446"/>
                <a:gd name="connsiteX4" fmla="*/ 0 w 5030875"/>
                <a:gd name="connsiteY4" fmla="*/ 0 h 750446"/>
                <a:gd name="connsiteX0" fmla="*/ 0 w 5758585"/>
                <a:gd name="connsiteY0" fmla="*/ 0 h 750446"/>
                <a:gd name="connsiteX1" fmla="*/ 5758585 w 5758585"/>
                <a:gd name="connsiteY1" fmla="*/ 3810 h 750446"/>
                <a:gd name="connsiteX2" fmla="*/ 5030875 w 5758585"/>
                <a:gd name="connsiteY2" fmla="*/ 750446 h 750446"/>
                <a:gd name="connsiteX3" fmla="*/ 0 w 5758585"/>
                <a:gd name="connsiteY3" fmla="*/ 750446 h 750446"/>
                <a:gd name="connsiteX4" fmla="*/ 0 w 5758585"/>
                <a:gd name="connsiteY4" fmla="*/ 0 h 75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8585" h="750446">
                  <a:moveTo>
                    <a:pt x="0" y="0"/>
                  </a:moveTo>
                  <a:lnTo>
                    <a:pt x="5758585" y="3810"/>
                  </a:lnTo>
                  <a:lnTo>
                    <a:pt x="5030875" y="750446"/>
                  </a:lnTo>
                  <a:lnTo>
                    <a:pt x="0" y="750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ko-KR" altLang="en-US" sz="3200" dirty="0">
                  <a:latin typeface="KoPubWorld돋움체 Bold"/>
                  <a:ea typeface="KoPubWorld돋움체 Bold"/>
                  <a:cs typeface="KoPubWorld돋움체 Bold"/>
                </a:rPr>
                <a:t>활용방안 및 기대효과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224642" y="23461188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 sz="3200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93271" y="2533185"/>
            <a:ext cx="14821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rPr>
              <a:t>Anti_Alcohol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00740" y="5100066"/>
            <a:ext cx="249400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sz="3200" b="0"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349332" y="5100066"/>
            <a:ext cx="3004347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32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Anti_Alcohol</a:t>
            </a:r>
            <a:endParaRPr lang="ko-KR" altLang="en-US" sz="3200" b="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52031" y="5832880"/>
            <a:ext cx="301774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3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 </a:t>
            </a:r>
            <a:r>
              <a:rPr lang="ko-KR" altLang="en-US" sz="32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고영웅</a:t>
            </a:r>
            <a:endParaRPr lang="ko-KR" altLang="en-US" sz="3200" b="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349332" y="5832880"/>
            <a:ext cx="7012243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이주아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, </a:t>
            </a:r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안원영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이수민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김현화</a:t>
            </a:r>
            <a:endParaRPr lang="ko-KR" altLang="en-US" sz="3200" b="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2585" y="7743151"/>
            <a:ext cx="1942443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올바르지 못한 음주생활을 하는 알코올 중독자 환자들에게 도움을 주기 위해 개발된 디지털 치료제 앱이다</a:t>
            </a:r>
            <a:r>
              <a:rPr lang="en-US" altLang="ko-KR" sz="3150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</a:p>
          <a:p>
            <a:pPr algn="l">
              <a:defRPr/>
            </a:pPr>
            <a:r>
              <a:rPr lang="ko-KR" altLang="en-US" sz="3200" b="0" i="0" dirty="0">
                <a:solidFill>
                  <a:srgbClr val="24292F"/>
                </a:solidFill>
                <a:effectLst/>
                <a:latin typeface="-apple-system"/>
              </a:rPr>
              <a:t>알코올 중독자들의 생활에 변화를 주어 의지를 향상시키고 동기 강화하여 치료에 도움이 되는 것이 목적이다</a:t>
            </a:r>
            <a:r>
              <a:rPr lang="en-US" altLang="ko-KR" sz="32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en-US" altLang="ko-KR" sz="315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0">
              <a:defRPr/>
            </a:pPr>
            <a:endParaRPr lang="ko-KR" altLang="en-US" sz="3150" dirty="0"/>
          </a:p>
        </p:txBody>
      </p:sp>
      <p:sp>
        <p:nvSpPr>
          <p:cNvPr id="25" name="TextBox 24"/>
          <p:cNvSpPr txBox="1"/>
          <p:nvPr/>
        </p:nvSpPr>
        <p:spPr>
          <a:xfrm>
            <a:off x="1150528" y="23869690"/>
            <a:ext cx="18798030" cy="437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하루마다 중독 치료 시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절약되는</a:t>
            </a: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 비용을 시각화 함으로써 의지 상승 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경쟁 순위를 보여줌으로써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의지 상승</a:t>
            </a:r>
            <a:endParaRPr lang="ko-KR" altLang="en-US" sz="315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생활 습관에 변화를 주기 위해 </a:t>
            </a: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만보기 기능을 사용하여 활동량을 높이고 알코올 중독 치료에 도움을 줌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커뮤니티를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통해 익명으로 대화하며 자아성찰의 기회를 얻음</a:t>
            </a:r>
            <a:endParaRPr lang="en-US" altLang="ko-KR" sz="315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150" b="0" i="0" dirty="0">
                <a:solidFill>
                  <a:srgbClr val="24292F"/>
                </a:solidFill>
                <a:effectLst/>
                <a:latin typeface="-apple-system"/>
              </a:rPr>
              <a:t>중독 치료에 중요한 외적동기와 내적동기 강화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3150" b="1" i="0" dirty="0">
                <a:solidFill>
                  <a:srgbClr val="24292F"/>
                </a:solidFill>
                <a:effectLst/>
                <a:latin typeface="-apple-system"/>
              </a:rPr>
              <a:t>-&gt;</a:t>
            </a:r>
            <a:r>
              <a:rPr lang="ko-KR" altLang="en-US" sz="3150" b="1" i="0" dirty="0">
                <a:solidFill>
                  <a:srgbClr val="24292F"/>
                </a:solidFill>
                <a:effectLst/>
                <a:latin typeface="-apple-system"/>
              </a:rPr>
              <a:t>  기본적인  생활습관 개선을 통한 알코올 중독 치료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3288210-53A1-4A22-88CE-41850A20422F}"/>
              </a:ext>
            </a:extLst>
          </p:cNvPr>
          <p:cNvGrpSpPr/>
          <p:nvPr/>
        </p:nvGrpSpPr>
        <p:grpSpPr>
          <a:xfrm>
            <a:off x="1462483" y="17559141"/>
            <a:ext cx="5544048" cy="5095887"/>
            <a:chOff x="1337705" y="-223512"/>
            <a:chExt cx="8187218" cy="7085606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88944BF-2F1D-4851-8630-A49CF33C9F18}"/>
                </a:ext>
              </a:extLst>
            </p:cNvPr>
            <p:cNvGrpSpPr/>
            <p:nvPr/>
          </p:nvGrpSpPr>
          <p:grpSpPr>
            <a:xfrm>
              <a:off x="1337705" y="2789714"/>
              <a:ext cx="3112061" cy="3246287"/>
              <a:chOff x="3765494" y="1443570"/>
              <a:chExt cx="3112061" cy="3246287"/>
            </a:xfrm>
          </p:grpSpPr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A31D2039-C653-4E81-91FF-DE78B4E54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7756" y="1443570"/>
                <a:ext cx="2375959" cy="1453190"/>
              </a:xfrm>
              <a:prstGeom prst="rect">
                <a:avLst/>
              </a:prstGeom>
            </p:spPr>
          </p:pic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B6152749-4221-47A4-89AF-1270471B1020}"/>
                  </a:ext>
                </a:extLst>
              </p:cNvPr>
              <p:cNvGrpSpPr/>
              <p:nvPr/>
            </p:nvGrpSpPr>
            <p:grpSpPr>
              <a:xfrm>
                <a:off x="4365823" y="2376459"/>
                <a:ext cx="2008711" cy="2203310"/>
                <a:chOff x="7066808" y="4500666"/>
                <a:chExt cx="2008711" cy="2203310"/>
              </a:xfrm>
            </p:grpSpPr>
            <p:pic>
              <p:nvPicPr>
                <p:cNvPr id="146" name="그림 145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50C94974-10D3-421A-943F-3BFBE31532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509" t="21932" r="26644" b="23762"/>
                <a:stretch/>
              </p:blipFill>
              <p:spPr>
                <a:xfrm>
                  <a:off x="7233197" y="4500666"/>
                  <a:ext cx="1335379" cy="1616989"/>
                </a:xfrm>
                <a:prstGeom prst="rect">
                  <a:avLst/>
                </a:prstGeom>
              </p:spPr>
            </p:pic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3722DF31-B9E2-49D9-9628-20EAF7DA2BF5}"/>
                    </a:ext>
                  </a:extLst>
                </p:cNvPr>
                <p:cNvSpPr txBox="1"/>
                <p:nvPr/>
              </p:nvSpPr>
              <p:spPr>
                <a:xfrm>
                  <a:off x="7066808" y="5901571"/>
                  <a:ext cx="2008711" cy="802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150" dirty="0"/>
                    <a:t>Flutter</a:t>
                  </a:r>
                  <a:endParaRPr lang="ko-KR" altLang="en-US" sz="3150" dirty="0"/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F2DE7E7-F6EB-4DFE-8257-7B87DE437A5B}"/>
                  </a:ext>
                </a:extLst>
              </p:cNvPr>
              <p:cNvGrpSpPr/>
              <p:nvPr/>
            </p:nvGrpSpPr>
            <p:grpSpPr>
              <a:xfrm>
                <a:off x="3765494" y="2170165"/>
                <a:ext cx="3112061" cy="2519692"/>
                <a:chOff x="3765331" y="2165483"/>
                <a:chExt cx="3112061" cy="2519692"/>
              </a:xfrm>
            </p:grpSpPr>
            <p:cxnSp>
              <p:nvCxnSpPr>
                <p:cNvPr id="143" name="연결선: 꺾임 142">
                  <a:extLst>
                    <a:ext uri="{FF2B5EF4-FFF2-40B4-BE49-F238E27FC236}">
                      <a16:creationId xmlns:a16="http://schemas.microsoft.com/office/drawing/2014/main" id="{852B74E8-0279-45B2-87F3-B6C49A4A36DD}"/>
                    </a:ext>
                  </a:extLst>
                </p:cNvPr>
                <p:cNvCxnSpPr>
                  <a:cxnSpLocks/>
                  <a:stCxn id="140" idx="1"/>
                </p:cNvCxnSpPr>
                <p:nvPr/>
              </p:nvCxnSpPr>
              <p:spPr>
                <a:xfrm rot="10800000" flipV="1">
                  <a:off x="3794581" y="2165483"/>
                  <a:ext cx="283013" cy="2519689"/>
                </a:xfrm>
                <a:prstGeom prst="bentConnector2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D3A5585A-BB9B-47BA-9F09-1FE73D5BD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5331" y="4685175"/>
                  <a:ext cx="3112061" cy="0"/>
                </a:xfrm>
                <a:prstGeom prst="line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연결선: 꺾임 144">
                  <a:extLst>
                    <a:ext uri="{FF2B5EF4-FFF2-40B4-BE49-F238E27FC236}">
                      <a16:creationId xmlns:a16="http://schemas.microsoft.com/office/drawing/2014/main" id="{9BF84014-7507-48D0-B239-BF2912EABCC6}"/>
                    </a:ext>
                  </a:extLst>
                </p:cNvPr>
                <p:cNvCxnSpPr>
                  <a:cxnSpLocks/>
                  <a:stCxn id="140" idx="3"/>
                </p:cNvCxnSpPr>
                <p:nvPr/>
              </p:nvCxnSpPr>
              <p:spPr>
                <a:xfrm>
                  <a:off x="6453552" y="2165483"/>
                  <a:ext cx="394931" cy="2519692"/>
                </a:xfrm>
                <a:prstGeom prst="bentConnector2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3882BE4-E847-4D18-8165-DDA4B2A52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25" y="3909327"/>
              <a:ext cx="3575207" cy="1787603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365116B-FE7B-46E4-A839-19E18967C92B}"/>
                </a:ext>
              </a:extLst>
            </p:cNvPr>
            <p:cNvSpPr txBox="1"/>
            <p:nvPr/>
          </p:nvSpPr>
          <p:spPr>
            <a:xfrm>
              <a:off x="7134309" y="3114311"/>
              <a:ext cx="994499" cy="802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DB</a:t>
              </a:r>
              <a:endParaRPr lang="ko-KR" altLang="en-US" sz="3150" dirty="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E9B1DD5-BD2B-4D38-A260-2B638530601D}"/>
                </a:ext>
              </a:extLst>
            </p:cNvPr>
            <p:cNvGrpSpPr/>
            <p:nvPr/>
          </p:nvGrpSpPr>
          <p:grpSpPr>
            <a:xfrm>
              <a:off x="6094497" y="3494231"/>
              <a:ext cx="3112061" cy="2521714"/>
              <a:chOff x="7879884" y="2115420"/>
              <a:chExt cx="3112061" cy="2521714"/>
            </a:xfrm>
          </p:grpSpPr>
          <p:cxnSp>
            <p:nvCxnSpPr>
              <p:cNvPr id="135" name="연결선: 꺾임 134">
                <a:extLst>
                  <a:ext uri="{FF2B5EF4-FFF2-40B4-BE49-F238E27FC236}">
                    <a16:creationId xmlns:a16="http://schemas.microsoft.com/office/drawing/2014/main" id="{DA676545-D44F-4DA7-9AE3-0442E1874E8A}"/>
                  </a:ext>
                </a:extLst>
              </p:cNvPr>
              <p:cNvCxnSpPr/>
              <p:nvPr/>
            </p:nvCxnSpPr>
            <p:spPr>
              <a:xfrm rot="10800000" flipV="1">
                <a:off x="7909118" y="2115420"/>
                <a:ext cx="564080" cy="2521714"/>
              </a:xfrm>
              <a:prstGeom prst="bentConnector2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E4FDDD5E-9C84-4E8E-8433-61227A815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9884" y="4637134"/>
                <a:ext cx="3112061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연결선: 꺾임 136">
                <a:extLst>
                  <a:ext uri="{FF2B5EF4-FFF2-40B4-BE49-F238E27FC236}">
                    <a16:creationId xmlns:a16="http://schemas.microsoft.com/office/drawing/2014/main" id="{D57FBC70-CE5F-46CC-A7CC-383EB087B923}"/>
                  </a:ext>
                </a:extLst>
              </p:cNvPr>
              <p:cNvCxnSpPr/>
              <p:nvPr/>
            </p:nvCxnSpPr>
            <p:spPr>
              <a:xfrm>
                <a:off x="10285629" y="2115420"/>
                <a:ext cx="677407" cy="2521714"/>
              </a:xfrm>
              <a:prstGeom prst="bentConnector2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F6CB94CE-23C8-4664-8BC8-CC2982C82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9884" y="2115420"/>
                <a:ext cx="1099789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D058BB6-B157-47C8-8793-B57CA6F1F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5496" y="2115420"/>
                <a:ext cx="1099789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8C55FC7A-7861-45E0-ABDD-FB91ADDFC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802" y="-223512"/>
              <a:ext cx="3742714" cy="3742714"/>
            </a:xfrm>
            <a:prstGeom prst="rect">
              <a:avLst/>
            </a:prstGeom>
          </p:spPr>
        </p:pic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AEBC690-86F2-40F4-9691-862603598357}"/>
                </a:ext>
              </a:extLst>
            </p:cNvPr>
            <p:cNvGrpSpPr/>
            <p:nvPr/>
          </p:nvGrpSpPr>
          <p:grpSpPr>
            <a:xfrm>
              <a:off x="2868781" y="1364424"/>
              <a:ext cx="1213372" cy="1807464"/>
              <a:chOff x="4014675" y="1572768"/>
              <a:chExt cx="1213372" cy="1807464"/>
            </a:xfrm>
          </p:grpSpPr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83084CB7-85C3-452C-BDA0-05FE1312CEC6}"/>
                  </a:ext>
                </a:extLst>
              </p:cNvPr>
              <p:cNvCxnSpPr/>
              <p:nvPr/>
            </p:nvCxnSpPr>
            <p:spPr>
              <a:xfrm>
                <a:off x="4014675" y="1597152"/>
                <a:ext cx="1213372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id="{CA8E02CE-A013-4128-BBEC-ABA01A7EEED8}"/>
                  </a:ext>
                </a:extLst>
              </p:cNvPr>
              <p:cNvCxnSpPr/>
              <p:nvPr/>
            </p:nvCxnSpPr>
            <p:spPr>
              <a:xfrm>
                <a:off x="4014675" y="1572768"/>
                <a:ext cx="24954" cy="180746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9F25A1D8-A4B3-4C3D-8DD9-A3D011ADC176}"/>
                </a:ext>
              </a:extLst>
            </p:cNvPr>
            <p:cNvCxnSpPr/>
            <p:nvPr/>
          </p:nvCxnSpPr>
          <p:spPr>
            <a:xfrm>
              <a:off x="4645306" y="4053335"/>
              <a:ext cx="121761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93712700-2DE9-4880-BE58-826443BAABFC}"/>
                </a:ext>
              </a:extLst>
            </p:cNvPr>
            <p:cNvCxnSpPr/>
            <p:nvPr/>
          </p:nvCxnSpPr>
          <p:spPr>
            <a:xfrm flipH="1">
              <a:off x="4645306" y="5339592"/>
              <a:ext cx="121761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956525-F90E-40CC-A5DC-07E45E4A98F2}"/>
                </a:ext>
              </a:extLst>
            </p:cNvPr>
            <p:cNvSpPr txBox="1"/>
            <p:nvPr/>
          </p:nvSpPr>
          <p:spPr>
            <a:xfrm>
              <a:off x="1942866" y="6059688"/>
              <a:ext cx="1778822" cy="802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Client</a:t>
              </a:r>
              <a:endParaRPr lang="ko-KR" altLang="en-US" sz="315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A9B9BCD-F51F-4780-A51E-5E2855D566D6}"/>
                </a:ext>
              </a:extLst>
            </p:cNvPr>
            <p:cNvSpPr txBox="1"/>
            <p:nvPr/>
          </p:nvSpPr>
          <p:spPr>
            <a:xfrm>
              <a:off x="6834660" y="6039731"/>
              <a:ext cx="1983360" cy="802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Server</a:t>
              </a:r>
              <a:endParaRPr lang="ko-KR" altLang="en-US" sz="315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AF35471-D7E3-4924-A150-A7044A234C8E}"/>
                </a:ext>
              </a:extLst>
            </p:cNvPr>
            <p:cNvSpPr txBox="1"/>
            <p:nvPr/>
          </p:nvSpPr>
          <p:spPr>
            <a:xfrm>
              <a:off x="4584423" y="2886217"/>
              <a:ext cx="140637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150" dirty="0"/>
                <a:t>User</a:t>
              </a:r>
              <a:endParaRPr lang="ko-KR" altLang="en-US" sz="3150" dirty="0"/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0F35D4B5-F784-4D4A-825D-DF8F197E1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769" y="895388"/>
              <a:ext cx="1416691" cy="1416691"/>
            </a:xfrm>
            <a:prstGeom prst="rect">
              <a:avLst/>
            </a:prstGeom>
          </p:spPr>
        </p:pic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0EB248EA-9E81-4281-90BC-27750C8682B1}"/>
                </a:ext>
              </a:extLst>
            </p:cNvPr>
            <p:cNvGrpSpPr/>
            <p:nvPr/>
          </p:nvGrpSpPr>
          <p:grpSpPr>
            <a:xfrm>
              <a:off x="6592060" y="67993"/>
              <a:ext cx="2932863" cy="2512536"/>
              <a:chOff x="6615929" y="327234"/>
              <a:chExt cx="3579199" cy="3320042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0AC2F78B-81A6-4C30-AC5B-4470D530DDCC}"/>
                  </a:ext>
                </a:extLst>
              </p:cNvPr>
              <p:cNvGrpSpPr/>
              <p:nvPr/>
            </p:nvGrpSpPr>
            <p:grpSpPr>
              <a:xfrm>
                <a:off x="7136151" y="327234"/>
                <a:ext cx="2576940" cy="2404214"/>
                <a:chOff x="7190179" y="85202"/>
                <a:chExt cx="2576940" cy="2404214"/>
              </a:xfrm>
            </p:grpSpPr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0EF7D6D0-2DF5-4A31-A62E-D36F30EC1BE8}"/>
                    </a:ext>
                  </a:extLst>
                </p:cNvPr>
                <p:cNvGrpSpPr/>
                <p:nvPr/>
              </p:nvGrpSpPr>
              <p:grpSpPr>
                <a:xfrm>
                  <a:off x="7190179" y="85202"/>
                  <a:ext cx="2576940" cy="2404214"/>
                  <a:chOff x="7201906" y="-9629"/>
                  <a:chExt cx="2576940" cy="2404214"/>
                </a:xfrm>
              </p:grpSpPr>
              <p:grpSp>
                <p:nvGrpSpPr>
                  <p:cNvPr id="127" name="그룹 126">
                    <a:extLst>
                      <a:ext uri="{FF2B5EF4-FFF2-40B4-BE49-F238E27FC236}">
                        <a16:creationId xmlns:a16="http://schemas.microsoft.com/office/drawing/2014/main" id="{C6D11FE7-9A9C-40D2-B66F-B774F06AB7C8}"/>
                      </a:ext>
                    </a:extLst>
                  </p:cNvPr>
                  <p:cNvGrpSpPr/>
                  <p:nvPr/>
                </p:nvGrpSpPr>
                <p:grpSpPr>
                  <a:xfrm>
                    <a:off x="7201906" y="-9629"/>
                    <a:ext cx="2576940" cy="2404214"/>
                    <a:chOff x="7201906" y="-9629"/>
                    <a:chExt cx="2576940" cy="2404214"/>
                  </a:xfrm>
                </p:grpSpPr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E6D27C96-F49F-4DE2-BE50-89B12F489D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1466" y="-9629"/>
                      <a:ext cx="2457380" cy="9896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2900" dirty="0"/>
                        <a:t>Sensor</a:t>
                      </a:r>
                      <a:endParaRPr lang="ko-KR" altLang="en-US" sz="2900" dirty="0"/>
                    </a:p>
                  </p:txBody>
                </p:sp>
                <p:cxnSp>
                  <p:nvCxnSpPr>
                    <p:cNvPr id="130" name="연결선: 꺾임 129">
                      <a:extLst>
                        <a:ext uri="{FF2B5EF4-FFF2-40B4-BE49-F238E27FC236}">
                          <a16:creationId xmlns:a16="http://schemas.microsoft.com/office/drawing/2014/main" id="{422280F2-EA88-421E-B8AF-C4EE8CF676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229119" y="799814"/>
                      <a:ext cx="436921" cy="1586395"/>
                    </a:xfrm>
                    <a:prstGeom prst="bentConnector2">
                      <a:avLst/>
                    </a:prstGeom>
                    <a:ln w="57150">
                      <a:solidFill>
                        <a:schemeClr val="accent6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직선 연결선 130">
                      <a:extLst>
                        <a:ext uri="{FF2B5EF4-FFF2-40B4-BE49-F238E27FC236}">
                          <a16:creationId xmlns:a16="http://schemas.microsoft.com/office/drawing/2014/main" id="{8E4416AD-6195-4700-9D22-ED6E6FFF0D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01906" y="2367038"/>
                      <a:ext cx="2422704" cy="0"/>
                    </a:xfrm>
                    <a:prstGeom prst="line">
                      <a:avLst/>
                    </a:prstGeom>
                    <a:ln w="57150">
                      <a:solidFill>
                        <a:schemeClr val="accent6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직선 연결선 131">
                      <a:extLst>
                        <a:ext uri="{FF2B5EF4-FFF2-40B4-BE49-F238E27FC236}">
                          <a16:creationId xmlns:a16="http://schemas.microsoft.com/office/drawing/2014/main" id="{CF25627F-1D78-423D-982D-38A1520513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16990" y="799528"/>
                      <a:ext cx="7620" cy="1595057"/>
                    </a:xfrm>
                    <a:prstGeom prst="line">
                      <a:avLst/>
                    </a:prstGeom>
                    <a:ln w="57150">
                      <a:solidFill>
                        <a:schemeClr val="accent6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8" name="직선 연결선 127">
                    <a:extLst>
                      <a:ext uri="{FF2B5EF4-FFF2-40B4-BE49-F238E27FC236}">
                        <a16:creationId xmlns:a16="http://schemas.microsoft.com/office/drawing/2014/main" id="{E7FC4DAF-6D20-4A50-83A9-9ADCF579E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63664" y="799528"/>
                    <a:ext cx="481351" cy="7620"/>
                  </a:xfrm>
                  <a:prstGeom prst="line">
                    <a:avLst/>
                  </a:prstGeom>
                  <a:ln w="57150">
                    <a:solidFill>
                      <a:schemeClr val="accent6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6" name="그림 125">
                  <a:extLst>
                    <a:ext uri="{FF2B5EF4-FFF2-40B4-BE49-F238E27FC236}">
                      <a16:creationId xmlns:a16="http://schemas.microsoft.com/office/drawing/2014/main" id="{E96E561D-4369-4E30-BC1D-1D8ECB33F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1817" y="1025626"/>
                  <a:ext cx="1186780" cy="1186780"/>
                </a:xfrm>
                <a:prstGeom prst="rect">
                  <a:avLst/>
                </a:prstGeom>
              </p:spPr>
            </p:pic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09E2F5A-67CC-4CF0-BA51-2116E088D14A}"/>
                  </a:ext>
                </a:extLst>
              </p:cNvPr>
              <p:cNvSpPr txBox="1"/>
              <p:nvPr/>
            </p:nvSpPr>
            <p:spPr>
              <a:xfrm>
                <a:off x="6615929" y="2586984"/>
                <a:ext cx="3579199" cy="1060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150" dirty="0"/>
                  <a:t>Pedometer</a:t>
                </a:r>
                <a:endParaRPr lang="ko-KR" altLang="en-US" sz="3150" dirty="0"/>
              </a:p>
            </p:txBody>
          </p:sp>
        </p:grp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1A9FA47E-8A91-4782-8D7F-ABC5B45478BE}"/>
                </a:ext>
              </a:extLst>
            </p:cNvPr>
            <p:cNvCxnSpPr>
              <a:cxnSpLocks/>
            </p:cNvCxnSpPr>
            <p:nvPr/>
          </p:nvCxnSpPr>
          <p:spPr>
            <a:xfrm>
              <a:off x="6228803" y="1044428"/>
              <a:ext cx="74965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4389E906-8B85-4BC3-BE2B-4EBA66A2ABF5}"/>
                </a:ext>
              </a:extLst>
            </p:cNvPr>
            <p:cNvCxnSpPr>
              <a:cxnSpLocks/>
            </p:cNvCxnSpPr>
            <p:nvPr/>
          </p:nvCxnSpPr>
          <p:spPr>
            <a:xfrm>
              <a:off x="8197644" y="2407078"/>
              <a:ext cx="13376" cy="96584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25">
            <a:extLst>
              <a:ext uri="{FF2B5EF4-FFF2-40B4-BE49-F238E27FC236}">
                <a16:creationId xmlns:a16="http://schemas.microsoft.com/office/drawing/2014/main" id="{0E938BA8-C92D-4EE7-9AF0-ADF39E710889}"/>
              </a:ext>
            </a:extLst>
          </p:cNvPr>
          <p:cNvSpPr txBox="1"/>
          <p:nvPr/>
        </p:nvSpPr>
        <p:spPr>
          <a:xfrm>
            <a:off x="7944063" y="17906396"/>
            <a:ext cx="12285375" cy="465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알코올 중독 치료를 필요로 하는 환자들의 건강 행동 습관을 바꾸고  동기 강화 시켜 치료에 도움을 주는 디지털 치료제 앱 개발 </a:t>
            </a: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병원에서 제공되는 가입번호로 로그인하여 개인 정보  보호 </a:t>
            </a: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달력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출석체크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만보기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절약비용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커뮤니티기능 등으로 부터  </a:t>
            </a: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    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점수 획득하여 경쟁구도 형성    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  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solidFill>
                <a:srgbClr val="24292F"/>
              </a:solidFill>
              <a:latin typeface="-apple-system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	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의지 상승</a:t>
            </a:r>
            <a:r>
              <a:rPr lang="en-US" altLang="ko-KR" sz="3150" dirty="0">
                <a:solidFill>
                  <a:srgbClr val="24292F"/>
                </a:solidFill>
                <a:latin typeface="-apple-system"/>
              </a:rPr>
              <a:t> &amp; </a:t>
            </a:r>
            <a:r>
              <a:rPr lang="ko-KR" altLang="en-US" sz="3150" dirty="0">
                <a:solidFill>
                  <a:srgbClr val="24292F"/>
                </a:solidFill>
                <a:latin typeface="-apple-system"/>
              </a:rPr>
              <a:t>동기 강화 </a:t>
            </a:r>
            <a:endParaRPr lang="en-US" altLang="ko-KR" sz="3150" dirty="0">
              <a:solidFill>
                <a:srgbClr val="24292F"/>
              </a:solidFill>
              <a:latin typeface="-apple-system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9A4F62-D14B-4C5C-96C8-F91B2A11DDCA}"/>
              </a:ext>
            </a:extLst>
          </p:cNvPr>
          <p:cNvGrpSpPr/>
          <p:nvPr/>
        </p:nvGrpSpPr>
        <p:grpSpPr>
          <a:xfrm>
            <a:off x="1113840" y="10212217"/>
            <a:ext cx="19293246" cy="7156115"/>
            <a:chOff x="1113840" y="10212217"/>
            <a:chExt cx="19134145" cy="71561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1068DD7-0AD8-41C9-8CC3-1B43B8C10C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33"/>
            <a:stretch/>
          </p:blipFill>
          <p:spPr>
            <a:xfrm>
              <a:off x="1113840" y="10228454"/>
              <a:ext cx="3675875" cy="7123640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7EC5DF4-9707-4A23-9ABE-990AC784D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93"/>
            <a:stretch/>
          </p:blipFill>
          <p:spPr>
            <a:xfrm>
              <a:off x="4978407" y="10228454"/>
              <a:ext cx="3675875" cy="7139878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9C91FBA-8341-49BC-A078-C662475F1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87"/>
            <a:stretch/>
          </p:blipFill>
          <p:spPr>
            <a:xfrm>
              <a:off x="8842974" y="10228454"/>
              <a:ext cx="3675875" cy="7123640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0D97480-D06A-411A-B51D-0B5315738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7541" y="10228454"/>
              <a:ext cx="3675875" cy="7123640"/>
            </a:xfrm>
            <a:prstGeom prst="rect">
              <a:avLst/>
            </a:prstGeom>
            <a:ln w="31750" cmpd="sng">
              <a:solidFill>
                <a:schemeClr val="tx2">
                  <a:lumMod val="50000"/>
                </a:schemeClr>
              </a:solidFill>
            </a:ln>
          </p:spPr>
        </p:pic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DAAD1B5C-93A4-4FF0-A6A2-1B16FD1B6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2110" y="10212217"/>
              <a:ext cx="3675875" cy="7139877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</p:pic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4655030-6115-45C0-9F21-21998A5BF06F}"/>
              </a:ext>
            </a:extLst>
          </p:cNvPr>
          <p:cNvSpPr/>
          <p:nvPr/>
        </p:nvSpPr>
        <p:spPr>
          <a:xfrm>
            <a:off x="7998767" y="22126494"/>
            <a:ext cx="400127" cy="223899"/>
          </a:xfrm>
          <a:prstGeom prst="rightArrow">
            <a:avLst>
              <a:gd name="adj1" fmla="val 21572"/>
              <a:gd name="adj2" fmla="val 617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7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546</Words>
  <Application>Microsoft Office PowerPoint</Application>
  <PresentationFormat>사용자 지정</PresentationFormat>
  <Paragraphs>108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-apple-system</vt:lpstr>
      <vt:lpstr>KoPubWorld돋움체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jiho</dc:creator>
  <cp:lastModifiedBy>이주아</cp:lastModifiedBy>
  <cp:revision>182</cp:revision>
  <dcterms:created xsi:type="dcterms:W3CDTF">2020-11-19T05:40:31Z</dcterms:created>
  <dcterms:modified xsi:type="dcterms:W3CDTF">2021-12-04T18:40:13Z</dcterms:modified>
  <cp:version/>
</cp:coreProperties>
</file>